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02" r:id="rId3"/>
    <p:sldId id="303" r:id="rId4"/>
    <p:sldId id="305" r:id="rId5"/>
    <p:sldId id="308" r:id="rId6"/>
    <p:sldId id="313" r:id="rId7"/>
    <p:sldId id="314" r:id="rId8"/>
    <p:sldId id="318" r:id="rId9"/>
    <p:sldId id="319" r:id="rId10"/>
    <p:sldId id="320" r:id="rId11"/>
    <p:sldId id="321" r:id="rId12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802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BFFDB8-F6F1-4153-9101-0ADF87F87EEC}" type="datetimeFigureOut">
              <a:rPr lang="cs-CZ" smtClean="0"/>
              <a:t>10.02.2025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0054E5-927D-42B8-84AD-00EAB624EE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9796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10.02.2025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strategie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867894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management</a:t>
            </a: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přednáška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9830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Strategie být</a:t>
            </a:r>
            <a:r>
              <a:rPr lang="cs-CZ" sz="1600" b="1" dirty="0"/>
              <a:t> „nejlevnější a nejmaximálnější“, </a:t>
            </a:r>
            <a:r>
              <a:rPr lang="cs-CZ" sz="1600" dirty="0"/>
              <a:t>která zabírá celý trh zákazníků a má nejen levné produkty, ale i v mnoha nabízených druzích.</a:t>
            </a:r>
          </a:p>
          <a:p>
            <a:pPr lvl="0" algn="just"/>
            <a:r>
              <a:rPr lang="cs-CZ" sz="1600" dirty="0"/>
              <a:t>Strategie „</a:t>
            </a:r>
            <a:r>
              <a:rPr lang="cs-CZ" sz="1600" b="1" dirty="0"/>
              <a:t>udeřit na konkurenci tam, kde není“, </a:t>
            </a:r>
            <a:r>
              <a:rPr lang="cs-CZ" sz="1600" dirty="0"/>
              <a:t>což představuje vyhledávání takových oblastí, které konkurence neobjevila. V podstatě se jedná opustit oblast označovanou v současnosti jako „krvavý oceán“ (oblast velké konkurence) a soustředit svou pozornost na tzv. „modrý oceán“ podnikání (oblast s žádnou nebo jen s malou konkurencí).</a:t>
            </a:r>
          </a:p>
          <a:p>
            <a:pPr algn="just"/>
            <a:r>
              <a:rPr lang="cs-CZ" sz="1600" dirty="0"/>
              <a:t>Strategie „</a:t>
            </a:r>
            <a:r>
              <a:rPr lang="cs-CZ" sz="1600" b="1" dirty="0"/>
              <a:t>nalézt a obsadit specializované tržní mezery“ </a:t>
            </a:r>
            <a:r>
              <a:rPr lang="cs-CZ" sz="1600" dirty="0"/>
              <a:t>si mohou dovolit takové podniky, které vlastní originální produkt nebo ojedinělé výrobní technologie, což jim zajistí dostatečný náskok i obranu před konkurencí.</a:t>
            </a:r>
          </a:p>
          <a:p>
            <a:pPr algn="just"/>
            <a:r>
              <a:rPr lang="cs-CZ" sz="1600" dirty="0"/>
              <a:t>Strategie, která dokáže měnit </a:t>
            </a:r>
            <a:r>
              <a:rPr lang="cs-CZ" sz="1600" b="1" dirty="0"/>
              <a:t>„ekonomické charakteristiky produktu, trhu i dokonce oboru“.</a:t>
            </a:r>
            <a:r>
              <a:rPr lang="cs-CZ" sz="1600" dirty="0"/>
              <a:t> Tato strategie je značně </a:t>
            </a:r>
            <a:r>
              <a:rPr lang="cs-CZ" sz="1600" b="1" dirty="0"/>
              <a:t>riziková</a:t>
            </a:r>
            <a:r>
              <a:rPr lang="cs-CZ" sz="1600" dirty="0"/>
              <a:t> a představuje určitou podobu </a:t>
            </a:r>
            <a:r>
              <a:rPr lang="cs-CZ" sz="1600" b="1" dirty="0"/>
              <a:t>inovační strategie</a:t>
            </a:r>
            <a:r>
              <a:rPr lang="cs-CZ" sz="1600" dirty="0"/>
              <a:t>, kterou si mohou dovolit podniky s rozvinutým výzkumem a vysoce odborným personálem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Business strategie podle P. </a:t>
            </a:r>
            <a:r>
              <a:rPr lang="cs-CZ" dirty="0" err="1"/>
              <a:t>Druckera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1476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Konfrontační strategie</a:t>
            </a:r>
          </a:p>
        </p:txBody>
      </p:sp>
      <p:graphicFrame>
        <p:nvGraphicFramePr>
          <p:cNvPr id="5" name="Zástupný symbol pro obsah 3"/>
          <p:cNvGraphicFramePr>
            <a:graphicFrameLocks/>
          </p:cNvGraphicFramePr>
          <p:nvPr>
            <p:extLst/>
          </p:nvPr>
        </p:nvGraphicFramePr>
        <p:xfrm>
          <a:off x="683568" y="1203598"/>
          <a:ext cx="6696744" cy="2683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94514">
                <a:tc>
                  <a:txBody>
                    <a:bodyPr/>
                    <a:lstStyle/>
                    <a:p>
                      <a:endParaRPr lang="cs-CZ" sz="18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solidFill>
                            <a:srgbClr val="000000"/>
                          </a:solidFill>
                        </a:rPr>
                        <a:t>Přímá konfrontace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solidFill>
                            <a:srgbClr val="000000"/>
                          </a:solidFill>
                        </a:rPr>
                        <a:t>Nepřímá konfrontace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4514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rgbClr val="000000"/>
                          </a:solidFill>
                        </a:rPr>
                        <a:t>Silnější než konkurent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solidFill>
                            <a:srgbClr val="000000"/>
                          </a:solidFill>
                        </a:rPr>
                        <a:t>Frontální útok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solidFill>
                            <a:srgbClr val="000000"/>
                          </a:solidFill>
                        </a:rPr>
                        <a:t>Boční útok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4514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rgbClr val="000000"/>
                          </a:solidFill>
                        </a:rPr>
                        <a:t>Slabší než konkurent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solidFill>
                            <a:srgbClr val="000000"/>
                          </a:solidFill>
                        </a:rPr>
                        <a:t>Vplížení 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solidFill>
                            <a:srgbClr val="000000"/>
                          </a:solidFill>
                        </a:rPr>
                        <a:t>Blesková válka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0833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Business strategie </a:t>
            </a:r>
            <a:r>
              <a:rPr lang="cs-CZ" sz="1600" dirty="0"/>
              <a:t>vychází a navazuje na zpracovanou a presentovanou celopodnikovou strategii a vtiskují určenému podnikání na konkrétním trhu jeho specifický charakter, který má zajistit převahu nad konkurenty, kteří na tomto trhu působí.</a:t>
            </a:r>
          </a:p>
          <a:p>
            <a:pPr algn="just"/>
            <a:r>
              <a:rPr lang="cs-CZ" sz="1600" dirty="0"/>
              <a:t>Business strategie bývají do českého jazyka překládány obvykle jako podnikatelské strategie a méně často pak jako obchodní strategie.</a:t>
            </a:r>
          </a:p>
          <a:p>
            <a:pPr algn="just"/>
            <a:r>
              <a:rPr lang="cs-CZ" sz="1600" dirty="0"/>
              <a:t>Cílem business strategie je zajistit:</a:t>
            </a:r>
          </a:p>
          <a:p>
            <a:pPr lvl="1" algn="just"/>
            <a:r>
              <a:rPr lang="cs-CZ" sz="1600" dirty="0"/>
              <a:t>Takovou úroveň podnikatelské výkonnosti, aby bylo zajištěno dosažení plánovaných cílů a tím i příznivých hospodářských výsledků.</a:t>
            </a:r>
          </a:p>
          <a:p>
            <a:pPr lvl="1" algn="just"/>
            <a:r>
              <a:rPr lang="cs-CZ" sz="1600" dirty="0"/>
              <a:t>Potřebný stupeň konkurenceschopnosti v oboru a na trzích, kde podnik působí.</a:t>
            </a:r>
          </a:p>
          <a:p>
            <a:pPr lvl="1" algn="just"/>
            <a:r>
              <a:rPr lang="cs-CZ" sz="1600" dirty="0"/>
              <a:t>Nezbytnou efektivnost a produktivitu výkonu potřebných podnikatelských výkonů.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Podstata business strategie</a:t>
            </a:r>
          </a:p>
        </p:txBody>
      </p:sp>
    </p:spTree>
    <p:extLst>
      <p:ext uri="{BB962C8B-B14F-4D97-AF65-F5344CB8AC3E}">
        <p14:creationId xmlns:p14="http://schemas.microsoft.com/office/powerpoint/2010/main" val="1525897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Business strategie specifikuje způsob chování a soutěžení podnikatelského subjektu na vymezeném trhu a v konkrétním odvětví. V průběhu procesu specifikace vhodné business strategie by manažeři měli odpovědět na tyto otázky:</a:t>
            </a:r>
          </a:p>
          <a:p>
            <a:pPr lvl="1" algn="just"/>
            <a:r>
              <a:rPr lang="cs-CZ" sz="1600" dirty="0"/>
              <a:t>KDO je můj zákazník, resp. zákaznický segment?</a:t>
            </a:r>
          </a:p>
          <a:p>
            <a:pPr lvl="1" algn="just"/>
            <a:r>
              <a:rPr lang="cs-CZ" sz="1600" dirty="0"/>
              <a:t>CO si zákazníci přejí, potřebují a požadují, aby byli spokojeni? </a:t>
            </a:r>
          </a:p>
          <a:p>
            <a:pPr lvl="1" algn="just"/>
            <a:r>
              <a:rPr lang="cs-CZ" sz="1600" dirty="0"/>
              <a:t>PROČ chceme potřeby a přání zákazníků uspokojit?</a:t>
            </a:r>
          </a:p>
          <a:p>
            <a:pPr lvl="1" algn="just"/>
            <a:r>
              <a:rPr lang="cs-CZ" sz="1600" dirty="0"/>
              <a:t>JAK můžeme uspokojit přání a potřeby našich zákazníků?</a:t>
            </a:r>
          </a:p>
          <a:p>
            <a:pPr lvl="0" algn="just"/>
            <a:r>
              <a:rPr lang="cs-CZ" sz="1600" dirty="0"/>
              <a:t>Při formulaci efektivní business strategie je potřeba mít na paměti jednak vliv podniku (vliv nákladů a vliv ceny), ale také vliv odvětví, potažmo hybné síly odvětví a strategické zájmové skupiny. </a:t>
            </a:r>
          </a:p>
          <a:p>
            <a:pPr lvl="0" algn="just"/>
            <a:r>
              <a:rPr lang="cs-CZ" sz="1600" dirty="0"/>
              <a:t>Business strategie by měla dát odpověď na otázku jak soutěžit, vystupovat vůči konkurenci. Business strategii determinuje strategická pozice podniku, založená na nákladech a tvorbě hodnoty, na konkrétním trhu.</a:t>
            </a:r>
          </a:p>
          <a:p>
            <a:pPr marL="457200" lvl="1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Specifika business strategie</a:t>
            </a:r>
          </a:p>
        </p:txBody>
      </p:sp>
    </p:spTree>
    <p:extLst>
      <p:ext uri="{BB962C8B-B14F-4D97-AF65-F5344CB8AC3E}">
        <p14:creationId xmlns:p14="http://schemas.microsoft.com/office/powerpoint/2010/main" val="1925797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indent="-357188" algn="just"/>
            <a:r>
              <a:rPr lang="cs-CZ" sz="1600" b="1" dirty="0"/>
              <a:t>Volba trhu </a:t>
            </a:r>
            <a:r>
              <a:rPr lang="cs-CZ" sz="1600" b="1" i="1" dirty="0"/>
              <a:t>– </a:t>
            </a:r>
            <a:r>
              <a:rPr lang="cs-CZ" sz="1600" dirty="0"/>
              <a:t>Jak vstoupit, Kde vstoupit, Kdy vstoupit: volba konkrétního trhu, ať už tuzemského nebo zahraničního a základního rozhodnutí spojená se vstupem na vybraný trh</a:t>
            </a:r>
          </a:p>
          <a:p>
            <a:pPr marL="395478" indent="-285750" algn="just"/>
            <a:r>
              <a:rPr lang="cs-CZ" sz="1600" b="1" dirty="0"/>
              <a:t>Pokrytí trhu</a:t>
            </a:r>
            <a:r>
              <a:rPr lang="cs-CZ" sz="1600" dirty="0"/>
              <a:t> – na základě segmentace trhu a tržního cílení volba konkrétního tržního segmentu/tržních segmentů a tvorby pozice na zvolených segmentech</a:t>
            </a:r>
            <a:endParaRPr lang="cs-CZ" sz="1600" b="1" dirty="0"/>
          </a:p>
          <a:p>
            <a:pPr marL="357188" indent="-357188" algn="just"/>
            <a:r>
              <a:rPr lang="cs-CZ" sz="1600" b="1" dirty="0"/>
              <a:t>Strategie vůči konkurenci</a:t>
            </a:r>
            <a:r>
              <a:rPr lang="cs-CZ" sz="1600" dirty="0"/>
              <a:t> – stanovení pravidel chování vůči konkurenci, volba způsobu vedení konkurenčního boje</a:t>
            </a:r>
          </a:p>
          <a:p>
            <a:pPr marL="757238" lvl="1" indent="-357188" algn="just"/>
            <a:r>
              <a:rPr lang="cs-CZ" sz="1600" dirty="0"/>
              <a:t>Generické  konkurenční strategie M. </a:t>
            </a:r>
            <a:r>
              <a:rPr lang="cs-CZ" sz="1600" dirty="0" err="1"/>
              <a:t>Portera</a:t>
            </a:r>
            <a:endParaRPr lang="cs-CZ" sz="1600" dirty="0"/>
          </a:p>
          <a:p>
            <a:pPr marL="757238" lvl="1" indent="-357188" algn="just"/>
            <a:r>
              <a:rPr lang="cs-CZ" sz="1600" dirty="0"/>
              <a:t>Konkurenční strategie P. </a:t>
            </a:r>
            <a:r>
              <a:rPr lang="cs-CZ" sz="1600" dirty="0" err="1"/>
              <a:t>Kotlera</a:t>
            </a:r>
            <a:endParaRPr lang="cs-CZ" sz="1600" dirty="0"/>
          </a:p>
          <a:p>
            <a:pPr marL="757238" lvl="1" indent="-357188" algn="just"/>
            <a:r>
              <a:rPr lang="cs-CZ" sz="1600" dirty="0"/>
              <a:t>Konkurenční strategie podle P. </a:t>
            </a:r>
            <a:r>
              <a:rPr lang="cs-CZ" sz="1600" dirty="0" err="1"/>
              <a:t>Druckera</a:t>
            </a:r>
            <a:endParaRPr lang="cs-CZ" sz="1600" dirty="0"/>
          </a:p>
          <a:p>
            <a:pPr marL="357188" indent="-357188" algn="just"/>
            <a:r>
              <a:rPr lang="cs-CZ" sz="1600" b="1" dirty="0"/>
              <a:t>Strategie vůči zákazníkům</a:t>
            </a:r>
            <a:r>
              <a:rPr lang="cs-CZ" sz="1600" dirty="0"/>
              <a:t> – stanovení pravidel a způsobu chování vůči zákazníkům, jakým způsobem chci získat zákazníky</a:t>
            </a:r>
            <a:endParaRPr lang="cs-CZ" sz="1600" b="1" dirty="0"/>
          </a:p>
          <a:p>
            <a:pPr marL="357188" indent="-357188" algn="just"/>
            <a:r>
              <a:rPr lang="cs-CZ" sz="1600" b="1" dirty="0"/>
              <a:t>Strategie vůči distribučním článkům</a:t>
            </a:r>
            <a:r>
              <a:rPr lang="cs-CZ" sz="1600" dirty="0"/>
              <a:t> – stanovení pravidel chování a jednání s distribučními články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Základní strategická rozhodnutí spojená s business strategií</a:t>
            </a:r>
          </a:p>
        </p:txBody>
      </p:sp>
    </p:spTree>
    <p:extLst>
      <p:ext uri="{BB962C8B-B14F-4D97-AF65-F5344CB8AC3E}">
        <p14:creationId xmlns:p14="http://schemas.microsoft.com/office/powerpoint/2010/main" val="1553983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Generické konkurenční strategie podle M. </a:t>
            </a:r>
            <a:r>
              <a:rPr lang="cs-CZ" dirty="0" err="1"/>
              <a:t>Portera</a:t>
            </a: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539552" y="1059582"/>
          <a:ext cx="7488832" cy="3456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3638">
                  <a:extLst>
                    <a:ext uri="{9D8B030D-6E8A-4147-A177-3AD203B41FA5}">
                      <a16:colId xmlns:a16="http://schemas.microsoft.com/office/drawing/2014/main" val="1314894386"/>
                    </a:ext>
                  </a:extLst>
                </a:gridCol>
                <a:gridCol w="1817677">
                  <a:extLst>
                    <a:ext uri="{9D8B030D-6E8A-4147-A177-3AD203B41FA5}">
                      <a16:colId xmlns:a16="http://schemas.microsoft.com/office/drawing/2014/main" val="1839375358"/>
                    </a:ext>
                  </a:extLst>
                </a:gridCol>
                <a:gridCol w="2472768">
                  <a:extLst>
                    <a:ext uri="{9D8B030D-6E8A-4147-A177-3AD203B41FA5}">
                      <a16:colId xmlns:a16="http://schemas.microsoft.com/office/drawing/2014/main" val="590029433"/>
                    </a:ext>
                  </a:extLst>
                </a:gridCol>
                <a:gridCol w="2544749">
                  <a:extLst>
                    <a:ext uri="{9D8B030D-6E8A-4147-A177-3AD203B41FA5}">
                      <a16:colId xmlns:a16="http://schemas.microsoft.com/office/drawing/2014/main" val="2150455027"/>
                    </a:ext>
                  </a:extLst>
                </a:gridCol>
              </a:tblGrid>
              <a:tr h="450564">
                <a:tc rowSpan="4"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0000"/>
                          </a:solidFill>
                        </a:rPr>
                        <a:t>Rozsah konkurenčního působení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0000"/>
                          </a:solidFill>
                        </a:rPr>
                        <a:t>Konkurenční výhoda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693040"/>
                  </a:ext>
                </a:extLst>
              </a:tr>
              <a:tr h="450564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0000"/>
                          </a:solidFill>
                        </a:rPr>
                        <a:t>Nízké náklady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0000"/>
                          </a:solidFill>
                        </a:rPr>
                        <a:t>Diferenciace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4112114"/>
                  </a:ext>
                </a:extLst>
              </a:tr>
              <a:tr h="111098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0000"/>
                          </a:solidFill>
                        </a:rPr>
                        <a:t>Široké zaměření (všechny trhy,</a:t>
                      </a:r>
                      <a:r>
                        <a:rPr lang="cs-CZ" baseline="0" dirty="0">
                          <a:solidFill>
                            <a:srgbClr val="000000"/>
                          </a:solidFill>
                        </a:rPr>
                        <a:t> segmenty)</a:t>
                      </a:r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0000"/>
                          </a:solidFill>
                        </a:rPr>
                        <a:t>Nákladové vedení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0000"/>
                          </a:solidFill>
                        </a:rPr>
                        <a:t>Diferenciace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5103703"/>
                  </a:ext>
                </a:extLst>
              </a:tr>
              <a:tr h="1444275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0000"/>
                          </a:solidFill>
                        </a:rPr>
                        <a:t>Úzké zaměření (vybrané</a:t>
                      </a:r>
                      <a:r>
                        <a:rPr lang="cs-CZ" baseline="0" dirty="0">
                          <a:solidFill>
                            <a:srgbClr val="000000"/>
                          </a:solidFill>
                        </a:rPr>
                        <a:t> trhy, segmenty)</a:t>
                      </a:r>
                      <a:endParaRPr lang="cs-CZ" dirty="0">
                        <a:solidFill>
                          <a:srgbClr val="000000"/>
                        </a:solidFill>
                      </a:endParaRPr>
                    </a:p>
                    <a:p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0000"/>
                          </a:solidFill>
                        </a:rPr>
                        <a:t>Nákladové soustředění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0000"/>
                          </a:solidFill>
                        </a:rPr>
                        <a:t>Diferenciační</a:t>
                      </a:r>
                      <a:r>
                        <a:rPr lang="cs-CZ" baseline="0" dirty="0">
                          <a:solidFill>
                            <a:srgbClr val="000000"/>
                          </a:solidFill>
                        </a:rPr>
                        <a:t> soustředění</a:t>
                      </a:r>
                      <a:endParaRPr lang="cs-CZ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763372"/>
                  </a:ext>
                </a:extLst>
              </a:tr>
            </a:tbl>
          </a:graphicData>
        </a:graphic>
      </p:graphicFrame>
      <p:sp>
        <p:nvSpPr>
          <p:cNvPr id="4" name="Obdélník 3"/>
          <p:cNvSpPr/>
          <p:nvPr/>
        </p:nvSpPr>
        <p:spPr>
          <a:xfrm>
            <a:off x="4499992" y="2751771"/>
            <a:ext cx="1944216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rgbClr val="000000"/>
                </a:solidFill>
              </a:rPr>
              <a:t>Strategie modrého oceánu</a:t>
            </a:r>
          </a:p>
        </p:txBody>
      </p:sp>
    </p:spTree>
    <p:extLst>
      <p:ext uri="{BB962C8B-B14F-4D97-AF65-F5344CB8AC3E}">
        <p14:creationId xmlns:p14="http://schemas.microsoft.com/office/powerpoint/2010/main" val="885069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Rudý oceán </a:t>
            </a:r>
            <a:r>
              <a:rPr lang="cs-CZ" sz="1600" dirty="0"/>
              <a:t>symbolizuje dnes běžná odvětví, jejichž hranice jsou vymezeny a jejichž pravidla hry všichni znají. Podle toho, jak přitvrzuje konkurence na takovém trhu, stávají se perspektivy růstu a získávání zisku pro podnik pochybnými. Novinky se stávají rychle zbožím masové spotřeby, ale rostoucí konkurence zabarvuje vody tohoto podnikatelského oceánu krvavě rudou barvou.</a:t>
            </a:r>
          </a:p>
          <a:p>
            <a:pPr lvl="0" algn="just"/>
            <a:endParaRPr lang="cs-CZ" sz="1600" dirty="0"/>
          </a:p>
          <a:p>
            <a:pPr marL="0" lvl="0" indent="0" algn="just">
              <a:buNone/>
            </a:pPr>
            <a:r>
              <a:rPr lang="cs-CZ" sz="1600" i="1" dirty="0"/>
              <a:t>Základní charakteristiky strategie rudého oceánu:</a:t>
            </a:r>
          </a:p>
          <a:p>
            <a:r>
              <a:rPr lang="cs-CZ" sz="1600" dirty="0"/>
              <a:t>konkurovat na existujícím trhu;</a:t>
            </a:r>
          </a:p>
          <a:p>
            <a:r>
              <a:rPr lang="cs-CZ" sz="1600" dirty="0"/>
              <a:t>porážet konkurenci;</a:t>
            </a:r>
          </a:p>
          <a:p>
            <a:r>
              <a:rPr lang="cs-CZ" sz="1600" dirty="0"/>
              <a:t>využívat existující poptávku;</a:t>
            </a:r>
          </a:p>
          <a:p>
            <a:r>
              <a:rPr lang="cs-CZ" sz="1600" dirty="0"/>
              <a:t>nalézat kompromis mezi kvalitou a cenou;</a:t>
            </a:r>
          </a:p>
          <a:p>
            <a:r>
              <a:rPr lang="cs-CZ" sz="1600" dirty="0"/>
              <a:t>adaptovat systém činností podniku v souladu s jeho strategickou volbou: jedinečná kvalita nebo nízká cena.</a:t>
            </a:r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Strategie rudého a modrého oceánu I</a:t>
            </a:r>
          </a:p>
        </p:txBody>
      </p:sp>
    </p:spTree>
    <p:extLst>
      <p:ext uri="{BB962C8B-B14F-4D97-AF65-F5344CB8AC3E}">
        <p14:creationId xmlns:p14="http://schemas.microsoft.com/office/powerpoint/2010/main" val="615368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Modrý oceán </a:t>
            </a:r>
            <a:r>
              <a:rPr lang="cs-CZ" sz="1600" dirty="0"/>
              <a:t>představují nedotčené části trhu, které poskytují možnost neomezeného růstu a vysokých zisků. Modrý oceán může představovat ještě neexistující odvětví, kde niko-mu nehrozí konkurence, a pravidla hry si můžete zformulovat sami. V tomto prostoru existuje dostatek možností pro rozvoj podniku, pro zvyšování zisku a pro rychlé tempo růstu.</a:t>
            </a:r>
          </a:p>
          <a:p>
            <a:pPr lvl="0" algn="just"/>
            <a:endParaRPr lang="cs-CZ" sz="1600" dirty="0"/>
          </a:p>
          <a:p>
            <a:pPr marL="0" lvl="0" indent="0" algn="just">
              <a:buNone/>
            </a:pPr>
            <a:r>
              <a:rPr lang="cs-CZ" sz="1600" i="1" dirty="0"/>
              <a:t>Základní charakteristiky strategie modrého oceánu:</a:t>
            </a:r>
          </a:p>
          <a:p>
            <a:r>
              <a:rPr lang="cs-CZ" sz="1600" dirty="0"/>
              <a:t>vytvořit trh nezávislý na konkurenci;</a:t>
            </a:r>
          </a:p>
          <a:p>
            <a:r>
              <a:rPr lang="cs-CZ" sz="1600" dirty="0"/>
              <a:t>zbavovat se konkurence;</a:t>
            </a:r>
          </a:p>
          <a:p>
            <a:r>
              <a:rPr lang="cs-CZ" sz="1600" dirty="0"/>
              <a:t>formovat a využívat novou poptávku;</a:t>
            </a:r>
          </a:p>
          <a:p>
            <a:r>
              <a:rPr lang="cs-CZ" sz="1600" dirty="0"/>
              <a:t>upustit od kompromisů mezi kvalitou a cenou;</a:t>
            </a:r>
          </a:p>
          <a:p>
            <a:r>
              <a:rPr lang="cs-CZ" sz="1600" dirty="0"/>
              <a:t>přizpůsobit celý systém činností tomu, že nabídnete za nízkou cenu produkty, které mají jedinečnou kvalitu.</a:t>
            </a:r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Strategie rudého a modrého oceánu II</a:t>
            </a:r>
          </a:p>
        </p:txBody>
      </p:sp>
    </p:spTree>
    <p:extLst>
      <p:ext uri="{BB962C8B-B14F-4D97-AF65-F5344CB8AC3E}">
        <p14:creationId xmlns:p14="http://schemas.microsoft.com/office/powerpoint/2010/main" val="1254976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9830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Strategie modrého oceánu</a:t>
            </a:r>
          </a:p>
        </p:txBody>
      </p:sp>
      <p:sp>
        <p:nvSpPr>
          <p:cNvPr id="5" name="Rovnoramenný trojúhelník 4"/>
          <p:cNvSpPr/>
          <p:nvPr/>
        </p:nvSpPr>
        <p:spPr>
          <a:xfrm rot="10800000">
            <a:off x="2195736" y="1012975"/>
            <a:ext cx="4752528" cy="2166896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597693" lon="21295394" rev="10747174"/>
              </a:camera>
              <a:lightRig rig="threePt" dir="t"/>
            </a:scene3d>
          </a:bodyPr>
          <a:lstStyle/>
          <a:p>
            <a:pPr algn="ctr"/>
            <a:r>
              <a:rPr lang="cs-CZ" dirty="0">
                <a:solidFill>
                  <a:srgbClr val="000000"/>
                </a:solidFill>
              </a:rPr>
              <a:t>náklady</a:t>
            </a:r>
          </a:p>
        </p:txBody>
      </p:sp>
      <p:sp>
        <p:nvSpPr>
          <p:cNvPr id="6" name="Rovnoramenný trojúhelník 5"/>
          <p:cNvSpPr/>
          <p:nvPr/>
        </p:nvSpPr>
        <p:spPr>
          <a:xfrm>
            <a:off x="2249742" y="1856470"/>
            <a:ext cx="4644516" cy="2691098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rgbClr val="000000"/>
                </a:solidFill>
              </a:rPr>
              <a:t>celkový vnímaný užitek zákazníkem</a:t>
            </a:r>
          </a:p>
        </p:txBody>
      </p:sp>
      <p:sp>
        <p:nvSpPr>
          <p:cNvPr id="8" name="Kosočtverec 7"/>
          <p:cNvSpPr/>
          <p:nvPr/>
        </p:nvSpPr>
        <p:spPr>
          <a:xfrm>
            <a:off x="3563888" y="1877440"/>
            <a:ext cx="2061227" cy="1431649"/>
          </a:xfrm>
          <a:prstGeom prst="diamond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rgbClr val="000000"/>
                </a:solidFill>
              </a:rPr>
              <a:t>hodnotná inovace</a:t>
            </a:r>
          </a:p>
        </p:txBody>
      </p:sp>
      <p:sp>
        <p:nvSpPr>
          <p:cNvPr id="9" name="Šipka nahoru 8"/>
          <p:cNvSpPr/>
          <p:nvPr/>
        </p:nvSpPr>
        <p:spPr>
          <a:xfrm>
            <a:off x="3275856" y="3427808"/>
            <a:ext cx="196307" cy="918102"/>
          </a:xfrm>
          <a:prstGeom prst="up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1" name="Šipka dolů 10"/>
          <p:cNvSpPr/>
          <p:nvPr/>
        </p:nvSpPr>
        <p:spPr>
          <a:xfrm>
            <a:off x="5409092" y="1202719"/>
            <a:ext cx="216023" cy="81009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673738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9830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Strategie tržních vůdců, </a:t>
            </a:r>
            <a:r>
              <a:rPr lang="cs-CZ" sz="1600" dirty="0"/>
              <a:t>kdy podnik má dominantní postavení na trhu, které je ostatními účastníky trhu respektováno.</a:t>
            </a:r>
            <a:r>
              <a:rPr lang="cs-CZ" sz="1600" b="1" dirty="0"/>
              <a:t> </a:t>
            </a:r>
            <a:r>
              <a:rPr lang="cs-CZ" sz="1600" dirty="0"/>
              <a:t>Podnik a jeho aktivity představují určitý „orientační bod“ nejen pro konkurenty, ale i pro ostatní účastníky trhu.</a:t>
            </a:r>
          </a:p>
          <a:p>
            <a:pPr lvl="0" algn="just"/>
            <a:r>
              <a:rPr lang="cs-CZ" sz="1600" b="1" dirty="0"/>
              <a:t>Strategie tržních vyzyvatelů (pronásledovatelů), </a:t>
            </a:r>
            <a:r>
              <a:rPr lang="cs-CZ" sz="1600" dirty="0"/>
              <a:t>kterou využívají ty podniky, které zaujímají druhá místa za tržním vůdcem a snaží se získat vedoucí postavení na trhu a tak se stát novým vůdcem trhu.</a:t>
            </a:r>
          </a:p>
          <a:p>
            <a:pPr lvl="0" algn="just"/>
            <a:r>
              <a:rPr lang="cs-CZ" sz="1600" b="1" dirty="0"/>
              <a:t>Strategie tržních následovatelů, </a:t>
            </a:r>
            <a:r>
              <a:rPr lang="cs-CZ" sz="1600" dirty="0"/>
              <a:t>což jsou strategie podniků, které napodobují produkty a postupy úspěšnějších konkurentů. Tím výrazně snižují své vlastní náklady, které by jinak musely věnovat na výzkum, vývoj, propagaci nových produktů. V podstatě se jedná o „dobrovolné následování“ lepšího</a:t>
            </a:r>
            <a:r>
              <a:rPr lang="cs-CZ" sz="1600" b="1" dirty="0"/>
              <a:t>.</a:t>
            </a:r>
            <a:endParaRPr lang="cs-CZ" sz="1600" dirty="0"/>
          </a:p>
          <a:p>
            <a:pPr algn="just"/>
            <a:r>
              <a:rPr lang="cs-CZ" sz="1600" b="1" dirty="0"/>
              <a:t>Strategie tržního troškaře</a:t>
            </a:r>
            <a:r>
              <a:rPr lang="cs-CZ" sz="1600" dirty="0"/>
              <a:t> představuje specializaci na obsazení různých mezer a zákoutí na trhu, které označujeme jako „výklenky“. Tyto podniky, často velmi specializované, sice mají malý podíl na trhu, ale ziskově mohou být velmi úspěšné, neboť pracují často s vysokou marží a znají dobře i potřeby svých zákazníků.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Business strategie podle P. </a:t>
            </a:r>
            <a:r>
              <a:rPr lang="cs-CZ" dirty="0" err="1"/>
              <a:t>Kotlera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2544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3638</TotalTime>
  <Words>1124</Words>
  <Application>Microsoft Office PowerPoint</Application>
  <PresentationFormat>Předvádění na obrazovce (16:9)</PresentationFormat>
  <Paragraphs>92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Enriqueta</vt:lpstr>
      <vt:lpstr>Times New Roman</vt:lpstr>
      <vt:lpstr>SLU</vt:lpstr>
      <vt:lpstr>Business strategie</vt:lpstr>
      <vt:lpstr>Podstata business strategie</vt:lpstr>
      <vt:lpstr>Specifika business strategie</vt:lpstr>
      <vt:lpstr>Základní strategická rozhodnutí spojená s business strategií</vt:lpstr>
      <vt:lpstr>Generické konkurenční strategie podle M. Portera</vt:lpstr>
      <vt:lpstr>Strategie rudého a modrého oceánu I</vt:lpstr>
      <vt:lpstr>Strategie rudého a modrého oceánu II</vt:lpstr>
      <vt:lpstr>Strategie modrého oceánu</vt:lpstr>
      <vt:lpstr>Business strategie podle P. Kotlera</vt:lpstr>
      <vt:lpstr>Business strategie podle P. Druckera</vt:lpstr>
      <vt:lpstr>Konfrontační strategie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Zapletalová</cp:lastModifiedBy>
  <cp:revision>182</cp:revision>
  <cp:lastPrinted>2018-11-09T07:57:55Z</cp:lastPrinted>
  <dcterms:created xsi:type="dcterms:W3CDTF">2016-07-06T15:42:34Z</dcterms:created>
  <dcterms:modified xsi:type="dcterms:W3CDTF">2025-02-10T14:51:35Z</dcterms:modified>
</cp:coreProperties>
</file>