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9" r:id="rId3"/>
    <p:sldId id="274" r:id="rId4"/>
    <p:sldId id="284" r:id="rId5"/>
    <p:sldId id="285" r:id="rId6"/>
    <p:sldId id="265" r:id="rId7"/>
    <p:sldId id="286" r:id="rId8"/>
    <p:sldId id="287" r:id="rId9"/>
    <p:sldId id="270" r:id="rId10"/>
    <p:sldId id="291" r:id="rId11"/>
    <p:sldId id="289" r:id="rId12"/>
    <p:sldId id="267" r:id="rId13"/>
    <p:sldId id="282" r:id="rId14"/>
    <p:sldId id="288" r:id="rId15"/>
    <p:sldId id="275" r:id="rId16"/>
    <p:sldId id="281" r:id="rId17"/>
    <p:sldId id="276" r:id="rId18"/>
    <p:sldId id="271" r:id="rId19"/>
    <p:sldId id="283" r:id="rId20"/>
    <p:sldId id="277" r:id="rId21"/>
    <p:sldId id="278" r:id="rId22"/>
    <p:sldId id="279" r:id="rId23"/>
    <p:sldId id="280" r:id="rId24"/>
    <p:sldId id="290" r:id="rId25"/>
    <p:sldId id="268" r:id="rId26"/>
    <p:sldId id="266" r:id="rId27"/>
    <p:sldId id="295" r:id="rId28"/>
    <p:sldId id="292" r:id="rId29"/>
    <p:sldId id="293" r:id="rId30"/>
    <p:sldId id="294" r:id="rId31"/>
    <p:sldId id="296"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10.02.2025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Strategická kontrola</a:t>
            </a:r>
          </a:p>
        </p:txBody>
      </p:sp>
      <p:sp>
        <p:nvSpPr>
          <p:cNvPr id="3" name="Podnadpis 2"/>
          <p:cNvSpPr>
            <a:spLocks noGrp="1"/>
          </p:cNvSpPr>
          <p:nvPr>
            <p:ph type="subTitle" idx="4294967295"/>
          </p:nvPr>
        </p:nvSpPr>
        <p:spPr>
          <a:xfrm>
            <a:off x="1763688" y="3939902"/>
            <a:ext cx="3888432" cy="64807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10.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Kontroly podle různých hledisek</a:t>
            </a:r>
          </a:p>
          <a:p>
            <a:pPr algn="just"/>
            <a:r>
              <a:rPr lang="cs-CZ" sz="1600" dirty="0"/>
              <a:t>Kontroly podle obsahové náplně – dle procesů, které jsou řízeny</a:t>
            </a:r>
          </a:p>
          <a:p>
            <a:pPr algn="just"/>
            <a:r>
              <a:rPr lang="cs-CZ" sz="1600" dirty="0"/>
              <a:t>Kontroly podle organizační úrovně – na různých úrovních řízení (vrcholové, střední a nižší úrovni) </a:t>
            </a:r>
          </a:p>
          <a:p>
            <a:pPr algn="just"/>
            <a:r>
              <a:rPr lang="cs-CZ" sz="1600" dirty="0"/>
              <a:t>Kontrola podle zaměření – na finanční hodnoty, na fyzické hodnoty</a:t>
            </a:r>
          </a:p>
          <a:p>
            <a:pPr algn="just"/>
            <a:r>
              <a:rPr lang="cs-CZ" sz="1600" dirty="0"/>
              <a:t>Kontrola podle hlediska doby trvání – nepřetržitá, občasná pravidelná, občasná nepravidelná</a:t>
            </a:r>
          </a:p>
          <a:p>
            <a:pPr algn="just"/>
            <a:r>
              <a:rPr lang="cs-CZ" sz="1600" b="1" i="1" dirty="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II</a:t>
            </a:r>
          </a:p>
        </p:txBody>
      </p:sp>
    </p:spTree>
    <p:extLst>
      <p:ext uri="{BB962C8B-B14F-4D97-AF65-F5344CB8AC3E}">
        <p14:creationId xmlns:p14="http://schemas.microsoft.com/office/powerpoint/2010/main" val="85811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Kontroly podle charakteru provádění členíme dále 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činnosti.</a:t>
            </a:r>
          </a:p>
          <a:p>
            <a:pPr algn="just"/>
            <a:r>
              <a:rPr lang="cs-CZ" sz="1600" b="1" i="1" dirty="0"/>
              <a:t>přímé a nepřímé</a:t>
            </a:r>
            <a:r>
              <a:rPr lang="cs-CZ" sz="1600" dirty="0"/>
              <a:t> – přímé kontroly se provádějí osobně řídícími orgány a nepřímé zprostředkovaně, např. pomocí auditorů, speciálních kontrolorů apod.</a:t>
            </a:r>
          </a:p>
          <a:p>
            <a:pPr algn="just"/>
            <a:r>
              <a:rPr lang="cs-CZ" sz="1600" b="1" i="1" dirty="0"/>
              <a:t>interní a externí</a:t>
            </a:r>
            <a:r>
              <a:rPr lang="cs-CZ" sz="1600" dirty="0"/>
              <a:t> – interní kontroly se provádějí vlastními silami, externí pak přes  experty a poradce.</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III</a:t>
            </a:r>
          </a:p>
        </p:txBody>
      </p:sp>
    </p:spTree>
    <p:extLst>
      <p:ext uri="{BB962C8B-B14F-4D97-AF65-F5344CB8AC3E}">
        <p14:creationId xmlns:p14="http://schemas.microsoft.com/office/powerpoint/2010/main" val="374198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kontroly – co je cílem kontroly, jaký účel má splnit</a:t>
            </a:r>
          </a:p>
          <a:p>
            <a:pPr algn="just"/>
            <a:endParaRPr lang="cs-CZ" sz="1600" dirty="0"/>
          </a:p>
          <a:p>
            <a:pPr algn="just"/>
            <a:r>
              <a:rPr lang="cs-CZ" sz="1600" dirty="0"/>
              <a:t>Předmět kontroly – co je předmětem kontroly, co bude kontrolováno</a:t>
            </a:r>
          </a:p>
          <a:p>
            <a:pPr algn="just"/>
            <a:endParaRPr lang="cs-CZ" sz="1600" dirty="0"/>
          </a:p>
          <a:p>
            <a:pPr algn="just"/>
            <a:r>
              <a:rPr lang="cs-CZ" sz="1600" dirty="0"/>
              <a:t>Subjekt kontroly – kdo bude kontrolovat</a:t>
            </a:r>
          </a:p>
          <a:p>
            <a:pPr algn="just"/>
            <a:endParaRPr lang="cs-CZ" sz="1600" dirty="0"/>
          </a:p>
          <a:p>
            <a:pPr algn="just"/>
            <a:r>
              <a:rPr lang="cs-CZ" sz="1600" dirty="0"/>
              <a:t>Časová dimenze kontroly – jak často a v jakých intervalech bude kontrola prováděna</a:t>
            </a:r>
          </a:p>
          <a:p>
            <a:pPr algn="just"/>
            <a:endParaRPr lang="cs-CZ" sz="1600" dirty="0"/>
          </a:p>
          <a:p>
            <a:pPr algn="just"/>
            <a:r>
              <a:rPr lang="cs-CZ" sz="1600" dirty="0"/>
              <a:t>Postupy, metody kontroly – jakým způsobem bude kontrola prováděna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Tvorba kontrolního systému</a:t>
            </a:r>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funkcemi. </a:t>
            </a:r>
          </a:p>
          <a:p>
            <a:pPr algn="just"/>
            <a:r>
              <a:rPr lang="cs-CZ" sz="1600" b="1" dirty="0"/>
              <a:t>Přiměřenost</a:t>
            </a:r>
            <a:r>
              <a:rPr lang="cs-CZ" sz="1600" dirty="0"/>
              <a:t> – kontrola musí zjišťovat informace skutečně potřebné a závažné, ne podružné. </a:t>
            </a:r>
          </a:p>
          <a:p>
            <a:pPr algn="just"/>
            <a:r>
              <a:rPr lang="cs-CZ" sz="1600" b="1" dirty="0"/>
              <a:t>Efektivnost</a:t>
            </a:r>
            <a:r>
              <a:rPr lang="cs-CZ" sz="1600" dirty="0"/>
              <a:t> – nízké náklady, malé vedlejší účinky a vysoké přínosy kontroly (přínos musí být vyšší než náklady na kontrolu). </a:t>
            </a:r>
          </a:p>
          <a:p>
            <a:pPr algn="just"/>
            <a:r>
              <a:rPr lang="cs-CZ" sz="1600" b="1" dirty="0"/>
              <a:t>Budoucnost</a:t>
            </a:r>
            <a:r>
              <a:rPr lang="cs-CZ" sz="1600" dirty="0"/>
              <a:t> – na základě výsledků kontroly rozhodujeme o budoucím vývoji procesů (zjišťujeme současný a vlastně i minulý stav a náprava teprve nastane s časovým odstupem). </a:t>
            </a:r>
          </a:p>
          <a:p>
            <a:pPr algn="just"/>
            <a:r>
              <a:rPr lang="cs-CZ" sz="1600" b="1" dirty="0"/>
              <a:t>Pružnost</a:t>
            </a:r>
            <a:r>
              <a:rPr lang="cs-CZ" sz="1600" dirty="0"/>
              <a:t> – systém kontroly musí být schopen rychlé reakce na potřeby, neočekávané změny i možná nová řešení.  </a:t>
            </a:r>
          </a:p>
          <a:p>
            <a:pPr algn="just"/>
            <a:r>
              <a:rPr lang="cs-CZ" sz="1600" b="1" dirty="0"/>
              <a:t>Motivace</a:t>
            </a:r>
            <a:r>
              <a:rPr lang="cs-CZ" sz="1600" dirty="0"/>
              <a:t> – kontrola má mít motivační funkci. Jejím cílem je sjednocovat lidi, ale také vytvářet povědomí o tom, že jsem či mohu být kontrolován.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Zásady efektivní kontroly</a:t>
            </a:r>
          </a:p>
        </p:txBody>
      </p:sp>
    </p:spTree>
    <p:extLst>
      <p:ext uri="{BB962C8B-B14F-4D97-AF65-F5344CB8AC3E}">
        <p14:creationId xmlns:p14="http://schemas.microsoft.com/office/powerpoint/2010/main" val="386259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 </a:t>
            </a:r>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  </a:t>
            </a:r>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Nedostatky kontroly</a:t>
            </a:r>
          </a:p>
        </p:txBody>
      </p:sp>
    </p:spTree>
    <p:extLst>
      <p:ext uri="{BB962C8B-B14F-4D97-AF65-F5344CB8AC3E}">
        <p14:creationId xmlns:p14="http://schemas.microsoft.com/office/powerpoint/2010/main" val="135465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Strategická kontrola </a:t>
            </a:r>
            <a:r>
              <a:rPr lang="cs-CZ" sz="1600" dirty="0"/>
              <a:t>– směr vývoje podniku, hodnocení strategie, celkové výsledky hospodaření, vztahy s podnikatelským prostředím, vztahy mezi organizačními jednotkami.</a:t>
            </a:r>
          </a:p>
          <a:p>
            <a:pPr algn="just"/>
            <a:endParaRPr lang="cs-CZ" sz="1600" dirty="0"/>
          </a:p>
          <a:p>
            <a:pPr algn="just"/>
            <a:r>
              <a:rPr lang="cs-CZ" sz="1600" b="1" dirty="0"/>
              <a:t>Taktická (manažerská) kontrola </a:t>
            </a:r>
            <a:r>
              <a:rPr lang="cs-CZ" sz="1600" dirty="0"/>
              <a:t>– zaměření na organizační </a:t>
            </a:r>
            <a:r>
              <a:rPr lang="pl-PL" sz="1600" dirty="0"/>
              <a:t>jednotky jako celek, kontroly zpravidla periodické. </a:t>
            </a:r>
          </a:p>
          <a:p>
            <a:pPr algn="just"/>
            <a:endParaRPr lang="cs-CZ" sz="1600" dirty="0"/>
          </a:p>
          <a:p>
            <a:r>
              <a:rPr lang="cs-CZ" sz="1600" b="1" dirty="0"/>
              <a:t>Operativní kontrola </a:t>
            </a:r>
            <a:r>
              <a:rPr lang="cs-CZ" sz="1600" dirty="0"/>
              <a:t>– časové intervaly kontroly kratší než u výše uvedených. Zaměřeno na individuální a dílčí úkoly a činnosti – zda práce provedena ve shodě s postupy, pravidly a daných termínech.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Úrovně kontrol v podniku z pohledu řízení </a:t>
            </a:r>
          </a:p>
        </p:txBody>
      </p:sp>
    </p:spTree>
    <p:extLst>
      <p:ext uri="{BB962C8B-B14F-4D97-AF65-F5344CB8AC3E}">
        <p14:creationId xmlns:p14="http://schemas.microsoft.com/office/powerpoint/2010/main" val="265221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kontrola je procesem sledování, rozboru a přijetí opatření vzniklých odchylek mezi záměry strategie a její postupnou realizaci, včetně sledování rozdílů v době její tvorby.</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p>
          <a:p>
            <a:pPr lvl="0" algn="just"/>
            <a:r>
              <a:rPr lang="cs-CZ" sz="1600" dirty="0"/>
              <a:t>Strategická kontrola je velmi často prováděna v delším časovém intervalu a zejména se soustřeďuje na budoucnost. </a:t>
            </a:r>
          </a:p>
          <a:p>
            <a:pPr lvl="0" algn="just"/>
            <a:r>
              <a:rPr lang="cs-CZ" sz="1600" dirty="0"/>
              <a:t>Její 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změny.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Strategická kontrola</a:t>
            </a:r>
          </a:p>
        </p:txBody>
      </p:sp>
    </p:spTree>
    <p:extLst>
      <p:ext uri="{BB962C8B-B14F-4D97-AF65-F5344CB8AC3E}">
        <p14:creationId xmlns:p14="http://schemas.microsoft.com/office/powerpoint/2010/main" val="163874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p>
          <a:p>
            <a:pPr marL="0" indent="0" algn="just">
              <a:buNone/>
            </a:pPr>
            <a:endParaRPr lang="cs-CZ" sz="1600" dirty="0"/>
          </a:p>
          <a:p>
            <a:pPr lvl="0" algn="just"/>
            <a:r>
              <a:rPr lang="cs-CZ" sz="1600" dirty="0"/>
              <a:t>kontrolou naplňování strategického záměru (sledování vývojového směru podniku);</a:t>
            </a:r>
          </a:p>
          <a:p>
            <a:pPr lvl="0" algn="just"/>
            <a:endParaRPr lang="cs-CZ" sz="1600" dirty="0"/>
          </a:p>
          <a:p>
            <a:pPr lvl="0" algn="just"/>
            <a:r>
              <a:rPr lang="cs-CZ" sz="1600" dirty="0"/>
              <a:t>kontrolou analytického postupu prostředí i vnitřních stránek podniku a jeho aplikací do konkrétních podnikových podmínek;</a:t>
            </a:r>
          </a:p>
          <a:p>
            <a:pPr lvl="0" algn="just"/>
            <a:endParaRPr lang="cs-CZ" sz="1600" dirty="0"/>
          </a:p>
          <a:p>
            <a:pPr lvl="0" algn="just"/>
            <a:r>
              <a:rPr lang="cs-CZ" sz="1600" dirty="0"/>
              <a:t>kontrolou vztahů mezi jednotlivými organizačními celky podniku prostřednictvím návaznosti a plněním funkčních strategií;</a:t>
            </a:r>
          </a:p>
          <a:p>
            <a:pPr lvl="0" algn="just"/>
            <a:endParaRPr lang="cs-CZ" sz="1600" dirty="0"/>
          </a:p>
          <a:p>
            <a:pPr lvl="0" algn="just"/>
            <a:r>
              <a:rPr lang="cs-CZ" sz="1600" dirty="0"/>
              <a:t>kontrolou celkových výsledků hospodaření podniku;</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Náplň strategického kontrolního procesu</a:t>
            </a:r>
          </a:p>
        </p:txBody>
      </p:sp>
    </p:spTree>
    <p:extLst>
      <p:ext uri="{BB962C8B-B14F-4D97-AF65-F5344CB8AC3E}">
        <p14:creationId xmlns:p14="http://schemas.microsoft.com/office/powerpoint/2010/main" val="108660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Zaměření a oblasti strategické kontroly</a:t>
            </a:r>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Kontrola konzistence </a:t>
            </a:r>
            <a:r>
              <a:rPr lang="cs-CZ" sz="1600" dirty="0"/>
              <a:t>– zahrnuje formální prověřování strategických podnikových plánů co do úplnosti, logické stavby a neexistence rozměrů z hlediska cílů, jakož i cílů jednotlivých dílčích plánů.</a:t>
            </a:r>
          </a:p>
          <a:p>
            <a:pPr algn="just"/>
            <a:endParaRPr lang="cs-CZ" sz="1600" dirty="0"/>
          </a:p>
          <a:p>
            <a:pPr algn="just"/>
            <a:r>
              <a:rPr lang="cs-CZ" sz="1600" b="1" dirty="0"/>
              <a:t>Kontrola premis </a:t>
            </a:r>
            <a:r>
              <a:rPr lang="cs-CZ" sz="1600" dirty="0"/>
              <a:t>– představuje dohled nad kontrolou interního a externího vývoje předpokladů strategického podnikového plánu.</a:t>
            </a:r>
          </a:p>
          <a:p>
            <a:pPr algn="just"/>
            <a:endParaRPr lang="cs-CZ" sz="1600" dirty="0"/>
          </a:p>
          <a:p>
            <a:pPr algn="just"/>
            <a:r>
              <a:rPr lang="cs-CZ" sz="1600" b="1" dirty="0"/>
              <a:t>Kontrola provedení </a:t>
            </a:r>
            <a:r>
              <a:rPr lang="cs-CZ" sz="1600" dirty="0"/>
              <a:t>– představuje prověření postupné realizace strategických cílů podle dílčích cílů, respektive trajektorie cílů.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Základní aspekty strategické kontroly podle </a:t>
            </a:r>
            <a:r>
              <a:rPr lang="cs-CZ" dirty="0" err="1"/>
              <a:t>Mefferta</a:t>
            </a:r>
            <a:endParaRPr lang="cs-CZ" dirty="0"/>
          </a:p>
        </p:txBody>
      </p:sp>
    </p:spTree>
    <p:extLst>
      <p:ext uri="{BB962C8B-B14F-4D97-AF65-F5344CB8AC3E}">
        <p14:creationId xmlns:p14="http://schemas.microsoft.com/office/powerpoint/2010/main" val="69136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p>
          <a:p>
            <a:r>
              <a:rPr lang="cs-CZ" sz="1600" dirty="0"/>
              <a:t>Základní náplní kontroly v obecném slova smyslu je sledování plnění úkolů plánu, zjišťování odchylek skutečnosti od plánu, rozbor příčin vzniku odchylek a jejich včasné odstranění.</a:t>
            </a:r>
          </a:p>
          <a:p>
            <a:r>
              <a:rPr lang="pl-PL" sz="1600" dirty="0"/>
              <a:t>Kontrola je jednou ze základních funkcí řízení.</a:t>
            </a:r>
          </a:p>
          <a:p>
            <a:r>
              <a:rPr lang="cs-CZ" sz="1600" dirty="0"/>
              <a:t>Z hlediska systémového je kontrola zpětnovazební činností.</a:t>
            </a:r>
          </a:p>
          <a:p>
            <a:r>
              <a:rPr lang="cs-CZ" sz="1600" dirty="0"/>
              <a:t>Kontrola umožňuje prostřednictvím identifikace odchylek od cíle a plánu realizovat nápravná opatření vedoucí k dosažení cílů. A to, pokud možno, ještě dříve, než odchylky nastanou (jde o prevenci).</a:t>
            </a:r>
          </a:p>
          <a:p>
            <a:r>
              <a:rPr lang="cs-CZ" sz="1600" dirty="0"/>
              <a:t>Je to proces, jehož prováděním získává řídící orgán informace o rozdílu mezi plánovaným a skutečným stavem systému (struktury, organizace, firmy) a také o příčinách jeho 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Pojetí kontroly</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těchto základních momentech:</a:t>
            </a:r>
          </a:p>
          <a:p>
            <a:pPr lvl="0" algn="just"/>
            <a:r>
              <a:rPr lang="cs-CZ" sz="1600" b="1" dirty="0"/>
              <a:t>Před zahájením prací na strategii </a:t>
            </a:r>
            <a:r>
              <a:rPr lang="cs-CZ" sz="1600" dirty="0"/>
              <a:t>(sledování a kontrola východisek – předpokladů úspěchu strategie) – kontrola východisek strategie je typická již svým počátkem, neboť začíná ještě před zahájením strategie a je zaměřena na poznání, zda je únosné zpracovat podnikovou strategii s určitým zaměřením nebo zda je nutno její strategický záměr přehodnotit.</a:t>
            </a:r>
          </a:p>
          <a:p>
            <a:pPr lvl="0" algn="just"/>
            <a:endParaRPr lang="cs-CZ" sz="1600" dirty="0"/>
          </a:p>
          <a:p>
            <a:pPr lvl="0" algn="just"/>
            <a:r>
              <a:rPr lang="cs-CZ" sz="1600" b="1" dirty="0"/>
              <a:t>Před implementací </a:t>
            </a:r>
            <a:r>
              <a:rPr lang="cs-CZ" sz="1600" dirty="0"/>
              <a:t>(průzkum tvorby strategie a kontrola dodržování základních metodických postupů) – kontrola před implementací strategie zahrnuje soulad strategie s budoucími klíčovými faktory a použitými metodami, její pevnost odolat možným hrozbám, možnost vytvořit schopnost konkurence a realizovatelnost.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a:t>
            </a:r>
          </a:p>
        </p:txBody>
      </p:sp>
    </p:spTree>
    <p:extLst>
      <p:ext uri="{BB962C8B-B14F-4D97-AF65-F5344CB8AC3E}">
        <p14:creationId xmlns:p14="http://schemas.microsoft.com/office/powerpoint/2010/main" val="161354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a:t>– kontrola úspěšnosti zavádění strategie do konkrétních podmínek reálné situace. </a:t>
            </a:r>
          </a:p>
          <a:p>
            <a:pPr lvl="0" algn="just"/>
            <a:endParaRPr lang="cs-CZ" sz="1600" dirty="0"/>
          </a:p>
          <a:p>
            <a:pPr lvl="0" algn="just"/>
            <a:r>
              <a:rPr lang="cs-CZ" sz="1600" b="1" dirty="0"/>
              <a:t>Po implementaci strategie </a:t>
            </a:r>
            <a:r>
              <a:rPr lang="cs-CZ" sz="1600" dirty="0"/>
              <a:t>(kontrola reakce na vyskytující se změny, kontrola dosažení strategického cíle v plánovaném čase, požadované kvalitě a při udržení plánovaných nákladů) – kontrola 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podniku.</a:t>
            </a:r>
          </a:p>
          <a:p>
            <a:pPr lvl="0" algn="just"/>
            <a:endParaRPr lang="cs-CZ" sz="1600" dirty="0"/>
          </a:p>
          <a:p>
            <a:pPr lvl="0" algn="just"/>
            <a:r>
              <a:rPr lang="cs-CZ" sz="1600" b="1" dirty="0"/>
              <a:t>Trvalé sledování životnosti strategie </a:t>
            </a:r>
            <a:r>
              <a:rPr lang="cs-CZ" sz="1600" dirty="0"/>
              <a:t>(možné využívání předností používané strategie) – kontrola životnosti bývá označována někdy jako „strategické pozorování chování podniku“ neboť má za úkol monitorovat výskyt širokého spektra nejrůznějších události vně i uvnitř podniku a jejich dopad.</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a:t>
            </a:r>
          </a:p>
        </p:txBody>
      </p:sp>
    </p:spTree>
    <p:extLst>
      <p:ext uri="{BB962C8B-B14F-4D97-AF65-F5344CB8AC3E}">
        <p14:creationId xmlns:p14="http://schemas.microsoft.com/office/powerpoint/2010/main" val="213297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Sledování „přežití strategie“</a:t>
            </a:r>
            <a:r>
              <a:rPr lang="cs-CZ" sz="1600" dirty="0"/>
              <a:t>, kdy kontrola nastupuje okamžitě ve chvílích, kdy se objevují a začínají působit hrozby – kontrola „přežití“ strategie má charakter rychlé, okamžité kontroly po výskytu nečekané a přitom negativní události (jevu).</a:t>
            </a:r>
          </a:p>
          <a:p>
            <a:pPr algn="just"/>
            <a:endParaRPr lang="cs-CZ" sz="1600" dirty="0"/>
          </a:p>
          <a:p>
            <a:pPr algn="just"/>
            <a:r>
              <a:rPr lang="cs-CZ" sz="1600" dirty="0"/>
              <a:t>Pokud nevznikají podstatné diskontinuity a okolí podniku je v „poměrném“ klidu, je výsledek kontroly směřován na udržení a plnění dosavadního strategického záměru. </a:t>
            </a:r>
          </a:p>
          <a:p>
            <a:pPr algn="just"/>
            <a:r>
              <a:rPr lang="cs-CZ" sz="1600" dirty="0"/>
              <a:t>Naopak 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III</a:t>
            </a:r>
          </a:p>
        </p:txBody>
      </p:sp>
    </p:spTree>
    <p:extLst>
      <p:ext uri="{BB962C8B-B14F-4D97-AF65-F5344CB8AC3E}">
        <p14:creationId xmlns:p14="http://schemas.microsoft.com/office/powerpoint/2010/main" val="141622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p>
          <a:p>
            <a:pPr algn="just"/>
            <a:endParaRPr lang="cs-CZ" sz="1600" dirty="0"/>
          </a:p>
          <a:p>
            <a:pPr algn="just"/>
            <a:r>
              <a:rPr lang="cs-CZ" sz="1600" dirty="0"/>
              <a:t>Zároveň 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p>
          <a:p>
            <a:pPr algn="just"/>
            <a:endParaRPr lang="cs-CZ" sz="1600" dirty="0"/>
          </a:p>
          <a:p>
            <a:pPr algn="just"/>
            <a:r>
              <a:rPr lang="cs-CZ" sz="1600" dirty="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a:t>
            </a:r>
          </a:p>
        </p:txBody>
      </p:sp>
    </p:spTree>
    <p:extLst>
      <p:ext uri="{BB962C8B-B14F-4D97-AF65-F5344CB8AC3E}">
        <p14:creationId xmlns:p14="http://schemas.microsoft.com/office/powerpoint/2010/main" val="328188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(podnik, úřad) žádoucím směrem </a:t>
            </a:r>
            <a:r>
              <a:rPr lang="cs-CZ" sz="1600" dirty="0"/>
              <a:t>– dosahování stanovených cílů, možnost jejich úpravy v souladu s realitou (nebudu vyrábět něco, co jsem si sice naplánoval, ale co nejde na odbyt). </a:t>
            </a:r>
          </a:p>
          <a:p>
            <a:pPr algn="just"/>
            <a:endParaRPr lang="cs-CZ" sz="1600" dirty="0"/>
          </a:p>
          <a:p>
            <a:pPr algn="just"/>
            <a:r>
              <a:rPr lang="cs-CZ" sz="1600" b="1" dirty="0"/>
              <a:t>Zjišťování stavu, hodnocení a ovlivňování chování organizace </a:t>
            </a:r>
            <a:r>
              <a:rPr lang="cs-CZ" sz="1600" dirty="0"/>
              <a:t>– tyto činnosti jsou podmínkou úspěchu. </a:t>
            </a:r>
          </a:p>
          <a:p>
            <a:pPr algn="just"/>
            <a:endParaRPr lang="cs-CZ" sz="1600" dirty="0"/>
          </a:p>
          <a:p>
            <a:pPr algn="just"/>
            <a:r>
              <a:rPr lang="cs-CZ" sz="1600" b="1" dirty="0"/>
              <a:t>Slaďování úsilí lidí </a:t>
            </a:r>
            <a:r>
              <a:rPr lang="cs-CZ" sz="1600" dirty="0"/>
              <a:t>– tak, aby lidé jednali cíleně a efektivně pro užitek organizace i svůj.</a:t>
            </a:r>
          </a:p>
          <a:p>
            <a:pPr algn="just"/>
            <a:endParaRPr lang="cs-CZ" sz="1600" dirty="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situací.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II</a:t>
            </a:r>
          </a:p>
        </p:txBody>
      </p:sp>
    </p:spTree>
    <p:extLst>
      <p:ext uri="{BB962C8B-B14F-4D97-AF65-F5344CB8AC3E}">
        <p14:creationId xmlns:p14="http://schemas.microsoft.com/office/powerpoint/2010/main" val="410558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audit </a:t>
            </a:r>
            <a:r>
              <a:rPr lang="cs-CZ" sz="1600" dirty="0"/>
              <a:t>– je 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a:t>Výběr hodnotících kritérií </a:t>
            </a:r>
            <a:r>
              <a:rPr lang="cs-CZ" sz="1600" dirty="0"/>
              <a:t>– představuje výběr kritérií a měřítek sloužících k monitorování výkonnosti, která slouží jako základ pro hodnocení úspěchu strategie. Kritéria výkonnosti jsou stanovena jak pro celkový plán, tak pro jeho významné prvky a dílčí části.</a:t>
            </a:r>
          </a:p>
          <a:p>
            <a:pPr algn="just"/>
            <a:r>
              <a:rPr lang="cs-CZ" sz="1600" b="1" dirty="0"/>
              <a:t>Analýza informací </a:t>
            </a:r>
            <a:r>
              <a:rPr lang="cs-CZ" sz="1600" dirty="0"/>
              <a:t>– určuje informační zdroje sloužící k provádění strategického hodnocení a kontroly. Potřebné informace pro strategické plánování a hodnocení bývají získávány z  informačního systému podniku.</a:t>
            </a:r>
          </a:p>
          <a:p>
            <a:pPr algn="just"/>
            <a:r>
              <a:rPr lang="cs-CZ" sz="1600" b="1" dirty="0"/>
              <a:t>Hodnocení výkonnosti </a:t>
            </a:r>
            <a:r>
              <a:rPr lang="cs-CZ" sz="1600" dirty="0"/>
              <a:t>– porovnává 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Proces strategické kontroly</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požadavky</a:t>
            </a:r>
          </a:p>
          <a:p>
            <a:pPr lvl="2" algn="just"/>
            <a:r>
              <a:rPr lang="cs-CZ" sz="1600" dirty="0"/>
              <a:t>Fyzikální veličiny (teplota, tlak…)</a:t>
            </a:r>
          </a:p>
          <a:p>
            <a:pPr lvl="2" algn="just"/>
            <a:r>
              <a:rPr lang="cs-CZ" sz="1600" dirty="0"/>
              <a:t>Ekonomické veličiny (náklady, zásoby, pohledávky…)</a:t>
            </a:r>
          </a:p>
          <a:p>
            <a:pPr lvl="2" algn="just"/>
            <a:r>
              <a:rPr lang="cs-CZ" sz="1600" dirty="0"/>
              <a:t>Kombinované veličiny (kalkulační položky, mzdové náklady na jednotku…)</a:t>
            </a:r>
          </a:p>
          <a:p>
            <a:pPr lvl="2" algn="just"/>
            <a:r>
              <a:rPr lang="cs-CZ" sz="1600" dirty="0"/>
              <a:t>Neměřitelné veličiny (barevné odstíny, kvalita povrchu…)</a:t>
            </a:r>
          </a:p>
          <a:p>
            <a:pPr marL="393192" lvl="1" indent="0" algn="just">
              <a:buNone/>
            </a:pPr>
            <a:endParaRPr lang="cs-CZ" sz="1600" dirty="0"/>
          </a:p>
          <a:p>
            <a:pPr algn="just"/>
            <a:r>
              <a:rPr lang="cs-CZ" sz="1600" dirty="0"/>
              <a:t>Časové srovnání</a:t>
            </a:r>
          </a:p>
          <a:p>
            <a:pPr algn="just"/>
            <a:r>
              <a:rPr lang="cs-CZ" sz="1600" dirty="0"/>
              <a:t>Konkurenční srovnání</a:t>
            </a:r>
          </a:p>
          <a:p>
            <a:pPr algn="just"/>
            <a:r>
              <a:rPr lang="cs-CZ" sz="1600" dirty="0"/>
              <a:t>Správné 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Hodnotící kritéria</a:t>
            </a:r>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a:t>z hlediska cíle nebo kritérií manažerských procesů,</a:t>
            </a:r>
          </a:p>
          <a:p>
            <a:pPr algn="just"/>
            <a:r>
              <a:rPr lang="cs-CZ" sz="1600" dirty="0"/>
              <a:t>z hlediska důležitosti</a:t>
            </a:r>
          </a:p>
          <a:p>
            <a:pPr marL="0" indent="0" algn="just">
              <a:buNone/>
            </a:pPr>
            <a:r>
              <a:rPr lang="cs-CZ" sz="1600" i="1" dirty="0"/>
              <a:t>Odchylky z hlediska cíle nebo kritérií manažerských procesů mohou být:</a:t>
            </a:r>
          </a:p>
          <a:p>
            <a:pPr algn="just"/>
            <a:r>
              <a:rPr lang="cs-CZ" sz="1600" dirty="0"/>
              <a:t>pozitivní, které představují dosažení lepších výsledků, než předpokládá plán a žádoucí stav,</a:t>
            </a:r>
          </a:p>
          <a:p>
            <a:pPr algn="just"/>
            <a:r>
              <a:rPr lang="cs-CZ" sz="1600" dirty="0"/>
              <a:t>negativní, které představují dosažení horších výsledků, než předpokládá plán a žádoucí stav.</a:t>
            </a:r>
          </a:p>
          <a:p>
            <a:pPr marL="0" indent="0" algn="just">
              <a:buNone/>
            </a:pPr>
            <a:r>
              <a:rPr lang="cs-CZ" sz="1600" i="1" dirty="0"/>
              <a:t>Odchylky z hlediska důležitosti ukazují, jakou pozornost je nutné výsledkům kontroly přisuzovat, proto rozlišujeme:</a:t>
            </a:r>
          </a:p>
          <a:p>
            <a:pPr algn="just"/>
            <a:r>
              <a:rPr lang="cs-CZ" sz="1600" dirty="0"/>
              <a:t>odchylky významné, které vyžadují přijetí opatření a jeho následnou realizaci a novou kontrolu,</a:t>
            </a:r>
          </a:p>
          <a:p>
            <a:pPr algn="just"/>
            <a:r>
              <a:rPr lang="cs-CZ" sz="1600" dirty="0"/>
              <a:t>odchylky 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Odchylky zjištěné v průběhu kontroly</a:t>
            </a:r>
          </a:p>
        </p:txBody>
      </p:sp>
    </p:spTree>
    <p:extLst>
      <p:ext uri="{BB962C8B-B14F-4D97-AF65-F5344CB8AC3E}">
        <p14:creationId xmlns:p14="http://schemas.microsoft.com/office/powerpoint/2010/main" val="397928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Strategický audit slouží pro širší a dlouhodobější pohled na podnik. </a:t>
            </a:r>
          </a:p>
          <a:p>
            <a:pPr algn="just"/>
            <a:r>
              <a:rPr lang="cs-CZ" sz="1600" dirty="0"/>
              <a:t>Audit provádí zevrubné, systematické, nezávislé a periodické zkoumání a hodnocení chování organizace, strategických cílů, zvolených strategií a způsobu jejich uskutečňování. </a:t>
            </a:r>
          </a:p>
          <a:p>
            <a:pPr algn="just"/>
            <a:r>
              <a:rPr lang="cs-CZ" sz="1600" dirty="0"/>
              <a:t>Dále identifikuje problémové okruhy, příležitosti a hrozby a doporučuje aktivity směřující ke zdokonalení a zefektivnění procesu realizace 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Strategický audit</a:t>
            </a:r>
          </a:p>
        </p:txBody>
      </p:sp>
    </p:spTree>
    <p:extLst>
      <p:ext uri="{BB962C8B-B14F-4D97-AF65-F5344CB8AC3E}">
        <p14:creationId xmlns:p14="http://schemas.microsoft.com/office/powerpoint/2010/main" val="118794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a:t>Položky zahrnuté v auditu jsou přizpůsobeny potřebám jednotlivého podniku a odpovídají strategickému plánu, jehož účinek je hodnocen.  </a:t>
            </a:r>
          </a:p>
          <a:p>
            <a:pPr marL="0" indent="0" algn="just">
              <a:buNone/>
            </a:pPr>
            <a:r>
              <a:rPr lang="cs-CZ" sz="1600" b="1" dirty="0"/>
              <a:t>Položky  strategického auditu</a:t>
            </a:r>
          </a:p>
          <a:p>
            <a:pPr lvl="1" algn="just"/>
            <a:r>
              <a:rPr lang="cs-CZ" sz="1600" dirty="0"/>
              <a:t>Mise a cíle podniku</a:t>
            </a:r>
          </a:p>
          <a:p>
            <a:pPr lvl="1" algn="just"/>
            <a:r>
              <a:rPr lang="cs-CZ" sz="1600" dirty="0"/>
              <a:t>Složení podniku a strategie</a:t>
            </a:r>
          </a:p>
          <a:p>
            <a:pPr lvl="1" algn="just"/>
            <a:r>
              <a:rPr lang="cs-CZ" sz="1600" dirty="0"/>
              <a:t>Strategie pro každou plánovanou jednotku</a:t>
            </a:r>
          </a:p>
          <a:p>
            <a:pPr lvl="1" algn="just"/>
            <a:r>
              <a:rPr lang="cs-CZ" sz="1600" dirty="0"/>
              <a:t>Implementace 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Postup a položky strategického auditu</a:t>
            </a:r>
          </a:p>
        </p:txBody>
      </p:sp>
    </p:spTree>
    <p:extLst>
      <p:ext uri="{BB962C8B-B14F-4D97-AF65-F5344CB8AC3E}">
        <p14:creationId xmlns:p14="http://schemas.microsoft.com/office/powerpoint/2010/main" val="16025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p>
          <a:p>
            <a:pPr lvl="0" algn="just"/>
            <a:r>
              <a:rPr lang="cs-CZ" sz="1600" b="1" dirty="0"/>
              <a:t>Uvědomění si skutečnost, že vše nelze kontrolovat. </a:t>
            </a:r>
            <a:r>
              <a:rPr lang="cs-CZ" sz="1600" dirty="0"/>
              <a:t>Některé 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Vlastnosti kontrolního procesu</a:t>
            </a:r>
          </a:p>
        </p:txBody>
      </p:sp>
    </p:spTree>
    <p:extLst>
      <p:ext uri="{BB962C8B-B14F-4D97-AF65-F5344CB8AC3E}">
        <p14:creationId xmlns:p14="http://schemas.microsoft.com/office/powerpoint/2010/main" val="428054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chování podniku ve vztahu k prostředí, trhu</a:t>
            </a:r>
          </a:p>
          <a:p>
            <a:pPr lvl="1"/>
            <a:r>
              <a:rPr lang="cs-CZ" sz="1600" dirty="0"/>
              <a:t>audit strategických cílů a strategie jejich dosahování</a:t>
            </a:r>
          </a:p>
          <a:p>
            <a:pPr lvl="1"/>
            <a:r>
              <a:rPr lang="cs-CZ" sz="1600" dirty="0"/>
              <a:t>audit organizační infrastruktury</a:t>
            </a:r>
          </a:p>
          <a:p>
            <a:pPr lvl="1"/>
            <a:r>
              <a:rPr lang="cs-CZ" sz="1600" dirty="0"/>
              <a:t>audit systému managementu</a:t>
            </a:r>
          </a:p>
          <a:p>
            <a:pPr lvl="1"/>
            <a:r>
              <a:rPr lang="cs-CZ" sz="1600" dirty="0"/>
              <a:t>audit strategické výkonnosti</a:t>
            </a:r>
          </a:p>
          <a:p>
            <a:pPr lvl="1"/>
            <a:r>
              <a:rPr lang="cs-CZ" sz="1600" dirty="0"/>
              <a:t>audit nástrojů managementu a jeho funkcí</a:t>
            </a:r>
          </a:p>
          <a:p>
            <a:pPr lvl="1"/>
            <a:endParaRPr lang="cs-CZ" sz="1600" dirty="0"/>
          </a:p>
          <a:p>
            <a:r>
              <a:rPr lang="cs-CZ" sz="1600" i="1" dirty="0"/>
              <a:t>Oddíl B – prohlubující analýza systému managementu</a:t>
            </a:r>
          </a:p>
          <a:p>
            <a:pPr lvl="1"/>
            <a:r>
              <a:rPr lang="cs-CZ" sz="1600" dirty="0"/>
              <a:t>Výrobní program</a:t>
            </a:r>
          </a:p>
          <a:p>
            <a:pPr lvl="1"/>
            <a:r>
              <a:rPr lang="cs-CZ" sz="1600" dirty="0"/>
              <a:t>Trhy</a:t>
            </a:r>
          </a:p>
          <a:p>
            <a:pPr lvl="1"/>
            <a:r>
              <a:rPr lang="cs-CZ" sz="1600" dirty="0"/>
              <a:t>Personální politika</a:t>
            </a:r>
          </a:p>
          <a:p>
            <a:pPr lvl="1"/>
            <a:r>
              <a:rPr lang="cs-CZ" sz="1600" dirty="0"/>
              <a:t>Organizační struktura</a:t>
            </a:r>
          </a:p>
          <a:p>
            <a:pPr lvl="1"/>
            <a:r>
              <a:rPr lang="cs-CZ" sz="1600" dirty="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Příklad metodiky strategického auditu</a:t>
            </a:r>
          </a:p>
        </p:txBody>
      </p:sp>
    </p:spTree>
    <p:extLst>
      <p:ext uri="{BB962C8B-B14F-4D97-AF65-F5344CB8AC3E}">
        <p14:creationId xmlns:p14="http://schemas.microsoft.com/office/powerpoint/2010/main" val="189566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a:t>Controlling – </a:t>
            </a:r>
            <a:r>
              <a:rPr lang="cs-CZ" sz="1600" dirty="0"/>
              <a:t>controlling je součástí celopodnikového řídicího systému. Jeho úlohou je poskytovat managementu (zpravidla vrcholovému) vhodné informace sloužící ke koordinaci, ovlivňování a usměrňování celopodnikových aktivit. Východiskem controllingu je vyhodnocování stavu plnění podnikových plánů a rozpočtů. Analýzy vycházejí nejčastěji z údajů účetnictví, z rozboru nákladů, rozborů odbytu, statistických výkazů apod. V podniku ho realizuje kontrolor nebo útvar controllingu.</a:t>
            </a:r>
          </a:p>
          <a:p>
            <a:pPr algn="just"/>
            <a:endParaRPr lang="cs-CZ" sz="1600" dirty="0"/>
          </a:p>
          <a:p>
            <a:pPr algn="just"/>
            <a:r>
              <a:rPr lang="cs-CZ" sz="1600" b="1" dirty="0"/>
              <a:t>Vnitřní audit</a:t>
            </a:r>
            <a:r>
              <a:rPr lang="cs-CZ" sz="1600" dirty="0"/>
              <a:t> – vnitřní audit je nestranné prověřování určité činnosti, procesu, a nebo funkcí útvarů. Audit provádí nestranný auditor, což je pracovník jiného podnikového útvaru k tomu vyškolený. Auditoři mají k dispozici příslušné směrnice, předpisy, instrukce a pokyny a prověřují dodržování stanovených postupů. Typickým 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Specifické formy kontroly</a:t>
            </a:r>
          </a:p>
        </p:txBody>
      </p:sp>
    </p:spTree>
    <p:extLst>
      <p:ext uri="{BB962C8B-B14F-4D97-AF65-F5344CB8AC3E}">
        <p14:creationId xmlns:p14="http://schemas.microsoft.com/office/powerpoint/2010/main" val="192444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Poznávací funkce</a:t>
            </a:r>
          </a:p>
          <a:p>
            <a:pPr lvl="1" algn="just"/>
            <a:r>
              <a:rPr lang="cs-CZ" sz="1600" dirty="0"/>
              <a:t>zjišťovací fáze</a:t>
            </a:r>
          </a:p>
          <a:p>
            <a:pPr lvl="1" algn="just"/>
            <a:r>
              <a:rPr lang="cs-CZ" sz="1600" dirty="0"/>
              <a:t>hodnotící fáze </a:t>
            </a:r>
          </a:p>
          <a:p>
            <a:pPr marL="457200" lvl="1" indent="0" algn="just">
              <a:buNone/>
            </a:pPr>
            <a:endParaRPr lang="cs-CZ" sz="1600" dirty="0"/>
          </a:p>
          <a:p>
            <a:pPr algn="just"/>
            <a:r>
              <a:rPr lang="cs-CZ" sz="1600" b="1" dirty="0"/>
              <a:t>Nápravná funkce </a:t>
            </a:r>
            <a:r>
              <a:rPr lang="cs-CZ" sz="1600" dirty="0"/>
              <a:t>– určující faktor účinnosti kontroly; vzniká po zaregistrování výsledků poznání, které mohou nabývat těchto parametrů:</a:t>
            </a:r>
          </a:p>
          <a:p>
            <a:pPr lvl="1" algn="just"/>
            <a:r>
              <a:rPr lang="cs-CZ" sz="1600" dirty="0"/>
              <a:t>odpovídající,</a:t>
            </a:r>
          </a:p>
          <a:p>
            <a:pPr lvl="1" algn="just"/>
            <a:r>
              <a:rPr lang="cs-CZ" sz="1600" dirty="0"/>
              <a:t>neodpovídající – kladné</a:t>
            </a:r>
          </a:p>
          <a:p>
            <a:pPr lvl="1" algn="just"/>
            <a:r>
              <a:rPr lang="cs-CZ" sz="1600" dirty="0"/>
              <a:t>neodpovídající - záporné</a:t>
            </a:r>
          </a:p>
          <a:p>
            <a:pPr marL="457200" lvl="1" indent="0" algn="just">
              <a:buNone/>
            </a:pPr>
            <a:endParaRPr lang="cs-CZ" sz="1600" dirty="0"/>
          </a:p>
          <a:p>
            <a:pPr algn="just"/>
            <a:r>
              <a:rPr lang="cs-CZ" sz="1600" b="1" dirty="0"/>
              <a:t>Výchovná funkce </a:t>
            </a:r>
          </a:p>
          <a:p>
            <a:pPr lvl="1" algn="just"/>
            <a:r>
              <a:rPr lang="cs-CZ" sz="1600" dirty="0"/>
              <a:t>upevňuje společenskou a pracovní kázeň,</a:t>
            </a:r>
          </a:p>
          <a:p>
            <a:pPr lvl="1" algn="just"/>
            <a:r>
              <a:rPr lang="cs-CZ" sz="1600" dirty="0"/>
              <a:t>omezuje nesprávné metody práce ( rozbor příčin odchylek),</a:t>
            </a:r>
          </a:p>
          <a:p>
            <a:pPr lvl="1" algn="just"/>
            <a:r>
              <a:rPr lang="cs-CZ" sz="1600" dirty="0"/>
              <a:t>vychovává 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Funkce kontrolního procesu</a:t>
            </a:r>
          </a:p>
        </p:txBody>
      </p:sp>
    </p:spTree>
    <p:extLst>
      <p:ext uri="{BB962C8B-B14F-4D97-AF65-F5344CB8AC3E}">
        <p14:creationId xmlns:p14="http://schemas.microsoft.com/office/powerpoint/2010/main" val="14424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a:t>
            </a:r>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1362039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kontroly </a:t>
            </a:r>
            <a:r>
              <a:rPr lang="cs-CZ" sz="1600" dirty="0"/>
              <a:t>– určení toho jaké skutečnosti, události nebo záležitosti je potřeba kontrolovat.</a:t>
            </a:r>
          </a:p>
          <a:p>
            <a:pPr marL="109728" indent="0" algn="just">
              <a:buNone/>
            </a:pPr>
            <a:endParaRPr lang="cs-CZ" sz="1600" dirty="0"/>
          </a:p>
          <a:p>
            <a:pPr algn="just"/>
            <a:r>
              <a:rPr lang="cs-CZ" sz="1600" b="1" dirty="0"/>
              <a:t>Získávání a výběr informací pro kontrolu</a:t>
            </a:r>
            <a:r>
              <a:rPr lang="cs-CZ" sz="1600" dirty="0"/>
              <a:t> – cílem každé kontroly je získat přehled o vývoji sledované skutečnosti, k tomu jsou potřebné informace primární a sekundární</a:t>
            </a:r>
          </a:p>
          <a:p>
            <a:pPr lvl="1" algn="just"/>
            <a:r>
              <a:rPr lang="cs-CZ" sz="1600" dirty="0"/>
              <a:t>primární – získané informace přímým sledováním</a:t>
            </a:r>
          </a:p>
          <a:p>
            <a:pPr lvl="1" algn="just"/>
            <a:r>
              <a:rPr lang="cs-CZ" sz="1600" dirty="0"/>
              <a:t> sekundární – různé formy převzatých informací jako jsou zprávy, hlášení, kalkulace, účetnictví statistika,..</a:t>
            </a:r>
          </a:p>
          <a:p>
            <a:pPr algn="just"/>
            <a:endParaRPr lang="cs-CZ" sz="1600" dirty="0"/>
          </a:p>
          <a:p>
            <a:r>
              <a:rPr lang="cs-CZ" sz="1600" b="1" dirty="0"/>
              <a:t>Ověření správnosti získaných informací </a:t>
            </a:r>
            <a:r>
              <a:rPr lang="cs-CZ" sz="1600" dirty="0"/>
              <a:t>– posuzuje se formální a věcná správnost informací – např. náležitosti dokumentů, podpisová oprávnění, úplnost údajů, početní správnost. Důležité je zjistit věrohodnost informací. </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Hodnocení kontrolovaných skutečností </a:t>
            </a:r>
            <a:r>
              <a:rPr lang="cs-CZ" sz="1600" dirty="0"/>
              <a:t>– podstatou je srovnávání, kdy zjištěné údaje, které odráží stav skutečnosti porovnáme se stanovenými kritérii. Srovnání je prováděno třemi způsoby</a:t>
            </a:r>
          </a:p>
          <a:p>
            <a:pPr lvl="1" algn="just"/>
            <a:r>
              <a:rPr lang="cs-CZ" sz="1600" dirty="0"/>
              <a:t>srovnání se standardy</a:t>
            </a:r>
          </a:p>
          <a:p>
            <a:pPr lvl="1" algn="just"/>
            <a:r>
              <a:rPr lang="cs-CZ" sz="1600" dirty="0"/>
              <a:t>srovnání v čase</a:t>
            </a:r>
          </a:p>
          <a:p>
            <a:pPr lvl="1" algn="just"/>
            <a:r>
              <a:rPr lang="cs-CZ" sz="1600" dirty="0"/>
              <a:t>srovnání v prostoru</a:t>
            </a:r>
          </a:p>
          <a:p>
            <a:pPr algn="just"/>
            <a:r>
              <a:rPr lang="cs-CZ" sz="1600" dirty="0"/>
              <a:t>Při zjištění odchylek upravit a přijmout preventivní opatření</a:t>
            </a:r>
          </a:p>
          <a:p>
            <a:pPr algn="just"/>
            <a:endParaRPr lang="cs-CZ" sz="1600" dirty="0"/>
          </a:p>
          <a:p>
            <a:pPr algn="just"/>
            <a:r>
              <a:rPr lang="cs-CZ" sz="1600" b="1" dirty="0"/>
              <a:t>Závěry a návrhy opatření </a:t>
            </a:r>
            <a:r>
              <a:rPr lang="cs-CZ" sz="1600" dirty="0"/>
              <a:t>– návrh dalšího postupu a opatření podle zjištěné situace:</a:t>
            </a:r>
          </a:p>
          <a:p>
            <a:pPr lvl="1" algn="just"/>
            <a:r>
              <a:rPr lang="cs-CZ" sz="1600" dirty="0"/>
              <a:t>žádoucí stav</a:t>
            </a:r>
          </a:p>
          <a:p>
            <a:pPr lvl="1" algn="just"/>
            <a:r>
              <a:rPr lang="cs-CZ" sz="1600" dirty="0"/>
              <a:t>odchylky – provedení korigujících opatření </a:t>
            </a:r>
          </a:p>
          <a:p>
            <a:pPr lvl="1" algn="just"/>
            <a:r>
              <a:rPr lang="cs-CZ" sz="1600" dirty="0"/>
              <a:t>nové 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II</a:t>
            </a:r>
          </a:p>
        </p:txBody>
      </p:sp>
    </p:spTree>
    <p:extLst>
      <p:ext uri="{BB962C8B-B14F-4D97-AF65-F5344CB8AC3E}">
        <p14:creationId xmlns:p14="http://schemas.microsoft.com/office/powerpoint/2010/main" val="60557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Zpětná vazba </a:t>
            </a:r>
            <a:r>
              <a:rPr lang="cs-CZ" sz="1600" dirty="0"/>
              <a:t>– zpětná vazba je realizována při navržení nápravných opatření a volba vhodného typu kontrolního systému:</a:t>
            </a:r>
          </a:p>
          <a:p>
            <a:pPr lvl="1" algn="just"/>
            <a:r>
              <a:rPr lang="cs-CZ" sz="1600" dirty="0"/>
              <a:t>dohlížecí, monitorovací a evidenční systém</a:t>
            </a:r>
          </a:p>
          <a:p>
            <a:pPr lvl="1" algn="just"/>
            <a:r>
              <a:rPr lang="cs-CZ" sz="1600" dirty="0"/>
              <a:t>hodnotící systémy</a:t>
            </a:r>
          </a:p>
          <a:p>
            <a:pPr lvl="1" algn="just"/>
            <a:r>
              <a:rPr lang="cs-CZ" sz="1600" dirty="0"/>
              <a:t>zpětná vazba</a:t>
            </a:r>
          </a:p>
          <a:p>
            <a:pPr lvl="1" algn="just"/>
            <a:r>
              <a:rPr lang="cs-CZ" sz="1600" dirty="0"/>
              <a:t>nápravná opatření</a:t>
            </a:r>
          </a:p>
          <a:p>
            <a:pPr lvl="1" algn="just"/>
            <a:r>
              <a:rPr lang="cs-CZ" sz="1600" dirty="0"/>
              <a:t>normy, standardy, pravidla, nařízení, záměry, cíle</a:t>
            </a:r>
          </a:p>
          <a:p>
            <a:pPr lvl="1" algn="just"/>
            <a:r>
              <a:rPr lang="cs-CZ" sz="1600" dirty="0"/>
              <a:t>ocenění,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III</a:t>
            </a:r>
          </a:p>
        </p:txBody>
      </p:sp>
    </p:spTree>
    <p:extLst>
      <p:ext uri="{BB962C8B-B14F-4D97-AF65-F5344CB8AC3E}">
        <p14:creationId xmlns:p14="http://schemas.microsoft.com/office/powerpoint/2010/main" val="366322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t>Základní typy kontrol</a:t>
            </a:r>
          </a:p>
          <a:p>
            <a:pPr marL="357188" lvl="1" indent="-357188">
              <a:buFont typeface="Arial" panose="020B0604020202020204" pitchFamily="34" charset="0"/>
              <a:buChar char="•"/>
            </a:pPr>
            <a:r>
              <a:rPr lang="cs-CZ" sz="1600" b="1" i="1" dirty="0"/>
              <a:t>Kontrola ročního plánu </a:t>
            </a:r>
            <a:r>
              <a:rPr lang="cs-CZ" sz="1600" dirty="0"/>
              <a:t>– zjišťuje 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a:t>Analýza ziskovosti </a:t>
            </a:r>
            <a:r>
              <a:rPr lang="cs-CZ" sz="1600" dirty="0"/>
              <a:t>- 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a:t>Analýza produktivity </a:t>
            </a:r>
            <a:r>
              <a:rPr lang="cs-CZ" sz="1600" dirty="0"/>
              <a:t>- provádí posouzení, zda firma dosahuje u určitých produktů, oblastí a trhů přiměřeného zisku pomocí metod: analýza historických vztahů, analýza konkurenční parity, tržní experimenty, data z jediného zdroje, úsudkové odhady</a:t>
            </a:r>
          </a:p>
          <a:p>
            <a:pPr marL="357188" lvl="1" indent="-357188">
              <a:buFont typeface="Arial" panose="020B0604020202020204" pitchFamily="34" charset="0"/>
              <a:buChar char="•"/>
            </a:pPr>
            <a:r>
              <a:rPr lang="cs-CZ" sz="1600" b="1" i="1" dirty="0"/>
              <a:t>Strategická kontrola</a:t>
            </a:r>
          </a:p>
          <a:p>
            <a:endParaRPr lang="cs-CZ" sz="1600" dirty="0"/>
          </a:p>
          <a:p>
            <a:pPr marL="0" indent="0">
              <a:buNone/>
            </a:pP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a:t>
            </a:r>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2989</TotalTime>
  <Words>3323</Words>
  <Application>Microsoft Office PowerPoint</Application>
  <PresentationFormat>Předvádění na obrazovce (16:9)</PresentationFormat>
  <Paragraphs>280</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Strategická kontrola</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117</cp:revision>
  <dcterms:created xsi:type="dcterms:W3CDTF">2016-07-06T15:42:34Z</dcterms:created>
  <dcterms:modified xsi:type="dcterms:W3CDTF">2025-02-10T15:04:28Z</dcterms:modified>
</cp:coreProperties>
</file>