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Výběr a implementace strategie</a:t>
            </a:r>
          </a:p>
        </p:txBody>
      </p:sp>
      <p:sp>
        <p:nvSpPr>
          <p:cNvPr id="3" name="Podnadpis 2"/>
          <p:cNvSpPr>
            <a:spLocks noGrp="1"/>
          </p:cNvSpPr>
          <p:nvPr>
            <p:ph type="subTitle" idx="4294967295"/>
          </p:nvPr>
        </p:nvSpPr>
        <p:spPr>
          <a:xfrm>
            <a:off x="1763688" y="3867894"/>
            <a:ext cx="3888432" cy="720080"/>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9</a:t>
            </a:r>
            <a:r>
              <a:rPr lang="cs-CZ" sz="140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Realizovatelnost strategie posuzuje a hodnotí navrženou strategii ve vztahu ke zdrojům podniku.</a:t>
            </a:r>
          </a:p>
          <a:p>
            <a:pPr algn="just"/>
            <a:r>
              <a:rPr lang="cs-CZ" sz="1600" dirty="0"/>
              <a:t>Realizovatelnost strategie provádí analýzu finančních toků a analýzu bodu zvratu.  </a:t>
            </a:r>
          </a:p>
          <a:p>
            <a:pPr algn="just"/>
            <a:r>
              <a:rPr lang="cs-CZ" sz="1600" dirty="0"/>
              <a:t>Realizovatelnost strategie posuzuje navrženou strategii vzhledem k dosažitelnosti výrobních faktorů v čase, konkrétně se to týká:</a:t>
            </a:r>
          </a:p>
          <a:p>
            <a:pPr lvl="1" algn="just"/>
            <a:r>
              <a:rPr lang="cs-CZ" sz="1600" dirty="0"/>
              <a:t>kapitálu,</a:t>
            </a:r>
          </a:p>
          <a:p>
            <a:pPr lvl="1" algn="just"/>
            <a:r>
              <a:rPr lang="cs-CZ" sz="1600" dirty="0"/>
              <a:t>technologie,</a:t>
            </a:r>
          </a:p>
          <a:p>
            <a:pPr lvl="1" algn="just"/>
            <a:r>
              <a:rPr lang="cs-CZ" sz="1600" dirty="0"/>
              <a:t>pracovní síly s potřebnou kvalifikací,</a:t>
            </a:r>
          </a:p>
          <a:p>
            <a:pPr lvl="1" algn="just"/>
            <a:r>
              <a:rPr lang="cs-CZ" sz="1600" dirty="0"/>
              <a:t>energie,</a:t>
            </a:r>
          </a:p>
          <a:p>
            <a:pPr lvl="1" algn="just"/>
            <a:r>
              <a:rPr lang="cs-CZ" sz="1600" dirty="0"/>
              <a:t>materiálu,</a:t>
            </a:r>
          </a:p>
          <a:p>
            <a:pPr lvl="1" algn="just"/>
            <a:r>
              <a:rPr lang="cs-CZ" sz="1600" dirty="0"/>
              <a:t>licencí, </a:t>
            </a:r>
          </a:p>
          <a:p>
            <a:pPr lvl="1" algn="just"/>
            <a:r>
              <a:rPr lang="cs-CZ" sz="1600" dirty="0"/>
              <a:t>informací a dalších faktorů a zdrojů.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Realizovatelnost strategie</a:t>
            </a:r>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přispívají ke zvýšení odborné úrovně rozhodovacího procesu.</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a:t>
            </a:r>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Poučení 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II</a:t>
            </a:r>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Implementace strategie představuje skutečnou realizaci strategie, uvedení strategie do života. </a:t>
            </a:r>
          </a:p>
          <a:p>
            <a:pPr algn="just"/>
            <a:r>
              <a:rPr lang="cs-CZ" sz="1600" dirty="0"/>
              <a:t>Proces implementace probíhá v několika krocích a vyžaduje také řízení strategických změn. </a:t>
            </a:r>
          </a:p>
          <a:p>
            <a:pPr algn="just"/>
            <a:r>
              <a:rPr lang="cs-CZ" sz="1600" dirty="0"/>
              <a:t>Celkový proces implementace strategie musí být v souladu s celkovou situací podniku, strukturou podniku, cílem strategie, rozsahem strategických změn, manažerskými znalostmi, styly a metodami.</a:t>
            </a:r>
          </a:p>
          <a:p>
            <a:pPr algn="just"/>
            <a:r>
              <a:rPr lang="cs-CZ" sz="1600" dirty="0"/>
              <a:t>Implementace a prosazování strategie vyžaduje více energie a času než její samotná formulace. </a:t>
            </a:r>
          </a:p>
          <a:p>
            <a:pPr algn="just"/>
            <a:r>
              <a:rPr lang="cs-CZ" sz="1600" dirty="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implementace strategie</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Implementaci strategie chápeme jako proces, který tvoří logický soubor vzájemně propojených aktivit umožňujících uvést strategii podniku do života. </a:t>
            </a:r>
          </a:p>
          <a:p>
            <a:pPr algn="just"/>
            <a:endParaRPr lang="cs-CZ" sz="1600" dirty="0"/>
          </a:p>
          <a:p>
            <a:pPr marL="0" indent="0" algn="just">
              <a:buNone/>
            </a:pPr>
            <a:r>
              <a:rPr lang="cs-CZ" sz="1600" dirty="0" err="1"/>
              <a:t>Mallya</a:t>
            </a:r>
            <a:r>
              <a:rPr lang="cs-CZ" sz="1600" dirty="0"/>
              <a:t> specifikuje tyto aktivity: </a:t>
            </a:r>
          </a:p>
          <a:p>
            <a:pPr algn="just"/>
            <a:r>
              <a:rPr lang="cs-CZ" sz="1600" dirty="0"/>
              <a:t>Používání strategického vůdcovství</a:t>
            </a:r>
          </a:p>
          <a:p>
            <a:pPr algn="just"/>
            <a:r>
              <a:rPr lang="cs-CZ" sz="1600" dirty="0"/>
              <a:t>Tvorba správné organizační struktury</a:t>
            </a:r>
          </a:p>
          <a:p>
            <a:pPr algn="just"/>
            <a:r>
              <a:rPr lang="cs-CZ" sz="1600" dirty="0"/>
              <a:t>Tvorba plánů podporující strategii</a:t>
            </a:r>
          </a:p>
          <a:p>
            <a:pPr algn="just"/>
            <a:r>
              <a:rPr lang="cs-CZ" sz="1600" dirty="0"/>
              <a:t>Instalace podpůrných systémů</a:t>
            </a:r>
          </a:p>
          <a:p>
            <a:pPr algn="just"/>
            <a:r>
              <a:rPr lang="cs-CZ" sz="1600" dirty="0"/>
              <a:t>Návrh odměňovacích systémů</a:t>
            </a:r>
          </a:p>
          <a:p>
            <a:pPr algn="just"/>
            <a:r>
              <a:rPr lang="cs-CZ" sz="1600" dirty="0"/>
              <a:t>Tvorba podnikové kultury souznějící s navrženou strategií</a:t>
            </a:r>
          </a:p>
          <a:p>
            <a:pPr algn="just"/>
            <a:r>
              <a:rPr lang="cs-CZ" sz="1600" dirty="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Proces implementace strategie podle </a:t>
            </a:r>
            <a:r>
              <a:rPr lang="cs-CZ" dirty="0" err="1"/>
              <a:t>Mallya</a:t>
            </a:r>
            <a:r>
              <a:rPr lang="cs-CZ" dirty="0"/>
              <a:t> </a:t>
            </a:r>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oblastí – stanovení konkrétních aktivit a procesů v podniku dotčených implementací vybrané strategie.</a:t>
            </a:r>
          </a:p>
          <a:p>
            <a:pPr>
              <a:buNone/>
            </a:pPr>
            <a:endParaRPr lang="cs-CZ" sz="1600" dirty="0"/>
          </a:p>
          <a:p>
            <a:r>
              <a:rPr lang="cs-CZ" sz="1600" dirty="0"/>
              <a:t>Personální zajištění – výběr konkrétních osob zajišťujících implementaci strategii a stanovení osobní odpovědnosti jednotlivých osob.</a:t>
            </a:r>
          </a:p>
          <a:p>
            <a:pPr>
              <a:buNone/>
            </a:pPr>
            <a:endParaRPr lang="cs-CZ" sz="1600" dirty="0"/>
          </a:p>
          <a:p>
            <a:r>
              <a:rPr lang="cs-CZ" sz="1600" dirty="0"/>
              <a:t>Etapy procesu implementace – stanovení jednotlivých fází procesu implementace, včetně stanovení časového rámce jednotlivých etap.</a:t>
            </a:r>
          </a:p>
          <a:p>
            <a:pPr>
              <a:buNone/>
            </a:pPr>
            <a:endParaRPr lang="cs-CZ" sz="1600" dirty="0"/>
          </a:p>
          <a:p>
            <a:r>
              <a:rPr lang="cs-CZ" sz="1600" dirty="0"/>
              <a:t>Průběžná kontrola procesu implementace – stanovení kontrolních mechanismů sledujících průběh procesu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Plán implementace strategie</a:t>
            </a:r>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Vyšší nároky na čas </a:t>
            </a:r>
            <a:r>
              <a:rPr lang="cs-CZ" sz="1600" dirty="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a:p>
          <a:p>
            <a:pPr algn="just"/>
            <a:r>
              <a:rPr lang="cs-CZ" sz="1600" b="1" dirty="0"/>
              <a:t>Zapojení většího počtu lidí </a:t>
            </a:r>
            <a:r>
              <a:rPr lang="cs-CZ" sz="1600" dirty="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a:t>
            </a:r>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Nedostatečné dovednosti a znalosti manažerů potřebné pro implementaci strategie </a:t>
            </a:r>
            <a:r>
              <a:rPr lang="cs-CZ" sz="1600" dirty="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a:p>
          <a:p>
            <a:pPr algn="just"/>
            <a:r>
              <a:rPr lang="cs-CZ" sz="1600" b="1" dirty="0"/>
              <a:t>Neexistence modelů poskytujících manažerům jasný návod nebo vodítko pro implementaci strategie </a:t>
            </a:r>
            <a:r>
              <a:rPr lang="cs-CZ" sz="1600" dirty="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II</a:t>
            </a:r>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Implementace strategie vychází z</a:t>
            </a:r>
          </a:p>
          <a:p>
            <a:pPr lvl="1"/>
            <a:r>
              <a:rPr lang="cs-CZ" sz="1600" dirty="0"/>
              <a:t>Teorie změny</a:t>
            </a:r>
          </a:p>
          <a:p>
            <a:pPr lvl="1"/>
            <a:r>
              <a:rPr lang="cs-CZ" sz="1600" dirty="0"/>
              <a:t>Principů řízení změny</a:t>
            </a:r>
          </a:p>
          <a:p>
            <a:pPr lvl="1">
              <a:buNone/>
            </a:pPr>
            <a:endParaRPr lang="cs-CZ" sz="1600" dirty="0"/>
          </a:p>
          <a:p>
            <a:r>
              <a:rPr lang="cs-CZ" sz="1600" dirty="0"/>
              <a:t>Faktory ovlivňující způsob implementace strategie</a:t>
            </a:r>
          </a:p>
          <a:p>
            <a:pPr lvl="1"/>
            <a:r>
              <a:rPr lang="cs-CZ" sz="1600" dirty="0"/>
              <a:t>Typ  a velikost podniku</a:t>
            </a:r>
          </a:p>
          <a:p>
            <a:pPr lvl="1"/>
            <a:r>
              <a:rPr lang="cs-CZ" sz="1600" dirty="0"/>
              <a:t>Věk podniku</a:t>
            </a:r>
          </a:p>
          <a:p>
            <a:pPr lvl="1"/>
            <a:r>
              <a:rPr lang="cs-CZ" sz="1600" dirty="0"/>
              <a:t>Dostupné zdroje</a:t>
            </a:r>
          </a:p>
          <a:p>
            <a:pPr lvl="1"/>
            <a:r>
              <a:rPr lang="cs-CZ" sz="1600" dirty="0"/>
              <a:t>Věk a fáze vývoje trhu a další faktory.</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Východiska a faktory ovlivňující implementaci strategii</a:t>
            </a:r>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fáze – situační analýza a stanovení problému</a:t>
            </a:r>
          </a:p>
          <a:p>
            <a:pPr lvl="1" algn="just"/>
            <a:r>
              <a:rPr lang="cs-CZ" sz="1600" dirty="0"/>
              <a:t>Návrhová fáze – vytvoření modelu, stanovení agenta změny, intervenční oblasti podniku</a:t>
            </a:r>
          </a:p>
          <a:p>
            <a:pPr lvl="1" algn="just"/>
            <a:r>
              <a:rPr lang="cs-CZ" sz="1600" dirty="0"/>
              <a:t>Realizační fáze – realizace samotné změny a její implementace</a:t>
            </a:r>
          </a:p>
          <a:p>
            <a:pPr lvl="1" algn="just"/>
            <a:r>
              <a:rPr lang="cs-CZ" sz="1600" dirty="0"/>
              <a:t>Hodnotová fáze – kontrola realizace změny a přínos podniku</a:t>
            </a:r>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 vytržení lidí ze současného stavu, komunikace a přesvědčování o potřebnosti změn.</a:t>
            </a:r>
          </a:p>
          <a:p>
            <a:pPr lvl="1" algn="just"/>
            <a:r>
              <a:rPr lang="cs-CZ" sz="1600" dirty="0"/>
              <a:t>Provedení změny (přechod na novou úroveň) – změny jsou realizovány.</a:t>
            </a:r>
          </a:p>
          <a:p>
            <a:pPr lvl="1" algn="just"/>
            <a:r>
              <a:rPr lang="cs-CZ" sz="1600" dirty="0"/>
              <a:t>Zamrazení (stabilizace) – stabilizace systému umožňující realizaci požadovaných výkonů a výsledků.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řízení změny – implementace </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p>
          <a:p>
            <a:pPr algn="just"/>
            <a:r>
              <a:rPr lang="cs-CZ" sz="1600" dirty="0"/>
              <a:t>Výběr strategie představuje v podstatě realizaci určitých změn v chování, přístupech a metodách podniku ve srovnání s původním stavem.</a:t>
            </a:r>
          </a:p>
          <a:p>
            <a:pPr algn="just"/>
            <a:r>
              <a:rPr lang="cs-CZ" sz="1600" dirty="0"/>
              <a:t>Výběr strategie podniku představuje důležitou složku strategického řízení, neboť pokud vybereme vhodnou strategii lze počítat s úspěchem.</a:t>
            </a:r>
          </a:p>
          <a:p>
            <a:pPr algn="just"/>
            <a:r>
              <a:rPr lang="cs-CZ" sz="1600" dirty="0"/>
              <a:t>Smyslem výběru a volby vhodné alternativy podnikové strategie je dosažení podnikového cíle optimálním způsobem. Znamená to, že rozhodnutí nepředstavuje konečný cíl, ale pouze prostředek sloužící k dosažení cíle.</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hodnot.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Výběr strategie</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a:t>Jednotlivec – kolektiv</a:t>
            </a:r>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 pasivní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Postoj zaměstnanců ke změnám při implementaci</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Překonání odporu ke změnám dle </a:t>
            </a:r>
            <a:r>
              <a:rPr lang="cs-CZ" dirty="0" err="1"/>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přístup </a:t>
            </a:r>
            <a:r>
              <a:rPr lang="cs-CZ" sz="1600" dirty="0"/>
              <a:t>– je typickým scénářem nejtradičnějšího přístupu k formulaci a implementaci strategie. Top manažer připraví strategický plán, pozve manažery do zasedací místnosti, prezentuje jim strategii a řekne jim, aby ji implementovali. Top manažer je v tomto případě zapojen pouze do formulování strategie.</a:t>
            </a:r>
          </a:p>
          <a:p>
            <a:pPr algn="just"/>
            <a:r>
              <a:rPr lang="cs-CZ" sz="1600" b="1" dirty="0"/>
              <a:t>Organizační změna </a:t>
            </a:r>
            <a:r>
              <a:rPr lang="cs-CZ" sz="1600" dirty="0"/>
              <a:t>– v případě organizační změny top manažer 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a:t>Spolupráce</a:t>
            </a:r>
            <a:r>
              <a:rPr lang="cs-CZ" sz="1600" dirty="0"/>
              <a:t> – rozšiřuje přístup spolupráce strategická rozhodnutí na tým top manažerů v organizaci</a:t>
            </a:r>
          </a:p>
          <a:p>
            <a:pPr algn="just"/>
            <a:r>
              <a:rPr lang="cs-CZ" sz="1600" b="1" dirty="0"/>
              <a:t>Kulturní přístup </a:t>
            </a:r>
            <a:r>
              <a:rPr lang="cs-CZ" sz="1600" dirty="0"/>
              <a:t>– zapojuje i nižší články řízení v organizaci a další prvky externího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Přístupy k implementaci strategie</a:t>
            </a:r>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p>
          <a:p>
            <a:pPr algn="just"/>
            <a:endParaRPr lang="cs-CZ" sz="1600" dirty="0"/>
          </a:p>
          <a:p>
            <a:pPr lvl="0" algn="just"/>
            <a:r>
              <a:rPr lang="cs-CZ" sz="1600" dirty="0"/>
              <a:t>Vytvořit seznam 6-8 KFÚ pro vybranou strategii.</a:t>
            </a:r>
          </a:p>
          <a:p>
            <a:pPr lvl="0" algn="just"/>
            <a:r>
              <a:rPr lang="cs-CZ" sz="1600" dirty="0"/>
              <a:t>Zkontrolovat seznam a ujistit se, že všechny KFÚ jsou skutečně nezbytné a seznam KFÚ je dostatečný pro úspěch.</a:t>
            </a:r>
          </a:p>
          <a:p>
            <a:pPr lvl="0" algn="just"/>
            <a:r>
              <a:rPr lang="cs-CZ" sz="1600" dirty="0"/>
              <a:t>Identifikovat klíčové úkoly, které jsou důležité pro zajištění každého KFÚ .</a:t>
            </a:r>
          </a:p>
          <a:p>
            <a:pPr lvl="0" algn="just"/>
            <a:r>
              <a:rPr lang="cs-CZ" sz="1600" dirty="0"/>
              <a:t>Určit zodpovědnost za každý klíčový úkol.</a:t>
            </a:r>
          </a:p>
          <a:p>
            <a:pPr lvl="0" algn="just"/>
            <a:r>
              <a:rPr lang="cs-CZ" sz="1600" dirty="0"/>
              <a:t>Nebát se ani symbolických úkolů (např. hodnocení dodavatelů).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Klíčové faktory úspěchu implementace strategie</a:t>
            </a:r>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Změny v organizační struktuře při implementaci strategie</a:t>
            </a:r>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Další úkoly významné při implementaci strategie</a:t>
            </a:r>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strategií 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p>
          <a:p>
            <a:pPr algn="just"/>
            <a:r>
              <a:rPr lang="cs-CZ" sz="1600" dirty="0"/>
              <a:t>Výkonnostní ukazatele tento přístup doporučuje stanovit pro čtyři základní podnikové oblasti, a to finanční, zákaznickou, procesní a učení.</a:t>
            </a:r>
          </a:p>
          <a:p>
            <a:pPr algn="just"/>
            <a:r>
              <a:rPr lang="cs-CZ" sz="1600" dirty="0"/>
              <a:t>Na základě sady těchto ukazatelů následně podnik sleduje a hodnotí svůj jak krátkodobý, tak dlouhodobý výkon.</a:t>
            </a:r>
          </a:p>
          <a:p>
            <a:pPr algn="just"/>
            <a:r>
              <a:rPr lang="cs-CZ" sz="1600" dirty="0"/>
              <a:t>Metoda je univerzálně využitelná ve všech odvětví a sektorech, i pro neziskové organizace.</a:t>
            </a:r>
          </a:p>
          <a:p>
            <a:pPr algn="just"/>
            <a:r>
              <a:rPr lang="cs-CZ" sz="1600" dirty="0"/>
              <a:t>Nutnou podmínkou pro realizaci této metody je kvalitní informační systém v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Balanced</a:t>
            </a:r>
            <a:r>
              <a:rPr lang="cs-CZ" dirty="0"/>
              <a:t> </a:t>
            </a:r>
            <a:r>
              <a:rPr lang="cs-CZ" dirty="0" err="1"/>
              <a:t>Scorecard</a:t>
            </a:r>
            <a:r>
              <a:rPr lang="cs-CZ" dirty="0"/>
              <a:t> a implementace strategie</a:t>
            </a:r>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podnik v této oblasti sleduje, má podat měřitelný obraz o ekonomických důsledcích aktivit podniku realizovaných v rámci dané strategie.</a:t>
            </a:r>
          </a:p>
          <a:p>
            <a:pPr algn="just"/>
            <a:r>
              <a:rPr lang="cs-CZ" sz="1600" b="1" dirty="0"/>
              <a:t>Zákaznická</a:t>
            </a:r>
            <a:r>
              <a:rPr lang="cs-CZ" sz="1600" dirty="0"/>
              <a:t> – zde má podnik definovat ukazatele výkonnosti a výkonnost sledovat pro své hlavní segmenty zákazníků.</a:t>
            </a:r>
          </a:p>
          <a:p>
            <a:pPr algn="just"/>
            <a:r>
              <a:rPr lang="cs-CZ" sz="1600" b="1" dirty="0"/>
              <a:t>Procesní</a:t>
            </a:r>
            <a:r>
              <a:rPr lang="cs-CZ" sz="1600" dirty="0"/>
              <a:t> – v rámci této oblasti má podnik měřit resp. vyhodnocovat výkonnost základních podnikových procesů (aspektů), které jsou páteří její konkurenceschopnosti.</a:t>
            </a:r>
          </a:p>
          <a:p>
            <a:pPr algn="just"/>
            <a:r>
              <a:rPr lang="cs-CZ" sz="1600" b="1" dirty="0"/>
              <a:t>Učení se a růstu (inovace a učení se) </a:t>
            </a:r>
            <a:r>
              <a:rPr lang="cs-CZ" sz="1600" dirty="0"/>
              <a:t>– v této oblasti pak stanovit ukazatele pro měření a hodnocení své schopnosti dlouhodobě se učit a zlepšovat.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Výkonnostní ukazatele v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Proces </a:t>
            </a:r>
            <a:r>
              <a:rPr lang="cs-CZ" dirty="0" err="1"/>
              <a:t>Balanced</a:t>
            </a:r>
            <a:r>
              <a:rPr lang="cs-CZ" dirty="0"/>
              <a:t> </a:t>
            </a:r>
            <a:r>
              <a:rPr lang="cs-CZ" dirty="0" err="1"/>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Kroky metody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Proces výběru</a:t>
            </a:r>
            <a:r>
              <a:rPr lang="cs-CZ" sz="1600" dirty="0"/>
              <a:t> určité strategie podniku tvoří následující tři základní kroky (fáze) výběrového procesu:</a:t>
            </a:r>
          </a:p>
          <a:p>
            <a:pPr lvl="1" algn="just"/>
            <a:r>
              <a:rPr lang="cs-CZ" sz="1600" dirty="0"/>
              <a:t>vymezení strategických možností – generování strategický alternativ</a:t>
            </a:r>
          </a:p>
          <a:p>
            <a:pPr lvl="1" algn="just"/>
            <a:r>
              <a:rPr lang="cs-CZ" sz="1600" dirty="0"/>
              <a:t>zhodnocení předložených možností (variant) na základě určitých kritérií;</a:t>
            </a:r>
          </a:p>
          <a:p>
            <a:pPr lvl="1" algn="just"/>
            <a:r>
              <a:rPr lang="cs-CZ" sz="1600" dirty="0"/>
              <a:t>vlastní výběr strategie.</a:t>
            </a:r>
          </a:p>
          <a:p>
            <a:pPr algn="just"/>
            <a:endParaRPr lang="cs-CZ" sz="1600" dirty="0"/>
          </a:p>
          <a:p>
            <a:pPr algn="just"/>
            <a:r>
              <a:rPr lang="cs-CZ" sz="1600" dirty="0"/>
              <a:t>Alternativy identifikují možnosti, které je potřeba objektivně zhodnotit z pohledu jejich přínosu. </a:t>
            </a:r>
          </a:p>
          <a:p>
            <a:pPr algn="just"/>
            <a:r>
              <a:rPr lang="cs-CZ" sz="1600" dirty="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Proces výběru strategie</a:t>
            </a:r>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Faktory důležité pro úspěšnou implementaci strategie</a:t>
            </a:r>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Omezenost zdrojů – finanční prostředky, lidské a materiální zdroje nedostačují na realizaci strategických rozhodnutí.</a:t>
            </a:r>
          </a:p>
          <a:p>
            <a:pPr lvl="0" algn="just"/>
            <a:r>
              <a:rPr lang="cs-CZ" sz="1600" dirty="0"/>
              <a:t>Neúspěšnost – známost neúspěšnosti organizace při realizaci strategických rozhodnutích.</a:t>
            </a:r>
          </a:p>
          <a:p>
            <a:pPr lvl="0" algn="just"/>
            <a:r>
              <a:rPr lang="cs-CZ" sz="1600" dirty="0"/>
              <a:t>Špatná komunikace – transfer informací a znalostí v různých jednotkách organizace je špatný a nefunguje.</a:t>
            </a:r>
          </a:p>
          <a:p>
            <a:pPr lvl="0" algn="just"/>
            <a:r>
              <a:rPr lang="cs-CZ" sz="1600" dirty="0"/>
              <a:t>Konfliktní cíle a priority – cíle a strategie organizace jsou vzájemně divergentní, vzájemně si odporující.</a:t>
            </a:r>
          </a:p>
          <a:p>
            <a:pPr lvl="0" algn="just"/>
            <a:r>
              <a:rPr lang="cs-CZ" sz="1600" dirty="0"/>
              <a:t>Nejistota okolí – při implementaci strategie se vyskytly neočekávané problémy a změny v podnikatelském prostředí.</a:t>
            </a:r>
          </a:p>
          <a:p>
            <a:pPr lvl="0" algn="just"/>
            <a:r>
              <a:rPr lang="cs-CZ" sz="1600" dirty="0"/>
              <a:t>Koordinace – koordinace exekutivních aktivit je špatná a neúčinná.</a:t>
            </a:r>
          </a:p>
          <a:p>
            <a:pPr lvl="0" algn="just"/>
            <a:r>
              <a:rPr lang="cs-CZ" sz="1600" dirty="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Bariéry implementace strategie</a:t>
            </a:r>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Alternativy se liší na základě naplnění účelu:</a:t>
            </a:r>
          </a:p>
          <a:p>
            <a:pPr lvl="1" algn="just"/>
            <a:r>
              <a:rPr lang="cs-CZ" sz="1600" dirty="0"/>
              <a:t>Dosažení cíle</a:t>
            </a:r>
          </a:p>
          <a:p>
            <a:pPr lvl="1" algn="just"/>
            <a:r>
              <a:rPr lang="cs-CZ" sz="1600" dirty="0"/>
              <a:t>Vyřešení problému</a:t>
            </a:r>
          </a:p>
          <a:p>
            <a:pPr lvl="1" algn="just"/>
            <a:r>
              <a:rPr lang="cs-CZ" sz="1600" dirty="0"/>
              <a:t>Využití příležitosti</a:t>
            </a:r>
          </a:p>
          <a:p>
            <a:pPr marL="0" indent="0" algn="just">
              <a:buNone/>
            </a:pPr>
            <a:endParaRPr lang="cs-CZ" sz="1600" dirty="0"/>
          </a:p>
          <a:p>
            <a:pPr algn="just"/>
            <a:r>
              <a:rPr lang="cs-CZ" sz="1600" dirty="0"/>
              <a:t>Alternativy se liší podle jejich významu:</a:t>
            </a:r>
          </a:p>
          <a:p>
            <a:pPr lvl="1" algn="just"/>
            <a:r>
              <a:rPr lang="cs-CZ" sz="1600" dirty="0"/>
              <a:t>Vymezující rozsah možností</a:t>
            </a:r>
          </a:p>
          <a:p>
            <a:pPr lvl="1" algn="just"/>
            <a:r>
              <a:rPr lang="cs-CZ" sz="1600" dirty="0"/>
              <a:t>Určující další směřování podniku</a:t>
            </a:r>
          </a:p>
          <a:p>
            <a:pPr marL="0" indent="0" algn="just">
              <a:buNone/>
            </a:pPr>
            <a:endParaRPr lang="cs-CZ" sz="1600" dirty="0"/>
          </a:p>
          <a:p>
            <a:pPr algn="just"/>
            <a:r>
              <a:rPr lang="cs-CZ" sz="1600" dirty="0"/>
              <a:t>Alternativy se liší na základě kritérií:</a:t>
            </a:r>
          </a:p>
          <a:p>
            <a:pPr lvl="1" algn="just"/>
            <a:r>
              <a:rPr lang="cs-CZ" sz="1600" dirty="0"/>
              <a:t>Míry kreativity a invence</a:t>
            </a:r>
          </a:p>
          <a:p>
            <a:pPr lvl="1" algn="just"/>
            <a:r>
              <a:rPr lang="cs-CZ" sz="1600" dirty="0"/>
              <a:t>Míry návaznosti na dosavadní strategie</a:t>
            </a:r>
          </a:p>
          <a:p>
            <a:pPr lvl="1" algn="just"/>
            <a:r>
              <a:rPr lang="cs-CZ" sz="1600" dirty="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Generování strategických alternativ</a:t>
            </a:r>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rámce problému</a:t>
            </a:r>
          </a:p>
          <a:p>
            <a:pPr lvl="1" algn="just"/>
            <a:r>
              <a:rPr lang="cs-CZ" sz="1600" dirty="0"/>
              <a:t>Vzniká na základě požadovaných potřeb a příležitostí</a:t>
            </a:r>
          </a:p>
          <a:p>
            <a:pPr lvl="1" algn="just"/>
            <a:r>
              <a:rPr lang="cs-CZ" sz="1600" dirty="0"/>
              <a:t>Vymezení problému</a:t>
            </a:r>
          </a:p>
          <a:p>
            <a:pPr lvl="1" algn="just"/>
            <a:r>
              <a:rPr lang="cs-CZ" sz="1600" dirty="0"/>
              <a:t>Strategická situační analýza</a:t>
            </a:r>
          </a:p>
          <a:p>
            <a:pPr marL="0" indent="0" algn="just">
              <a:buNone/>
            </a:pPr>
            <a:endParaRPr lang="cs-CZ" sz="1600" dirty="0"/>
          </a:p>
          <a:p>
            <a:pPr algn="just"/>
            <a:r>
              <a:rPr lang="cs-CZ" sz="1600" dirty="0"/>
              <a:t>Generování souboru strategických alternativ</a:t>
            </a:r>
          </a:p>
          <a:p>
            <a:pPr lvl="1" algn="just"/>
            <a:r>
              <a:rPr lang="cs-CZ" sz="1600" dirty="0"/>
              <a:t>Vytvoření širokého spektra strategických alternativ</a:t>
            </a:r>
          </a:p>
          <a:p>
            <a:pPr lvl="1" algn="just"/>
            <a:r>
              <a:rPr lang="cs-CZ" sz="1600" dirty="0"/>
              <a:t>Strategické alternativy vytvořené na základě složitosti a důležitosti problému</a:t>
            </a:r>
          </a:p>
          <a:p>
            <a:pPr marL="0" indent="0" algn="just">
              <a:buNone/>
            </a:pPr>
            <a:endParaRPr lang="cs-CZ" sz="1600" dirty="0"/>
          </a:p>
          <a:p>
            <a:pPr algn="just"/>
            <a:r>
              <a:rPr lang="cs-CZ" sz="1600" dirty="0"/>
              <a:t>Zúžení souboru strategických alternativ</a:t>
            </a:r>
          </a:p>
          <a:p>
            <a:pPr lvl="1" algn="just"/>
            <a:r>
              <a:rPr lang="cs-CZ" sz="1600" dirty="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Proces generování strategických alternativ</a:t>
            </a:r>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Zřejmé, jasné alternativy </a:t>
            </a:r>
          </a:p>
          <a:p>
            <a:pPr algn="just"/>
            <a:r>
              <a:rPr lang="cs-CZ" sz="1600" dirty="0"/>
              <a:t>vyplývají ze současné, zřejmé strategie podniku</a:t>
            </a:r>
          </a:p>
          <a:p>
            <a:pPr algn="just"/>
            <a:r>
              <a:rPr lang="cs-CZ" sz="1600" dirty="0"/>
              <a:t>jsou realizované drobnými úpravami a dalším rozvojem, např. přidání nové položky do výrobkové řady nebo restrukturalizace systému odbytu</a:t>
            </a:r>
          </a:p>
          <a:p>
            <a:pPr algn="just"/>
            <a:endParaRPr lang="cs-CZ" sz="1600" dirty="0"/>
          </a:p>
          <a:p>
            <a:pPr marL="0" indent="0" algn="just">
              <a:buNone/>
            </a:pPr>
            <a:r>
              <a:rPr lang="cs-CZ" sz="1600" b="1" dirty="0"/>
              <a:t>Kreativní alternativy </a:t>
            </a:r>
          </a:p>
          <a:p>
            <a:pPr algn="just"/>
            <a:r>
              <a:rPr lang="cs-CZ" sz="1600" dirty="0"/>
              <a:t>obsahují nové přístupy k řešení problému</a:t>
            </a:r>
          </a:p>
          <a:p>
            <a:pPr algn="just"/>
            <a:r>
              <a:rPr lang="cs-CZ" sz="1600" dirty="0"/>
              <a:t>aplikují se nové myšlenkové pochody, </a:t>
            </a:r>
          </a:p>
          <a:p>
            <a:pPr algn="just"/>
            <a:r>
              <a:rPr lang="cs-CZ" sz="1600" dirty="0"/>
              <a:t>opouští se dosavadní předpoklady a stereotypy</a:t>
            </a:r>
          </a:p>
          <a:p>
            <a:pPr marL="0" indent="0" algn="just">
              <a:buNone/>
            </a:pPr>
            <a:endParaRPr lang="cs-CZ" sz="1600" dirty="0"/>
          </a:p>
          <a:p>
            <a:pPr marL="0" indent="0" algn="just">
              <a:buNone/>
            </a:pPr>
            <a:r>
              <a:rPr lang="cs-CZ" sz="1600" b="1" dirty="0"/>
              <a:t>Nemyslitelné alternativy </a:t>
            </a:r>
          </a:p>
          <a:p>
            <a:pPr algn="just"/>
            <a:r>
              <a:rPr lang="cs-CZ" sz="1600" dirty="0"/>
              <a:t>jsou nepřijatelné z hlediska pravidel podniku, </a:t>
            </a:r>
          </a:p>
          <a:p>
            <a:pPr algn="just"/>
            <a:r>
              <a:rPr lang="cs-CZ" sz="1600" dirty="0"/>
              <a:t>v podniku se o nich přemýšlí (nejsou zcela nemyslitelné), </a:t>
            </a:r>
          </a:p>
          <a:p>
            <a:pPr algn="just"/>
            <a:r>
              <a:rPr lang="cs-CZ" sz="1600" dirty="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Typy alternativ</a:t>
            </a:r>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p>
          <a:p>
            <a:pPr algn="just"/>
            <a:endParaRPr lang="cs-CZ" sz="1600" dirty="0"/>
          </a:p>
          <a:p>
            <a:pPr lvl="1" algn="just"/>
            <a:r>
              <a:rPr lang="cs-CZ" sz="1600" dirty="0"/>
              <a:t>Přijatelnost – kritérium, které vypovídá o tom, do jaké míry splní jednotlivé strategie očekávání, která jsou s nimi spojena (návratnost, riziko), a do jaké míry vyhoví různým očekáváním zájmových skupin.</a:t>
            </a:r>
          </a:p>
          <a:p>
            <a:pPr lvl="1" algn="just">
              <a:buNone/>
            </a:pPr>
            <a:endParaRPr lang="cs-CZ" sz="1600" dirty="0"/>
          </a:p>
          <a:p>
            <a:pPr lvl="1" algn="just"/>
            <a:r>
              <a:rPr lang="cs-CZ" sz="1600" dirty="0"/>
              <a:t>Vhodnost – kritérium,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a:t>Realizovatelnost – kritérium,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Kritéria výběru strategie</a:t>
            </a:r>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Posuzuje přijatelnost z pohledu požadavků zákazníků, vlastníků a celkové organizace.</a:t>
            </a:r>
          </a:p>
          <a:p>
            <a:pPr algn="just"/>
            <a:r>
              <a:rPr lang="cs-CZ" sz="1600" dirty="0"/>
              <a:t>Posuzuje přijatelnost pro zájmové skupiny jako je stát, místní správa, investoři a obchodní partneři.</a:t>
            </a:r>
          </a:p>
          <a:p>
            <a:pPr algn="just"/>
            <a:r>
              <a:rPr lang="cs-CZ" sz="1600" dirty="0"/>
              <a:t>Posuzuje přijatelnost z pohledu návratnosti investovaných prostředků a míru jejich návratnosti.</a:t>
            </a:r>
          </a:p>
          <a:p>
            <a:pPr algn="just"/>
            <a:r>
              <a:rPr lang="cs-CZ" sz="1600" dirty="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Přijatelnost strategie</a:t>
            </a:r>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Vhodnost strategie se posuzuje z pohledu souladu s misí a vizí podniku.</a:t>
            </a:r>
          </a:p>
          <a:p>
            <a:pPr algn="just"/>
            <a:r>
              <a:rPr lang="cs-CZ" sz="1600" dirty="0"/>
              <a:t>Vychází ze strategických analýzy.</a:t>
            </a:r>
          </a:p>
          <a:p>
            <a:pPr algn="just"/>
            <a:r>
              <a:rPr lang="cs-CZ" sz="1600" dirty="0"/>
              <a:t>Vychází z posouzení expertů a výsledků expertních metod.</a:t>
            </a:r>
          </a:p>
          <a:p>
            <a:pPr algn="just"/>
            <a:r>
              <a:rPr lang="cs-CZ" sz="1600" dirty="0"/>
              <a:t>Hodnocení vhodnosti strategie musí zahrnovat analýzu a posouzení všech možných rizikových faktorů.</a:t>
            </a:r>
          </a:p>
          <a:p>
            <a:pPr algn="just"/>
            <a:r>
              <a:rPr lang="cs-CZ" sz="1600" dirty="0"/>
              <a:t>Posuzuje soulad podnikové kultury s navrhovanou strategií.</a:t>
            </a:r>
          </a:p>
          <a:p>
            <a:pPr algn="just"/>
            <a:r>
              <a:rPr lang="cs-CZ" sz="1600" dirty="0"/>
              <a:t>Posuzuje a hodnotí výsledky výzkumu v relevantní oblasti podnikání.</a:t>
            </a:r>
          </a:p>
          <a:p>
            <a:pPr algn="just"/>
            <a:r>
              <a:rPr lang="cs-CZ" sz="1600" dirty="0"/>
              <a:t>Posuzuje vztah mezi navrhovanou strategií a očekávanými výsledky.</a:t>
            </a:r>
          </a:p>
          <a:p>
            <a:pPr algn="just"/>
            <a:r>
              <a:rPr lang="cs-CZ" sz="1600" dirty="0"/>
              <a:t>Posuzuje využívání klíčových schopností a kompetencí podniku.</a:t>
            </a:r>
          </a:p>
          <a:p>
            <a:pPr algn="just"/>
            <a:r>
              <a:rPr lang="cs-CZ" sz="1600" dirty="0"/>
              <a:t>Posuzuje soulad a vhodnost strategie ve vztahu k platné legislativě a etickým zákonům.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Vhodnost strategie</a:t>
            </a:r>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3199</TotalTime>
  <Words>3004</Words>
  <Application>Microsoft Office PowerPoint</Application>
  <PresentationFormat>Předvádění na obrazovce (16:9)</PresentationFormat>
  <Paragraphs>273</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129</cp:revision>
  <dcterms:created xsi:type="dcterms:W3CDTF">2016-07-06T15:42:34Z</dcterms:created>
  <dcterms:modified xsi:type="dcterms:W3CDTF">2025-02-10T15:03:42Z</dcterms:modified>
</cp:coreProperties>
</file>