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22" r:id="rId2"/>
    <p:sldId id="259" r:id="rId3"/>
    <p:sldId id="274" r:id="rId4"/>
    <p:sldId id="275" r:id="rId5"/>
    <p:sldId id="276" r:id="rId6"/>
    <p:sldId id="277" r:id="rId7"/>
    <p:sldId id="265" r:id="rId8"/>
    <p:sldId id="281" r:id="rId9"/>
    <p:sldId id="288" r:id="rId10"/>
    <p:sldId id="289" r:id="rId11"/>
    <p:sldId id="282" r:id="rId12"/>
    <p:sldId id="278" r:id="rId13"/>
    <p:sldId id="279" r:id="rId14"/>
    <p:sldId id="280" r:id="rId15"/>
    <p:sldId id="268" r:id="rId16"/>
    <p:sldId id="283" r:id="rId17"/>
    <p:sldId id="284" r:id="rId18"/>
    <p:sldId id="285" r:id="rId19"/>
    <p:sldId id="286" r:id="rId20"/>
    <p:sldId id="296" r:id="rId21"/>
    <p:sldId id="295" r:id="rId22"/>
    <p:sldId id="290" r:id="rId23"/>
    <p:sldId id="291" r:id="rId24"/>
    <p:sldId id="293" r:id="rId25"/>
    <p:sldId id="294" r:id="rId26"/>
    <p:sldId id="332" r:id="rId27"/>
    <p:sldId id="335" r:id="rId28"/>
    <p:sldId id="336" r:id="rId29"/>
    <p:sldId id="292" r:id="rId30"/>
    <p:sldId id="333" r:id="rId3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Strategická analýza</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Strategická analýza externího prostředí</a:t>
            </a:r>
          </a:p>
        </p:txBody>
      </p:sp>
      <p:sp>
        <p:nvSpPr>
          <p:cNvPr id="3" name="Podnadpis 2"/>
          <p:cNvSpPr>
            <a:spLocks noGrp="1"/>
          </p:cNvSpPr>
          <p:nvPr>
            <p:ph type="subTitle" idx="4294967295"/>
          </p:nvPr>
        </p:nvSpPr>
        <p:spPr>
          <a:xfrm>
            <a:off x="1763688" y="4011910"/>
            <a:ext cx="3888432" cy="576064"/>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4</a:t>
            </a:r>
            <a:r>
              <a:rPr lang="cs-CZ" sz="1400">
                <a:solidFill>
                  <a:schemeClr val="bg1"/>
                </a:solidFill>
                <a:latin typeface="Times New Roman" panose="02020603050405020304" pitchFamily="18" charset="0"/>
                <a:cs typeface="Times New Roman" panose="02020603050405020304" pitchFamily="18" charset="0"/>
              </a:rPr>
              <a:t>. </a:t>
            </a:r>
            <a:r>
              <a:rPr lang="cs-CZ" sz="1400" dirty="0">
                <a:solidFill>
                  <a:schemeClr val="bg1"/>
                </a:solidFill>
                <a:latin typeface="Times New Roman" panose="02020603050405020304" pitchFamily="18" charset="0"/>
                <a:cs typeface="Times New Roman" panose="02020603050405020304" pitchFamily="18" charset="0"/>
              </a:rPr>
              <a:t>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99864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Dalšími modifikacemi PESTLE analýzy je STEER analýza a  STEEPLED analýza.</a:t>
            </a:r>
          </a:p>
          <a:p>
            <a:pPr marL="0" indent="0">
              <a:buNone/>
            </a:pPr>
            <a:r>
              <a:rPr lang="cs-CZ" sz="1600" dirty="0"/>
              <a:t> </a:t>
            </a:r>
          </a:p>
          <a:p>
            <a:r>
              <a:rPr lang="cs-CZ" sz="1600" b="1" dirty="0"/>
              <a:t>STEER analýza </a:t>
            </a:r>
            <a:r>
              <a:rPr lang="cs-CZ" sz="1600" dirty="0"/>
              <a:t>má faktory uspořádány takto:</a:t>
            </a:r>
          </a:p>
          <a:p>
            <a:pPr lvl="1"/>
            <a:r>
              <a:rPr lang="cs-CZ" sz="1600" b="1" dirty="0"/>
              <a:t>S</a:t>
            </a:r>
            <a:r>
              <a:rPr lang="cs-CZ" sz="1600" dirty="0"/>
              <a:t> – (</a:t>
            </a:r>
            <a:r>
              <a:rPr lang="cs-CZ" sz="1600" dirty="0" err="1"/>
              <a:t>socio-cultural</a:t>
            </a:r>
            <a:r>
              <a:rPr lang="cs-CZ" sz="1600" dirty="0"/>
              <a:t>) </a:t>
            </a:r>
            <a:r>
              <a:rPr lang="cs-CZ" sz="1600" dirty="0" err="1"/>
              <a:t>socio</a:t>
            </a:r>
            <a:r>
              <a:rPr lang="cs-CZ" sz="1600" dirty="0"/>
              <a:t>-kulturní faktory</a:t>
            </a:r>
          </a:p>
          <a:p>
            <a:pPr lvl="1"/>
            <a:r>
              <a:rPr lang="cs-CZ" sz="1600" b="1" dirty="0"/>
              <a:t>T</a:t>
            </a:r>
            <a:r>
              <a:rPr lang="cs-CZ" sz="1600" dirty="0"/>
              <a:t> – (</a:t>
            </a:r>
            <a:r>
              <a:rPr lang="cs-CZ" sz="1600" dirty="0" err="1"/>
              <a:t>technological</a:t>
            </a:r>
            <a:r>
              <a:rPr lang="cs-CZ" sz="1600" dirty="0"/>
              <a:t>) technologické faktory</a:t>
            </a:r>
          </a:p>
          <a:p>
            <a:pPr lvl="1"/>
            <a:r>
              <a:rPr lang="cs-CZ" sz="1600" b="1" dirty="0"/>
              <a:t>E</a:t>
            </a:r>
            <a:r>
              <a:rPr lang="cs-CZ" sz="1600" dirty="0"/>
              <a:t> – (</a:t>
            </a:r>
            <a:r>
              <a:rPr lang="cs-CZ" sz="1600" dirty="0" err="1"/>
              <a:t>economic</a:t>
            </a:r>
            <a:r>
              <a:rPr lang="cs-CZ" sz="1600" dirty="0"/>
              <a:t>) ekonomické faktory</a:t>
            </a:r>
          </a:p>
          <a:p>
            <a:pPr lvl="1"/>
            <a:r>
              <a:rPr lang="cs-CZ" sz="1600" b="1" dirty="0"/>
              <a:t>E</a:t>
            </a:r>
            <a:r>
              <a:rPr lang="cs-CZ" sz="1600" dirty="0"/>
              <a:t> – (</a:t>
            </a:r>
            <a:r>
              <a:rPr lang="cs-CZ" sz="1600" dirty="0" err="1"/>
              <a:t>ecological</a:t>
            </a:r>
            <a:r>
              <a:rPr lang="cs-CZ" sz="1600" dirty="0"/>
              <a:t>) ekologické faktory</a:t>
            </a:r>
          </a:p>
          <a:p>
            <a:pPr lvl="1"/>
            <a:r>
              <a:rPr lang="cs-CZ" sz="1600" b="1" dirty="0"/>
              <a:t>R</a:t>
            </a:r>
            <a:r>
              <a:rPr lang="cs-CZ" sz="1600" dirty="0"/>
              <a:t> – (regulátory) regulující faktory (legislativa jako regulace)</a:t>
            </a:r>
          </a:p>
          <a:p>
            <a:endParaRPr lang="cs-CZ" sz="1600" dirty="0"/>
          </a:p>
          <a:p>
            <a:r>
              <a:rPr lang="cs-CZ" sz="1600" b="1" dirty="0"/>
              <a:t>STEEPLED analýza </a:t>
            </a:r>
            <a:r>
              <a:rPr lang="cs-CZ" sz="1600" dirty="0"/>
              <a:t>přidává faktory etické (E – </a:t>
            </a:r>
            <a:r>
              <a:rPr lang="cs-CZ" sz="1600" dirty="0" err="1"/>
              <a:t>ethics</a:t>
            </a:r>
            <a:r>
              <a:rPr lang="cs-CZ" sz="1600" dirty="0"/>
              <a:t>) a demografické (D – </a:t>
            </a:r>
            <a:r>
              <a:rPr lang="cs-CZ" sz="1600" dirty="0" err="1"/>
              <a:t>demographic</a:t>
            </a:r>
            <a:r>
              <a:rPr lang="cs-CZ" sz="16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a:t>STEER analýza a STEEPLED analýza</a:t>
            </a:r>
          </a:p>
        </p:txBody>
      </p:sp>
    </p:spTree>
    <p:extLst>
      <p:ext uri="{BB962C8B-B14F-4D97-AF65-F5344CB8AC3E}">
        <p14:creationId xmlns:p14="http://schemas.microsoft.com/office/powerpoint/2010/main" val="317107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LONGPEST analýza</a:t>
            </a:r>
            <a:r>
              <a:rPr lang="cs-CZ" sz="1600" dirty="0"/>
              <a:t>, která je další modifikací PEST analýzy, bere v úvahu lokální LO, národní N a globální G úroveň politicko-legislativních, ekonomických, sociálně-demografických a </a:t>
            </a:r>
            <a:r>
              <a:rPr lang="cs-CZ" sz="1600" dirty="0" err="1"/>
              <a:t>technicko-technologických</a:t>
            </a:r>
            <a:r>
              <a:rPr lang="cs-CZ" sz="1600" dirty="0"/>
              <a:t> faktorů. </a:t>
            </a:r>
          </a:p>
          <a:p>
            <a:pPr algn="just"/>
            <a:endParaRPr lang="cs-CZ" sz="1600" dirty="0"/>
          </a:p>
          <a:p>
            <a:pPr algn="just"/>
            <a:r>
              <a:rPr lang="cs-CZ" sz="1600" dirty="0"/>
              <a:t>Výsledkem je strategický profil okolí. Postup obsahuje tyto kroky: </a:t>
            </a:r>
          </a:p>
          <a:p>
            <a:pPr lvl="1" algn="just"/>
            <a:r>
              <a:rPr lang="cs-CZ" sz="1600" dirty="0"/>
              <a:t>Vytvoření seznamu faktorů, které budou analyzovány.</a:t>
            </a:r>
          </a:p>
          <a:p>
            <a:pPr lvl="1" algn="just"/>
            <a:r>
              <a:rPr lang="cs-CZ" sz="1600" dirty="0"/>
              <a:t>Ohodnocení významu faktorů pomocí </a:t>
            </a:r>
            <a:r>
              <a:rPr lang="cs-CZ" sz="1600" dirty="0" err="1"/>
              <a:t>Likertovy</a:t>
            </a:r>
            <a:r>
              <a:rPr lang="cs-CZ" sz="1600" dirty="0"/>
              <a:t> stupnice.</a:t>
            </a:r>
          </a:p>
          <a:p>
            <a:pPr lvl="1" algn="just"/>
            <a:r>
              <a:rPr lang="cs-CZ" sz="1600" dirty="0"/>
              <a:t>Vyhodnocení faktorů, které nejvíce působí na podnik (dopady na rentabilitu, likviditu, růst) a možnosti reakce podniku na tyto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LONGPEST analýza</a:t>
            </a:r>
          </a:p>
        </p:txBody>
      </p:sp>
    </p:spTree>
    <p:extLst>
      <p:ext uri="{BB962C8B-B14F-4D97-AF65-F5344CB8AC3E}">
        <p14:creationId xmlns:p14="http://schemas.microsoft.com/office/powerpoint/2010/main" val="157297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71550"/>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Spíše než pojem bližší podnikatelské prostředí se používá pojem trh nebo odvětví, nebo také </a:t>
            </a:r>
            <a:r>
              <a:rPr lang="cs-CZ" sz="1600" dirty="0" err="1"/>
              <a:t>mezoprostředí</a:t>
            </a:r>
            <a:r>
              <a:rPr lang="cs-CZ" sz="1600" dirty="0"/>
              <a:t>. Někteří autoři začleňují toto prostředí do mikroprostředí, tj. do interního prostředí podniku. </a:t>
            </a:r>
          </a:p>
          <a:p>
            <a:pPr algn="just"/>
            <a:r>
              <a:rPr lang="cs-CZ" sz="1600" dirty="0"/>
              <a:t>Základní charakteristikou tohoto podnikatelského prostředí je to, že podniky mohou ovlivňovat subjekty a síly tohoto podnikatelského prostředí. Toto ovlivňování je cílené a záměrné. </a:t>
            </a:r>
          </a:p>
          <a:p>
            <a:pPr algn="just"/>
            <a:r>
              <a:rPr lang="cs-CZ" sz="1600" dirty="0"/>
              <a:t>Tržní prostředí můžeme označit jako úroveň transakční, protože právě v tomto prostředí dochází k transakcím spojených s realizací podnikatelských aktivit.</a:t>
            </a:r>
          </a:p>
          <a:p>
            <a:pPr algn="just"/>
            <a:r>
              <a:rPr lang="cs-CZ" sz="1600" dirty="0"/>
              <a:t>Subjekty tržního prostředí zahrnují skupiny lidí nebo organizace mající bezprostřední vztah ke konkrétnímu podnikatelskému subjektu. Mezi subjekty tržního prostředí patří: zákazníci, konkurence, distribuční články, veřejnost, vnější </a:t>
            </a:r>
            <a:r>
              <a:rPr lang="cs-CZ" sz="1600" dirty="0" err="1"/>
              <a:t>ovlivňovatelé</a:t>
            </a:r>
            <a:r>
              <a:rPr lang="cs-CZ" sz="1600" dirty="0"/>
              <a:t>.</a:t>
            </a:r>
          </a:p>
          <a:p>
            <a:pPr algn="just"/>
            <a:r>
              <a:rPr lang="cs-CZ" sz="1600" dirty="0"/>
              <a:t>Analýza tržního prostředí se zaměřuje na hodnocení základních parametrů trhu a situaci v konkrétním odvětví. Proto analýzu tržního prostředí lze rozdělit na analýzu odvětví a analýzu trhu.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Tržní prostředí</a:t>
            </a:r>
          </a:p>
        </p:txBody>
      </p:sp>
    </p:spTree>
    <p:extLst>
      <p:ext uri="{BB962C8B-B14F-4D97-AF65-F5344CB8AC3E}">
        <p14:creationId xmlns:p14="http://schemas.microsoft.com/office/powerpoint/2010/main" val="37216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Trh</a:t>
            </a:r>
            <a:r>
              <a:rPr lang="cs-CZ" sz="1500" dirty="0"/>
              <a:t> představuje, z pohledu podniku a marketingového chápání, skupinu zákazníků podniku, ať už cílových nebo potenciálních. </a:t>
            </a:r>
          </a:p>
          <a:p>
            <a:pPr algn="just"/>
            <a:r>
              <a:rPr lang="cs-CZ" sz="1500" dirty="0"/>
              <a:t>Podle typu zákazníků rozlišujeme trh spotřebitelský a trh organizací. </a:t>
            </a:r>
            <a:r>
              <a:rPr lang="cs-CZ" sz="1500" i="1" dirty="0"/>
              <a:t>Na trhu spotřebitelském </a:t>
            </a:r>
            <a:r>
              <a:rPr lang="cs-CZ" sz="1500" dirty="0"/>
              <a:t>se pohybují jednotlivci a domácnosti, které nakupují produkty a služby za účelem spotřeby (hovoříme o nich jako o konečných spotřebitelích). </a:t>
            </a:r>
            <a:r>
              <a:rPr lang="cs-CZ" sz="1500" i="1" dirty="0"/>
              <a:t>Na trhu organizací </a:t>
            </a:r>
            <a:r>
              <a:rPr lang="cs-CZ" sz="1500" dirty="0"/>
              <a:t>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a:t>
            </a:r>
          </a:p>
          <a:p>
            <a:r>
              <a:rPr lang="cs-CZ" sz="1500" i="1" dirty="0" err="1"/>
              <a:t>Kotler</a:t>
            </a:r>
            <a:r>
              <a:rPr lang="cs-CZ" sz="1500" i="1" dirty="0"/>
              <a:t> a Keller </a:t>
            </a:r>
            <a:r>
              <a:rPr lang="cs-CZ" sz="1500" dirty="0"/>
              <a:t>(2013, s. 38) člení trhy do pěti skupin, které jsou vzájemně provázány určitými vazbami směny a probíhají mezi nimi toky: trh zdrojů (trh surovin, práce a peněz), trh výrobců, trh prostředníků, spotřební trh a vládní trh. </a:t>
            </a:r>
          </a:p>
          <a:p>
            <a:r>
              <a:rPr lang="cs-CZ" sz="1500" i="1" dirty="0"/>
              <a:t>Michael E. Porter </a:t>
            </a:r>
            <a:r>
              <a:rPr lang="cs-CZ" sz="1500" dirty="0"/>
              <a:t>rozdělil trh (na základě životního cyklu odvětví, míry koncentrace podniků v odvětví, fází cyklu produktu a míře vystavení trhu mezinárodní konkurenci) na pět typů (Jakubíková 2013, s. 160): trhy nově vznikající, rostoucí trhy, dospělé a upadající trhy, globální trhy.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Trh</a:t>
            </a:r>
          </a:p>
        </p:txBody>
      </p:sp>
    </p:spTree>
    <p:extLst>
      <p:ext uri="{BB962C8B-B14F-4D97-AF65-F5344CB8AC3E}">
        <p14:creationId xmlns:p14="http://schemas.microsoft.com/office/powerpoint/2010/main" val="179450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Odvětví</a:t>
            </a:r>
            <a:r>
              <a:rPr lang="cs-CZ" sz="1600" dirty="0"/>
              <a:t> je konkrétní oblast podnikatelského působení podniku. Odvětví zahrnuje podniky s velice podobnými činnostmi. Odvětví pak produkuje a poté prodává výrobky a služby pro zákazníky s cílem uspokojení jejich potřeb.</a:t>
            </a:r>
          </a:p>
          <a:p>
            <a:pPr algn="just"/>
            <a:r>
              <a:rPr lang="cs-CZ" sz="1600" dirty="0"/>
              <a:t>Odvětví je tak představováno specifickou skupinou podniků, které operují v témže sektoru ekonomiky. Přičemž sektor je jedním ze základních elementů každé národní ekonomiky. Ekonomika se zpravidla člení podle základních činností, které se v ní odehrávají, na čtyři sektory: primární, sekundární, terciární, kvartérní.</a:t>
            </a:r>
          </a:p>
          <a:p>
            <a:pPr algn="just"/>
            <a:r>
              <a:rPr lang="cs-CZ" sz="16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a:t>
            </a:r>
          </a:p>
          <a:p>
            <a:pPr algn="just"/>
            <a:r>
              <a:rPr lang="cs-CZ" sz="1600" dirty="0"/>
              <a:t>Postavení jednotlivých odvětví v ekonomice státu pak vyjadřuje odvětvová struktura, kterou tvoří jednotlivé ekonomické činnosti podle NACE-CZ a vztahy mezi nimi.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Odvětví</a:t>
            </a:r>
          </a:p>
        </p:txBody>
      </p:sp>
    </p:spTree>
    <p:extLst>
      <p:ext uri="{BB962C8B-B14F-4D97-AF65-F5344CB8AC3E}">
        <p14:creationId xmlns:p14="http://schemas.microsoft.com/office/powerpoint/2010/main" val="1600348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Analýza tržního prostředí probíhá ve dvou rovinách. </a:t>
            </a:r>
            <a:r>
              <a:rPr lang="cs-CZ" sz="1600" b="1" dirty="0"/>
              <a:t>Analýzy odvětví </a:t>
            </a:r>
            <a:r>
              <a:rPr lang="cs-CZ" sz="1600" dirty="0"/>
              <a:t>se zaměřují na identifikaci hlavních konkurentů daného podniku, jejich sílu a celkovou strukturu odvětví. </a:t>
            </a:r>
            <a:r>
              <a:rPr lang="cs-CZ" sz="1600" b="1" dirty="0"/>
              <a:t>Analýza trhu </a:t>
            </a:r>
            <a:r>
              <a:rPr lang="cs-CZ" sz="1600" dirty="0"/>
              <a:t>se poté zaměřuje na specifikaci a popis zákazníků a zákaznických skupin. Informačními zdroji k analýze tržního prostředí jsou především sekundární informace vztahující se k cílovému trhu, primární informace získané výzkumem, informace z  informačního systému podniku.</a:t>
            </a:r>
          </a:p>
          <a:p>
            <a:pPr algn="just"/>
            <a:r>
              <a:rPr lang="cs-CZ" sz="1600" dirty="0"/>
              <a:t>Metody analýzy odvětví a trhu:</a:t>
            </a:r>
          </a:p>
          <a:p>
            <a:pPr lvl="1" algn="just"/>
            <a:r>
              <a:rPr lang="cs-CZ" sz="1600" dirty="0"/>
              <a:t>Analýza odvětví – hybné síly odvětví, atraktivita odvětví</a:t>
            </a:r>
          </a:p>
          <a:p>
            <a:pPr lvl="1" algn="just"/>
            <a:r>
              <a:rPr lang="cs-CZ" sz="1600" dirty="0"/>
              <a:t>Analýza konkurence – Porter, mapa konkurenčních skupin</a:t>
            </a:r>
          </a:p>
          <a:p>
            <a:pPr lvl="1" algn="just"/>
            <a:r>
              <a:rPr lang="cs-CZ" sz="1600" dirty="0"/>
              <a:t>Analýza zákazníků</a:t>
            </a:r>
          </a:p>
          <a:p>
            <a:pPr lvl="1" algn="just"/>
            <a:r>
              <a:rPr lang="cs-CZ" sz="1600" dirty="0"/>
              <a:t>Výzkum trhu</a:t>
            </a:r>
          </a:p>
          <a:p>
            <a:pPr lvl="1" algn="just"/>
            <a:r>
              <a:rPr lang="cs-CZ" sz="1600" dirty="0"/>
              <a:t>Strategické mapy</a:t>
            </a:r>
          </a:p>
          <a:p>
            <a:pPr lvl="1" algn="just"/>
            <a:r>
              <a:rPr lang="cs-CZ" sz="1600" dirty="0"/>
              <a:t>Analýza globalizačních trendů</a:t>
            </a:r>
          </a:p>
          <a:p>
            <a:pPr lvl="1" algn="just"/>
            <a:r>
              <a:rPr lang="cs-CZ" sz="1600" dirty="0"/>
              <a:t>Analýza strategické mezery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a trhu</a:t>
            </a:r>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algn="just"/>
            <a:r>
              <a:rPr lang="cs-CZ" sz="1600" b="1" dirty="0"/>
              <a:t>Odvětvová struktura</a:t>
            </a:r>
            <a:r>
              <a:rPr lang="cs-CZ" sz="1600" dirty="0"/>
              <a:t> sleduje základní charakteristiky konkrétního odvětví :</a:t>
            </a:r>
          </a:p>
          <a:p>
            <a:pPr lvl="1" algn="just"/>
            <a:r>
              <a:rPr lang="cs-CZ" sz="1400" dirty="0"/>
              <a:t>počet a velikosti podniků v odvětví;</a:t>
            </a:r>
          </a:p>
          <a:p>
            <a:pPr lvl="1" algn="just"/>
            <a:r>
              <a:rPr lang="cs-CZ" sz="1400" dirty="0"/>
              <a:t>typy produktů a služeb na daném odvětví;</a:t>
            </a:r>
          </a:p>
          <a:p>
            <a:pPr lvl="1" algn="just"/>
            <a:r>
              <a:rPr lang="cs-CZ" sz="1400" dirty="0"/>
              <a:t>sílu jednotlivých podniků v daném odvětví;</a:t>
            </a:r>
          </a:p>
          <a:p>
            <a:pPr lvl="1" algn="just"/>
            <a:r>
              <a:rPr lang="cs-CZ" sz="1400" dirty="0"/>
              <a:t>velikost tržních bariér daného odvětví.</a:t>
            </a:r>
          </a:p>
          <a:p>
            <a:pPr algn="just"/>
            <a:r>
              <a:rPr lang="cs-CZ" sz="1600" b="1" dirty="0"/>
              <a:t>Analýza hybných sil</a:t>
            </a:r>
            <a:r>
              <a:rPr lang="cs-CZ" sz="1600" dirty="0"/>
              <a:t> odvětví má za účel vymezit síly v odvětví, které jsou určující pro podnik v konkrétním odvětví. Postup při analýze hybných sil odvětví zahrnuje tyto kroky :</a:t>
            </a:r>
          </a:p>
          <a:p>
            <a:pPr lvl="1" algn="just"/>
            <a:r>
              <a:rPr lang="cs-CZ" sz="1400" dirty="0"/>
              <a:t>definování relevantního odvětví;</a:t>
            </a:r>
          </a:p>
          <a:p>
            <a:pPr lvl="1" algn="just"/>
            <a:r>
              <a:rPr lang="cs-CZ" sz="1400" dirty="0"/>
              <a:t>identifikace klíčových hráčů, sil v jednotlivých skupinách podle </a:t>
            </a:r>
            <a:r>
              <a:rPr lang="cs-CZ" sz="1400" dirty="0" err="1"/>
              <a:t>Porterovy</a:t>
            </a:r>
            <a:r>
              <a:rPr lang="cs-CZ" sz="1400" dirty="0"/>
              <a:t> analýzy konkurence;</a:t>
            </a:r>
          </a:p>
          <a:p>
            <a:pPr lvl="1" algn="just"/>
            <a:r>
              <a:rPr lang="cs-CZ" sz="1400" dirty="0"/>
              <a:t>určení síly jednotlivých sil a zdrojů jejich síly;</a:t>
            </a:r>
          </a:p>
          <a:p>
            <a:pPr lvl="1" algn="just"/>
            <a:r>
              <a:rPr lang="cs-CZ" sz="1400" dirty="0"/>
              <a:t>zhodnocení celkové struktury odvětví.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a:t>
            </a:r>
          </a:p>
        </p:txBody>
      </p:sp>
    </p:spTree>
    <p:extLst>
      <p:ext uri="{BB962C8B-B14F-4D97-AF65-F5344CB8AC3E}">
        <p14:creationId xmlns:p14="http://schemas.microsoft.com/office/powerpoint/2010/main" val="230202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5124"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err="1"/>
              <a:t>Porterova</a:t>
            </a:r>
            <a:r>
              <a:rPr lang="cs-CZ" sz="1600" b="1" dirty="0"/>
              <a:t> analýza pěti konkurenčních sil</a:t>
            </a:r>
            <a:r>
              <a:rPr lang="cs-CZ" sz="1600" dirty="0"/>
              <a:t> hodnotí konkurenční síly v daném odvětví, které ovlivňují dlouhodobou ziskovou přitažlivost konkrétního odvětví. K hodnoceným konkurenčním silám patří (Porter, 1994):</a:t>
            </a:r>
          </a:p>
          <a:p>
            <a:pPr lvl="1" algn="just"/>
            <a:r>
              <a:rPr lang="cs-CZ" sz="1400" b="1" dirty="0"/>
              <a:t>Stávající konkurenti</a:t>
            </a:r>
            <a:r>
              <a:rPr lang="cs-CZ" sz="1400" dirty="0"/>
              <a:t> – jejich schopnost ovlivnit cenu a nabízené množství daného výrobku/služby.</a:t>
            </a:r>
          </a:p>
          <a:p>
            <a:pPr lvl="1" algn="just"/>
            <a:r>
              <a:rPr lang="cs-CZ" sz="1400" b="1" dirty="0"/>
              <a:t>Potenciální konkurenti</a:t>
            </a:r>
            <a:r>
              <a:rPr lang="cs-CZ" sz="1400" dirty="0"/>
              <a:t> – možnost, že vstoupí na trh a ovlivní cenu a nabízené množství daného výrobku/služby.</a:t>
            </a:r>
          </a:p>
          <a:p>
            <a:pPr lvl="1" algn="just"/>
            <a:r>
              <a:rPr lang="cs-CZ" sz="1400" b="1" dirty="0"/>
              <a:t>Dodavatelé</a:t>
            </a:r>
            <a:r>
              <a:rPr lang="cs-CZ" sz="1400" dirty="0"/>
              <a:t> – jejich schopnost ovlivnit cenu a nabízené množství potřebných vstupů.</a:t>
            </a:r>
          </a:p>
          <a:p>
            <a:pPr lvl="1" algn="just"/>
            <a:r>
              <a:rPr lang="cs-CZ" sz="1400" b="1" dirty="0"/>
              <a:t>Kupující</a:t>
            </a:r>
            <a:r>
              <a:rPr lang="cs-CZ" sz="1400" dirty="0"/>
              <a:t> – jejich schopnost ovlivnit cenu a poptávané množství daného výrobku/služby.</a:t>
            </a:r>
          </a:p>
          <a:p>
            <a:pPr lvl="1" algn="just"/>
            <a:r>
              <a:rPr lang="cs-CZ" sz="1400" b="1" dirty="0"/>
              <a:t>Substituty </a:t>
            </a:r>
            <a:r>
              <a:rPr lang="cs-CZ" sz="1400" dirty="0"/>
              <a:t>– cena a nabízené množství výrobků/služeb aspoň částečně schopných nahradit daný výrobek/službu.</a:t>
            </a:r>
          </a:p>
          <a:p>
            <a:pPr lvl="0" algn="just"/>
            <a:r>
              <a:rPr lang="cs-CZ" sz="1600" dirty="0"/>
              <a:t>V souvislosti s výraznými změnami v podnikatelském prostředí, dochází k určitým modifikacím tohoto tradičního modelu konkurenčních sil. Například se přidává šestá síla, a to komplementární produkty</a:t>
            </a:r>
          </a:p>
          <a:p>
            <a:pPr marL="457200" lvl="1"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a:t>
            </a:r>
          </a:p>
        </p:txBody>
      </p:sp>
    </p:spTree>
    <p:extLst>
      <p:ext uri="{BB962C8B-B14F-4D97-AF65-F5344CB8AC3E}">
        <p14:creationId xmlns:p14="http://schemas.microsoft.com/office/powerpoint/2010/main" val="315956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00600" cy="507703"/>
          </a:xfrm>
        </p:spPr>
        <p:txBody>
          <a:bodyPr/>
          <a:lstStyle/>
          <a:p>
            <a:r>
              <a:rPr lang="cs-CZ" dirty="0" err="1"/>
              <a:t>Porterova</a:t>
            </a:r>
            <a:r>
              <a:rPr lang="cs-CZ" dirty="0"/>
              <a:t> analýza pěti konkurenčních sil</a:t>
            </a:r>
          </a:p>
        </p:txBody>
      </p:sp>
      <p:pic>
        <p:nvPicPr>
          <p:cNvPr id="5" name="Obrázek 4" descr="Porter_5_sil.jpg"/>
          <p:cNvPicPr/>
          <p:nvPr/>
        </p:nvPicPr>
        <p:blipFill>
          <a:blip r:embed="rId2" cstate="print"/>
          <a:stretch>
            <a:fillRect/>
          </a:stretch>
        </p:blipFill>
        <p:spPr>
          <a:xfrm>
            <a:off x="683568" y="843558"/>
            <a:ext cx="6912768" cy="3672408"/>
          </a:xfrm>
          <a:prstGeom prst="rect">
            <a:avLst/>
          </a:prstGeom>
        </p:spPr>
      </p:pic>
    </p:spTree>
    <p:extLst>
      <p:ext uri="{BB962C8B-B14F-4D97-AF65-F5344CB8AC3E}">
        <p14:creationId xmlns:p14="http://schemas.microsoft.com/office/powerpoint/2010/main" val="1108655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Atraktivita odvětví</a:t>
            </a:r>
            <a:r>
              <a:rPr lang="cs-CZ" sz="1600" dirty="0"/>
              <a:t> 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III</a:t>
            </a:r>
          </a:p>
        </p:txBody>
      </p:sp>
    </p:spTree>
    <p:extLst>
      <p:ext uri="{BB962C8B-B14F-4D97-AF65-F5344CB8AC3E}">
        <p14:creationId xmlns:p14="http://schemas.microsoft.com/office/powerpoint/2010/main" val="1103225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Strategická analýza představuje identifikaci a ocenění veškerých relevantních faktorů, o nichž lze předpokládat, že budou nebo mohou mít vliv na strategii a na strategické cíle podniku. </a:t>
            </a:r>
          </a:p>
          <a:p>
            <a:pPr algn="just"/>
            <a:r>
              <a:rPr lang="cs-CZ" sz="1600" dirty="0"/>
              <a:t>Strategická analýza představuje systematické, pravidelné, důkladné, kritické a nestranné zkoumání a posouzení vnitřní situace podniku (interní analýza) a vnějšího prostředí (externí analýza). </a:t>
            </a:r>
          </a:p>
          <a:p>
            <a:pPr algn="just"/>
            <a:r>
              <a:rPr lang="cs-CZ" sz="1600" dirty="0"/>
              <a:t>Analýza se provádí v určitých časových intervalech a zkoumá minulý, současný a budoucí vývoj. </a:t>
            </a:r>
          </a:p>
          <a:p>
            <a:pPr algn="just"/>
            <a:r>
              <a:rPr lang="cs-CZ" sz="1600" dirty="0"/>
              <a:t>Analýza posuzuje celkovou podnikovou situaci, určuje jeho místo v prostředí a vymezuje vývoj jeho budoucích aktivit.</a:t>
            </a:r>
          </a:p>
          <a:p>
            <a:pPr algn="just"/>
            <a:r>
              <a:rPr lang="cs-CZ" sz="1600" dirty="0"/>
              <a:t>Je prvním krokem strategického plánovacího procesu.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Podstata strategické analýzy</a:t>
            </a:r>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Sedláčkové</a:t>
            </a:r>
            <a:r>
              <a:rPr lang="cs-CZ" sz="1600" b="1" dirty="0"/>
              <a:t> </a:t>
            </a:r>
            <a:r>
              <a:rPr lang="cs-CZ" sz="1600" dirty="0"/>
              <a:t>(2000) – velikost trhu, růstový potenciál, etapa životního cyklu, struktura odvětví, vliv hybných </a:t>
            </a:r>
            <a:r>
              <a:rPr lang="cs-CZ" sz="1600" dirty="0" err="1"/>
              <a:t>změnotvorných</a:t>
            </a:r>
            <a:r>
              <a:rPr lang="cs-CZ" sz="1600" dirty="0"/>
              <a:t> sil, pravděpodobnost vstupu nebo odchodu velkého podniku, nároky na kapitál, stabilita poptávky, technologická úroveň a inovace, nákladové podmínky, intenzita konkurenčního boje v odvětví, legislativní, politické a jiné regulace odvětví.</a:t>
            </a:r>
          </a:p>
          <a:p>
            <a:pPr algn="just"/>
            <a:endParaRPr lang="cs-CZ" sz="1600" dirty="0"/>
          </a:p>
          <a:p>
            <a:pPr lvl="0" algn="just"/>
            <a:r>
              <a:rPr lang="cs-CZ" sz="1600" b="1" i="1" dirty="0"/>
              <a:t>Faktory atraktivity dle Tiché a Hrona </a:t>
            </a:r>
            <a:r>
              <a:rPr lang="cs-CZ" sz="1600" dirty="0"/>
              <a:t>(2003) – růstový potenciál, diversita trhu, ziskovost, exponovanost, koncentrace, odbyt, specializace, značka, distribuce, cenová politika, nákladová pozice, služby, technologie, integrace, možnost vstupu a výstupu.</a:t>
            </a:r>
          </a:p>
          <a:p>
            <a:pPr lvl="0" algn="just"/>
            <a:endParaRPr lang="cs-CZ" sz="1600" dirty="0"/>
          </a:p>
          <a:p>
            <a:pPr algn="just"/>
            <a:r>
              <a:rPr lang="cs-CZ" sz="1600" b="1" i="1" dirty="0"/>
              <a:t>Faktory atraktivity dle Kováře</a:t>
            </a:r>
            <a:r>
              <a:rPr lang="cs-CZ" sz="1600" b="1" dirty="0"/>
              <a:t> </a:t>
            </a:r>
            <a:r>
              <a:rPr lang="cs-CZ" sz="16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IV</a:t>
            </a:r>
          </a:p>
        </p:txBody>
      </p:sp>
    </p:spTree>
    <p:extLst>
      <p:ext uri="{BB962C8B-B14F-4D97-AF65-F5344CB8AC3E}">
        <p14:creationId xmlns:p14="http://schemas.microsoft.com/office/powerpoint/2010/main" val="414529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Faktory atraktivity dle </a:t>
            </a:r>
            <a:r>
              <a:rPr lang="cs-CZ" sz="1600" b="1" i="1" dirty="0" err="1"/>
              <a:t>Portera</a:t>
            </a:r>
            <a:r>
              <a:rPr lang="cs-CZ" sz="1600" b="1" dirty="0"/>
              <a:t> </a:t>
            </a:r>
            <a:r>
              <a:rPr lang="cs-CZ" sz="16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algn="just"/>
            <a:r>
              <a:rPr lang="cs-CZ" sz="1600" dirty="0"/>
              <a:t>K hodnocení úrovně a vyspělosti odvětví se používá metoda Michaela E. </a:t>
            </a:r>
            <a:r>
              <a:rPr lang="cs-CZ" sz="1600" dirty="0" err="1"/>
              <a:t>Portera</a:t>
            </a:r>
            <a:r>
              <a:rPr lang="cs-CZ" sz="1600" dirty="0"/>
              <a:t> nazývaná jako tzv. </a:t>
            </a:r>
            <a:r>
              <a:rPr lang="cs-CZ" sz="1600" b="1" dirty="0" err="1"/>
              <a:t>Porterův</a:t>
            </a:r>
            <a:r>
              <a:rPr lang="cs-CZ" sz="1600" b="1" dirty="0"/>
              <a:t> diamant</a:t>
            </a:r>
            <a:r>
              <a:rPr lang="cs-CZ" sz="1600" dirty="0"/>
              <a:t>. </a:t>
            </a:r>
            <a:r>
              <a:rPr lang="cs-CZ" sz="1600" dirty="0" err="1"/>
              <a:t>Porterův</a:t>
            </a:r>
            <a:r>
              <a:rPr lang="cs-CZ" sz="1600" dirty="0"/>
              <a:t> diamant vymezuje čtyři základní skupiny faktorů:</a:t>
            </a:r>
          </a:p>
          <a:p>
            <a:pPr lvl="1" algn="just"/>
            <a:r>
              <a:rPr lang="cs-CZ" sz="1600" dirty="0"/>
              <a:t>Podmínky výrobních faktorů (faktor podmínek);</a:t>
            </a:r>
          </a:p>
          <a:p>
            <a:pPr lvl="1" algn="just"/>
            <a:r>
              <a:rPr lang="cs-CZ" sz="1600" dirty="0"/>
              <a:t>Podmínky na straně poptávky (poptávkové podmínky);</a:t>
            </a:r>
          </a:p>
          <a:p>
            <a:pPr lvl="1" algn="just"/>
            <a:r>
              <a:rPr lang="cs-CZ" sz="1600" dirty="0"/>
              <a:t>Související a podpůrná odvětví (příbuzné a podpůrné odvětví);</a:t>
            </a:r>
          </a:p>
          <a:p>
            <a:pPr lvl="1" algn="just"/>
            <a:r>
              <a:rPr lang="cs-CZ" sz="1600" dirty="0"/>
              <a:t>Podniková strategie, struktura a rivalita v odvětví.</a:t>
            </a:r>
          </a:p>
          <a:p>
            <a:pPr algn="just"/>
            <a:r>
              <a:rPr lang="cs-CZ" sz="1600" dirty="0"/>
              <a:t>Někteří autoři, jako třeba </a:t>
            </a:r>
            <a:r>
              <a:rPr lang="cs-CZ" sz="1600" dirty="0" err="1"/>
              <a:t>Kotabe</a:t>
            </a:r>
            <a:r>
              <a:rPr lang="cs-CZ" sz="1600" dirty="0"/>
              <a:t> a </a:t>
            </a:r>
            <a:r>
              <a:rPr lang="cs-CZ" sz="1600" dirty="0" err="1"/>
              <a:t>Helsen</a:t>
            </a:r>
            <a:r>
              <a:rPr lang="cs-CZ" sz="1600" dirty="0"/>
              <a:t> (2014), přidávají k těmto základním faktorům ještě jeden faktor, a to faktor světové ekonomiky.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odvětví V</a:t>
            </a:r>
          </a:p>
        </p:txBody>
      </p:sp>
    </p:spTree>
    <p:extLst>
      <p:ext uri="{BB962C8B-B14F-4D97-AF65-F5344CB8AC3E}">
        <p14:creationId xmlns:p14="http://schemas.microsoft.com/office/powerpoint/2010/main" val="392024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err="1"/>
              <a:t>Porterův</a:t>
            </a:r>
            <a:r>
              <a:rPr lang="cs-CZ" dirty="0"/>
              <a:t> diamant</a:t>
            </a:r>
          </a:p>
        </p:txBody>
      </p:sp>
      <p:sp>
        <p:nvSpPr>
          <p:cNvPr id="4" name="Obdélník 3"/>
          <p:cNvSpPr/>
          <p:nvPr/>
        </p:nvSpPr>
        <p:spPr>
          <a:xfrm>
            <a:off x="3131840" y="1073334"/>
            <a:ext cx="2160240" cy="7914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Podniková strategie, struktura a rivalita</a:t>
            </a:r>
          </a:p>
        </p:txBody>
      </p:sp>
      <p:sp>
        <p:nvSpPr>
          <p:cNvPr id="8" name="Obdélník 7"/>
          <p:cNvSpPr/>
          <p:nvPr/>
        </p:nvSpPr>
        <p:spPr>
          <a:xfrm>
            <a:off x="677413" y="2283717"/>
            <a:ext cx="2160240" cy="8772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výrobních faktorů</a:t>
            </a:r>
          </a:p>
        </p:txBody>
      </p:sp>
      <p:sp>
        <p:nvSpPr>
          <p:cNvPr id="9" name="Obdélník 8"/>
          <p:cNvSpPr/>
          <p:nvPr/>
        </p:nvSpPr>
        <p:spPr>
          <a:xfrm>
            <a:off x="3131840" y="3570388"/>
            <a:ext cx="2160240" cy="8866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Související a podpůrná odvětví</a:t>
            </a:r>
          </a:p>
        </p:txBody>
      </p:sp>
      <p:sp>
        <p:nvSpPr>
          <p:cNvPr id="11" name="Obdélník 10"/>
          <p:cNvSpPr/>
          <p:nvPr/>
        </p:nvSpPr>
        <p:spPr>
          <a:xfrm>
            <a:off x="5514155" y="2283717"/>
            <a:ext cx="2160240" cy="8772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Podmínky na straně poptávky</a:t>
            </a:r>
          </a:p>
        </p:txBody>
      </p:sp>
      <p:cxnSp>
        <p:nvCxnSpPr>
          <p:cNvPr id="7" name="Přímá spojnice se šipkou 6"/>
          <p:cNvCxnSpPr/>
          <p:nvPr/>
        </p:nvCxnSpPr>
        <p:spPr>
          <a:xfrm flipV="1">
            <a:off x="1757533" y="1442848"/>
            <a:ext cx="1368152" cy="792088"/>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flipV="1">
            <a:off x="5292080" y="1366380"/>
            <a:ext cx="1656184" cy="887322"/>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endCxn id="9" idx="1"/>
          </p:cNvCxnSpPr>
          <p:nvPr/>
        </p:nvCxnSpPr>
        <p:spPr>
          <a:xfrm>
            <a:off x="1619672" y="3200243"/>
            <a:ext cx="1512168" cy="81349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p:nvPr/>
        </p:nvCxnSpPr>
        <p:spPr>
          <a:xfrm flipV="1">
            <a:off x="5364088" y="3209716"/>
            <a:ext cx="1584176" cy="978073"/>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4" idx="2"/>
            <a:endCxn id="9" idx="0"/>
          </p:cNvCxnSpPr>
          <p:nvPr/>
        </p:nvCxnSpPr>
        <p:spPr>
          <a:xfrm>
            <a:off x="4211960" y="1864791"/>
            <a:ext cx="0" cy="1705597"/>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a:stCxn id="8" idx="3"/>
            <a:endCxn id="11" idx="1"/>
          </p:cNvCxnSpPr>
          <p:nvPr/>
        </p:nvCxnSpPr>
        <p:spPr>
          <a:xfrm>
            <a:off x="2837653" y="2722326"/>
            <a:ext cx="2676502" cy="0"/>
          </a:xfrm>
          <a:prstGeom prst="straightConnector1">
            <a:avLst/>
          </a:prstGeom>
          <a:ln>
            <a:solidFill>
              <a:srgbClr val="0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7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analýzu trhu je potřeba si vymezit základní pojmy související s měřením trhu:</a:t>
            </a:r>
          </a:p>
          <a:p>
            <a:pPr lvl="1" algn="just"/>
            <a:r>
              <a:rPr lang="cs-CZ" sz="1600" b="1" dirty="0"/>
              <a:t>Potenciál trhu </a:t>
            </a:r>
            <a:r>
              <a:rPr lang="cs-CZ" sz="1600" dirty="0"/>
              <a:t>je horní limit poptávky uspokojitelné všemi dodavateli na určitém trhu. Tržní potenciál představuje maximum možných nákupů produktů, skupin produktů nebo služeb jako celek během určitého období, zpravidla kalendářního roku.</a:t>
            </a:r>
          </a:p>
          <a:p>
            <a:pPr lvl="1" algn="just"/>
            <a:r>
              <a:rPr lang="cs-CZ" sz="1600" b="1" dirty="0"/>
              <a:t>Velikost trhu </a:t>
            </a:r>
            <a:r>
              <a:rPr lang="cs-CZ" sz="1600" dirty="0"/>
              <a:t>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lvl="1" algn="just"/>
            <a:r>
              <a:rPr lang="cs-CZ" sz="1600" b="1" dirty="0"/>
              <a:t>Tržní podíl </a:t>
            </a:r>
            <a:r>
              <a:rPr lang="cs-CZ" sz="1600" dirty="0"/>
              <a:t>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Měření trhu</a:t>
            </a:r>
          </a:p>
        </p:txBody>
      </p:sp>
    </p:spTree>
    <p:extLst>
      <p:ext uri="{BB962C8B-B14F-4D97-AF65-F5344CB8AC3E}">
        <p14:creationId xmlns:p14="http://schemas.microsoft.com/office/powerpoint/2010/main" val="19340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Pokud chápeme trh jako určitou skupinu zákazníků, pak </a:t>
            </a:r>
            <a:r>
              <a:rPr lang="cs-CZ" sz="1600" b="1" dirty="0"/>
              <a:t>analýza zákazníků</a:t>
            </a:r>
            <a:r>
              <a:rPr lang="cs-CZ" sz="1600" dirty="0"/>
              <a:t> slouží k identifikaci zákazníků, kteří přicházejí v úvahu v souvislosti s konkrétní tržní nabídkou, můžeme trh rozdělit (</a:t>
            </a:r>
            <a:r>
              <a:rPr lang="cs-CZ" sz="1600" dirty="0" err="1"/>
              <a:t>Kotler</a:t>
            </a:r>
            <a:r>
              <a:rPr lang="cs-CZ" sz="1600" dirty="0"/>
              <a:t> 2001):</a:t>
            </a:r>
          </a:p>
          <a:p>
            <a:pPr lvl="1" algn="just"/>
            <a:r>
              <a:rPr lang="cs-CZ" sz="1600" i="1" dirty="0"/>
              <a:t>Tržní potenciál</a:t>
            </a:r>
            <a:r>
              <a:rPr lang="cs-CZ" sz="1600" dirty="0"/>
              <a:t>, který je tvořen souborem potenciálních zákazníků projevující zájem o konkrétní tržní nabídku</a:t>
            </a:r>
          </a:p>
          <a:p>
            <a:pPr lvl="1" algn="just"/>
            <a:r>
              <a:rPr lang="cs-CZ" sz="1600" i="1" dirty="0"/>
              <a:t>Disponibilní trh</a:t>
            </a:r>
            <a:r>
              <a:rPr lang="cs-CZ" sz="1600" dirty="0"/>
              <a:t>, který je tvořen potenciálními zákazníky, kteří mají dostatek peněžních prostředků a nabízený produkt je pro ně dostupný.</a:t>
            </a:r>
          </a:p>
          <a:p>
            <a:pPr lvl="1" algn="just"/>
            <a:r>
              <a:rPr lang="cs-CZ" sz="1600" i="1" dirty="0"/>
              <a:t>Kompetenční disponibilní trh</a:t>
            </a:r>
            <a:r>
              <a:rPr lang="cs-CZ" sz="1600" dirty="0"/>
              <a:t>, který je tvořen potenciálními zákazníky s dostatkem peněžních prostředků, kteří jsou kompetentní výrobek používat. </a:t>
            </a:r>
          </a:p>
          <a:p>
            <a:pPr lvl="1" algn="just"/>
            <a:r>
              <a:rPr lang="cs-CZ" sz="1600" i="1" dirty="0"/>
              <a:t>Obsluhovaný (cílový) trh</a:t>
            </a:r>
            <a:r>
              <a:rPr lang="cs-CZ" sz="1600" dirty="0"/>
              <a:t> je tou částí kompetenčního trhu, o kterou se rozhodl podnik usilovat.</a:t>
            </a:r>
          </a:p>
          <a:p>
            <a:pPr lvl="1" algn="just"/>
            <a:r>
              <a:rPr lang="cs-CZ" sz="1600" i="1" dirty="0"/>
              <a:t>Proniknutý trh</a:t>
            </a:r>
            <a:r>
              <a:rPr lang="cs-CZ" sz="1600" dirty="0"/>
              <a:t> tvoří zákazníci, kteří si již zakoupili produkt konkrétního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Metody analýzy trhu</a:t>
            </a:r>
          </a:p>
        </p:txBody>
      </p:sp>
    </p:spTree>
    <p:extLst>
      <p:ext uri="{BB962C8B-B14F-4D97-AF65-F5344CB8AC3E}">
        <p14:creationId xmlns:p14="http://schemas.microsoft.com/office/powerpoint/2010/main" val="390746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Výzkum trhu představuje specifikaci, shromažďování, analýzu a interpretaci informací sloužící jako podklad pro rozhodování manažera.</a:t>
            </a:r>
          </a:p>
          <a:p>
            <a:pPr algn="just"/>
            <a:r>
              <a:rPr lang="cs-CZ" sz="1600" dirty="0"/>
              <a:t>Výzkum trhu je částí podnikového informačního systému, který je tvořen: interním informačním systémem, externím zpravodajský systémem, výzkumným systémem, systém na podporu rozhodování.</a:t>
            </a:r>
          </a:p>
          <a:p>
            <a:pPr algn="just"/>
            <a:r>
              <a:rPr lang="cs-CZ" sz="1600" b="1" dirty="0"/>
              <a:t>Proces výzkumu trhu </a:t>
            </a:r>
            <a:r>
              <a:rPr lang="cs-CZ" sz="1600" dirty="0"/>
              <a:t>představuje postupné kroky vedoucí od přípravy výzkumu směřující ke skutečné realizaci výzkumu. Přestože se každý výzkum a jeho průběh vyznačuje zvláštnostmi a odlišnostmi, můžeme jej rozdělit do třech základních fází:</a:t>
            </a:r>
          </a:p>
          <a:p>
            <a:pPr lvl="1" algn="just"/>
            <a:r>
              <a:rPr lang="cs-CZ" sz="1600" dirty="0"/>
              <a:t>fáze přípravná – stanovení cíle výzkumu, specifikace výzkumného problému, navržení plánu výzkumu;</a:t>
            </a:r>
          </a:p>
          <a:p>
            <a:pPr lvl="1" algn="just"/>
            <a:r>
              <a:rPr lang="cs-CZ" sz="1600" dirty="0"/>
              <a:t>fáze realizační – sběr informací, analýza dat, přeměna datové struktury do informace;</a:t>
            </a:r>
          </a:p>
          <a:p>
            <a:pPr lvl="1" algn="just"/>
            <a:r>
              <a:rPr lang="cs-CZ" sz="1600" dirty="0"/>
              <a:t>fáze prezentační – písemná a ústní prezentace výsledků výzkumu.</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Výzkum trhu</a:t>
            </a:r>
          </a:p>
        </p:txBody>
      </p:sp>
    </p:spTree>
    <p:extLst>
      <p:ext uri="{BB962C8B-B14F-4D97-AF65-F5344CB8AC3E}">
        <p14:creationId xmlns:p14="http://schemas.microsoft.com/office/powerpoint/2010/main" val="252983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sp>
        <p:nvSpPr>
          <p:cNvPr id="5"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Strategické mapy jsou vytvářeny na základě zkoumání odlišností podniků v daném odvětví.</a:t>
            </a:r>
          </a:p>
          <a:p>
            <a:pPr algn="just"/>
            <a:r>
              <a:rPr lang="cs-CZ" sz="1600" dirty="0"/>
              <a:t>Mají smysl zejména v těch odvětvích, ve kterých existuje více skupin konkurentů lišících se různými charakteristikami a mající významné postavení na trhu.</a:t>
            </a:r>
          </a:p>
          <a:p>
            <a:pPr algn="just"/>
            <a:r>
              <a:rPr lang="cs-CZ" sz="1600" dirty="0"/>
              <a:t>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r>
              <a:rPr lang="cs-CZ" sz="1600" dirty="0"/>
              <a:t>Strategické mapy jsou významným, užitečným a jednoduchým nástrojem analýzy odvětví. Umožňují lépe poznat charakter odvětvové konkurence a provést změnu odvětví nebo strategické </a:t>
            </a:r>
            <a:r>
              <a:rPr lang="cs-CZ" sz="1600"/>
              <a:t>skupiny zákazníků.</a:t>
            </a:r>
            <a:endParaRPr lang="cs-CZ" sz="1600" dirty="0"/>
          </a:p>
        </p:txBody>
      </p:sp>
    </p:spTree>
    <p:extLst>
      <p:ext uri="{BB962C8B-B14F-4D97-AF65-F5344CB8AC3E}">
        <p14:creationId xmlns:p14="http://schemas.microsoft.com/office/powerpoint/2010/main" val="274132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Strategické mapy</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162049"/>
            <a:ext cx="5855543" cy="3245769"/>
          </a:xfrm>
          <a:prstGeom prst="rect">
            <a:avLst/>
          </a:prstGeom>
        </p:spPr>
      </p:pic>
    </p:spTree>
    <p:extLst>
      <p:ext uri="{BB962C8B-B14F-4D97-AF65-F5344CB8AC3E}">
        <p14:creationId xmlns:p14="http://schemas.microsoft.com/office/powerpoint/2010/main" val="1029350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767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endParaRPr lang="cs-CZ" dirty="0"/>
          </a:p>
        </p:txBody>
      </p:sp>
      <p:pic>
        <p:nvPicPr>
          <p:cNvPr id="4" name="Obrázek 3"/>
          <p:cNvPicPr>
            <a:picLocks noChangeAspect="1"/>
          </p:cNvPicPr>
          <p:nvPr/>
        </p:nvPicPr>
        <p:blipFill rotWithShape="1">
          <a:blip r:embed="rId2">
            <a:extLst>
              <a:ext uri="{28A0092B-C50C-407E-A947-70E740481C1C}">
                <a14:useLocalDpi xmlns:a14="http://schemas.microsoft.com/office/drawing/2010/main" val="0"/>
              </a:ext>
            </a:extLst>
          </a:blip>
          <a:srcRect t="9401"/>
          <a:stretch/>
        </p:blipFill>
        <p:spPr>
          <a:xfrm>
            <a:off x="1043608" y="149355"/>
            <a:ext cx="5832648" cy="4442890"/>
          </a:xfrm>
          <a:prstGeom prst="rect">
            <a:avLst/>
          </a:prstGeom>
        </p:spPr>
      </p:pic>
    </p:spTree>
    <p:extLst>
      <p:ext uri="{BB962C8B-B14F-4D97-AF65-F5344CB8AC3E}">
        <p14:creationId xmlns:p14="http://schemas.microsoft.com/office/powerpoint/2010/main" val="4032916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globalizačních trendů </a:t>
            </a:r>
            <a:r>
              <a:rPr lang="cs-CZ" sz="1600" dirty="0"/>
              <a:t>sleduje především:</a:t>
            </a:r>
          </a:p>
          <a:p>
            <a:pPr lvl="1" algn="just"/>
            <a:r>
              <a:rPr lang="cs-CZ" sz="1600" dirty="0"/>
              <a:t>nákladovost (náklady na vývoj a zavádění technologií, dopravu a zdroje), </a:t>
            </a:r>
          </a:p>
          <a:p>
            <a:pPr lvl="1" algn="just"/>
            <a:r>
              <a:rPr lang="cs-CZ" sz="1600" dirty="0"/>
              <a:t>zákazníky</a:t>
            </a:r>
            <a:r>
              <a:rPr lang="cs-CZ" sz="1600" b="1" dirty="0"/>
              <a:t> </a:t>
            </a:r>
            <a:r>
              <a:rPr lang="cs-CZ" sz="1600" dirty="0"/>
              <a:t>(jejich požadavky a možnost uplatnění jednotných forem marketingu), </a:t>
            </a:r>
          </a:p>
          <a:p>
            <a:pPr lvl="1" algn="just"/>
            <a:r>
              <a:rPr lang="cs-CZ" sz="1600" dirty="0"/>
              <a:t>národní specifika (podpora podnikání a protekce státu, uplatňování technických standardů, institucionální normy, celní bariéry) </a:t>
            </a:r>
          </a:p>
          <a:p>
            <a:pPr lvl="1" algn="just"/>
            <a:r>
              <a:rPr lang="cs-CZ" sz="1600" dirty="0"/>
              <a:t>konkurenc</a:t>
            </a:r>
            <a:r>
              <a:rPr lang="cs-CZ" sz="1600" b="1" dirty="0"/>
              <a:t>i </a:t>
            </a:r>
            <a:r>
              <a:rPr lang="cs-CZ" sz="1600" dirty="0"/>
              <a:t>(projevy globální konkurence v její „super“ a „hyper“ podobě). </a:t>
            </a:r>
          </a:p>
          <a:p>
            <a:pPr algn="just"/>
            <a:r>
              <a:rPr lang="cs-CZ" sz="1600" dirty="0"/>
              <a:t>Tato metoda často bývá označovaná jako </a:t>
            </a:r>
            <a:r>
              <a:rPr lang="cs-CZ" sz="1600" b="1" dirty="0"/>
              <a:t>metoda „4C“ </a:t>
            </a:r>
            <a:r>
              <a:rPr lang="cs-CZ" sz="1600" dirty="0"/>
              <a:t>neboť je tvořena slovy</a:t>
            </a:r>
          </a:p>
          <a:p>
            <a:pPr lvl="1" algn="just"/>
            <a:r>
              <a:rPr lang="cs-CZ" sz="1600" dirty="0"/>
              <a:t>CUSTOMER (zákazník), </a:t>
            </a:r>
          </a:p>
          <a:p>
            <a:pPr lvl="1" algn="just"/>
            <a:r>
              <a:rPr lang="cs-CZ" sz="1600" dirty="0"/>
              <a:t>COUNTRY (národní specifika), 	</a:t>
            </a:r>
          </a:p>
          <a:p>
            <a:pPr lvl="1" algn="just"/>
            <a:r>
              <a:rPr lang="cs-CZ" sz="1600" dirty="0"/>
              <a:t>COMPETITION (konkurence)  </a:t>
            </a:r>
          </a:p>
          <a:p>
            <a:pPr lvl="1" algn="just"/>
            <a:r>
              <a:rPr lang="cs-CZ" sz="1600" dirty="0"/>
              <a:t>COST (náklady). </a:t>
            </a:r>
          </a:p>
          <a:p>
            <a:pPr algn="just"/>
            <a:r>
              <a:rPr lang="cs-CZ" sz="1600" dirty="0"/>
              <a:t>Výsledkem této analýzy by mělo být navržení země, do které podnik umístí svůj závod, na kolika trzích bude podnik své produkty nabízet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globalizačních trendů</a:t>
            </a:r>
          </a:p>
        </p:txBody>
      </p:sp>
    </p:spTree>
    <p:extLst>
      <p:ext uri="{BB962C8B-B14F-4D97-AF65-F5344CB8AC3E}">
        <p14:creationId xmlns:p14="http://schemas.microsoft.com/office/powerpoint/2010/main" val="188172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Analýza externího prostředí </a:t>
            </a:r>
            <a:r>
              <a:rPr lang="cs-CZ" sz="1600" dirty="0"/>
              <a:t>– poskytuje informace o charakteru externího  prostředí a jeho případných vlivech na podnik s cílem zjištění možných příležitostí a hrozeb </a:t>
            </a:r>
          </a:p>
          <a:p>
            <a:pPr lvl="1" algn="just"/>
            <a:r>
              <a:rPr lang="cs-CZ" sz="1600" dirty="0"/>
              <a:t>Analýza vzdáleného prostředí – makroprostředí</a:t>
            </a:r>
          </a:p>
          <a:p>
            <a:pPr lvl="1" algn="just"/>
            <a:r>
              <a:rPr lang="cs-CZ" sz="1600" dirty="0"/>
              <a:t>Analýza blízkého prostředí – trh, odvětví</a:t>
            </a:r>
          </a:p>
          <a:p>
            <a:pPr marL="457200" lvl="1" indent="0" algn="just">
              <a:buNone/>
            </a:pPr>
            <a:endParaRPr lang="cs-CZ" sz="1600" dirty="0"/>
          </a:p>
          <a:p>
            <a:pPr algn="just"/>
            <a:r>
              <a:rPr lang="cs-CZ" sz="1600" b="1" dirty="0"/>
              <a:t>Analýza interního prostředí </a:t>
            </a:r>
            <a:r>
              <a:rPr lang="cs-CZ" sz="1600" dirty="0"/>
              <a:t>– podává informaci o interním prostředí a vnitřních zdrojích podniku, výsledkem je zjištění předností (silných stránek) a slabin (slabých) podniku</a:t>
            </a:r>
          </a:p>
          <a:p>
            <a:pPr marL="0" indent="0" algn="just">
              <a:buNone/>
            </a:pPr>
            <a:endParaRPr lang="cs-CZ" sz="1600" dirty="0"/>
          </a:p>
          <a:p>
            <a:pPr algn="just"/>
            <a:r>
              <a:rPr lang="cs-CZ" sz="1600" b="1" dirty="0"/>
              <a:t>Syntéza</a:t>
            </a:r>
            <a:r>
              <a:rPr lang="cs-CZ" sz="1600" dirty="0"/>
              <a:t> – konfrontuje silné/slabé stránky podniku s příležitostmi a hrozbami z prostředí s cílem určení adekvátního strategického směru.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Struktura strategické analýzy</a:t>
            </a:r>
          </a:p>
        </p:txBody>
      </p:sp>
    </p:spTree>
    <p:extLst>
      <p:ext uri="{BB962C8B-B14F-4D97-AF65-F5344CB8AC3E}">
        <p14:creationId xmlns:p14="http://schemas.microsoft.com/office/powerpoint/2010/main" val="99644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 průběhu využívání strategie lze konstatovat, že dochází k propadu nebo naopak k propadu plnění stanovených úkolů, což vytváří určitý rozdíl mezi plánem a skutečností. Tyto možné změny jsou způsobeny jak vnitřními tak vnějšími poměry, které je nutno urychleně odstranit. </a:t>
            </a:r>
          </a:p>
          <a:p>
            <a:pPr algn="just"/>
            <a:endParaRPr lang="cs-CZ" sz="1600" dirty="0"/>
          </a:p>
          <a:p>
            <a:pPr algn="just"/>
            <a:r>
              <a:rPr lang="cs-CZ" sz="1600" dirty="0"/>
              <a:t>Příčiny vzniku odchylky od plánu v negativním směru jsou často způsobeny působením těchto jevů:</a:t>
            </a:r>
          </a:p>
          <a:p>
            <a:pPr lvl="1" algn="just"/>
            <a:r>
              <a:rPr lang="cs-CZ" sz="1600" dirty="0"/>
              <a:t>Nečekaným vývojem okolí podniku.</a:t>
            </a:r>
          </a:p>
          <a:p>
            <a:pPr lvl="1" algn="just"/>
            <a:r>
              <a:rPr lang="cs-CZ" sz="1600" dirty="0"/>
              <a:t>Sílícím vlivem konkurence a jejími nečekanými aktivitami.</a:t>
            </a:r>
          </a:p>
          <a:p>
            <a:pPr lvl="1" algn="just"/>
            <a:r>
              <a:rPr lang="cs-CZ" sz="1600" dirty="0"/>
              <a:t>Změnou hodnot zákaznického segmentu.</a:t>
            </a:r>
          </a:p>
          <a:p>
            <a:pPr lvl="1" algn="just"/>
            <a:r>
              <a:rPr lang="cs-CZ" sz="1600" dirty="0"/>
              <a:t>Nevhodným výběrem zaměstnanců a jejich nesprávným vedením.</a:t>
            </a:r>
          </a:p>
          <a:p>
            <a:pPr lvl="1" algn="just"/>
            <a:r>
              <a:rPr lang="cs-CZ" sz="1600" dirty="0"/>
              <a:t>Požadavky vlivné zájmové skupiny.</a:t>
            </a:r>
          </a:p>
          <a:p>
            <a:pPr lvl="1" algn="just"/>
            <a:r>
              <a:rPr lang="cs-CZ" sz="1600" dirty="0"/>
              <a:t>Nesprávně zpracovaným plánem podnikových aktivit.</a:t>
            </a:r>
          </a:p>
          <a:p>
            <a:pPr lvl="1" algn="just"/>
            <a:r>
              <a:rPr lang="cs-CZ" sz="1600" dirty="0"/>
              <a:t>Nevhodnou realizací dílčích strategických opatření.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Analýza strategické mezery</a:t>
            </a:r>
          </a:p>
        </p:txBody>
      </p:sp>
    </p:spTree>
    <p:extLst>
      <p:ext uri="{BB962C8B-B14F-4D97-AF65-F5344CB8AC3E}">
        <p14:creationId xmlns:p14="http://schemas.microsoft.com/office/powerpoint/2010/main" val="250720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Podnikatelské prostředí </a:t>
            </a:r>
            <a:r>
              <a:rPr lang="cs-CZ" sz="1600" dirty="0"/>
              <a:t>představuje veškeré síly a vlivy, které působí na konkrétní podnikatelský subjekt, ať už z vnějšího (externího) prostředí nebo z vnitřního (interního) prostředí. </a:t>
            </a:r>
          </a:p>
          <a:p>
            <a:pPr algn="just"/>
            <a:r>
              <a:rPr lang="cs-CZ" sz="1600" b="1" dirty="0"/>
              <a:t>Externí podnikatelské prostředí </a:t>
            </a:r>
            <a:r>
              <a:rPr lang="cs-CZ" sz="1600" dirty="0"/>
              <a:t>je vnějším prostředím podniku, které na podnik působí a ovlivňuje jej. </a:t>
            </a:r>
          </a:p>
          <a:p>
            <a:pPr algn="just"/>
            <a:r>
              <a:rPr lang="cs-CZ" sz="1600" dirty="0"/>
              <a:t>Externí podnikatelské prostředí můžeme rozčlenit do dvou úrovní, a to na vzdálenější a bližší prostředí (okolí). Vzdálenější prostředí se obvykle nazývá makroprostředí a bližší prostředí jako tržní prostředí  (trh a odvětví).</a:t>
            </a:r>
          </a:p>
          <a:p>
            <a:pPr algn="just"/>
            <a:r>
              <a:rPr lang="cs-CZ" sz="1600" b="1" dirty="0"/>
              <a:t>Analýza externího prostředí </a:t>
            </a:r>
            <a:r>
              <a:rPr lang="cs-CZ" sz="1600" dirty="0"/>
              <a:t>je kontinuální proces získávání informací o událostech (změnách) odehrávajících se mimo organizaci, který slouží k identifikaci a interpretaci potenciálních trendů v externím prostředí.</a:t>
            </a:r>
          </a:p>
          <a:p>
            <a:pPr algn="just"/>
            <a:r>
              <a:rPr lang="cs-CZ" sz="1600" dirty="0"/>
              <a:t>Analýza externího prostředí pracuje s těmito informačními zdroji: </a:t>
            </a:r>
          </a:p>
          <a:p>
            <a:pPr lvl="1" algn="just"/>
            <a:r>
              <a:rPr lang="cs-CZ" sz="1400" dirty="0"/>
              <a:t>sekundární zdroje o makroprostředí a dílčích trzích, studie, rešerše, statistické soubory, statě odborných časopisů, sekundární informace vztahující se k cílovému trhu;</a:t>
            </a:r>
          </a:p>
          <a:p>
            <a:pPr lvl="1" algn="just"/>
            <a:r>
              <a:rPr lang="cs-CZ" sz="1400" dirty="0"/>
              <a:t>primární informace získané výzkumem, informace z informačního systému podniku atd.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Charakteristika externího prostředí </a:t>
            </a:r>
          </a:p>
        </p:txBody>
      </p:sp>
    </p:spTree>
    <p:extLst>
      <p:ext uri="{BB962C8B-B14F-4D97-AF65-F5344CB8AC3E}">
        <p14:creationId xmlns:p14="http://schemas.microsoft.com/office/powerpoint/2010/main" val="36548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Makroprostředí, nebo také vzdálenější podnikatelské prostředí, je nejširším prostředím, které působí na podnikatelský subjekt. </a:t>
            </a:r>
          </a:p>
          <a:p>
            <a:pPr algn="just"/>
            <a:r>
              <a:rPr lang="cs-CZ" sz="1600" dirty="0"/>
              <a:t>Samotný podnikatelský subjekt nemůže ovlivnit makroprostředí a jeho části. </a:t>
            </a:r>
          </a:p>
          <a:p>
            <a:pPr algn="just"/>
            <a:r>
              <a:rPr lang="cs-CZ" sz="1600" dirty="0"/>
              <a:t>Podnik faktory z makroprostředí pouze reflektuje, může je využívat a negativním faktorům se případně bránit. </a:t>
            </a:r>
          </a:p>
          <a:p>
            <a:pPr algn="just"/>
            <a:r>
              <a:rPr lang="cs-CZ" sz="16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 </a:t>
            </a:r>
          </a:p>
          <a:p>
            <a:pPr algn="just"/>
            <a:r>
              <a:rPr lang="cs-CZ" sz="1600" dirty="0"/>
              <a:t>Makroprostředí nevytváří stát ani vláda.</a:t>
            </a:r>
          </a:p>
          <a:p>
            <a:pPr algn="just"/>
            <a:r>
              <a:rPr lang="cs-CZ" sz="1600" dirty="0"/>
              <a:t>Makroprostředí je tvořeno těmito prvky: demografické prostředí, politické prostředí, legislativní prostředí, ekonomické prostředí, sociální prostředí, kulturní prostředí, přírodní prostředí, technologické prostředí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Makroprostředí</a:t>
            </a:r>
          </a:p>
        </p:txBody>
      </p:sp>
    </p:spTree>
    <p:extLst>
      <p:ext uri="{BB962C8B-B14F-4D97-AF65-F5344CB8AC3E}">
        <p14:creationId xmlns:p14="http://schemas.microsoft.com/office/powerpoint/2010/main" val="88502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00" b="1" dirty="0"/>
              <a:t>Demografické prostředí</a:t>
            </a:r>
            <a:r>
              <a:rPr lang="cs-CZ" sz="1500" dirty="0"/>
              <a:t> je tvořeno lidmi, kteří žijí v určitém teritoriu. </a:t>
            </a:r>
          </a:p>
          <a:p>
            <a:pPr algn="just"/>
            <a:r>
              <a:rPr lang="cs-CZ" sz="1500" b="1" dirty="0"/>
              <a:t>Ekonomické prostředí</a:t>
            </a:r>
            <a:r>
              <a:rPr lang="cs-CZ" sz="1500" dirty="0"/>
              <a:t> se zaměřuje hlavně na disponibilní kupní sílu obyvatel, na ceny, úspory, dluhy a dostupnost peněžních prostředků (úvěrů).</a:t>
            </a:r>
          </a:p>
          <a:p>
            <a:pPr algn="just"/>
            <a:r>
              <a:rPr lang="cs-CZ" sz="1500" b="1" dirty="0"/>
              <a:t>Politické prostředí</a:t>
            </a:r>
            <a:r>
              <a:rPr lang="cs-CZ" sz="1500" dirty="0"/>
              <a:t> a jeho vliv vychází z politických rozhodnutí nebo politických událostí v zemi.</a:t>
            </a:r>
          </a:p>
          <a:p>
            <a:pPr algn="just"/>
            <a:r>
              <a:rPr lang="cs-CZ" sz="1500" b="1" dirty="0"/>
              <a:t>Legislativní prostředí</a:t>
            </a:r>
            <a:r>
              <a:rPr lang="cs-CZ" sz="1500" dirty="0"/>
              <a:t> vytváří legislativní rámec pro aktivity podnikatelských subjektů prostřednictvím právních norem regulujících podnikatelské postupy, práva a povinnosti při realizaci těchto aktivit.</a:t>
            </a:r>
          </a:p>
          <a:p>
            <a:pPr algn="just"/>
            <a:r>
              <a:rPr lang="cs-CZ" sz="1500" b="1" dirty="0"/>
              <a:t>Sociální prostředí</a:t>
            </a:r>
            <a:r>
              <a:rPr lang="cs-CZ" sz="1500" dirty="0"/>
              <a:t> formuje základní mínění, hodnoty a normy lidí v něm žijící. </a:t>
            </a:r>
          </a:p>
          <a:p>
            <a:pPr algn="just"/>
            <a:r>
              <a:rPr lang="cs-CZ" sz="1500" b="1" dirty="0"/>
              <a:t>Kulturní prostředí</a:t>
            </a:r>
            <a:r>
              <a:rPr lang="cs-CZ" sz="1500" dirty="0"/>
              <a:t> je dáno kulturou, která je obecně chápána jako komplex hodnot, zvyklostí, tradic, jednání a dalších faktorů osvojených a sdílených osobami určité skupiny, společnosti.</a:t>
            </a:r>
          </a:p>
          <a:p>
            <a:pPr algn="just"/>
            <a:r>
              <a:rPr lang="cs-CZ" sz="1500" b="1" dirty="0"/>
              <a:t>Technologické prostředí</a:t>
            </a:r>
            <a:r>
              <a:rPr lang="cs-CZ" sz="1500" dirty="0"/>
              <a:t> sleduje vývoj a využívání nových technologií v aktivitách podniku.</a:t>
            </a:r>
          </a:p>
          <a:p>
            <a:pPr algn="just"/>
            <a:r>
              <a:rPr lang="cs-CZ" sz="1500" b="1" dirty="0"/>
              <a:t>Přírodní prostředí</a:t>
            </a:r>
            <a:r>
              <a:rPr lang="cs-CZ" sz="1500" dirty="0"/>
              <a:t> je zaměřeno na současný stav a zhoršování životního prostředí, na ubývání přírodních zdrojů a zvyšující se náklady na energii.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makroprostředí</a:t>
            </a:r>
          </a:p>
        </p:txBody>
      </p:sp>
    </p:spTree>
    <p:extLst>
      <p:ext uri="{BB962C8B-B14F-4D97-AF65-F5344CB8AC3E}">
        <p14:creationId xmlns:p14="http://schemas.microsoft.com/office/powerpoint/2010/main" val="131983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PEST analýza</a:t>
            </a:r>
            <a:r>
              <a:rPr lang="cs-CZ" sz="1600" dirty="0"/>
              <a:t> je moderní metoda rozboru makroprostředí. </a:t>
            </a:r>
          </a:p>
          <a:p>
            <a:pPr algn="just"/>
            <a:r>
              <a:rPr lang="cs-CZ" sz="1600" dirty="0"/>
              <a:t>Jejím cílem je najít a analyzovat ty složky prostředí, které mají pro podnik význam a mohou pro něj znamenat příležitost nebo hrozbu. Analýza sleduje také vývoj kritických faktorů v čase. </a:t>
            </a:r>
          </a:p>
          <a:p>
            <a:pPr algn="just"/>
            <a:r>
              <a:rPr lang="cs-CZ" sz="1600" dirty="0"/>
              <a:t>PEST analýza se zaměřuje na to prostředí, na kterém podnik skutečně působí. </a:t>
            </a:r>
          </a:p>
          <a:p>
            <a:pPr algn="just"/>
            <a:r>
              <a:rPr lang="cs-CZ" sz="1600" dirty="0"/>
              <a:t>PEST analýza sleduje makroprostředí podniku z pohledu čtyř základních skupin faktorů: politické a legislativní </a:t>
            </a:r>
            <a:r>
              <a:rPr lang="cs-CZ" sz="1600" b="1" dirty="0"/>
              <a:t>P</a:t>
            </a:r>
            <a:r>
              <a:rPr lang="cs-CZ" sz="1600" dirty="0"/>
              <a:t>, ekonomické </a:t>
            </a:r>
            <a:r>
              <a:rPr lang="cs-CZ" sz="1600" b="1" dirty="0"/>
              <a:t>E</a:t>
            </a:r>
            <a:r>
              <a:rPr lang="cs-CZ" sz="1600" dirty="0"/>
              <a:t>, sociální a demografické </a:t>
            </a:r>
            <a:r>
              <a:rPr lang="cs-CZ" sz="1600" b="1" dirty="0"/>
              <a:t>S</a:t>
            </a:r>
            <a:r>
              <a:rPr lang="cs-CZ" sz="1600" dirty="0"/>
              <a:t>, technické a technologické </a:t>
            </a:r>
            <a:r>
              <a:rPr lang="cs-CZ" sz="1600" b="1" dirty="0"/>
              <a:t>T</a:t>
            </a:r>
            <a:r>
              <a:rPr lang="cs-CZ" sz="1600" dirty="0"/>
              <a:t>. </a:t>
            </a:r>
          </a:p>
          <a:p>
            <a:pPr algn="just"/>
            <a:r>
              <a:rPr lang="cs-CZ" sz="1600" dirty="0"/>
              <a:t>Tato původní podoba metody byla v průběhu času modifikována a rozšiřována o další prvky. Takže se dnes setkáváme s těmito podobami: PESTLE analýza (přidán legislativní a environmentální prostředí), SLEPT analýza, STEEP analýza. </a:t>
            </a:r>
          </a:p>
          <a:p>
            <a:pPr algn="just"/>
            <a:r>
              <a:rPr lang="cs-CZ" sz="1600" dirty="0"/>
              <a:t>Společným účelem všech těchto analýz je identifikace konkrétních hrozeb a příležitostí, což pomáhá podniku zaměřit se na klíčové aspekty makroprostředí a ty komplexně vyhodnocovat.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 analýza</a:t>
            </a:r>
          </a:p>
        </p:txBody>
      </p:sp>
    </p:spTree>
    <p:extLst>
      <p:ext uri="{BB962C8B-B14F-4D97-AF65-F5344CB8AC3E}">
        <p14:creationId xmlns:p14="http://schemas.microsoft.com/office/powerpoint/2010/main" val="133096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Jednou z modifikací PEST analýzy je hodnotící </a:t>
            </a:r>
            <a:r>
              <a:rPr lang="cs-CZ" sz="1600" b="1" dirty="0"/>
              <a:t>metoda PESTLE, v </a:t>
            </a:r>
            <a:r>
              <a:rPr lang="cs-CZ" sz="1600" dirty="0"/>
              <a:t>níž každé písmeno představuje určitý segment podnikového vnějšího prostředí (okolí). </a:t>
            </a:r>
          </a:p>
          <a:p>
            <a:pPr algn="just"/>
            <a:r>
              <a:rPr lang="cs-CZ" sz="1600" dirty="0"/>
              <a:t>Tento metodický přístup spojuje dříve používané metody „PEST“ a „SLEPT“.</a:t>
            </a:r>
          </a:p>
          <a:p>
            <a:pPr algn="just"/>
            <a:r>
              <a:rPr lang="cs-CZ" sz="1600" dirty="0"/>
              <a:t>Z jednotlivých písmen názvu metody, provádíme následující analýzu těchto segmentů vnějšího podnikového prostředí:</a:t>
            </a:r>
          </a:p>
          <a:p>
            <a:pPr lvl="1" algn="just"/>
            <a:r>
              <a:rPr lang="cs-CZ" sz="1600" dirty="0"/>
              <a:t>P – politický segment</a:t>
            </a:r>
          </a:p>
          <a:p>
            <a:pPr lvl="1" algn="just"/>
            <a:r>
              <a:rPr lang="cs-CZ" sz="1600" dirty="0"/>
              <a:t>E – ekonomický segment</a:t>
            </a:r>
          </a:p>
          <a:p>
            <a:pPr lvl="1" algn="just"/>
            <a:r>
              <a:rPr lang="cs-CZ" sz="1600" dirty="0"/>
              <a:t>S – sociální segment</a:t>
            </a:r>
          </a:p>
          <a:p>
            <a:pPr lvl="1" algn="just"/>
            <a:r>
              <a:rPr lang="cs-CZ" sz="1600" dirty="0"/>
              <a:t>T – technologický segment</a:t>
            </a:r>
          </a:p>
          <a:p>
            <a:pPr lvl="1" algn="just"/>
            <a:r>
              <a:rPr lang="cs-CZ" sz="1600" dirty="0"/>
              <a:t>L – legislativní segment</a:t>
            </a:r>
          </a:p>
          <a:p>
            <a:pPr lvl="1" algn="just"/>
            <a:r>
              <a:rPr lang="cs-CZ" sz="1600" dirty="0"/>
              <a:t>E – ekologický segment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PESTLE analýza</a:t>
            </a:r>
          </a:p>
        </p:txBody>
      </p:sp>
    </p:spTree>
    <p:extLst>
      <p:ext uri="{BB962C8B-B14F-4D97-AF65-F5344CB8AC3E}">
        <p14:creationId xmlns:p14="http://schemas.microsoft.com/office/powerpoint/2010/main" val="19374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2874</TotalTime>
  <Words>3608</Words>
  <Application>Microsoft Office PowerPoint</Application>
  <PresentationFormat>Předvádění na obrazovce (16:9)</PresentationFormat>
  <Paragraphs>236</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Enriqueta</vt:lpstr>
      <vt:lpstr>Times New Roman</vt:lpstr>
      <vt:lpstr>SLU</vt:lpstr>
      <vt:lpstr>Strategická analýza Strategická analýza externího prostředí</vt:lpstr>
      <vt:lpstr>Podstata strategické analýzy</vt:lpstr>
      <vt:lpstr>Struktura strategické analýzy</vt:lpstr>
      <vt:lpstr>Charakteristika externího prostředí </vt:lpstr>
      <vt:lpstr>Makroprostředí</vt:lpstr>
      <vt:lpstr>Prvky makroprostředí</vt:lpstr>
      <vt:lpstr>Metody analýzy makroprostředí</vt:lpstr>
      <vt:lpstr>PEST analýza</vt:lpstr>
      <vt:lpstr>PESTLE analýza</vt:lpstr>
      <vt:lpstr>STEER analýza a STEEPLED analýza</vt:lpstr>
      <vt:lpstr>LONGPEST analýza</vt:lpstr>
      <vt:lpstr>Tržní prostředí</vt:lpstr>
      <vt:lpstr>Trh</vt:lpstr>
      <vt:lpstr>Odvětví</vt:lpstr>
      <vt:lpstr>Metody analýzy odvětví a trhu</vt:lpstr>
      <vt:lpstr>Metody analýzy odvětví I</vt:lpstr>
      <vt:lpstr>Metody analýzy odvětví II</vt:lpstr>
      <vt:lpstr>Porterova analýza pěti konkurenčních sil</vt:lpstr>
      <vt:lpstr>Metody analýzy odvětví III</vt:lpstr>
      <vt:lpstr>Metody analýzy odvětví IV</vt:lpstr>
      <vt:lpstr>Metody analýzy odvětví V</vt:lpstr>
      <vt:lpstr>Porterův diamant</vt:lpstr>
      <vt:lpstr>Měření trhu</vt:lpstr>
      <vt:lpstr>Metody analýzy trhu</vt:lpstr>
      <vt:lpstr>Výzkum trhu</vt:lpstr>
      <vt:lpstr>Strategické mapy</vt:lpstr>
      <vt:lpstr>Strategické mapy</vt:lpstr>
      <vt:lpstr>Prezentace aplikace PowerPoint</vt:lpstr>
      <vt:lpstr>Analýza globalizačních trendů</vt:lpstr>
      <vt:lpstr>Analýza strategické mezery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129</cp:revision>
  <dcterms:created xsi:type="dcterms:W3CDTF">2016-07-06T15:42:34Z</dcterms:created>
  <dcterms:modified xsi:type="dcterms:W3CDTF">2025-02-10T09:50:09Z</dcterms:modified>
</cp:coreProperties>
</file>