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4"/>
  </p:notesMasterIdLst>
  <p:sldIdLst>
    <p:sldId id="263" r:id="rId5"/>
    <p:sldId id="257" r:id="rId6"/>
    <p:sldId id="299" r:id="rId7"/>
    <p:sldId id="328" r:id="rId8"/>
    <p:sldId id="329" r:id="rId9"/>
    <p:sldId id="327" r:id="rId10"/>
    <p:sldId id="332" r:id="rId11"/>
    <p:sldId id="331" r:id="rId12"/>
    <p:sldId id="330" r:id="rId13"/>
    <p:sldId id="333" r:id="rId14"/>
    <p:sldId id="334" r:id="rId15"/>
    <p:sldId id="335" r:id="rId16"/>
    <p:sldId id="336" r:id="rId17"/>
    <p:sldId id="315" r:id="rId18"/>
    <p:sldId id="308" r:id="rId19"/>
    <p:sldId id="304" r:id="rId20"/>
    <p:sldId id="273" r:id="rId21"/>
    <p:sldId id="300" r:id="rId22"/>
    <p:sldId id="301" r:id="rId23"/>
    <p:sldId id="309" r:id="rId24"/>
    <p:sldId id="310" r:id="rId25"/>
    <p:sldId id="302" r:id="rId26"/>
    <p:sldId id="303" r:id="rId27"/>
    <p:sldId id="306" r:id="rId28"/>
    <p:sldId id="305" r:id="rId29"/>
    <p:sldId id="307" r:id="rId30"/>
    <p:sldId id="311" r:id="rId31"/>
    <p:sldId id="312" r:id="rId32"/>
    <p:sldId id="314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271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134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794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5513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495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1805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3311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4063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5874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008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479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7048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2450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082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9818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6883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2505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9028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056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087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646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808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632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5818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524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86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Udržitelná strategická koncepce a environmentální aspekty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1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Strategický management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1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Šárka Zapletalová, Ph.D.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407809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kompetencí pro udržitelnou budoucnost na SU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NPO_SU_MSMT-2122/2024-5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AA3AC73-2D56-48F6-BA39-9430C25CD07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19" y="173037"/>
            <a:ext cx="5620385" cy="1304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269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Ekonomická udržitelnost se vztahuje k schopnosti ekonomiky dlouhodobě fungovat a prosperovat, aniž by docházelo k vyčerpání zdrojů nebo poškození životního prostředí. </a:t>
            </a:r>
          </a:p>
          <a:p>
            <a:pPr algn="just"/>
            <a:r>
              <a:rPr lang="cs-CZ" sz="2000" dirty="0"/>
              <a:t>Mezi klíčové aspekty ekonomické udržitelnosti patří: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Efektivní využívání zdrojů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Diverzifikace ekonomiky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Dlouhodobý růst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Investice do inovací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Zaměstnanost a pracovní podmínky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Sociální odpovědnost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Odolnost vůči krizím</a:t>
            </a:r>
          </a:p>
          <a:p>
            <a:pPr algn="just"/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Ekonomická udržitelnost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614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Sociální udržitelnost se týká schopnosti společnosti zajistit spravedlivé a rovné příležitosti pro všechny její členy, a to jak v současnosti, tak i v budoucnosti. </a:t>
            </a:r>
          </a:p>
          <a:p>
            <a:pPr algn="just"/>
            <a:r>
              <a:rPr lang="cs-CZ" sz="2000" dirty="0"/>
              <a:t>Cílem sociální udržitelnosti je vytvořit stabilní a soudržné společnosti, kde se lidé mohou podílet na rozhodovacích procesech a mají přístup ke kvalitním službám, jako je vzdělání, zdravotní péče a zaměstnání. </a:t>
            </a:r>
          </a:p>
          <a:p>
            <a:pPr marL="0" indent="0" algn="just">
              <a:buNone/>
            </a:pPr>
            <a:r>
              <a:rPr lang="cs-CZ" sz="2000" dirty="0"/>
              <a:t>Mezi klíčové aspekty sociální udržitelnosti patří: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Rovnost a inkluze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Participace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Kvalita života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Ochrana a podpora komunit</a:t>
            </a:r>
          </a:p>
          <a:p>
            <a:pPr marL="0" indent="0" algn="just">
              <a:buNone/>
            </a:pPr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Sociální udržitelnost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328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 dirty="0"/>
              <a:t>Environmentální udržitelnost se zabývá ochranou a zachováváním přírodních zdrojů a ekosystémů pro budoucí generace. Je to koncept, který se snaží zajistit, aby lidské činnosti neohrožovaly životní prostředí a aby přírodní zdroje byly využívány způsobem, který je dlouhodobě udržitelný.</a:t>
            </a:r>
          </a:p>
          <a:p>
            <a:pPr algn="just"/>
            <a:r>
              <a:rPr lang="cs-CZ" sz="1800" dirty="0"/>
              <a:t>Cílem environmentální udržitelnosti je dosáhnout rovnováhy mezi ekonomickým rozvojem a ochranou životního prostředí, aby byla zajištěna kvalita života nejen pro současné, ale i pro budoucí generace.</a:t>
            </a:r>
          </a:p>
          <a:p>
            <a:pPr algn="just"/>
            <a:r>
              <a:rPr lang="cs-CZ" sz="1800" dirty="0"/>
              <a:t>Mezi klíčové aspekty environmentální udržitelnosti patří: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1800" dirty="0"/>
              <a:t>Ochrana biodiverzity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1800" dirty="0"/>
              <a:t>Udržitelné hospodaření s přírodními zdroji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1800" dirty="0"/>
              <a:t>Snížení znečištění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1800" dirty="0"/>
              <a:t>Změna klimatu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1800" dirty="0"/>
              <a:t>Obnovitelné zdroje energie</a:t>
            </a:r>
          </a:p>
          <a:p>
            <a:pPr marL="0" indent="0" algn="just">
              <a:buNone/>
            </a:pPr>
            <a:endParaRPr lang="pt-B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Environmentální udržitelnost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860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600" dirty="0"/>
              <a:t>Vztah mezi environmentální udržitelností a environmentálními aspekty je úzký a vzájemně se ovlivňující. </a:t>
            </a:r>
          </a:p>
          <a:p>
            <a:pPr algn="just"/>
            <a:r>
              <a:rPr lang="cs-CZ" sz="1600" b="1" dirty="0"/>
              <a:t>Environmentální udržitelnost</a:t>
            </a:r>
            <a:r>
              <a:rPr lang="cs-CZ" sz="1600" dirty="0"/>
              <a:t> je široký koncept, který se zaměřuje na dosažení rovnováhy mezi lidskými aktivitami a ochranou životního prostředí. Cílem je zajistit, aby přírodní zdroje byly využívány odpovědně a aby ekologické systémy byly chráněny pro budoucí generace. Tato udržitelnost zahrnuje různé dimenze, jako je ochrana biodiverzity, udržitelné hospodaření s přírodními zdroji, minimalizace znečištění a přizpůsobení se změnám klimatu.</a:t>
            </a:r>
          </a:p>
          <a:p>
            <a:pPr algn="just"/>
            <a:r>
              <a:rPr lang="cs-CZ" sz="1600" b="1" dirty="0"/>
              <a:t>Environmentální aspekty</a:t>
            </a:r>
            <a:r>
              <a:rPr lang="cs-CZ" sz="1600" dirty="0"/>
              <a:t> se vztahují na konkrétní prvky a faktory, které ovlivňují životní prostředí.</a:t>
            </a:r>
          </a:p>
          <a:p>
            <a:pPr algn="just"/>
            <a:r>
              <a:rPr lang="cs-CZ" sz="1600" dirty="0"/>
              <a:t>Vztah mezi těmito dvěma pojmy je tedy takový, že environmentální aspekty představují konkrétní faktory, které se hodnotí a analyzují v rámci širšího rámce environmentální udržitelnosti. Ošetřování a zlepšování těchto aspektů je klíčové pro dosažení cílů environmentální udržitelnosti. Když jsou environmentální aspekty řízeny a zlepšovány, přispívá to k celkové udržitelnosti životního prostředí a zajišťuje zdravější a stabilnější ekosystémy.</a:t>
            </a:r>
          </a:p>
          <a:p>
            <a:pPr marL="0" indent="0" algn="just">
              <a:buNone/>
            </a:pPr>
            <a:endParaRPr lang="pt-BR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Environmentální udržitelnost a environmentální aspekty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213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Environmentální aspekty jsou prvky činností, produktů a služeb organizace, které mají nebo mohou mít dopad na životní prostředí. </a:t>
            </a:r>
          </a:p>
          <a:p>
            <a:pPr algn="just"/>
            <a:r>
              <a:rPr lang="cs-CZ" sz="2000" dirty="0"/>
              <a:t>Tyto aspekty hrají klíčovou roli při řízení environmentálních rizik a implementaci environmentálního managementu, například v rámci systémů řízení podle normy ISO 14001.</a:t>
            </a:r>
          </a:p>
          <a:p>
            <a:pPr algn="just"/>
            <a:r>
              <a:rPr lang="cs-CZ" sz="2000" dirty="0"/>
              <a:t>Environmentální aspekty jsou úzce spojeny se sociální a environmentální odpovědností podniku.</a:t>
            </a:r>
          </a:p>
          <a:p>
            <a:pPr algn="just"/>
            <a:r>
              <a:rPr lang="cs-CZ" sz="2000" dirty="0"/>
              <a:t>Environmentální aspekt může způsobit </a:t>
            </a:r>
            <a:r>
              <a:rPr lang="cs-CZ" sz="2000" i="1" dirty="0"/>
              <a:t>environmentální dopad (dopady).</a:t>
            </a:r>
          </a:p>
          <a:p>
            <a:pPr algn="just"/>
            <a:r>
              <a:rPr lang="cs-CZ" sz="2000" dirty="0"/>
              <a:t>Významný environmentální aspekt je aspekt, který má nebo může mít jeden environmentální dopad nebo více významných environmentálních dopadů</a:t>
            </a:r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Environmentální aspekty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613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Environmentální aspekty a management podniku</a:t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3F8B9DB-A363-4B5C-BF7A-3259E657B6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23033"/>
            <a:ext cx="6984776" cy="262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506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Environmentální aspekty jsou členěny z pohledu vlivu podniku na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přímé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nepřímé.</a:t>
            </a:r>
          </a:p>
          <a:p>
            <a:pPr marL="357187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Environmentální aspekty jsou dále členěny z pohledu vlivu na životní prostředí na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pozitivní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negativní.</a:t>
            </a:r>
          </a:p>
          <a:p>
            <a:pPr algn="just"/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Členění environmentálních aspektů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7046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36425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/>
              <a:t>Jedná se o prvky činností, produktů a služeb, které jsou přímo spojené s činnostmi organizace a jsou pod její kontrolou. Patří zde:</a:t>
            </a:r>
          </a:p>
          <a:p>
            <a:r>
              <a:rPr lang="cs-CZ" sz="1400" b="1" dirty="0"/>
              <a:t>Spotřeba zdrojů:</a:t>
            </a:r>
            <a:endParaRPr lang="cs-CZ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Spotřeba energie (elektřina, plyn, fosilní paliva)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Spotřeba vody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Využívání nerostných surovin a jiných materiálů</a:t>
            </a:r>
          </a:p>
          <a:p>
            <a:r>
              <a:rPr lang="cs-CZ" sz="1400" b="1" dirty="0"/>
              <a:t>Emise a odpady:</a:t>
            </a:r>
            <a:endParaRPr lang="cs-CZ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Emise skleníkových plynů (CO₂, CH₄)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Vypouštění odpadních vod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Produkce pevných odpadů (komunální, nebezpečné odpady)</a:t>
            </a:r>
          </a:p>
          <a:p>
            <a:r>
              <a:rPr lang="cs-CZ" sz="1400" b="1" dirty="0"/>
              <a:t>Znečištění ovzduší:</a:t>
            </a:r>
            <a:endParaRPr lang="cs-CZ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Emise částic (PM10, PM2.5)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Chemické znečištění (NOₓ, SO₂, VOC)</a:t>
            </a:r>
          </a:p>
          <a:p>
            <a:r>
              <a:rPr lang="cs-CZ" sz="1400" b="1" dirty="0"/>
              <a:t>Ovlivnění půdy a biodiverzity:</a:t>
            </a:r>
            <a:endParaRPr lang="cs-CZ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Degradace půdy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Negativní dopady na místní ekosystémy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Úbytek biodiverzity (např. v důsledku kácení lesů)</a:t>
            </a:r>
          </a:p>
          <a:p>
            <a:pPr algn="just"/>
            <a:endParaRPr lang="pt-B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Přímé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4023942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dirty="0"/>
              <a:t>Jedná se o prvky činností, produktů a služeb, které jsou výsledkem činností dodavatelů, zákazníků nebo partnerů, které organizace nemůže plně kontrolovat, ale může je ovlivnit. Patří zde:</a:t>
            </a:r>
          </a:p>
          <a:p>
            <a:r>
              <a:rPr lang="cs-CZ" sz="1600" b="1" dirty="0"/>
              <a:t>Dodavatelské řetězce:</a:t>
            </a:r>
            <a:endParaRPr lang="cs-CZ" sz="1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/>
              <a:t>Výroba a těžba surovin s vysokým environmentálním dopadem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/>
              <a:t>Použití neobnovitelných zdrojů v dodavatelském řetězci</a:t>
            </a:r>
          </a:p>
          <a:p>
            <a:r>
              <a:rPr lang="cs-CZ" sz="1600" b="1" dirty="0"/>
              <a:t>Dopady produktů a služeb:</a:t>
            </a:r>
            <a:endParaRPr lang="cs-CZ" sz="1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/>
              <a:t>Energetická náročnost a uhlíková stopa produktu během jeho životního cyklu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/>
              <a:t>Vznik odpadů při používání nebo likvidaci produktu</a:t>
            </a:r>
          </a:p>
          <a:p>
            <a:r>
              <a:rPr lang="cs-CZ" sz="1600" b="1" dirty="0"/>
              <a:t>Dopravní a logistické procesy:</a:t>
            </a:r>
            <a:endParaRPr lang="cs-CZ" sz="1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/>
              <a:t>Emise z přepravy materiálů nebo hotových produktů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/>
              <a:t>Znečištění z dopravy</a:t>
            </a:r>
          </a:p>
          <a:p>
            <a:pPr algn="just"/>
            <a:endParaRPr lang="pt-BR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Nepřímé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1291687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/>
              <a:t>Pozitivní environmentální aspekty zahrnují aktivity a procesy podniku, které mají příznivý vliv na životní prostředí.</a:t>
            </a:r>
          </a:p>
          <a:p>
            <a:pPr marL="0" indent="0" algn="just">
              <a:buNone/>
            </a:pPr>
            <a:r>
              <a:rPr lang="cs-CZ" sz="2000" dirty="0"/>
              <a:t>Příklady pozitivních environmentálních aspektů:</a:t>
            </a:r>
          </a:p>
          <a:p>
            <a:r>
              <a:rPr lang="cs-CZ" sz="2000" b="1" dirty="0"/>
              <a:t>Obnovitelné zdroje energie</a:t>
            </a:r>
            <a:endParaRPr lang="cs-CZ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Používání solární, větrné nebo vodní energie</a:t>
            </a:r>
          </a:p>
          <a:p>
            <a:r>
              <a:rPr lang="cs-CZ" sz="2000" b="1" dirty="0"/>
              <a:t>Snižování emisí</a:t>
            </a:r>
            <a:endParaRPr lang="cs-CZ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Implementace technologií ke snížení uhlíkové stopy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Efektivní recyklace odpadů</a:t>
            </a:r>
          </a:p>
          <a:p>
            <a:r>
              <a:rPr lang="cs-CZ" sz="2000" b="1" dirty="0"/>
              <a:t>Zlepšování biodiverzity</a:t>
            </a:r>
            <a:endParaRPr lang="cs-CZ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Vysazování stromů a zlepšení habitatu pro divokou přírodu</a:t>
            </a:r>
          </a:p>
          <a:p>
            <a:pPr algn="just"/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Pozitivní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2798018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/>
              <a:t>Struktura přednášky: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Úvod do problematiky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Podstata dlouhodobé udržitelnosti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Udržitelná strategická koncepce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Komponenty udržitelné strategické koncepce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Environmentální udržitelnost a environmentální aspekty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Environmentální aspekty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Environmentální aspekty a environmentální výkonnost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Environmentální aspekty a udržitelné podnikání</a:t>
            </a:r>
          </a:p>
          <a:p>
            <a:pPr>
              <a:buFont typeface="+mj-lt"/>
              <a:buAutoNum type="arabicPeriod"/>
            </a:pPr>
            <a:endParaRPr lang="cs-CZ" sz="1800" dirty="0"/>
          </a:p>
          <a:p>
            <a:pPr>
              <a:buFont typeface="+mj-lt"/>
              <a:buAutoNum type="arabicPeriod"/>
            </a:pPr>
            <a:endParaRPr lang="cs-CZ" sz="1800" dirty="0"/>
          </a:p>
          <a:p>
            <a:pPr>
              <a:buFont typeface="+mj-lt"/>
              <a:buAutoNum type="arabicPeriod"/>
            </a:pPr>
            <a:endParaRPr lang="cs-CZ" sz="1800" dirty="0"/>
          </a:p>
          <a:p>
            <a:pPr>
              <a:buFont typeface="+mj-lt"/>
              <a:buAutoNum type="arabicPeriod"/>
            </a:pPr>
            <a:endParaRPr lang="cs-CZ" sz="1800" dirty="0"/>
          </a:p>
          <a:p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1500" dirty="0"/>
              <a:t>UDRŽITELNÁ STRATEGICKÁ KONCEPCE A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6941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dirty="0"/>
              <a:t>Negativní environmentální aspekty jsou činnosti, procesy, produkty nebo služby organizace, které mají nepříznivý dopad na životní prostředí. Tyto aspekty mohou ovlivňovat ekosystémy, přírodní zdroje, klima a kvalitu života lidí. Identifikace a řízení těchto aspektů je klíčové pro minimalizaci negativních vlivů na životní prostředí. </a:t>
            </a:r>
          </a:p>
          <a:p>
            <a:pPr marL="0" indent="0" algn="just">
              <a:buNone/>
            </a:pPr>
            <a:r>
              <a:rPr lang="cs-CZ" sz="1400" dirty="0"/>
              <a:t>Příklady negativních environmentálních aspektů:</a:t>
            </a:r>
          </a:p>
          <a:p>
            <a:pPr algn="just"/>
            <a:r>
              <a:rPr lang="cs-CZ" sz="1400" b="1" dirty="0"/>
              <a:t>Spotřeba přírodních zdrojů </a:t>
            </a:r>
            <a:r>
              <a:rPr lang="cs-CZ" sz="1400" dirty="0"/>
              <a:t>(nadměrná spotřeba vody, těžba surovin způsobující degradaci půdy a ničení přírodních biotopů, zvýšená poptávka po neobnovitelných zdrojů)</a:t>
            </a:r>
          </a:p>
          <a:p>
            <a:pPr algn="just"/>
            <a:r>
              <a:rPr lang="cs-CZ" sz="1400" b="1" dirty="0"/>
              <a:t>Emise do ovzduší </a:t>
            </a:r>
            <a:r>
              <a:rPr lang="cs-CZ" sz="1400" dirty="0"/>
              <a:t>(produkce skleníkových plynů a znečišťujících látek, prachové částice v ovzduší)</a:t>
            </a:r>
          </a:p>
          <a:p>
            <a:pPr algn="just"/>
            <a:r>
              <a:rPr lang="cs-CZ" sz="1400" b="1" dirty="0"/>
              <a:t>Produkce odpadu </a:t>
            </a:r>
            <a:r>
              <a:rPr lang="cs-CZ" sz="1400" dirty="0"/>
              <a:t>(skladování nebezpečného nebo komunálních odpadu, znečištění vod toxickými látkami a těžkými kovy)</a:t>
            </a:r>
          </a:p>
          <a:p>
            <a:pPr algn="just"/>
            <a:r>
              <a:rPr lang="cs-CZ" sz="1400" b="1" dirty="0"/>
              <a:t>Znečištění půdy a vod </a:t>
            </a:r>
            <a:r>
              <a:rPr lang="cs-CZ" sz="1400" dirty="0"/>
              <a:t>(úniky chemikálií, olejů a pesticidů, nadměrné hnojení a používaní pesticidů)</a:t>
            </a:r>
          </a:p>
          <a:p>
            <a:pPr algn="just"/>
            <a:r>
              <a:rPr lang="cs-CZ" sz="1400" b="1" dirty="0"/>
              <a:t>Ztráta biodiverzity </a:t>
            </a:r>
            <a:r>
              <a:rPr lang="cs-CZ" sz="1400" dirty="0"/>
              <a:t>(odlesňování, stavba infrastruktury)</a:t>
            </a:r>
          </a:p>
          <a:p>
            <a:pPr algn="just"/>
            <a:r>
              <a:rPr lang="cs-CZ" sz="1400" b="1" dirty="0"/>
              <a:t>Hlukové a světelné znečištění </a:t>
            </a:r>
            <a:r>
              <a:rPr lang="cs-CZ" sz="1400" dirty="0"/>
              <a:t>(hluk ovlivňující kvalitu života obyvatel i zvířat, nadměrné osvětlení)</a:t>
            </a:r>
          </a:p>
          <a:p>
            <a:pPr algn="just"/>
            <a:r>
              <a:rPr lang="cs-CZ" sz="1400" b="1" dirty="0"/>
              <a:t>Klimatická změna </a:t>
            </a:r>
            <a:r>
              <a:rPr lang="cs-CZ" sz="1400" dirty="0"/>
              <a:t>(globální oteplování, extrémní počasí)</a:t>
            </a:r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marL="0" indent="0" algn="just">
              <a:buNone/>
            </a:pPr>
            <a:endParaRPr lang="pt-B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Negativní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98888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6941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Ekosystémy: </a:t>
            </a:r>
            <a:r>
              <a:rPr lang="cs-CZ" sz="2000" dirty="0"/>
              <a:t>Ztráta přirozených biotopů, ohrožení druhů, degradace půdy a znečištění vod</a:t>
            </a:r>
          </a:p>
          <a:p>
            <a:pPr algn="just"/>
            <a:r>
              <a:rPr lang="cs-CZ" sz="2000" b="1" dirty="0"/>
              <a:t>Lidské zdraví: </a:t>
            </a:r>
            <a:r>
              <a:rPr lang="cs-CZ" sz="2000" dirty="0"/>
              <a:t>Zvýšený výskyt respiračních onemocnění, rakoviny, stresu a dalších zdravotních problémů.</a:t>
            </a:r>
          </a:p>
          <a:p>
            <a:pPr algn="just"/>
            <a:r>
              <a:rPr lang="cs-CZ" sz="2000" b="1" dirty="0"/>
              <a:t>Ekonomika: </a:t>
            </a:r>
            <a:r>
              <a:rPr lang="cs-CZ" sz="2000" dirty="0"/>
              <a:t>Náklady na sanaci znečištěných oblastí, kompenzace za škody způsobené přírodními katastrofami, ztráta produktivity.</a:t>
            </a:r>
          </a:p>
          <a:p>
            <a:pPr algn="just"/>
            <a:r>
              <a:rPr lang="cs-CZ" sz="2000" b="1" dirty="0"/>
              <a:t>Globální změny: </a:t>
            </a:r>
            <a:r>
              <a:rPr lang="cs-CZ" sz="2000" dirty="0"/>
              <a:t>Zrychlování klimatických změn a jejich dlouhodobé dopady.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Dopady negativních environmentálních aspektů</a:t>
            </a:r>
          </a:p>
        </p:txBody>
      </p:sp>
    </p:spTree>
    <p:extLst>
      <p:ext uri="{BB962C8B-B14F-4D97-AF65-F5344CB8AC3E}">
        <p14:creationId xmlns:p14="http://schemas.microsoft.com/office/powerpoint/2010/main" val="2256312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/>
              <a:t>Hodnocení environmentálních aspektů se provádí s cílem určit, které environmentální aspekty jsou významné a vyžadují opatření. 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K hodnocení se často používají kritéria, jako je:</a:t>
            </a:r>
          </a:p>
          <a:p>
            <a:r>
              <a:rPr lang="cs-CZ" sz="2000" dirty="0"/>
              <a:t>Míra dopadu na životní prostředí</a:t>
            </a:r>
          </a:p>
          <a:p>
            <a:r>
              <a:rPr lang="cs-CZ" sz="2000" dirty="0"/>
              <a:t>Právní a regulační požadavky</a:t>
            </a:r>
          </a:p>
          <a:p>
            <a:r>
              <a:rPr lang="cs-CZ" sz="2000" dirty="0"/>
              <a:t>Pravděpodobnost výskytu a jeho závažnost</a:t>
            </a:r>
          </a:p>
          <a:p>
            <a:r>
              <a:rPr lang="cs-CZ" sz="2000" dirty="0"/>
              <a:t>Možnost kontroly nebo vlivu organizace</a:t>
            </a:r>
          </a:p>
          <a:p>
            <a:pPr algn="just"/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Hodnocení environmentálních aspektů</a:t>
            </a:r>
          </a:p>
        </p:txBody>
      </p:sp>
    </p:spTree>
    <p:extLst>
      <p:ext uri="{BB962C8B-B14F-4D97-AF65-F5344CB8AC3E}">
        <p14:creationId xmlns:p14="http://schemas.microsoft.com/office/powerpoint/2010/main" val="1424374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Environmentální aspekty se řeší v souladu s legislativou (např. zákon o ochraně životního prostředí) a mezinárodními standardy, jako je </a:t>
            </a:r>
            <a:r>
              <a:rPr lang="cs-CZ" sz="2000" b="1" dirty="0"/>
              <a:t>ISO 14001: Environmentální management</a:t>
            </a:r>
            <a:r>
              <a:rPr lang="cs-CZ" sz="2000" dirty="0"/>
              <a:t>. </a:t>
            </a:r>
          </a:p>
          <a:p>
            <a:pPr algn="just"/>
            <a:r>
              <a:rPr lang="cs-CZ" sz="2000" b="1" dirty="0"/>
              <a:t>EMAS (</a:t>
            </a:r>
            <a:r>
              <a:rPr lang="cs-CZ" sz="2000" b="1" dirty="0" err="1"/>
              <a:t>Eco</a:t>
            </a:r>
            <a:r>
              <a:rPr lang="cs-CZ" sz="2000" b="1" dirty="0"/>
              <a:t>-Management and Audit </a:t>
            </a:r>
            <a:r>
              <a:rPr lang="cs-CZ" sz="2000" b="1" dirty="0" err="1"/>
              <a:t>Scheme</a:t>
            </a:r>
            <a:r>
              <a:rPr lang="cs-CZ" sz="2000" b="1" dirty="0"/>
              <a:t>):</a:t>
            </a:r>
            <a:r>
              <a:rPr lang="cs-CZ" sz="2000" dirty="0"/>
              <a:t> Dobrovolný nástroj Evropské unie pro zlepšení environmentální výkonnosti.</a:t>
            </a:r>
          </a:p>
          <a:p>
            <a:pPr algn="just"/>
            <a:r>
              <a:rPr lang="cs-CZ" sz="2000" dirty="0"/>
              <a:t>Organizace by měly systematicky identifikovat a řídit své environmentální aspekty, aby minimalizovaly negativní dopady a zlepšovaly svou environmentální výkonnost.</a:t>
            </a:r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Právní rámec a standardy pro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23064933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EMAS versus 14001 – certifikace ISO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Právní rámec a standardy pro environmentální aspekty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735013F-CEC5-4EAA-904C-DD19E1B3BC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651" y="1199227"/>
            <a:ext cx="4422573" cy="351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138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600" dirty="0"/>
              <a:t>Environmentální výkonnost označuje měřitelné výsledky organizace v oblasti řízení jejích environmentálních aspektů. Jde o vyhodnocení, jak dobře organizace snižuje negativní dopady na životní prostředí a plní své cíle v oblasti udržitelnosti.</a:t>
            </a:r>
          </a:p>
          <a:p>
            <a:pPr algn="just"/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Klíčové ukazatele environmentální výkonnosti:</a:t>
            </a:r>
          </a:p>
          <a:p>
            <a:pPr algn="just"/>
            <a:r>
              <a:rPr lang="cs-CZ" sz="1600" dirty="0"/>
              <a:t>Spotřeba zdrojů (snížení spotřeby energie na jednotku výroby, použití obnovitelných zdrojů energie)</a:t>
            </a:r>
          </a:p>
          <a:p>
            <a:pPr algn="just"/>
            <a:r>
              <a:rPr lang="cs-CZ" sz="1600" dirty="0"/>
              <a:t>Snižování emisí (množství emisí CO₂ na jednotku produkce, eliminace úniků škodlivých látek do ovzduší nebo vody)</a:t>
            </a:r>
          </a:p>
          <a:p>
            <a:pPr algn="just"/>
            <a:r>
              <a:rPr lang="cs-CZ" sz="1600" dirty="0"/>
              <a:t>Odpadové hospodářství (podíl recyklovaného odpadu, snížení celkového objemu odpadu)</a:t>
            </a:r>
          </a:p>
          <a:p>
            <a:pPr algn="just"/>
            <a:r>
              <a:rPr lang="cs-CZ" sz="1600" dirty="0"/>
              <a:t>Ochrana ekosystémů (rekultivace narušených oblastí, ochrana biodiverzity v místě provozu)</a:t>
            </a:r>
          </a:p>
          <a:p>
            <a:pPr algn="just"/>
            <a:r>
              <a:rPr lang="cs-CZ" sz="1600" dirty="0"/>
              <a:t>Soulad s legislativou (dodržování environmentálních zákonů a předpisů, certifikace ISO 14001 nebo EMAS)</a:t>
            </a: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Environmentální aspekty a environmentální výkonnost</a:t>
            </a:r>
          </a:p>
        </p:txBody>
      </p:sp>
    </p:spTree>
    <p:extLst>
      <p:ext uri="{BB962C8B-B14F-4D97-AF65-F5344CB8AC3E}">
        <p14:creationId xmlns:p14="http://schemas.microsoft.com/office/powerpoint/2010/main" val="209575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cs-CZ" sz="1500" b="1" dirty="0"/>
              <a:t>Identifikace environmentálních aspektů</a:t>
            </a:r>
            <a:endParaRPr lang="cs-CZ" sz="1500" dirty="0"/>
          </a:p>
          <a:p>
            <a:pPr marL="357188" indent="0">
              <a:buNone/>
            </a:pPr>
            <a:r>
              <a:rPr lang="cs-CZ" sz="1500" dirty="0"/>
              <a:t>Organizace nejprve identifikuje a posoudí své environmentální aspekty, aby určila, které z nich mají významný dopad na životní prostředí.</a:t>
            </a:r>
          </a:p>
          <a:p>
            <a:pPr marL="357188" indent="-357188">
              <a:buFont typeface="+mj-lt"/>
              <a:buAutoNum type="arabicPeriod" startAt="2"/>
            </a:pPr>
            <a:r>
              <a:rPr lang="cs-CZ" sz="1500" b="1" dirty="0"/>
              <a:t>Stanovení cílů environmentální výkonnosti</a:t>
            </a:r>
            <a:endParaRPr lang="cs-CZ" sz="1500" dirty="0"/>
          </a:p>
          <a:p>
            <a:pPr marL="357188" indent="0">
              <a:buNone/>
            </a:pPr>
            <a:r>
              <a:rPr lang="cs-CZ" sz="1500" dirty="0"/>
              <a:t>Na základě významných aspektů si organizace stanoví cíle (např. snížení emisí CO₂ o 20 % do roku 2030).</a:t>
            </a:r>
          </a:p>
          <a:p>
            <a:pPr marL="357188" indent="-357188">
              <a:buFont typeface="+mj-lt"/>
              <a:buAutoNum type="arabicPeriod" startAt="3"/>
            </a:pPr>
            <a:r>
              <a:rPr lang="cs-CZ" sz="1500" b="1" dirty="0"/>
              <a:t>Řízení a opatření</a:t>
            </a:r>
            <a:endParaRPr lang="cs-CZ" sz="1500" dirty="0"/>
          </a:p>
          <a:p>
            <a:pPr marL="357188" indent="0">
              <a:buNone/>
            </a:pPr>
            <a:r>
              <a:rPr lang="cs-CZ" sz="1500" dirty="0"/>
              <a:t>Implementují se opatření ke zlepšení výkonnosti (např. modernizace technologií, optimalizace spotřeby energií, zlepšení odpadového hospodářství).</a:t>
            </a:r>
          </a:p>
          <a:p>
            <a:pPr marL="357188" indent="-357188">
              <a:buFont typeface="+mj-lt"/>
              <a:buAutoNum type="arabicPeriod" startAt="4"/>
            </a:pPr>
            <a:r>
              <a:rPr lang="cs-CZ" sz="1500" b="1" dirty="0"/>
              <a:t>Měření a hodnocení výkonnosti</a:t>
            </a:r>
            <a:endParaRPr lang="cs-CZ" sz="1500" dirty="0"/>
          </a:p>
          <a:p>
            <a:pPr marL="357188" indent="0">
              <a:buNone/>
            </a:pPr>
            <a:r>
              <a:rPr lang="cs-CZ" sz="1500" dirty="0"/>
              <a:t>Pomocí ukazatelů (např. uhlíková stopa, energetická náročnost) se pravidelně vyhodnocuje, zda organizace dosahuje stanovených cílů.</a:t>
            </a:r>
          </a:p>
          <a:p>
            <a:pPr marL="357188" indent="-357188">
              <a:buFont typeface="+mj-lt"/>
              <a:buAutoNum type="arabicPeriod" startAt="5"/>
            </a:pPr>
            <a:r>
              <a:rPr lang="cs-CZ" sz="1500" b="1" dirty="0"/>
              <a:t>Neustálé zlepšování</a:t>
            </a:r>
            <a:endParaRPr lang="cs-CZ" sz="1500" dirty="0"/>
          </a:p>
          <a:p>
            <a:pPr marL="357188" indent="0">
              <a:buNone/>
            </a:pPr>
            <a:r>
              <a:rPr lang="cs-CZ" sz="1500" dirty="0"/>
              <a:t>Na základě výsledků měření se implementují další změny a organizace pokračuje ve snižování svého environmentálního dopadu.</a:t>
            </a:r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/>
          </a:p>
          <a:p>
            <a:pPr algn="just"/>
            <a:endParaRPr lang="cs-CZ" sz="15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Propojení environmentálních aspektů a environmentální výkonnosti</a:t>
            </a:r>
          </a:p>
        </p:txBody>
      </p:sp>
    </p:spTree>
    <p:extLst>
      <p:ext uri="{BB962C8B-B14F-4D97-AF65-F5344CB8AC3E}">
        <p14:creationId xmlns:p14="http://schemas.microsoft.com/office/powerpoint/2010/main" val="16838905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Integrace přírodního podnikatelského prostředí a environmentálních aspektů do strategie firem je nezbytná pro dosažení dlouhodobé udržitelnosti. </a:t>
            </a:r>
          </a:p>
          <a:p>
            <a:pPr algn="just"/>
            <a:r>
              <a:rPr lang="cs-CZ" sz="2000" dirty="0"/>
              <a:t>Společnosti, které proaktivně reagují na environmentální výzvy, mohou získat nejen ekonomické výhody, ale také přispět ke zlepšení životního prostředí a celkového blaha společnosti.</a:t>
            </a:r>
          </a:p>
          <a:p>
            <a:pPr algn="just"/>
            <a:r>
              <a:rPr lang="cs-CZ" sz="2000" dirty="0"/>
              <a:t>Environmentální aspekty jsou úzce spjaty s odpovědným přístupem k využívání přírodních zdrojů a snižováním negativních dopadů podnikání na životní prostředí.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Environmentální aspekty a udržitelnost podnikání  </a:t>
            </a:r>
          </a:p>
        </p:txBody>
      </p:sp>
    </p:spTree>
    <p:extLst>
      <p:ext uri="{BB962C8B-B14F-4D97-AF65-F5344CB8AC3E}">
        <p14:creationId xmlns:p14="http://schemas.microsoft.com/office/powerpoint/2010/main" val="15465536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700" b="1" dirty="0"/>
              <a:t>Udržitelný rozvoj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Podniky by měly zajistit dlouhodobou udržitelnost svých činností.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To zahrnuje efektivní využití zdrojů a minimalizaci odpadu.</a:t>
            </a:r>
          </a:p>
          <a:p>
            <a:r>
              <a:rPr lang="cs-CZ" sz="1700" b="1" dirty="0"/>
              <a:t>Environmentální legislativa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Dodržování zákonů a předpisů (např. limity emisí, ochrana vodních zdrojů).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Zvyšování požadavků na ekologické audity a certifikace (ISO 14001).</a:t>
            </a:r>
          </a:p>
          <a:p>
            <a:r>
              <a:rPr lang="cs-CZ" sz="1700" b="1" dirty="0"/>
              <a:t>Environmentální řízení a inovace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Zavádění ekologických výrobních procesů.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Investice do obnovitelných energií a cirkulární ekonomiky.</a:t>
            </a:r>
          </a:p>
          <a:p>
            <a:r>
              <a:rPr lang="cs-CZ" sz="1700" b="1" dirty="0"/>
              <a:t>Společenská odpovědnost firem (CSR)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Integrace environmentálních cílů do strategie firmy.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Transparentnost a komunikace ekologických iniciativ vůči veřejnosti.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Environmentální aspekty pro udržitelnost podnikání  </a:t>
            </a:r>
          </a:p>
        </p:txBody>
      </p:sp>
    </p:spTree>
    <p:extLst>
      <p:ext uri="{BB962C8B-B14F-4D97-AF65-F5344CB8AC3E}">
        <p14:creationId xmlns:p14="http://schemas.microsoft.com/office/powerpoint/2010/main" val="3382807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700" b="1" dirty="0"/>
              <a:t>Snížení nákladů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Úspory energie a zdrojů.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Nižší náklady na likvidaci odpadu díky recyklaci.</a:t>
            </a:r>
          </a:p>
          <a:p>
            <a:r>
              <a:rPr lang="cs-CZ" sz="1700" b="1" dirty="0"/>
              <a:t>Konkurenční výhoda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Získání zákazníků, kteří preferují ekologické produkty.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Vylepšení reputace firmy.</a:t>
            </a:r>
          </a:p>
          <a:p>
            <a:r>
              <a:rPr lang="cs-CZ" sz="1700" b="1" dirty="0"/>
              <a:t>Minimalizace rizik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Vyhnutí se sankcím za nedodržování předpisů.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Předcházení škodám způsobeným změnou klimatu.</a:t>
            </a:r>
          </a:p>
          <a:p>
            <a:r>
              <a:rPr lang="cs-CZ" sz="1700" b="1" dirty="0"/>
              <a:t>Podpora inovací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Rozvoj ekologických produktů a služeb.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Vstup na nové trhy spojené s obnovitelnými zdroji a zelenými technologiemi.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Výhody zohlednění environmentálních aspektů</a:t>
            </a:r>
          </a:p>
        </p:txBody>
      </p:sp>
    </p:spTree>
    <p:extLst>
      <p:ext uri="{BB962C8B-B14F-4D97-AF65-F5344CB8AC3E}">
        <p14:creationId xmlns:p14="http://schemas.microsoft.com/office/powerpoint/2010/main" val="50833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400" dirty="0"/>
              <a:t>Udržitelnost, jako multidimenzionální koncept, zahrnuje environmentální, sociální a ekonomické aspekty, které jsou vzájemně propojené a ovlivňují schopnost společnosti reagovat na výzvy, jako je změna klimatu.</a:t>
            </a:r>
          </a:p>
          <a:p>
            <a:pPr algn="just"/>
            <a:r>
              <a:rPr lang="cs-CZ" sz="2400" dirty="0"/>
              <a:t>Celkově lze říci, že udržitelnost vyžaduje komplexní přístup, který zahrnuje vzdělávání, politiku, ekonomické strategie a zapojení komunity. </a:t>
            </a:r>
            <a:endParaRPr lang="pt-B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Udržitelnost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434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400" b="1" dirty="0"/>
              <a:t>Strategické plánování</a:t>
            </a:r>
            <a:r>
              <a:rPr lang="cs-CZ" sz="2400" dirty="0"/>
              <a:t>: Zavedení udržitelnosti do dlouhodobé vize firmy.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b="1" dirty="0"/>
              <a:t>Měření a reporting</a:t>
            </a:r>
            <a:r>
              <a:rPr lang="cs-CZ" sz="2400" dirty="0"/>
              <a:t>: Zavedení systémů pro měření environmentální a sociální stopy (např. uhlíková stopa).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b="1" dirty="0"/>
              <a:t>Vzdělávání a komunikace</a:t>
            </a:r>
            <a:r>
              <a:rPr lang="cs-CZ" sz="2400" dirty="0"/>
              <a:t>: Školení zaměstnanců a komunikace principů udržitelnosti navenek.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b="1" dirty="0"/>
              <a:t>Inovace</a:t>
            </a:r>
            <a:r>
              <a:rPr lang="cs-CZ" sz="2400" dirty="0"/>
              <a:t>: Investice do výzkumu a vývoje nových produktů a služeb, které podporují udržitelnost.</a:t>
            </a:r>
          </a:p>
          <a:p>
            <a:pPr algn="just"/>
            <a:endParaRPr lang="cs-CZ" sz="24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Kroky vedoucí k dlouhodobé udržitelnosti</a:t>
            </a:r>
          </a:p>
        </p:txBody>
      </p:sp>
    </p:spTree>
    <p:extLst>
      <p:ext uri="{BB962C8B-B14F-4D97-AF65-F5344CB8AC3E}">
        <p14:creationId xmlns:p14="http://schemas.microsoft.com/office/powerpoint/2010/main" val="4085698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b="1" dirty="0"/>
              <a:t>Přínosy pro podniky:</a:t>
            </a:r>
          </a:p>
          <a:p>
            <a:pPr algn="just"/>
            <a:r>
              <a:rPr lang="cs-CZ" sz="1600" b="1" dirty="0"/>
              <a:t>Konkurenční výhoda</a:t>
            </a:r>
            <a:r>
              <a:rPr lang="cs-CZ" sz="1600" dirty="0"/>
              <a:t>: Spotřebitelé a investoři preferují firmy, které jsou odpovědné a transparentní.</a:t>
            </a:r>
          </a:p>
          <a:p>
            <a:pPr algn="just"/>
            <a:r>
              <a:rPr lang="cs-CZ" sz="1600" b="1" dirty="0"/>
              <a:t>Snížení rizik</a:t>
            </a:r>
            <a:r>
              <a:rPr lang="cs-CZ" sz="1600" dirty="0"/>
              <a:t>: Lepší řízení environmentálních a sociálních rizik.</a:t>
            </a:r>
          </a:p>
          <a:p>
            <a:pPr algn="just"/>
            <a:r>
              <a:rPr lang="cs-CZ" sz="1600" b="1" dirty="0"/>
              <a:t>Zvýšení efektivity</a:t>
            </a:r>
            <a:r>
              <a:rPr lang="cs-CZ" sz="1600" dirty="0"/>
              <a:t>: Nižší náklady díky optimalizaci zdrojů a procesů.</a:t>
            </a:r>
          </a:p>
          <a:p>
            <a:pPr algn="just"/>
            <a:r>
              <a:rPr lang="cs-CZ" sz="1600" b="1" dirty="0"/>
              <a:t>Reputace</a:t>
            </a:r>
            <a:r>
              <a:rPr lang="cs-CZ" sz="1600" dirty="0"/>
              <a:t>: Posílení důvěry u zákazníků a partnerů.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Výzvy a překážky:</a:t>
            </a:r>
          </a:p>
          <a:p>
            <a:pPr algn="just"/>
            <a:r>
              <a:rPr lang="cs-CZ" sz="1600" b="1" dirty="0"/>
              <a:t>Finanční náklady</a:t>
            </a:r>
            <a:r>
              <a:rPr lang="cs-CZ" sz="1600" dirty="0"/>
              <a:t>: Počáteční investice do udržitelných technologií mohou být vysoké.</a:t>
            </a:r>
          </a:p>
          <a:p>
            <a:pPr algn="just"/>
            <a:r>
              <a:rPr lang="cs-CZ" sz="1600" b="1" dirty="0"/>
              <a:t>Regulační nejistota</a:t>
            </a:r>
            <a:r>
              <a:rPr lang="cs-CZ" sz="1600" dirty="0"/>
              <a:t>: Různorodost právních rámců v různých zemích.</a:t>
            </a:r>
          </a:p>
          <a:p>
            <a:pPr algn="just"/>
            <a:r>
              <a:rPr lang="cs-CZ" sz="1600" b="1" dirty="0"/>
              <a:t>Odpovědnost dodavatelského řetězce</a:t>
            </a:r>
            <a:r>
              <a:rPr lang="cs-CZ" sz="1600" dirty="0"/>
              <a:t>: Zajištění udržitelnosti nejen ve vlastních procesech, ale i u dodavatelů.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Přínosy, výzvy a překážky dlouhodobé udržitelnosti</a:t>
            </a:r>
          </a:p>
        </p:txBody>
      </p:sp>
    </p:spTree>
    <p:extLst>
      <p:ext uri="{BB962C8B-B14F-4D97-AF65-F5344CB8AC3E}">
        <p14:creationId xmlns:p14="http://schemas.microsoft.com/office/powerpoint/2010/main" val="1307749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Udržitelná strategická koncepce se stává klíčovým prvkem v moderním podnikání, zejména v kontextu rychle se měnícího tržního prostředí a rostoucích očekávání zainteresovaných stran. </a:t>
            </a:r>
          </a:p>
          <a:p>
            <a:pPr algn="just"/>
            <a:r>
              <a:rPr lang="cs-CZ" sz="2000" dirty="0"/>
              <a:t>Udržitelná strategická koncepce představuje komplexní přístup, který integruje environmentální, ekonomické a sociální aspekty.</a:t>
            </a:r>
          </a:p>
          <a:p>
            <a:pPr algn="just"/>
            <a:r>
              <a:rPr lang="cs-CZ" sz="2000" dirty="0"/>
              <a:t>Udržitelná strategická koncepce se stává nezbytnou pro zajištění dlouhodobé úspěšnosti a odpovědnosti organizací v dnešním světě, kde jsou očekávání zainteresovaných stran stále vyšší a složitější</a:t>
            </a:r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Udržitelná strategická koncepce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307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400" dirty="0"/>
              <a:t>Pomáhá chránit přírodní zdroje a biodiverzitu, což je nezbytné pro zachování zdravé planety pro budoucí generace.</a:t>
            </a:r>
          </a:p>
          <a:p>
            <a:pPr algn="just"/>
            <a:r>
              <a:rPr lang="cs-CZ" sz="1400" dirty="0"/>
              <a:t>Podporuje dlouhodobou ekonomickou prosperitu tím, že se zaměřuje na efektivní využívání zdrojů a inovace, což může vést k nové tvorbě pracovních míst a růstu.</a:t>
            </a:r>
          </a:p>
          <a:p>
            <a:pPr algn="just"/>
            <a:r>
              <a:rPr lang="cs-CZ" sz="1400" dirty="0"/>
              <a:t>Přispívá k rovnosti a spravedlnosti ve společnosti tím, že zajišťuje, že všechny skupiny obyvatelstva mají přístup k příležitostem a zdrojům.</a:t>
            </a:r>
          </a:p>
          <a:p>
            <a:pPr algn="just"/>
            <a:r>
              <a:rPr lang="cs-CZ" sz="1400" dirty="0"/>
              <a:t>Udržitelné strategie pomáhají čelit výzvám spojeným se změnou klimatu a snižují negativní dopady na životní prostředí.</a:t>
            </a:r>
          </a:p>
          <a:p>
            <a:pPr algn="just"/>
            <a:r>
              <a:rPr lang="cs-CZ" sz="1400" dirty="0"/>
              <a:t>Organizace, které implementují udržitelné praktiky, často získávají lepší reputaci, což může přitáhnout zákazníky a investice.</a:t>
            </a:r>
          </a:p>
          <a:p>
            <a:pPr algn="just"/>
            <a:r>
              <a:rPr lang="cs-CZ" sz="1400" dirty="0"/>
              <a:t>Umožňuje organizacím efektivně plánovat a reagovat na budoucí výzvy a potřeby, což je klíčové pro jejich přežití a úspěch.</a:t>
            </a:r>
          </a:p>
          <a:p>
            <a:pPr algn="just"/>
            <a:r>
              <a:rPr lang="cs-CZ" sz="1400" dirty="0"/>
              <a:t>Udržitelné praktiky často vedou k inovacím a novým technologiím, což může zlepšit konkurenceschopnost na trhu.</a:t>
            </a:r>
          </a:p>
          <a:p>
            <a:pPr algn="just"/>
            <a:r>
              <a:rPr lang="cs-CZ" sz="1400" dirty="0"/>
              <a:t>Podporuje aktivní zapojení různých zainteresovaných stran (komunity, zaměstnanců, investorů), což může posílit vztahy a důvěru.</a:t>
            </a:r>
          </a:p>
          <a:p>
            <a:pPr algn="just"/>
            <a:endParaRPr lang="pt-B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Význam udržitelné strategické koncepce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757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Dlouhodobé plánování</a:t>
            </a:r>
            <a:r>
              <a:rPr lang="cs-CZ" sz="2000" dirty="0"/>
              <a:t>: Udržitelné strategie se zaměřují na dlouhodobé cíle a plánování, aby se zabránilo krátkodobým rozhodnutím, která mohou mít negativní dopad na budoucnost</a:t>
            </a:r>
          </a:p>
          <a:p>
            <a:pPr algn="just"/>
            <a:r>
              <a:rPr lang="cs-CZ" sz="2000" b="1" dirty="0"/>
              <a:t>Inovace a technologie</a:t>
            </a:r>
            <a:r>
              <a:rPr lang="cs-CZ" sz="2000" dirty="0"/>
              <a:t>: Využívání nových technologií a inovativních přístupů k řešení udržitelných problémů, jako jsou obnovitelné zdroje energie nebo udržitelné zemědělství.</a:t>
            </a:r>
          </a:p>
          <a:p>
            <a:pPr algn="just"/>
            <a:r>
              <a:rPr lang="cs-CZ" sz="2000" b="1" dirty="0"/>
              <a:t>Spolupráce a partnerství</a:t>
            </a:r>
            <a:r>
              <a:rPr lang="cs-CZ" sz="2000" dirty="0"/>
              <a:t>: Udržitelnost často vyžaduje spolupráci mezi různými sektory, včetně vlád, podniků a neziskových organizací, aby byly dosaženy společné cíle.</a:t>
            </a:r>
          </a:p>
          <a:p>
            <a:pPr algn="just"/>
            <a:r>
              <a:rPr lang="cs-CZ" sz="2000" b="1" dirty="0"/>
              <a:t>Měření a hodnocení</a:t>
            </a:r>
            <a:r>
              <a:rPr lang="cs-CZ" sz="2000" dirty="0"/>
              <a:t>: Stanovení měřitelných cílů a pravidelně vyhodnocování pokroku, aby bylo možné upravit strategie podle aktuálních potřeb a výzev.</a:t>
            </a:r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Principy udržitelné strategické koncepce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810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Ekonomická udržitelnost</a:t>
            </a:r>
            <a:r>
              <a:rPr lang="cs-CZ" sz="2000" dirty="0"/>
              <a:t>: Zajištění stabilního ekonomického růstu a prosperity, která nebude na úkor přírodních zdrojů. To zahrnuje inovace, efektivní využívání zdrojů a podporu lokální ekonomiky.</a:t>
            </a:r>
          </a:p>
          <a:p>
            <a:pPr algn="just"/>
            <a:r>
              <a:rPr lang="cs-CZ" sz="2000" b="1" dirty="0"/>
              <a:t>Sociální udržitelnost</a:t>
            </a:r>
            <a:r>
              <a:rPr lang="cs-CZ" sz="2000" dirty="0"/>
              <a:t>: Zajištění rovnosti a spravedlnosti ve společnosti. To zahrnuje ochranu práv pracovníků, podporu různorodosti a zapojení komunity do rozhodovacích procesů.</a:t>
            </a:r>
          </a:p>
          <a:p>
            <a:pPr algn="just"/>
            <a:r>
              <a:rPr lang="cs-CZ" sz="2000" b="1" dirty="0"/>
              <a:t>Environmentální udržitelnost</a:t>
            </a:r>
            <a:r>
              <a:rPr lang="cs-CZ" sz="2000" dirty="0"/>
              <a:t>: Ochrana přírodních zdrojů a ekosystémů. To zahrnuje snižování emisí, efektivní využívání energie, ochranu biodiverzity a minimalizaci odpadu.</a:t>
            </a:r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Komponenty udržitelné strategické koncepce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864482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AC0436-976F-41DA-9149-7F40966998C3}">
  <ds:schemaRefs>
    <ds:schemaRef ds:uri="http://purl.org/dc/elements/1.1/"/>
    <ds:schemaRef ds:uri="9ca12918-d314-4413-b5b7-584a54177208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F3779A5-4EE1-42BA-BC4C-B2086746A6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644472-0E68-4222-A0CB-17CE5847B4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9026</TotalTime>
  <Words>2400</Words>
  <Application>Microsoft Office PowerPoint</Application>
  <PresentationFormat>Předvádění na obrazovce (16:9)</PresentationFormat>
  <Paragraphs>291</Paragraphs>
  <Slides>29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Courier New</vt:lpstr>
      <vt:lpstr>Times New Roman</vt:lpstr>
      <vt:lpstr>SLU</vt:lpstr>
      <vt:lpstr>Prezentace aplikace PowerPoint</vt:lpstr>
      <vt:lpstr>UDRŽITELNÁ STRATEGICKÁ KONCEPCE A ENVIRONMENTÁLNÍ ASPEKTY</vt:lpstr>
      <vt:lpstr>Udržitelnost </vt:lpstr>
      <vt:lpstr>Kroky vedoucí k dlouhodobé udržitelnosti</vt:lpstr>
      <vt:lpstr>Přínosy, výzvy a překážky dlouhodobé udržitelnosti</vt:lpstr>
      <vt:lpstr>Udržitelná strategická koncepce </vt:lpstr>
      <vt:lpstr>Význam udržitelné strategické koncepce </vt:lpstr>
      <vt:lpstr>Principy udržitelné strategické koncepce </vt:lpstr>
      <vt:lpstr>Komponenty udržitelné strategické koncepce </vt:lpstr>
      <vt:lpstr>Ekonomická udržitelnost </vt:lpstr>
      <vt:lpstr>Sociální udržitelnost </vt:lpstr>
      <vt:lpstr>Environmentální udržitelnost </vt:lpstr>
      <vt:lpstr>Environmentální udržitelnost a environmentální aspekty </vt:lpstr>
      <vt:lpstr>Environmentální aspekty </vt:lpstr>
      <vt:lpstr>Environmentální aspekty a management podniku </vt:lpstr>
      <vt:lpstr>Členění environmentálních aspektů </vt:lpstr>
      <vt:lpstr>Přímé environmentální aspekty</vt:lpstr>
      <vt:lpstr>Nepřímé environmentální aspekty</vt:lpstr>
      <vt:lpstr>Pozitivní environmentální aspekty</vt:lpstr>
      <vt:lpstr>Negativní environmentální aspekty</vt:lpstr>
      <vt:lpstr>Dopady negativních environmentálních aspektů</vt:lpstr>
      <vt:lpstr>Hodnocení environmentálních aspektů</vt:lpstr>
      <vt:lpstr>Právní rámec a standardy pro environmentální aspekty</vt:lpstr>
      <vt:lpstr>Právní rámec a standardy pro environmentální aspekty</vt:lpstr>
      <vt:lpstr>Environmentální aspekty a environmentální výkonnost</vt:lpstr>
      <vt:lpstr>Propojení environmentálních aspektů a environmentální výkonnosti</vt:lpstr>
      <vt:lpstr>Environmentální aspekty a udržitelnost podnikání  </vt:lpstr>
      <vt:lpstr>Environmentální aspekty pro udržitelnost podnikání  </vt:lpstr>
      <vt:lpstr>Výhody zohlednění environmentálních aspektů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138</cp:revision>
  <dcterms:created xsi:type="dcterms:W3CDTF">2016-07-06T15:42:34Z</dcterms:created>
  <dcterms:modified xsi:type="dcterms:W3CDTF">2024-12-01T11:35:24Z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