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74" r:id="rId3"/>
    <p:sldId id="259" r:id="rId4"/>
    <p:sldId id="280" r:id="rId5"/>
    <p:sldId id="328" r:id="rId6"/>
    <p:sldId id="329" r:id="rId7"/>
    <p:sldId id="273" r:id="rId8"/>
    <p:sldId id="265" r:id="rId9"/>
    <p:sldId id="272" r:id="rId10"/>
    <p:sldId id="266" r:id="rId11"/>
    <p:sldId id="289" r:id="rId12"/>
    <p:sldId id="330" r:id="rId13"/>
    <p:sldId id="267" r:id="rId14"/>
    <p:sldId id="331" r:id="rId15"/>
    <p:sldId id="332" r:id="rId16"/>
    <p:sldId id="268" r:id="rId17"/>
    <p:sldId id="298" r:id="rId18"/>
    <p:sldId id="275" r:id="rId19"/>
    <p:sldId id="269" r:id="rId20"/>
    <p:sldId id="281" r:id="rId21"/>
    <p:sldId id="277" r:id="rId22"/>
    <p:sldId id="292" r:id="rId23"/>
    <p:sldId id="293" r:id="rId24"/>
    <p:sldId id="294" r:id="rId25"/>
    <p:sldId id="276" r:id="rId26"/>
    <p:sldId id="270" r:id="rId27"/>
    <p:sldId id="271" r:id="rId28"/>
    <p:sldId id="282" r:id="rId29"/>
    <p:sldId id="283" r:id="rId30"/>
    <p:sldId id="263" r:id="rId31"/>
    <p:sldId id="284" r:id="rId32"/>
    <p:sldId id="288" r:id="rId33"/>
    <p:sldId id="287" r:id="rId34"/>
    <p:sldId id="290" r:id="rId35"/>
    <p:sldId id="291" r:id="rId3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09" d="100"/>
          <a:sy n="109" d="100"/>
        </p:scale>
        <p:origin x="662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Strategická analýza interního prostředí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Metoda 7S dává jednotlivé faktory interního prostředí do souvislostí a jednotlivé faktory spojovat s ostatními do jednoho celku, kde každý faktor má určitý vliv na některé další:</a:t>
            </a:r>
          </a:p>
          <a:p>
            <a:pPr lvl="1" algn="just"/>
            <a:r>
              <a:rPr lang="cs-CZ" sz="1400" dirty="0"/>
              <a:t>analýza dosavadní</a:t>
            </a:r>
            <a:r>
              <a:rPr lang="cs-CZ" sz="1400" b="1" dirty="0"/>
              <a:t> strategie podniku (</a:t>
            </a:r>
            <a:r>
              <a:rPr lang="cs-CZ" sz="1400" dirty="0" err="1"/>
              <a:t>Strategy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struktury podniku (</a:t>
            </a:r>
            <a:r>
              <a:rPr lang="cs-CZ" sz="1400" dirty="0" err="1"/>
              <a:t>Structure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systému řízení </a:t>
            </a:r>
            <a:r>
              <a:rPr lang="cs-CZ" sz="1400" dirty="0"/>
              <a:t>(Systems);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stylu vedení, styl manažerské práce </a:t>
            </a:r>
            <a:r>
              <a:rPr lang="cs-CZ" sz="1400" dirty="0"/>
              <a:t>(Style);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sdílených hodnot (</a:t>
            </a:r>
            <a:r>
              <a:rPr lang="cs-CZ" sz="1400" dirty="0" err="1"/>
              <a:t>Shared</a:t>
            </a:r>
            <a:r>
              <a:rPr lang="cs-CZ" sz="1400" dirty="0"/>
              <a:t> </a:t>
            </a:r>
            <a:r>
              <a:rPr lang="cs-CZ" sz="1400" dirty="0" err="1"/>
              <a:t>Values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dovedností</a:t>
            </a:r>
            <a:r>
              <a:rPr lang="cs-CZ" sz="1400" dirty="0"/>
              <a:t> (</a:t>
            </a:r>
            <a:r>
              <a:rPr lang="cs-CZ" sz="1400" dirty="0" err="1"/>
              <a:t>Skills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zaměstnanců</a:t>
            </a:r>
            <a:r>
              <a:rPr lang="cs-CZ" sz="1400" dirty="0"/>
              <a:t> (</a:t>
            </a:r>
            <a:r>
              <a:rPr lang="cs-CZ" sz="1400" dirty="0" err="1"/>
              <a:t>Staff</a:t>
            </a:r>
            <a:r>
              <a:rPr lang="cs-CZ" sz="1400" dirty="0"/>
              <a:t>).</a:t>
            </a:r>
          </a:p>
          <a:p>
            <a:pPr algn="just"/>
            <a:r>
              <a:rPr lang="cs-CZ" sz="1600" dirty="0"/>
              <a:t>Faktory můžeme rozdělit na měkké a tvrdé. Mezi </a:t>
            </a:r>
            <a:r>
              <a:rPr lang="cs-CZ" sz="1600" b="1" dirty="0"/>
              <a:t>tvrdé S faktory </a:t>
            </a:r>
            <a:r>
              <a:rPr lang="cs-CZ" sz="1600" dirty="0"/>
              <a:t>patří struktura, strategie podniku a systémy řízení. Mezi </a:t>
            </a:r>
            <a:r>
              <a:rPr lang="cs-CZ" sz="1600" b="1" dirty="0"/>
              <a:t>měkké S faktory </a:t>
            </a:r>
            <a:r>
              <a:rPr lang="cs-CZ" sz="1600" dirty="0"/>
              <a:t>patří zaměstnanci, styl manažerské práce, schopnosti a sdílené hodnoty.</a:t>
            </a:r>
          </a:p>
          <a:p>
            <a:pPr algn="just"/>
            <a:r>
              <a:rPr lang="cs-CZ" sz="1600" dirty="0"/>
              <a:t>Je potřeba najít jednotlivé vazby a určit, o jaké faktory a vlivy se jedná, následně je pak podle potřeby pozměnit. 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7S</a:t>
            </a:r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7S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775197"/>
            <a:ext cx="4968552" cy="388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57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7S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A0C3CC4-8B80-48A1-8C77-0B9ED88431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31" t="8980" r="3488" b="10986"/>
          <a:stretch/>
        </p:blipFill>
        <p:spPr>
          <a:xfrm>
            <a:off x="925007" y="771550"/>
            <a:ext cx="6023258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81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Po jednotlivých oblastech podnikových aktivit analyzuje vnitřní podmínky v podniku </a:t>
            </a:r>
            <a:r>
              <a:rPr lang="cs-CZ" sz="1600" b="1" dirty="0"/>
              <a:t>metoda „6M“, </a:t>
            </a:r>
            <a:r>
              <a:rPr lang="cs-CZ" sz="1600" dirty="0"/>
              <a:t>která má název odvozený od šesti slov začínajících v angličtině na „M“. Jedná se o následující složky analýzy:</a:t>
            </a:r>
          </a:p>
          <a:p>
            <a:pPr marL="0" indent="0" algn="just">
              <a:buNone/>
            </a:pPr>
            <a:endParaRPr lang="cs-CZ" sz="1600" dirty="0"/>
          </a:p>
          <a:p>
            <a:pPr lvl="0" algn="just"/>
            <a:r>
              <a:rPr lang="cs-CZ" sz="1600" b="1" dirty="0"/>
              <a:t>Management – </a:t>
            </a:r>
            <a:r>
              <a:rPr lang="cs-CZ" sz="1600" dirty="0"/>
              <a:t>analýza jednotlivých aktivit řízení podniku;</a:t>
            </a:r>
          </a:p>
          <a:p>
            <a:pPr lvl="0" algn="just"/>
            <a:r>
              <a:rPr lang="cs-CZ" sz="1600" b="1" dirty="0" err="1"/>
              <a:t>Machines</a:t>
            </a:r>
            <a:r>
              <a:rPr lang="cs-CZ" sz="1600" b="1" dirty="0"/>
              <a:t> –</a:t>
            </a:r>
            <a:r>
              <a:rPr lang="cs-CZ" sz="1600" dirty="0"/>
              <a:t> analýzy technického vybavení podniku a využívaných technologií;</a:t>
            </a:r>
          </a:p>
          <a:p>
            <a:pPr lvl="0" algn="just"/>
            <a:r>
              <a:rPr lang="cs-CZ" sz="1600" b="1" dirty="0" err="1"/>
              <a:t>Men</a:t>
            </a:r>
            <a:r>
              <a:rPr lang="cs-CZ" sz="1600" b="1" dirty="0"/>
              <a:t> –</a:t>
            </a:r>
            <a:r>
              <a:rPr lang="cs-CZ" sz="1600" dirty="0"/>
              <a:t> rozbor zaměstnaneckého obsazení podniku kvantitativně i kvalitativně;</a:t>
            </a:r>
          </a:p>
          <a:p>
            <a:pPr lvl="0" algn="just"/>
            <a:r>
              <a:rPr lang="cs-CZ" sz="1600" b="1" dirty="0"/>
              <a:t>Market –</a:t>
            </a:r>
            <a:r>
              <a:rPr lang="cs-CZ" sz="1600" dirty="0"/>
              <a:t> analýza uplatnění produktů na trhu a zjištění jejich konkurenceschopnosti;</a:t>
            </a:r>
          </a:p>
          <a:p>
            <a:pPr lvl="0" algn="just"/>
            <a:r>
              <a:rPr lang="cs-CZ" sz="1600" b="1" dirty="0" err="1"/>
              <a:t>Materials</a:t>
            </a:r>
            <a:r>
              <a:rPr lang="cs-CZ" sz="1600" b="1" dirty="0"/>
              <a:t> –</a:t>
            </a:r>
            <a:r>
              <a:rPr lang="cs-CZ" sz="1600" dirty="0"/>
              <a:t> zhodnocení surovinových vstupů, jejich kvality a nahraditelnosti;</a:t>
            </a:r>
          </a:p>
          <a:p>
            <a:pPr algn="just"/>
            <a:r>
              <a:rPr lang="cs-CZ" sz="1600" b="1" dirty="0"/>
              <a:t>Money –</a:t>
            </a:r>
            <a:r>
              <a:rPr lang="cs-CZ" sz="1600" dirty="0"/>
              <a:t> analýza všech oblastí finančního hospodaření včetně návratnosti investic.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6M</a:t>
            </a:r>
          </a:p>
        </p:txBody>
      </p:sp>
    </p:spTree>
    <p:extLst>
      <p:ext uri="{BB962C8B-B14F-4D97-AF65-F5344CB8AC3E}">
        <p14:creationId xmlns:p14="http://schemas.microsoft.com/office/powerpoint/2010/main" val="210451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6M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AD6E485-D185-4653-833C-70C24A8915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71" b="8000"/>
          <a:stretch/>
        </p:blipFill>
        <p:spPr>
          <a:xfrm>
            <a:off x="1143000" y="703189"/>
            <a:ext cx="6858000" cy="402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874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6M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4EAF436-5A2F-4B33-95DC-406535E28D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767201"/>
            <a:ext cx="5184576" cy="390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63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Hodnocení zdrojů se používá pro zhodnocení situace podniku, jejích zdrojů a případného konkurenčního potenciálu nebo potenciálu zlepšení v dané oblasti nebo pro daný zdroj.</a:t>
            </a:r>
          </a:p>
          <a:p>
            <a:pPr algn="just"/>
            <a:r>
              <a:rPr lang="cs-CZ" sz="1600" dirty="0"/>
              <a:t>Pomocí metody VRIO se posuzují tyto zdroje:</a:t>
            </a:r>
          </a:p>
          <a:p>
            <a:pPr lvl="1" algn="just"/>
            <a:r>
              <a:rPr lang="cs-CZ" sz="1400" dirty="0"/>
              <a:t>Lidské zdroje</a:t>
            </a:r>
          </a:p>
          <a:p>
            <a:pPr lvl="1" algn="just"/>
            <a:r>
              <a:rPr lang="cs-CZ" sz="1400" dirty="0"/>
              <a:t>Finanční zdroje</a:t>
            </a:r>
          </a:p>
          <a:p>
            <a:pPr lvl="1" algn="just"/>
            <a:r>
              <a:rPr lang="cs-CZ" sz="1400" dirty="0"/>
              <a:t>Hmotné zdroje</a:t>
            </a:r>
          </a:p>
          <a:p>
            <a:pPr lvl="1" algn="just"/>
            <a:r>
              <a:rPr lang="cs-CZ" sz="1400" dirty="0"/>
              <a:t>Nehmotné zdroje</a:t>
            </a:r>
          </a:p>
          <a:p>
            <a:pPr algn="just"/>
            <a:r>
              <a:rPr lang="cs-CZ" sz="1600" dirty="0"/>
              <a:t>Jednotlivé zdroje jsou posuzovány z hlediska: </a:t>
            </a:r>
          </a:p>
          <a:p>
            <a:pPr lvl="1" algn="just"/>
            <a:r>
              <a:rPr lang="cs-CZ" sz="1400" b="1" dirty="0" err="1"/>
              <a:t>V</a:t>
            </a:r>
            <a:r>
              <a:rPr lang="cs-CZ" sz="1400" dirty="0" err="1"/>
              <a:t>alues</a:t>
            </a:r>
            <a:r>
              <a:rPr lang="cs-CZ" sz="1400" dirty="0"/>
              <a:t> – hodnota zdroje</a:t>
            </a:r>
          </a:p>
          <a:p>
            <a:pPr lvl="1" algn="just"/>
            <a:r>
              <a:rPr lang="cs-CZ" sz="1400" b="1" dirty="0" err="1"/>
              <a:t>R</a:t>
            </a:r>
            <a:r>
              <a:rPr lang="cs-CZ" sz="1400" dirty="0" err="1"/>
              <a:t>areness</a:t>
            </a:r>
            <a:r>
              <a:rPr lang="cs-CZ" sz="1400" dirty="0"/>
              <a:t> – vzácnost zdroje</a:t>
            </a:r>
          </a:p>
          <a:p>
            <a:pPr lvl="1" algn="just"/>
            <a:r>
              <a:rPr lang="cs-CZ" sz="1400" dirty="0" err="1"/>
              <a:t>Costly</a:t>
            </a:r>
            <a:r>
              <a:rPr lang="cs-CZ" sz="1400" dirty="0"/>
              <a:t> to </a:t>
            </a:r>
            <a:r>
              <a:rPr lang="cs-CZ" sz="1400" b="1" dirty="0" err="1"/>
              <a:t>I</a:t>
            </a:r>
            <a:r>
              <a:rPr lang="cs-CZ" sz="1400" dirty="0" err="1"/>
              <a:t>mitate</a:t>
            </a:r>
            <a:r>
              <a:rPr lang="cs-CZ" sz="1400" dirty="0"/>
              <a:t> – </a:t>
            </a:r>
            <a:r>
              <a:rPr lang="cs-CZ" sz="1400" dirty="0" err="1"/>
              <a:t>napodobitelnost</a:t>
            </a:r>
            <a:r>
              <a:rPr lang="cs-CZ" sz="1400" dirty="0"/>
              <a:t> zdroje</a:t>
            </a:r>
          </a:p>
          <a:p>
            <a:pPr lvl="1" algn="just"/>
            <a:r>
              <a:rPr lang="cs-CZ" sz="1400" b="1" dirty="0" err="1"/>
              <a:t>O</a:t>
            </a:r>
            <a:r>
              <a:rPr lang="cs-CZ" sz="1400" dirty="0" err="1"/>
              <a:t>rganization</a:t>
            </a:r>
            <a:r>
              <a:rPr lang="cs-CZ" sz="1400" dirty="0"/>
              <a:t> – schopnost organizovat zdroj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VRIO</a:t>
            </a:r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podniku</a:t>
            </a:r>
          </a:p>
        </p:txBody>
      </p:sp>
      <p:pic>
        <p:nvPicPr>
          <p:cNvPr id="5" name="Zástupný symbol pro obsah 3" descr="resource-based-view-mod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810693"/>
            <a:ext cx="6264695" cy="381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221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Aplikace metody VRIO</a:t>
            </a:r>
          </a:p>
        </p:txBody>
      </p:sp>
      <p:sp>
        <p:nvSpPr>
          <p:cNvPr id="5" name="Kosočtverec 4"/>
          <p:cNvSpPr/>
          <p:nvPr/>
        </p:nvSpPr>
        <p:spPr>
          <a:xfrm>
            <a:off x="1221147" y="1551324"/>
            <a:ext cx="864096" cy="864096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6" name="Kosočtverec 5"/>
          <p:cNvSpPr/>
          <p:nvPr/>
        </p:nvSpPr>
        <p:spPr>
          <a:xfrm>
            <a:off x="2773488" y="1553817"/>
            <a:ext cx="864096" cy="864096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7" name="Kosočtverec 6"/>
          <p:cNvSpPr/>
          <p:nvPr/>
        </p:nvSpPr>
        <p:spPr>
          <a:xfrm>
            <a:off x="4139952" y="1490352"/>
            <a:ext cx="972108" cy="950034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8" name="Kosočtverec 7"/>
          <p:cNvSpPr/>
          <p:nvPr/>
        </p:nvSpPr>
        <p:spPr>
          <a:xfrm>
            <a:off x="5530688" y="1456728"/>
            <a:ext cx="864096" cy="972108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9" name="Obdélník 8"/>
          <p:cNvSpPr/>
          <p:nvPr/>
        </p:nvSpPr>
        <p:spPr>
          <a:xfrm>
            <a:off x="6943310" y="1612774"/>
            <a:ext cx="1593854" cy="784548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Dlouhodobá konkurenční výhoda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039687" y="2854481"/>
            <a:ext cx="1342892" cy="48605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nevýhoda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62368" y="2880451"/>
            <a:ext cx="1368015" cy="48605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parita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027981" y="2880451"/>
            <a:ext cx="1383123" cy="720638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Dočasná konkurenční výhoda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508702" y="2866796"/>
            <a:ext cx="1351254" cy="713066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Dočasná konkurenční výhoda</a:t>
            </a:r>
          </a:p>
        </p:txBody>
      </p:sp>
      <p:sp>
        <p:nvSpPr>
          <p:cNvPr id="15" name="Šipka dolů 14"/>
          <p:cNvSpPr/>
          <p:nvPr/>
        </p:nvSpPr>
        <p:spPr>
          <a:xfrm>
            <a:off x="1487594" y="2513390"/>
            <a:ext cx="223539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lů 16"/>
          <p:cNvSpPr/>
          <p:nvPr/>
        </p:nvSpPr>
        <p:spPr>
          <a:xfrm>
            <a:off x="3147807" y="2497881"/>
            <a:ext cx="245064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8" name="Šipka dolů 17"/>
          <p:cNvSpPr/>
          <p:nvPr/>
        </p:nvSpPr>
        <p:spPr>
          <a:xfrm>
            <a:off x="4564718" y="2513390"/>
            <a:ext cx="223305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Šipka dolů 18"/>
          <p:cNvSpPr/>
          <p:nvPr/>
        </p:nvSpPr>
        <p:spPr>
          <a:xfrm>
            <a:off x="5872403" y="2513390"/>
            <a:ext cx="199681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0" name="Šipka doprava 19"/>
          <p:cNvSpPr/>
          <p:nvPr/>
        </p:nvSpPr>
        <p:spPr>
          <a:xfrm>
            <a:off x="2187130" y="1923679"/>
            <a:ext cx="479610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1" name="Šipka doprava 20"/>
          <p:cNvSpPr/>
          <p:nvPr/>
        </p:nvSpPr>
        <p:spPr>
          <a:xfrm>
            <a:off x="3744333" y="1897532"/>
            <a:ext cx="311880" cy="160303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2" name="Šipka doprava 21"/>
          <p:cNvSpPr/>
          <p:nvPr/>
        </p:nvSpPr>
        <p:spPr>
          <a:xfrm>
            <a:off x="5166066" y="1923679"/>
            <a:ext cx="295992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3" name="Šipka doprava 22"/>
          <p:cNvSpPr/>
          <p:nvPr/>
        </p:nvSpPr>
        <p:spPr>
          <a:xfrm flipV="1">
            <a:off x="6463414" y="1897531"/>
            <a:ext cx="396542" cy="16030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406854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/>
              <a:t>EFQM Model Excelence – sebehodnocení výkonnosti organizace na základě devíti kritérií.</a:t>
            </a:r>
          </a:p>
          <a:p>
            <a:r>
              <a:rPr lang="cs-CZ" sz="1400" dirty="0"/>
              <a:t>Účel modelu:</a:t>
            </a:r>
          </a:p>
          <a:p>
            <a:pPr lvl="1"/>
            <a:r>
              <a:rPr lang="cs-CZ" sz="1400" dirty="0"/>
              <a:t>Sebehodnocení – určení silných stránek – zlepšování</a:t>
            </a:r>
          </a:p>
          <a:p>
            <a:pPr lvl="1"/>
            <a:r>
              <a:rPr lang="cs-CZ" sz="1400" dirty="0"/>
              <a:t>Hledání směrů dalšího rozvoje a zdokonalování</a:t>
            </a:r>
          </a:p>
          <a:p>
            <a:pPr lvl="1"/>
            <a:r>
              <a:rPr lang="cs-CZ" sz="1400" dirty="0"/>
              <a:t>Oceňování podniků – Evropská cena za jakost</a:t>
            </a:r>
          </a:p>
          <a:p>
            <a:pPr lvl="1"/>
            <a:r>
              <a:rPr lang="cs-CZ" sz="1400" dirty="0"/>
              <a:t>Posuzování vývoje v čase</a:t>
            </a:r>
          </a:p>
          <a:p>
            <a:r>
              <a:rPr lang="cs-CZ" sz="1400" dirty="0"/>
              <a:t>Kritéria:</a:t>
            </a:r>
          </a:p>
          <a:p>
            <a:pPr lvl="1"/>
            <a:r>
              <a:rPr lang="cs-CZ" sz="1400" dirty="0"/>
              <a:t>Vedení</a:t>
            </a:r>
          </a:p>
          <a:p>
            <a:pPr lvl="1"/>
            <a:r>
              <a:rPr lang="cs-CZ" sz="1400" dirty="0"/>
              <a:t>Strategie a plánování</a:t>
            </a:r>
          </a:p>
          <a:p>
            <a:pPr lvl="1"/>
            <a:r>
              <a:rPr lang="cs-CZ" sz="1400" dirty="0"/>
              <a:t>Zaměstnanci</a:t>
            </a:r>
          </a:p>
          <a:p>
            <a:pPr lvl="1"/>
            <a:r>
              <a:rPr lang="cs-CZ" sz="1400" dirty="0"/>
              <a:t>Partnerství a zdroje</a:t>
            </a:r>
          </a:p>
          <a:p>
            <a:pPr lvl="1"/>
            <a:r>
              <a:rPr lang="cs-CZ" sz="1400" dirty="0"/>
              <a:t>Výsledky zákazníci</a:t>
            </a:r>
          </a:p>
          <a:p>
            <a:pPr lvl="1"/>
            <a:r>
              <a:rPr lang="cs-CZ" sz="1400" dirty="0"/>
              <a:t>Výsledky zaměstnanci</a:t>
            </a:r>
          </a:p>
          <a:p>
            <a:pPr lvl="1"/>
            <a:r>
              <a:rPr lang="cs-CZ" sz="1400" dirty="0"/>
              <a:t>Výsledky společnost</a:t>
            </a:r>
          </a:p>
          <a:p>
            <a:pPr lvl="1"/>
            <a:r>
              <a:rPr lang="cs-CZ" sz="1400" dirty="0"/>
              <a:t>Klíčové výsledky výkonnosti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Model EFQM</a:t>
            </a:r>
          </a:p>
        </p:txBody>
      </p:sp>
    </p:spTree>
    <p:extLst>
      <p:ext uri="{BB962C8B-B14F-4D97-AF65-F5344CB8AC3E}">
        <p14:creationId xmlns:p14="http://schemas.microsoft.com/office/powerpoint/2010/main" val="236221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Interní prostředí podniku, nazývané často jako mikroprostředí, z pohledu podnikatelského prostředí představují podle </a:t>
            </a:r>
            <a:r>
              <a:rPr lang="cs-CZ" sz="1600" dirty="0" err="1"/>
              <a:t>Kroona</a:t>
            </a:r>
            <a:r>
              <a:rPr lang="cs-CZ" sz="1600" dirty="0"/>
              <a:t> (1990, 67) schopnosti podniku, které by měla být zdůrazněny, vyzdviženy. </a:t>
            </a:r>
          </a:p>
          <a:p>
            <a:pPr algn="just"/>
            <a:r>
              <a:rPr lang="cs-CZ" sz="1600" dirty="0"/>
              <a:t>Interní prostředí podniku můžeme označit jako organizační úroveň podnikatelského prostředí, jelikož se týká čistě podniku jako organizace. </a:t>
            </a:r>
          </a:p>
          <a:p>
            <a:pPr algn="just"/>
            <a:r>
              <a:rPr lang="cs-CZ" sz="1600" dirty="0"/>
              <a:t>Faktory nebo také síly, které ovlivňují realizaci podnikatelských aktivit a směřují do prostředí podniku, můžeme rozdělit do dvou skupin, a to na faktory strategické a faktory organizační. Všechny tyto faktory jsou plně pod kontrolou podniku a zájmových skupin. </a:t>
            </a:r>
          </a:p>
          <a:p>
            <a:pPr algn="just"/>
            <a:r>
              <a:rPr lang="cs-CZ" sz="1600" dirty="0"/>
              <a:t>Samozřejmě, že významným a nepomíjitelný faktorem tohoto prostředí je finanční hospodaření podniku a celková ekonomika podniku. </a:t>
            </a:r>
          </a:p>
          <a:p>
            <a:pPr algn="just"/>
            <a:r>
              <a:rPr lang="cs-CZ" sz="1600" dirty="0"/>
              <a:t>Ke strategickým faktorům patří především strategie podniku, organizační struktura podniku a konkurenceschopnost podniku.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Interní prostředí podniku</a:t>
            </a:r>
          </a:p>
        </p:txBody>
      </p:sp>
    </p:spTree>
    <p:extLst>
      <p:ext uri="{BB962C8B-B14F-4D97-AF65-F5344CB8AC3E}">
        <p14:creationId xmlns:p14="http://schemas.microsoft.com/office/powerpoint/2010/main" val="253222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Model EFQM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806649"/>
            <a:ext cx="6480720" cy="37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688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CAF společný hodnotící rámec – zjednodušená verze EFQM určená pro organizace veřejného sektoru.</a:t>
            </a:r>
          </a:p>
          <a:p>
            <a:pPr>
              <a:buNone/>
            </a:pPr>
            <a:endParaRPr lang="cs-CZ" sz="1600" dirty="0"/>
          </a:p>
          <a:p>
            <a:r>
              <a:rPr lang="cs-CZ" sz="1600" dirty="0"/>
              <a:t>Cíle modelu:</a:t>
            </a:r>
          </a:p>
          <a:p>
            <a:pPr lvl="1"/>
            <a:r>
              <a:rPr lang="cs-CZ" sz="1600" dirty="0"/>
              <a:t>Seznámit veřejnou správu s principy TQM</a:t>
            </a:r>
          </a:p>
          <a:p>
            <a:pPr lvl="1"/>
            <a:r>
              <a:rPr lang="cs-CZ" sz="1600" dirty="0"/>
              <a:t>Usnadňovat sebehodnocení organizace veřejného sektoru</a:t>
            </a:r>
          </a:p>
          <a:p>
            <a:pPr lvl="1"/>
            <a:r>
              <a:rPr lang="cs-CZ" sz="1600" dirty="0"/>
              <a:t>Působit jako most pro různé modely řízení kvality</a:t>
            </a:r>
          </a:p>
          <a:p>
            <a:pPr lvl="1"/>
            <a:r>
              <a:rPr lang="cs-CZ" sz="1600" dirty="0"/>
              <a:t>Usnadnit srovnání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Model CAF</a:t>
            </a:r>
          </a:p>
        </p:txBody>
      </p:sp>
    </p:spTree>
    <p:extLst>
      <p:ext uri="{BB962C8B-B14F-4D97-AF65-F5344CB8AC3E}">
        <p14:creationId xmlns:p14="http://schemas.microsoft.com/office/powerpoint/2010/main" val="398303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Velmi významná z pohledu interní analýzy je </a:t>
            </a:r>
            <a:r>
              <a:rPr lang="cs-CZ" sz="1600" b="1" dirty="0"/>
              <a:t>finanční analýza. </a:t>
            </a:r>
            <a:r>
              <a:rPr lang="cs-CZ" sz="1600" dirty="0"/>
              <a:t>Finanční analýza slouží k:</a:t>
            </a:r>
          </a:p>
          <a:p>
            <a:pPr lvl="1"/>
            <a:r>
              <a:rPr lang="cs-CZ" sz="1400" dirty="0"/>
              <a:t>Rozhodování managementu </a:t>
            </a:r>
          </a:p>
          <a:p>
            <a:pPr lvl="1"/>
            <a:r>
              <a:rPr lang="cs-CZ" sz="1400" dirty="0"/>
              <a:t>Spojení s účetnictvím a finančním řízením podniku</a:t>
            </a:r>
          </a:p>
          <a:p>
            <a:pPr lvl="1"/>
            <a:r>
              <a:rPr lang="cs-CZ" sz="1400" dirty="0"/>
              <a:t>Poznat finanční zdraví podniku</a:t>
            </a:r>
          </a:p>
          <a:p>
            <a:pPr lvl="1"/>
            <a:r>
              <a:rPr lang="cs-CZ" sz="1400" dirty="0"/>
              <a:t>Identifikace slabin vedoucích k možným problémům</a:t>
            </a:r>
          </a:p>
          <a:p>
            <a:pPr lvl="1"/>
            <a:r>
              <a:rPr lang="cs-CZ" sz="1400" dirty="0"/>
              <a:t>Komplexní posouzení majetkové a finanční situace podniku</a:t>
            </a:r>
          </a:p>
          <a:p>
            <a:pPr lvl="1"/>
            <a:r>
              <a:rPr lang="cs-CZ" sz="1400" dirty="0"/>
              <a:t>Zhodnocení finanční situace podniku</a:t>
            </a:r>
          </a:p>
          <a:p>
            <a:pPr marL="457200" lvl="1" indent="0">
              <a:buNone/>
            </a:pPr>
            <a:endParaRPr lang="cs-CZ" sz="1400" dirty="0"/>
          </a:p>
          <a:p>
            <a:pPr algn="just"/>
            <a:r>
              <a:rPr lang="cs-CZ" sz="1600" b="1" dirty="0"/>
              <a:t>Finanční analýza </a:t>
            </a:r>
            <a:r>
              <a:rPr lang="cs-CZ" sz="1600" dirty="0"/>
              <a:t>kde sledujeme především následující základní oblasti:</a:t>
            </a:r>
          </a:p>
          <a:p>
            <a:pPr lvl="1" algn="just"/>
            <a:r>
              <a:rPr lang="cs-CZ" sz="1400" b="1" dirty="0"/>
              <a:t>oblast finanční stability - (</a:t>
            </a:r>
            <a:r>
              <a:rPr lang="cs-CZ" sz="1400" dirty="0"/>
              <a:t>ukazatelé zadluženosti a dluhové schopnosti podniku);</a:t>
            </a:r>
          </a:p>
          <a:p>
            <a:pPr lvl="1" algn="just"/>
            <a:r>
              <a:rPr lang="cs-CZ" sz="1400" b="1" dirty="0"/>
              <a:t>oblast rentability – </a:t>
            </a:r>
            <a:r>
              <a:rPr lang="cs-CZ" sz="1400" dirty="0"/>
              <a:t>získání informovanosti o vývoji ziskovosti podniku;</a:t>
            </a:r>
          </a:p>
          <a:p>
            <a:pPr lvl="1" algn="just"/>
            <a:r>
              <a:rPr lang="cs-CZ" sz="1400" b="1" dirty="0"/>
              <a:t>oblast řízení aktiv – </a:t>
            </a:r>
            <a:r>
              <a:rPr lang="cs-CZ" sz="1400" dirty="0"/>
              <a:t>poskytnutí přehledu o efektivnosti hospodaření podniku se svými aktivy;</a:t>
            </a:r>
          </a:p>
          <a:p>
            <a:pPr lvl="1" algn="just"/>
            <a:r>
              <a:rPr lang="cs-CZ" sz="1400" b="1" dirty="0"/>
              <a:t>oblast tržní hodnoty podniku – </a:t>
            </a:r>
            <a:r>
              <a:rPr lang="cs-CZ" sz="1400" dirty="0"/>
              <a:t>přehled o tržním ocenění podniku a jeho vývoji.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Finanční analýza</a:t>
            </a:r>
          </a:p>
        </p:txBody>
      </p:sp>
    </p:spTree>
    <p:extLst>
      <p:ext uri="{BB962C8B-B14F-4D97-AF65-F5344CB8AC3E}">
        <p14:creationId xmlns:p14="http://schemas.microsoft.com/office/powerpoint/2010/main" val="364225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Elementární metody FA</a:t>
            </a:r>
          </a:p>
          <a:p>
            <a:pPr lvl="1"/>
            <a:r>
              <a:rPr lang="cs-CZ" sz="1600" i="1" dirty="0"/>
              <a:t>Analýza absolutních ukazatelů </a:t>
            </a:r>
            <a:r>
              <a:rPr lang="cs-CZ" sz="1600" dirty="0"/>
              <a:t>– horizontální analýza, vertikální analýza</a:t>
            </a:r>
          </a:p>
          <a:p>
            <a:pPr lvl="1"/>
            <a:r>
              <a:rPr lang="cs-CZ" sz="1600" i="1" dirty="0"/>
              <a:t>Analýza poměrových ukazatelů </a:t>
            </a:r>
            <a:r>
              <a:rPr lang="cs-CZ" sz="1600" dirty="0"/>
              <a:t>– rentability, aktivity, zadluženosti, likvidity</a:t>
            </a:r>
          </a:p>
          <a:p>
            <a:pPr lvl="1">
              <a:buNone/>
            </a:pPr>
            <a:endParaRPr lang="cs-CZ" sz="1600" dirty="0"/>
          </a:p>
          <a:p>
            <a:r>
              <a:rPr lang="cs-CZ" sz="1600" b="1" dirty="0"/>
              <a:t>Analýza soustavy ukazatelů</a:t>
            </a:r>
          </a:p>
          <a:p>
            <a:pPr lvl="1"/>
            <a:r>
              <a:rPr lang="cs-CZ" sz="1600" i="1" dirty="0"/>
              <a:t>Soustavy hierarchicky uspořádaných ukazatelů – </a:t>
            </a:r>
            <a:r>
              <a:rPr lang="cs-CZ" sz="1600" dirty="0" err="1"/>
              <a:t>Du</a:t>
            </a:r>
            <a:r>
              <a:rPr lang="cs-CZ" sz="1600" dirty="0"/>
              <a:t> Pont pyramidový  rozklad</a:t>
            </a:r>
          </a:p>
          <a:p>
            <a:pPr lvl="1"/>
            <a:r>
              <a:rPr lang="cs-CZ" sz="1600" i="1" dirty="0"/>
              <a:t>Bankrotní (predikční) modely </a:t>
            </a:r>
            <a:r>
              <a:rPr lang="cs-CZ" sz="1600" dirty="0"/>
              <a:t>– </a:t>
            </a:r>
            <a:r>
              <a:rPr lang="cs-CZ" sz="1600" dirty="0" err="1"/>
              <a:t>Altamonovo</a:t>
            </a:r>
            <a:r>
              <a:rPr lang="cs-CZ" sz="1600" dirty="0"/>
              <a:t> Z-skóre, </a:t>
            </a:r>
            <a:r>
              <a:rPr lang="cs-CZ" sz="1600" dirty="0" err="1"/>
              <a:t>Tafflerův</a:t>
            </a:r>
            <a:r>
              <a:rPr lang="cs-CZ" sz="1600" dirty="0"/>
              <a:t> model, model IN Index důvěryhodnosti, </a:t>
            </a:r>
            <a:r>
              <a:rPr lang="cs-CZ" sz="1600" dirty="0" err="1"/>
              <a:t>Beermanova</a:t>
            </a:r>
            <a:r>
              <a:rPr lang="cs-CZ" sz="1600" dirty="0"/>
              <a:t> diskriminační funkce</a:t>
            </a:r>
          </a:p>
          <a:p>
            <a:pPr lvl="1"/>
            <a:r>
              <a:rPr lang="cs-CZ" sz="1600" i="1" dirty="0"/>
              <a:t>Bonitní (diagnostické) modely </a:t>
            </a:r>
            <a:r>
              <a:rPr lang="cs-CZ" sz="1600" dirty="0"/>
              <a:t>– </a:t>
            </a:r>
            <a:r>
              <a:rPr lang="cs-CZ" sz="1600" dirty="0" err="1"/>
              <a:t>Tamariho</a:t>
            </a:r>
            <a:r>
              <a:rPr lang="cs-CZ" sz="1600" dirty="0"/>
              <a:t> model, </a:t>
            </a:r>
            <a:r>
              <a:rPr lang="cs-CZ" sz="1600" dirty="0" err="1"/>
              <a:t>Kralickův</a:t>
            </a:r>
            <a:r>
              <a:rPr lang="cs-CZ" sz="1600" dirty="0"/>
              <a:t> </a:t>
            </a:r>
            <a:r>
              <a:rPr lang="cs-CZ" sz="1600" dirty="0" err="1"/>
              <a:t>Quicktest</a:t>
            </a:r>
            <a:endParaRPr lang="cs-CZ" sz="1600" dirty="0"/>
          </a:p>
          <a:p>
            <a:pPr marL="0" lv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Metody finanční analýzy</a:t>
            </a:r>
          </a:p>
        </p:txBody>
      </p:sp>
    </p:spTree>
    <p:extLst>
      <p:ext uri="{BB962C8B-B14F-4D97-AF65-F5344CB8AC3E}">
        <p14:creationId xmlns:p14="http://schemas.microsoft.com/office/powerpoint/2010/main" val="285225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SWOT analýza</a:t>
            </a:r>
            <a:r>
              <a:rPr lang="cs-CZ" sz="1600" dirty="0"/>
              <a:t> představuje univerzální analytickou metodu, která sleduje:</a:t>
            </a:r>
          </a:p>
          <a:p>
            <a:pPr algn="just"/>
            <a:r>
              <a:rPr lang="cs-CZ" sz="1600" dirty="0"/>
              <a:t>silné (</a:t>
            </a:r>
            <a:r>
              <a:rPr lang="cs-CZ" sz="1600" dirty="0" err="1"/>
              <a:t>strengths</a:t>
            </a:r>
            <a:r>
              <a:rPr lang="cs-CZ" sz="1600" dirty="0"/>
              <a:t>) a slabé (</a:t>
            </a:r>
            <a:r>
              <a:rPr lang="cs-CZ" sz="1600" dirty="0" err="1"/>
              <a:t>weaknesses</a:t>
            </a:r>
            <a:r>
              <a:rPr lang="cs-CZ" sz="1600" dirty="0"/>
              <a:t>) stránky podniku jako charakteristiky vnitřních poměrů </a:t>
            </a:r>
          </a:p>
          <a:p>
            <a:pPr algn="just"/>
            <a:r>
              <a:rPr lang="cs-CZ" sz="1600" dirty="0"/>
              <a:t>charakteristiku okolí podniku v podobě příležitostí (</a:t>
            </a:r>
            <a:r>
              <a:rPr lang="cs-CZ" sz="1600" dirty="0" err="1"/>
              <a:t>opportunities</a:t>
            </a:r>
            <a:r>
              <a:rPr lang="cs-CZ" sz="1600" dirty="0"/>
              <a:t>) a hrozeb (</a:t>
            </a:r>
            <a:r>
              <a:rPr lang="cs-CZ" sz="1600" dirty="0" err="1"/>
              <a:t>threates</a:t>
            </a:r>
            <a:r>
              <a:rPr lang="cs-CZ" sz="1600" dirty="0"/>
              <a:t>).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Základní filosofická myšlenka této metody je v tom, že všechny jevy a procesy ovlivňující podnik mohou působit jak pozitivně (posun žádoucím směrem) tak negativně (oddálení od směru, kterým lze dosáhnout cíle).</a:t>
            </a:r>
          </a:p>
          <a:p>
            <a:pPr algn="just"/>
            <a:r>
              <a:rPr lang="cs-CZ" sz="1600" dirty="0"/>
              <a:t>Její podstatou je identifikovat klíčové silné a slabé stránky </a:t>
            </a:r>
            <a:r>
              <a:rPr lang="cs-CZ" sz="1600" b="1" dirty="0"/>
              <a:t>uvnitř</a:t>
            </a:r>
            <a:r>
              <a:rPr lang="cs-CZ" sz="1600" dirty="0"/>
              <a:t>, tedy v čem je organizace (nebo její část) dobrá a v čem špatná. Stejně tak je důležité znát klíčové příležitosti a hrozby, které se nacházejí </a:t>
            </a:r>
            <a:r>
              <a:rPr lang="cs-CZ" sz="1600" b="1" dirty="0"/>
              <a:t>vně</a:t>
            </a:r>
            <a:r>
              <a:rPr lang="cs-CZ" sz="1600" dirty="0"/>
              <a:t>, v okolí podniku.</a:t>
            </a:r>
          </a:p>
          <a:p>
            <a:pPr algn="just"/>
            <a:r>
              <a:rPr lang="cs-CZ" sz="1600" dirty="0"/>
              <a:t>Autorem SWOT analýzy je Albert </a:t>
            </a:r>
            <a:r>
              <a:rPr lang="cs-CZ" sz="1600" dirty="0" err="1"/>
              <a:t>Humphrey</a:t>
            </a:r>
            <a:r>
              <a:rPr lang="cs-CZ" sz="1600" dirty="0"/>
              <a:t>, který ji navrhl v šedesátých letech 20. století.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24223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Produktové (portfoliové) metody slouží k hodnocení portfolia nabízených produktů, značek, produktových řad apod. </a:t>
            </a:r>
          </a:p>
          <a:p>
            <a:pPr algn="just"/>
            <a:r>
              <a:rPr lang="cs-CZ" sz="1600" dirty="0"/>
              <a:t>Cílem těchto metod je zhodnocení jednotlivých produktů z pohledu finančního a investičního a rozhodnutí o budoucích investicích/</a:t>
            </a:r>
            <a:r>
              <a:rPr lang="cs-CZ" sz="1600" dirty="0" err="1"/>
              <a:t>neinvesticích</a:t>
            </a:r>
            <a:r>
              <a:rPr lang="cs-CZ" sz="1600" dirty="0"/>
              <a:t> do jednotlivých produktů nebo značek.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K produktovým (</a:t>
            </a:r>
            <a:r>
              <a:rPr lang="cs-CZ" sz="1600" dirty="0" err="1"/>
              <a:t>portofliovým</a:t>
            </a:r>
            <a:r>
              <a:rPr lang="cs-CZ" sz="1600" dirty="0"/>
              <a:t>) metodám bývají zařazovány nejčastěji tyto metody:</a:t>
            </a:r>
          </a:p>
          <a:p>
            <a:pPr algn="just"/>
            <a:r>
              <a:rPr lang="cs-CZ" sz="1600" dirty="0" err="1"/>
              <a:t>Druckerova</a:t>
            </a:r>
            <a:r>
              <a:rPr lang="cs-CZ" sz="1600" dirty="0"/>
              <a:t> klasifikace produktů</a:t>
            </a:r>
          </a:p>
          <a:p>
            <a:pPr algn="just"/>
            <a:r>
              <a:rPr lang="cs-CZ" sz="1600" dirty="0"/>
              <a:t>ABC analýza</a:t>
            </a:r>
          </a:p>
          <a:p>
            <a:pPr algn="just"/>
            <a:r>
              <a:rPr lang="cs-CZ" sz="1600" dirty="0"/>
              <a:t>BCG matice</a:t>
            </a:r>
          </a:p>
          <a:p>
            <a:pPr algn="just"/>
            <a:r>
              <a:rPr lang="cs-CZ" sz="1600" dirty="0"/>
              <a:t>GE matice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Produktové (portfoliové) analytické metody</a:t>
            </a:r>
          </a:p>
        </p:txBody>
      </p:sp>
    </p:spTree>
    <p:extLst>
      <p:ext uri="{BB962C8B-B14F-4D97-AF65-F5344CB8AC3E}">
        <p14:creationId xmlns:p14="http://schemas.microsoft.com/office/powerpoint/2010/main" val="329074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cs-CZ" sz="1400" b="1" dirty="0"/>
              <a:t>Produkty snadno hodnotitelné </a:t>
            </a:r>
            <a:endParaRPr lang="cs-CZ" sz="1400" dirty="0"/>
          </a:p>
          <a:p>
            <a:r>
              <a:rPr lang="cs-CZ" sz="1400" dirty="0"/>
              <a:t>Dnešní živitelé mají nejvýznamnější podíl na produkci a zajišťují většinu podnikového zisku, nacházejí se v etapě zralosti. </a:t>
            </a:r>
          </a:p>
          <a:p>
            <a:r>
              <a:rPr lang="cs-CZ" sz="1400" dirty="0"/>
              <a:t>Zítřejší živitelé jsou už v současné době úspěšné, ale ještě nedosáhli hlavního růstu. </a:t>
            </a:r>
          </a:p>
          <a:p>
            <a:r>
              <a:rPr lang="cs-CZ" sz="1400" dirty="0"/>
              <a:t>Výnosné speciality jsou produkty s úzkým zaměřením přinášejícím vysoký zisk. </a:t>
            </a:r>
          </a:p>
          <a:p>
            <a:r>
              <a:rPr lang="cs-CZ" sz="1400" dirty="0"/>
              <a:t>Vývojové produkty jsou produkty v etapě vývoje nebo zavádění. </a:t>
            </a:r>
          </a:p>
          <a:p>
            <a:r>
              <a:rPr lang="cs-CZ" sz="1400" dirty="0"/>
              <a:t>Nezdary jsou produkty, o které nemá trh zájem. </a:t>
            </a:r>
          </a:p>
          <a:p>
            <a:pPr marL="109728" indent="0">
              <a:buNone/>
            </a:pPr>
            <a:r>
              <a:rPr lang="cs-CZ" sz="1400" b="1" dirty="0"/>
              <a:t>Problémové produkty </a:t>
            </a:r>
            <a:endParaRPr lang="cs-CZ" sz="1400" dirty="0"/>
          </a:p>
          <a:p>
            <a:r>
              <a:rPr lang="cs-CZ" sz="1400" dirty="0"/>
              <a:t>Včerejší živitelé jsou produkty s vysokým podílem na trhu a s malým přínosem zisku, náklady na jejich udržení jsou vysoké. </a:t>
            </a:r>
          </a:p>
          <a:p>
            <a:r>
              <a:rPr lang="cs-CZ" sz="1400" dirty="0"/>
              <a:t>Produkty vyžadující rekonstrukci jsou zajímavé produkty s určitým nedostatkem. </a:t>
            </a:r>
          </a:p>
          <a:p>
            <a:r>
              <a:rPr lang="cs-CZ" sz="1400" dirty="0" err="1"/>
              <a:t>Přespecializovaný</a:t>
            </a:r>
            <a:r>
              <a:rPr lang="cs-CZ" sz="1400" dirty="0"/>
              <a:t> produkt je produkt uspokojující speciální potřeby zvláštních zákazníků. </a:t>
            </a:r>
          </a:p>
          <a:p>
            <a:r>
              <a:rPr lang="cs-CZ" sz="1400" dirty="0"/>
              <a:t>Neoprávněná specialita je specialita, o kterou nikdo nemá zájem a zákazník nechce za ni platit. </a:t>
            </a:r>
          </a:p>
          <a:p>
            <a:r>
              <a:rPr lang="cs-CZ" sz="1400" dirty="0"/>
              <a:t>Ego – investice jsou vedením prosazené produkty, které nebyly úspěšné. </a:t>
            </a:r>
          </a:p>
          <a:p>
            <a:r>
              <a:rPr lang="cs-CZ" sz="1400" dirty="0"/>
              <a:t>Popelky jsou produkty, které mohou na trhu uspět, ale nedostaly příležitost se uplatnit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err="1"/>
              <a:t>Druckerova</a:t>
            </a:r>
            <a:r>
              <a:rPr lang="cs-CZ" dirty="0"/>
              <a:t> klasifikace produktů</a:t>
            </a:r>
          </a:p>
        </p:txBody>
      </p:sp>
    </p:spTree>
    <p:extLst>
      <p:ext uri="{BB962C8B-B14F-4D97-AF65-F5344CB8AC3E}">
        <p14:creationId xmlns:p14="http://schemas.microsoft.com/office/powerpoint/2010/main" val="334934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ABC analýza </a:t>
            </a:r>
            <a:r>
              <a:rPr lang="cs-CZ" sz="1600" dirty="0"/>
              <a:t>(nebo také P – Q analýza, </a:t>
            </a:r>
            <a:r>
              <a:rPr lang="cs-CZ" sz="1600" dirty="0" err="1"/>
              <a:t>Paretto</a:t>
            </a:r>
            <a:r>
              <a:rPr lang="cs-CZ" sz="1600" dirty="0"/>
              <a:t> analýza) klasifikuje produkty podle míry jejich příspěvku na celkovém zisku. Tato metoda vychází z </a:t>
            </a:r>
            <a:r>
              <a:rPr lang="cs-CZ" sz="1600" dirty="0" err="1"/>
              <a:t>Parettova</a:t>
            </a:r>
            <a:r>
              <a:rPr lang="cs-CZ" sz="1600" dirty="0"/>
              <a:t> principu 80/20. Jednotlivé produkty dělí do tří skupin: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A – produkty velmi důležité, tvoří asi 15% sortimentu a podílejí se na zisku až 80%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B – produkty důležité, tvoří asi 20% sortimentu a podílejí se na zisku 20%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C – produkt méně důležité, tvoří asi 70% sortimentu a podílejí se na zisku asi 15 %.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ABC analýza</a:t>
            </a:r>
          </a:p>
        </p:txBody>
      </p:sp>
    </p:spTree>
    <p:extLst>
      <p:ext uri="{BB962C8B-B14F-4D97-AF65-F5344CB8AC3E}">
        <p14:creationId xmlns:p14="http://schemas.microsoft.com/office/powerpoint/2010/main" val="137084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ABC analýza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9" y="843558"/>
            <a:ext cx="686499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058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BCG matice </a:t>
            </a:r>
            <a:r>
              <a:rPr lang="cs-CZ" sz="1600" dirty="0"/>
              <a:t>(matice společnosti Boston </a:t>
            </a:r>
            <a:r>
              <a:rPr lang="cs-CZ" sz="1600" dirty="0" err="1"/>
              <a:t>Consulting</a:t>
            </a:r>
            <a:r>
              <a:rPr lang="cs-CZ" sz="1600" dirty="0"/>
              <a:t> Group) rozděluje produkty do čtyř základních kategorií na základě:</a:t>
            </a:r>
          </a:p>
          <a:p>
            <a:pPr lvl="1" algn="just"/>
            <a:r>
              <a:rPr lang="cs-CZ" sz="1600" i="1" dirty="0"/>
              <a:t>relativního podílu na trhu </a:t>
            </a:r>
            <a:r>
              <a:rPr lang="cs-CZ" sz="1600" dirty="0"/>
              <a:t>(udává poměr tržeb podniku k tržbám nejvýznamnějšího konkurenta v odvětví, hranice mezi nízkým a vysokým podílem je 1)</a:t>
            </a:r>
            <a:endParaRPr lang="cs-CZ" sz="1600" i="1" dirty="0"/>
          </a:p>
          <a:p>
            <a:pPr lvl="1" algn="just"/>
            <a:r>
              <a:rPr lang="cs-CZ" sz="1600" i="1" dirty="0"/>
              <a:t>tempa růstu trhu </a:t>
            </a:r>
            <a:r>
              <a:rPr lang="cs-CZ" sz="1600" dirty="0"/>
              <a:t>(měří v ročních přírůstcích tržby z prodeje daného produktu, hranice mezi nízkým a vysokým tempem je 10%)</a:t>
            </a:r>
          </a:p>
          <a:p>
            <a:pPr algn="just"/>
            <a:r>
              <a:rPr lang="cs-CZ" sz="1600" dirty="0"/>
              <a:t>Matice podává přehled o prodejnosti produktů, úspěšnosti jednotlivých závodů – divizí nebo o podnikatelské vhodnosti jednotlivých územních celků (regionů, států). Lze rozhodnout o jejich osudu, neboť z jejich postavení (názvu) je zřejmé, které lze vyřadit a které produkty, závody, územní celky je možné podržet v portfoliu, případně je rozvíjet.</a:t>
            </a:r>
          </a:p>
          <a:p>
            <a:pPr algn="just"/>
            <a:r>
              <a:rPr lang="cs-CZ" sz="1600" dirty="0"/>
              <a:t>Tento model se používá pro dlouhodobé plánování investiční činnosti na 5 a více let s cílem optimalizace tvorby zisku ze sortimentu jako celku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BCG matice</a:t>
            </a:r>
          </a:p>
        </p:txBody>
      </p:sp>
    </p:spTree>
    <p:extLst>
      <p:ext uri="{BB962C8B-B14F-4D97-AF65-F5344CB8AC3E}">
        <p14:creationId xmlns:p14="http://schemas.microsoft.com/office/powerpoint/2010/main" val="153924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interního prostředí podniku</a:t>
            </a:r>
          </a:p>
        </p:txBody>
      </p:sp>
      <p:sp>
        <p:nvSpPr>
          <p:cNvPr id="5" name="Obdélník 4"/>
          <p:cNvSpPr/>
          <p:nvPr/>
        </p:nvSpPr>
        <p:spPr>
          <a:xfrm>
            <a:off x="827584" y="987574"/>
            <a:ext cx="1566174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Zdroje</a:t>
            </a:r>
          </a:p>
        </p:txBody>
      </p:sp>
      <p:sp>
        <p:nvSpPr>
          <p:cNvPr id="6" name="Obdélník 5"/>
          <p:cNvSpPr/>
          <p:nvPr/>
        </p:nvSpPr>
        <p:spPr>
          <a:xfrm>
            <a:off x="832580" y="2237626"/>
            <a:ext cx="162018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Klíčové kompetence</a:t>
            </a:r>
          </a:p>
        </p:txBody>
      </p:sp>
      <p:sp>
        <p:nvSpPr>
          <p:cNvPr id="7" name="Obdélník 6"/>
          <p:cNvSpPr/>
          <p:nvPr/>
        </p:nvSpPr>
        <p:spPr>
          <a:xfrm>
            <a:off x="827584" y="3546611"/>
            <a:ext cx="162018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Schopnosti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95950" y="2296560"/>
            <a:ext cx="1134126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Aktivity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860032" y="2296560"/>
            <a:ext cx="1368152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výhoda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732240" y="2296560"/>
            <a:ext cx="108012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Výkon </a:t>
            </a:r>
          </a:p>
        </p:txBody>
      </p:sp>
      <p:sp>
        <p:nvSpPr>
          <p:cNvPr id="12" name="Šipka dolů 11"/>
          <p:cNvSpPr/>
          <p:nvPr/>
        </p:nvSpPr>
        <p:spPr>
          <a:xfrm>
            <a:off x="1602212" y="1757697"/>
            <a:ext cx="139625" cy="432679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3" name="Šipka nahoru 12"/>
          <p:cNvSpPr/>
          <p:nvPr/>
        </p:nvSpPr>
        <p:spPr>
          <a:xfrm flipH="1">
            <a:off x="1602212" y="2998638"/>
            <a:ext cx="139625" cy="489039"/>
          </a:xfrm>
          <a:prstGeom prst="up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4" name="Šipka doprava 13"/>
          <p:cNvSpPr/>
          <p:nvPr/>
        </p:nvSpPr>
        <p:spPr>
          <a:xfrm>
            <a:off x="2655806" y="2613310"/>
            <a:ext cx="548042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Šipka doprava 14"/>
          <p:cNvSpPr/>
          <p:nvPr/>
        </p:nvSpPr>
        <p:spPr>
          <a:xfrm>
            <a:off x="4464005" y="2604106"/>
            <a:ext cx="339796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prava 16"/>
          <p:cNvSpPr/>
          <p:nvPr/>
        </p:nvSpPr>
        <p:spPr>
          <a:xfrm flipV="1">
            <a:off x="6296613" y="2604106"/>
            <a:ext cx="367197" cy="165260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BCG matice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131590"/>
            <a:ext cx="705678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Dojné krávy</a:t>
            </a:r>
            <a:r>
              <a:rPr lang="cs-CZ" sz="1600" dirty="0"/>
              <a:t> jsou takové produkty, podnikové divize nebo územní celky, které mají vysoký podíl na pomalu rostoucích trzích a produkují stálý hotovostní tok.</a:t>
            </a:r>
          </a:p>
          <a:p>
            <a:pPr lvl="0" algn="just"/>
            <a:r>
              <a:rPr lang="cs-CZ" sz="1600" b="1" dirty="0"/>
              <a:t>Hvězdy - </a:t>
            </a:r>
            <a:r>
              <a:rPr lang="cs-CZ" sz="1600" dirty="0"/>
              <a:t>mají vysoký relativní podíl na rychle rostoucích trzích, ale vyžadují stálou finanční dotaci, aby získaly silnou pozici na trhu. Tím by bylo dosaženo možnosti v budoucnu mít vysoké zisky.</a:t>
            </a:r>
          </a:p>
          <a:p>
            <a:pPr lvl="0" algn="just"/>
            <a:r>
              <a:rPr lang="cs-CZ" sz="1600" b="1" dirty="0"/>
              <a:t>Otazníky (</a:t>
            </a:r>
            <a:r>
              <a:rPr lang="cs-CZ" sz="1600" dirty="0"/>
              <a:t>někdy označované jako </a:t>
            </a:r>
            <a:r>
              <a:rPr lang="cs-CZ" sz="1600" b="1" dirty="0"/>
              <a:t>divoké kočky</a:t>
            </a:r>
            <a:r>
              <a:rPr lang="cs-CZ" sz="1600" dirty="0"/>
              <a:t>) jsou charakteristické nízkým relativním uplatněním na rychle rostoucím trhu (nebo v rámci zisku podniku) a vyžadují pro svůj růst stálou finanční dotaci. Přitom není přesně jasno, zda budou, či nebudou přínosem.</a:t>
            </a:r>
          </a:p>
          <a:p>
            <a:pPr algn="just"/>
            <a:r>
              <a:rPr lang="cs-CZ" sz="1600" b="1" dirty="0"/>
              <a:t>Psi (</a:t>
            </a:r>
            <a:r>
              <a:rPr lang="cs-CZ" sz="1600" dirty="0"/>
              <a:t>někdy označovaní jako </a:t>
            </a:r>
            <a:r>
              <a:rPr lang="cs-CZ" sz="1600" b="1" dirty="0"/>
              <a:t>bídní psi</a:t>
            </a:r>
            <a:r>
              <a:rPr lang="cs-CZ" sz="1600" dirty="0"/>
              <a:t>) jsou charakterizováni slabou soutěžní pozici, ztrátou případně nízce rostoucími přínosy, bez perspektivy. Při jejích ponechání v rámci podnikových aktivit se mohou stát finanční pastí kvůli své slabosti.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BCG matice – typy produktů</a:t>
            </a:r>
          </a:p>
        </p:txBody>
      </p:sp>
    </p:spTree>
    <p:extLst>
      <p:ext uri="{BB962C8B-B14F-4D97-AF65-F5344CB8AC3E}">
        <p14:creationId xmlns:p14="http://schemas.microsoft.com/office/powerpoint/2010/main" val="87278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GE matice je matice multikriteriálního charakteru.</a:t>
            </a:r>
          </a:p>
          <a:p>
            <a:pPr lvl="0" algn="just"/>
            <a:r>
              <a:rPr lang="cs-CZ" sz="1600" dirty="0"/>
              <a:t>GE matice zhodnocuje produkty na základě souhrnných faktorů atraktivnosti trhu a konkurenční pozice. </a:t>
            </a:r>
            <a:r>
              <a:rPr lang="cs-CZ" sz="1600" i="1" dirty="0"/>
              <a:t>Faktor atraktivnosti trhu </a:t>
            </a:r>
            <a:r>
              <a:rPr lang="cs-CZ" sz="1600" dirty="0"/>
              <a:t>je vyjádřen dílčími faktory jako jsou tržní růst, velikost trhu, kvalita trhu, náročnost a dostupnost trhů, situace v okolí firmy a další. </a:t>
            </a:r>
            <a:r>
              <a:rPr lang="cs-CZ" sz="1600" i="1" dirty="0"/>
              <a:t>Faktor konkurenční pozice </a:t>
            </a:r>
            <a:r>
              <a:rPr lang="cs-CZ" sz="1600" dirty="0"/>
              <a:t>je vyjádřen faktory relativní tržní podíl, relativní výrobní kapacita, relativní schopnost managementu, relativní vývojový potenciál a další.</a:t>
            </a:r>
          </a:p>
          <a:p>
            <a:pPr lvl="0" algn="just"/>
            <a:r>
              <a:rPr lang="cs-CZ" sz="1600" dirty="0"/>
              <a:t>Určitou modifikací matice GE je </a:t>
            </a:r>
            <a:r>
              <a:rPr lang="cs-CZ" sz="1600" dirty="0" err="1"/>
              <a:t>Hofferova</a:t>
            </a:r>
            <a:r>
              <a:rPr lang="cs-CZ" sz="1600" dirty="0"/>
              <a:t> matice, která srovnává pozici podniku na trhu s vývojovým stádiem produktu této firmy. </a:t>
            </a:r>
          </a:p>
          <a:p>
            <a:pPr lvl="0" algn="just"/>
            <a:r>
              <a:rPr lang="cs-CZ" sz="1600" dirty="0"/>
              <a:t>Naopak Patel – Youngová matice využívá srovnání mezi konkurenční pozicí podniku a vývojovým stadiem oboru (zralosti oboru). Tato matice nám snadno umožňuje stanovit strategii podniku a tak usměrnit podnikovou aktivitu v daném oboru potřebným směrem.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(Matice General Electric)</a:t>
            </a:r>
          </a:p>
        </p:txBody>
      </p:sp>
    </p:spTree>
    <p:extLst>
      <p:ext uri="{BB962C8B-B14F-4D97-AF65-F5344CB8AC3E}">
        <p14:creationId xmlns:p14="http://schemas.microsoft.com/office/powerpoint/2010/main" val="383967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(Matice General </a:t>
            </a:r>
            <a:r>
              <a:rPr lang="cs-CZ" dirty="0" err="1"/>
              <a:t>Electrics</a:t>
            </a:r>
            <a:r>
              <a:rPr lang="cs-CZ" dirty="0"/>
              <a:t>)</a:t>
            </a: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816387"/>
            <a:ext cx="5616624" cy="382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9760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/>
              <a:t>Dimenzi atraktivita trhu</a:t>
            </a:r>
            <a:r>
              <a:rPr lang="cs-CZ" sz="1600" dirty="0"/>
              <a:t> tvoří tyto faktory:</a:t>
            </a:r>
          </a:p>
          <a:p>
            <a:pPr lvl="0"/>
            <a:r>
              <a:rPr lang="cs-CZ" sz="1600" dirty="0"/>
              <a:t>velikost trhu a míra jeho růstu;</a:t>
            </a:r>
          </a:p>
          <a:p>
            <a:pPr lvl="0"/>
            <a:r>
              <a:rPr lang="cs-CZ" sz="1600" dirty="0"/>
              <a:t>očekávané a historické ziskové marže dosahované ve sledovaném odvětví;</a:t>
            </a:r>
          </a:p>
          <a:p>
            <a:pPr lvl="0"/>
            <a:r>
              <a:rPr lang="cs-CZ" sz="1600" dirty="0"/>
              <a:t>intenzita konkurence a charakter odběratelů (možnost vzniku úspor z rozsahu);</a:t>
            </a:r>
          </a:p>
          <a:p>
            <a:pPr lvl="0"/>
            <a:r>
              <a:rPr lang="cs-CZ" sz="1600" dirty="0"/>
              <a:t>bariéry vstupu do odvětví a výstupu z něj;</a:t>
            </a:r>
          </a:p>
          <a:p>
            <a:pPr lvl="0"/>
            <a:r>
              <a:rPr lang="cs-CZ" sz="1600" dirty="0"/>
              <a:t>požadavky na technologii a s ní spojený potřebný kapitál;</a:t>
            </a:r>
          </a:p>
          <a:p>
            <a:pPr lvl="0"/>
            <a:r>
              <a:rPr lang="cs-CZ" sz="1600" dirty="0"/>
              <a:t>příležitosti a ohrožení, která jsou spojena s daným odvětvím.</a:t>
            </a:r>
          </a:p>
          <a:p>
            <a:pPr marL="0" indent="0">
              <a:buNone/>
            </a:pPr>
            <a:r>
              <a:rPr lang="cs-CZ" sz="1600" b="1" dirty="0"/>
              <a:t>Dimenzi konkurenční pozice podniku (síla podniku) </a:t>
            </a:r>
            <a:r>
              <a:rPr lang="cs-CZ" sz="1600" dirty="0"/>
              <a:t>tvoří následující faktory:</a:t>
            </a:r>
          </a:p>
          <a:p>
            <a:pPr lvl="0"/>
            <a:r>
              <a:rPr lang="cs-CZ" sz="1600" dirty="0"/>
              <a:t>relativní podíl podniku na trhu;</a:t>
            </a:r>
          </a:p>
          <a:p>
            <a:pPr lvl="0"/>
            <a:r>
              <a:rPr lang="cs-CZ" sz="1600" dirty="0"/>
              <a:t>zisková marže podniku ve srovnání s konkurenty;</a:t>
            </a:r>
          </a:p>
          <a:p>
            <a:pPr lvl="0"/>
            <a:r>
              <a:rPr lang="cs-CZ" sz="1600" dirty="0"/>
              <a:t>schopnost podniku konkurovat v ceně a kvalitě;</a:t>
            </a:r>
          </a:p>
          <a:p>
            <a:pPr lvl="0"/>
            <a:r>
              <a:rPr lang="cs-CZ" sz="1600" dirty="0"/>
              <a:t>znalost trhu, zákazníků a technologické možnosti reagovat na jejich požadavky;</a:t>
            </a:r>
          </a:p>
          <a:p>
            <a:pPr lvl="0"/>
            <a:r>
              <a:rPr lang="cs-CZ" sz="1600" dirty="0"/>
              <a:t>kvalita podnikového managementu.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- dimenze</a:t>
            </a:r>
          </a:p>
        </p:txBody>
      </p:sp>
    </p:spTree>
    <p:extLst>
      <p:ext uri="{BB962C8B-B14F-4D97-AF65-F5344CB8AC3E}">
        <p14:creationId xmlns:p14="http://schemas.microsoft.com/office/powerpoint/2010/main" val="408893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167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1 – chráněné postavení, chránit a udržovat pozice</a:t>
            </a:r>
          </a:p>
          <a:p>
            <a:pPr lvl="0" algn="just"/>
            <a:r>
              <a:rPr lang="cs-CZ" sz="1600" dirty="0"/>
              <a:t>2 – investovat a budovat, investovat výběrově do rozvoje</a:t>
            </a:r>
          </a:p>
          <a:p>
            <a:pPr lvl="0" algn="just"/>
            <a:r>
              <a:rPr lang="cs-CZ" sz="1600" dirty="0"/>
              <a:t>3 – budovat selektivně, investovat uváženě</a:t>
            </a:r>
          </a:p>
          <a:p>
            <a:pPr lvl="0" algn="just"/>
            <a:r>
              <a:rPr lang="cs-CZ" sz="1600" dirty="0"/>
              <a:t>4 – budovat selektivně, investovat selektivně</a:t>
            </a:r>
          </a:p>
          <a:p>
            <a:pPr lvl="0" algn="just"/>
            <a:r>
              <a:rPr lang="cs-CZ" sz="1600" dirty="0"/>
              <a:t>5 – výběrovost/aktivity směřovat k výnosům, výběrově investovat</a:t>
            </a:r>
          </a:p>
          <a:p>
            <a:pPr lvl="0" algn="just"/>
            <a:r>
              <a:rPr lang="cs-CZ" sz="1600" dirty="0"/>
              <a:t>6 – omezeně expandovat nebo sklízet, omezit rozvoj</a:t>
            </a:r>
          </a:p>
          <a:p>
            <a:pPr lvl="0" algn="just"/>
            <a:r>
              <a:rPr lang="cs-CZ" sz="1600" dirty="0"/>
              <a:t>7 – chránit a znovu se soustředit, chránit a přehodnocovat</a:t>
            </a:r>
          </a:p>
          <a:p>
            <a:pPr lvl="0" algn="just"/>
            <a:r>
              <a:rPr lang="cs-CZ" sz="1600" dirty="0"/>
              <a:t>8 – směřovat k výnosům, omezit rozvoj</a:t>
            </a:r>
          </a:p>
          <a:p>
            <a:pPr lvl="0" algn="just"/>
            <a:r>
              <a:rPr lang="cs-CZ" sz="1600" dirty="0"/>
              <a:t>9 – zbavovat se, sklízet</a:t>
            </a:r>
          </a:p>
          <a:p>
            <a:pPr marL="0" indent="0" algn="just">
              <a:buNone/>
            </a:pPr>
            <a:r>
              <a:rPr lang="cs-CZ" sz="1600" dirty="0"/>
              <a:t>Model vymezuje tři </a:t>
            </a:r>
            <a:r>
              <a:rPr lang="cs-CZ" sz="1600" b="1" i="1" dirty="0"/>
              <a:t>základní oblasti z pohledu výhodnosti investování</a:t>
            </a:r>
            <a:r>
              <a:rPr lang="cs-CZ" sz="1600" dirty="0"/>
              <a:t>:</a:t>
            </a:r>
          </a:p>
          <a:p>
            <a:pPr lvl="0" algn="just"/>
            <a:r>
              <a:rPr lang="cs-CZ" sz="1600" dirty="0"/>
              <a:t>Pole 1, 2, 4 jsou z pohledu dalších </a:t>
            </a:r>
            <a:r>
              <a:rPr lang="cs-CZ" sz="1600" i="1" dirty="0"/>
              <a:t>investic výhodné a mají zelenou</a:t>
            </a:r>
            <a:r>
              <a:rPr lang="cs-CZ" sz="1600" dirty="0"/>
              <a:t>. Trh je atraktivní a podnik má dostatek zdrojů pro získání výhodné postavení.</a:t>
            </a:r>
          </a:p>
          <a:p>
            <a:pPr lvl="0" algn="just"/>
            <a:r>
              <a:rPr lang="cs-CZ" sz="1600" dirty="0"/>
              <a:t>Pole 6, 8, 9 jsou z pohledu </a:t>
            </a:r>
            <a:r>
              <a:rPr lang="cs-CZ" sz="1600" i="1" dirty="0"/>
              <a:t>investic nevýhodné a spíše investice omezit</a:t>
            </a:r>
            <a:r>
              <a:rPr lang="cs-CZ" sz="1600" dirty="0"/>
              <a:t>.</a:t>
            </a:r>
          </a:p>
          <a:p>
            <a:pPr lvl="0" algn="just"/>
            <a:r>
              <a:rPr lang="cs-CZ" sz="1600" dirty="0"/>
              <a:t>Pole 3, 5, 7 tvoří produkty, u kterých se musí </a:t>
            </a:r>
            <a:r>
              <a:rPr lang="cs-CZ" sz="1600" i="1" dirty="0"/>
              <a:t>pečlivě zvážit míra investic</a:t>
            </a:r>
            <a:r>
              <a:rPr lang="cs-CZ" sz="1600" dirty="0"/>
              <a:t>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– jednotlivá pole</a:t>
            </a:r>
          </a:p>
        </p:txBody>
      </p:sp>
    </p:spTree>
    <p:extLst>
      <p:ext uri="{BB962C8B-B14F-4D97-AF65-F5344CB8AC3E}">
        <p14:creationId xmlns:p14="http://schemas.microsoft.com/office/powerpoint/2010/main" val="74901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Hmotné zdroje </a:t>
            </a:r>
            <a:r>
              <a:rPr lang="cs-CZ" sz="1600" dirty="0"/>
              <a:t>(viditelné, fyzické atributy)</a:t>
            </a:r>
          </a:p>
          <a:p>
            <a:pPr lvl="1"/>
            <a:r>
              <a:rPr lang="cs-CZ" sz="1600" dirty="0"/>
              <a:t>Kapitál</a:t>
            </a:r>
          </a:p>
          <a:p>
            <a:pPr lvl="1"/>
            <a:r>
              <a:rPr lang="cs-CZ" sz="1600" dirty="0"/>
              <a:t>Lidé,</a:t>
            </a:r>
          </a:p>
          <a:p>
            <a:pPr lvl="1"/>
            <a:r>
              <a:rPr lang="cs-CZ" sz="1600" dirty="0"/>
              <a:t>Budovy, stroje, zařízení…</a:t>
            </a:r>
          </a:p>
          <a:p>
            <a:pPr lvl="1"/>
            <a:endParaRPr lang="cs-CZ" sz="1600" dirty="0"/>
          </a:p>
          <a:p>
            <a:r>
              <a:rPr lang="cs-CZ" sz="1600" b="1" dirty="0"/>
              <a:t>Nehmotné zdroje </a:t>
            </a:r>
            <a:r>
              <a:rPr lang="cs-CZ" sz="1600" dirty="0"/>
              <a:t>(neviditelné, bez fyzických atributů)</a:t>
            </a:r>
          </a:p>
          <a:p>
            <a:pPr lvl="1"/>
            <a:r>
              <a:rPr lang="cs-CZ" sz="1600" dirty="0"/>
              <a:t>Podniková kultura</a:t>
            </a:r>
          </a:p>
          <a:p>
            <a:pPr lvl="1"/>
            <a:r>
              <a:rPr lang="cs-CZ" sz="1600" dirty="0"/>
              <a:t>Know-how</a:t>
            </a:r>
          </a:p>
          <a:p>
            <a:pPr lvl="1"/>
            <a:r>
              <a:rPr lang="cs-CZ" sz="1600" dirty="0"/>
              <a:t>Znalosti</a:t>
            </a:r>
          </a:p>
          <a:p>
            <a:pPr lvl="1"/>
            <a:r>
              <a:rPr lang="cs-CZ" sz="1600" dirty="0"/>
              <a:t>Reputace</a:t>
            </a:r>
          </a:p>
          <a:p>
            <a:pPr lvl="1"/>
            <a:r>
              <a:rPr lang="cs-CZ" sz="1600" dirty="0"/>
              <a:t>Duševní vlastnictví (patenty, značky, design…)…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podniku</a:t>
            </a:r>
          </a:p>
        </p:txBody>
      </p:sp>
    </p:spTree>
    <p:extLst>
      <p:ext uri="{BB962C8B-B14F-4D97-AF65-F5344CB8AC3E}">
        <p14:creationId xmlns:p14="http://schemas.microsoft.com/office/powerpoint/2010/main" val="104398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dirty="0"/>
              <a:t>Klíčova kompetence (</a:t>
            </a:r>
            <a:r>
              <a:rPr lang="cs-CZ" sz="1500" dirty="0" err="1"/>
              <a:t>core</a:t>
            </a:r>
            <a:r>
              <a:rPr lang="cs-CZ" sz="1500" dirty="0"/>
              <a:t> </a:t>
            </a:r>
            <a:r>
              <a:rPr lang="cs-CZ" sz="1500" dirty="0" err="1"/>
              <a:t>competence</a:t>
            </a:r>
            <a:r>
              <a:rPr lang="cs-CZ" sz="1500" dirty="0"/>
              <a:t>) je schopnost, aktivum nebo technologie, které přinášejí hodnotu zákazníkům, podporují růst podniku a odlišují podnik od jejich současných i budoucích konkurentů. </a:t>
            </a:r>
          </a:p>
          <a:p>
            <a:pPr algn="just"/>
            <a:r>
              <a:rPr lang="cs-CZ" sz="1500" dirty="0"/>
              <a:t>Klíčové kompetence vedou k získání a udržení konkurenční výhody na trhu. </a:t>
            </a:r>
          </a:p>
          <a:p>
            <a:pPr algn="just"/>
            <a:r>
              <a:rPr lang="cs-CZ" sz="1500" dirty="0"/>
              <a:t>Klíčovou kompetencí tedy může být něco, co je přínosné pro zákazníky, přičemž zákazníci tento přínos vnímají a oceňují. </a:t>
            </a:r>
          </a:p>
          <a:p>
            <a:pPr algn="just"/>
            <a:r>
              <a:rPr lang="cs-CZ" sz="1500" dirty="0"/>
              <a:t>Může to být například unikátní technologie, která dokáže produkt zhotovit v mimořádné kvalitě, nebo mimořádně levně. </a:t>
            </a:r>
          </a:p>
          <a:p>
            <a:pPr algn="just"/>
            <a:r>
              <a:rPr lang="cs-CZ" sz="1500" dirty="0"/>
              <a:t>Důležité je, že klíčová kompetence je v jistém smyslu unikátní a z ní pramenící přínosy jsou pro zákazníky odlišitelné od toho, co jim nabízí konkurence. </a:t>
            </a:r>
          </a:p>
          <a:p>
            <a:pPr algn="just"/>
            <a:r>
              <a:rPr lang="cs-CZ" sz="1500" dirty="0"/>
              <a:t>Výsledkem vhodně uplatněné klíčové kompetence bude konkurenční výhoda podniku.</a:t>
            </a:r>
          </a:p>
          <a:p>
            <a:pPr algn="just"/>
            <a:r>
              <a:rPr lang="cs-CZ" sz="1500" b="1" dirty="0"/>
              <a:t>Požadavky na klíčové kompetence</a:t>
            </a:r>
          </a:p>
          <a:p>
            <a:pPr lvl="1" algn="just"/>
            <a:r>
              <a:rPr lang="cs-CZ" sz="1500" dirty="0"/>
              <a:t>Relevance a důležitost pro rozhodování zákazníka</a:t>
            </a:r>
          </a:p>
          <a:p>
            <a:pPr lvl="1" algn="just"/>
            <a:r>
              <a:rPr lang="cs-CZ" sz="1500" dirty="0"/>
              <a:t>Obtížná </a:t>
            </a:r>
            <a:r>
              <a:rPr lang="cs-CZ" sz="1500" dirty="0" err="1"/>
              <a:t>napodobitelnost</a:t>
            </a:r>
            <a:endParaRPr lang="cs-CZ" sz="1500" dirty="0"/>
          </a:p>
          <a:p>
            <a:pPr lvl="1" algn="just"/>
            <a:r>
              <a:rPr lang="cs-CZ" sz="1500" dirty="0"/>
              <a:t>Možnosti využití ideálně na více trzích</a:t>
            </a:r>
          </a:p>
          <a:p>
            <a:pPr algn="just"/>
            <a:endParaRPr lang="cs-CZ" sz="1500" dirty="0"/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podniku </a:t>
            </a:r>
          </a:p>
        </p:txBody>
      </p:sp>
    </p:spTree>
    <p:extLst>
      <p:ext uri="{BB962C8B-B14F-4D97-AF65-F5344CB8AC3E}">
        <p14:creationId xmlns:p14="http://schemas.microsoft.com/office/powerpoint/2010/main" val="343605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podniku a výkonnost 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390AD555-649E-40C6-BEB7-65251B2B141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0436" y="674858"/>
          <a:ext cx="8352928" cy="4151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7134">
                  <a:extLst>
                    <a:ext uri="{9D8B030D-6E8A-4147-A177-3AD203B41FA5}">
                      <a16:colId xmlns:a16="http://schemas.microsoft.com/office/drawing/2014/main" val="2404547861"/>
                    </a:ext>
                  </a:extLst>
                </a:gridCol>
                <a:gridCol w="4061485">
                  <a:extLst>
                    <a:ext uri="{9D8B030D-6E8A-4147-A177-3AD203B41FA5}">
                      <a16:colId xmlns:a16="http://schemas.microsoft.com/office/drawing/2014/main" val="3810881565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1366273372"/>
                    </a:ext>
                  </a:extLst>
                </a:gridCol>
              </a:tblGrid>
              <a:tr h="320418">
                <a:tc>
                  <a:txBody>
                    <a:bodyPr/>
                    <a:lstStyle/>
                    <a:p>
                      <a:r>
                        <a:rPr lang="cs-CZ" sz="1700" dirty="0" err="1"/>
                        <a:t>Company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Core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competencies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Application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examples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436873"/>
                  </a:ext>
                </a:extLst>
              </a:tr>
              <a:tr h="560731">
                <a:tc>
                  <a:txBody>
                    <a:bodyPr/>
                    <a:lstStyle/>
                    <a:p>
                      <a:r>
                        <a:rPr lang="cs-CZ" sz="1700" dirty="0"/>
                        <a:t>Amazon.com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Superior IT </a:t>
                      </a:r>
                      <a:r>
                        <a:rPr lang="cs-CZ" sz="1700" dirty="0" err="1"/>
                        <a:t>capabilities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Online </a:t>
                      </a:r>
                      <a:r>
                        <a:rPr lang="cs-CZ" sz="1700" dirty="0" err="1"/>
                        <a:t>retailing</a:t>
                      </a:r>
                      <a:r>
                        <a:rPr lang="cs-CZ" sz="1700" dirty="0"/>
                        <a:t>: </a:t>
                      </a:r>
                      <a:r>
                        <a:rPr lang="cs-CZ" sz="1700" dirty="0" err="1"/>
                        <a:t>largest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selection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of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items</a:t>
                      </a:r>
                      <a:r>
                        <a:rPr lang="cs-CZ" sz="1700" dirty="0"/>
                        <a:t> online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46012"/>
                  </a:ext>
                </a:extLst>
              </a:tr>
              <a:tr h="1041357">
                <a:tc>
                  <a:txBody>
                    <a:bodyPr/>
                    <a:lstStyle/>
                    <a:p>
                      <a:r>
                        <a:rPr lang="cs-CZ" sz="1700" dirty="0"/>
                        <a:t>Apple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Superior marketing and </a:t>
                      </a:r>
                      <a:r>
                        <a:rPr lang="cs-CZ" sz="1700" dirty="0" err="1"/>
                        <a:t>retailing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experience</a:t>
                      </a:r>
                      <a:endParaRPr lang="cs-CZ" sz="1700" dirty="0"/>
                    </a:p>
                    <a:p>
                      <a:r>
                        <a:rPr lang="cs-CZ" sz="1700" dirty="0"/>
                        <a:t>Superior </a:t>
                      </a:r>
                      <a:r>
                        <a:rPr lang="cs-CZ" sz="1700" dirty="0" err="1"/>
                        <a:t>industrial</a:t>
                      </a:r>
                      <a:r>
                        <a:rPr lang="cs-CZ" sz="1700" dirty="0"/>
                        <a:t> design</a:t>
                      </a:r>
                      <a:r>
                        <a:rPr lang="cs-CZ" sz="1700" baseline="0" dirty="0"/>
                        <a:t> in </a:t>
                      </a:r>
                      <a:r>
                        <a:rPr lang="cs-CZ" sz="1700" baseline="0" dirty="0" err="1"/>
                        <a:t>integration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of</a:t>
                      </a:r>
                      <a:r>
                        <a:rPr lang="cs-CZ" sz="1700" baseline="0" dirty="0"/>
                        <a:t> hardware and software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Creation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of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innovative</a:t>
                      </a:r>
                      <a:r>
                        <a:rPr lang="cs-CZ" sz="1700" baseline="0" dirty="0"/>
                        <a:t> and </a:t>
                      </a:r>
                      <a:r>
                        <a:rPr lang="cs-CZ" sz="1700" baseline="0" dirty="0" err="1"/>
                        <a:t>category-defining</a:t>
                      </a:r>
                      <a:r>
                        <a:rPr lang="cs-CZ" sz="1700" baseline="0" dirty="0"/>
                        <a:t> mobile </a:t>
                      </a:r>
                      <a:r>
                        <a:rPr lang="cs-CZ" sz="1700" baseline="0" dirty="0" err="1"/>
                        <a:t>devices</a:t>
                      </a:r>
                      <a:r>
                        <a:rPr lang="cs-CZ" sz="1700" baseline="0" dirty="0"/>
                        <a:t> and software </a:t>
                      </a:r>
                      <a:r>
                        <a:rPr lang="cs-CZ" sz="1700" baseline="0" dirty="0" err="1"/>
                        <a:t>services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628729"/>
                  </a:ext>
                </a:extLst>
              </a:tr>
              <a:tr h="1281670">
                <a:tc>
                  <a:txBody>
                    <a:bodyPr/>
                    <a:lstStyle/>
                    <a:p>
                      <a:r>
                        <a:rPr lang="cs-CZ" sz="1700" dirty="0"/>
                        <a:t>Coca-Cola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Superior marketing and </a:t>
                      </a:r>
                      <a:r>
                        <a:rPr lang="cs-CZ" sz="1700" dirty="0" err="1"/>
                        <a:t>distribution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Leveraging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one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of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the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world´s</a:t>
                      </a:r>
                      <a:r>
                        <a:rPr lang="cs-CZ" sz="1700" dirty="0"/>
                        <a:t> most </a:t>
                      </a:r>
                      <a:r>
                        <a:rPr lang="cs-CZ" sz="1700" dirty="0" err="1"/>
                        <a:t>recognized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brands</a:t>
                      </a:r>
                      <a:endParaRPr lang="cs-CZ" sz="1700" dirty="0"/>
                    </a:p>
                    <a:p>
                      <a:r>
                        <a:rPr lang="cs-CZ" sz="1700" dirty="0" err="1"/>
                        <a:t>Gloal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availability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of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products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340392"/>
                  </a:ext>
                </a:extLst>
              </a:tr>
              <a:tr h="801044">
                <a:tc>
                  <a:txBody>
                    <a:bodyPr/>
                    <a:lstStyle/>
                    <a:p>
                      <a:r>
                        <a:rPr lang="cs-CZ" sz="1700" dirty="0"/>
                        <a:t>Honda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Superior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engineering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of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small</a:t>
                      </a:r>
                      <a:r>
                        <a:rPr lang="cs-CZ" sz="1700" baseline="0" dirty="0"/>
                        <a:t> but </a:t>
                      </a:r>
                      <a:r>
                        <a:rPr lang="cs-CZ" sz="1700" baseline="0" dirty="0" err="1"/>
                        <a:t>powerful</a:t>
                      </a:r>
                      <a:r>
                        <a:rPr lang="cs-CZ" sz="1700" baseline="0" dirty="0"/>
                        <a:t> and </a:t>
                      </a:r>
                      <a:r>
                        <a:rPr lang="cs-CZ" sz="1700" baseline="0" dirty="0" err="1"/>
                        <a:t>highly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reliable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internal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combustion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enegines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Motorcycles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cars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sporting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boats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snowmobiles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small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aircraft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544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98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Cílem analýz interního podnikatelského prostředí je nalezení silných stránek (výhod) a slabých stránek (nevýhod) podniku</a:t>
            </a:r>
          </a:p>
          <a:p>
            <a:pPr algn="just"/>
            <a:r>
              <a:rPr lang="cs-CZ" sz="1600" dirty="0"/>
              <a:t>Informačními zdroji k analýze interního prostředí podniku je především informační systém podniku, rozbory a hodnocení podnikových aktivit, šetření v podniku aj.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Analýza hodnototvorného řetězce</a:t>
            </a:r>
          </a:p>
          <a:p>
            <a:pPr algn="just"/>
            <a:r>
              <a:rPr lang="cs-CZ" sz="1600" dirty="0"/>
              <a:t>Metoda 7S</a:t>
            </a:r>
          </a:p>
          <a:p>
            <a:pPr algn="just"/>
            <a:r>
              <a:rPr lang="cs-CZ" sz="1600" dirty="0"/>
              <a:t>Metoda 6M</a:t>
            </a:r>
          </a:p>
          <a:p>
            <a:pPr algn="just"/>
            <a:r>
              <a:rPr lang="cs-CZ" sz="1600" dirty="0"/>
              <a:t>Metoda VRIO</a:t>
            </a:r>
          </a:p>
          <a:p>
            <a:pPr algn="just"/>
            <a:r>
              <a:rPr lang="cs-CZ" sz="1600" dirty="0"/>
              <a:t>Model EFQM a Model CAF</a:t>
            </a:r>
          </a:p>
          <a:p>
            <a:pPr algn="just"/>
            <a:r>
              <a:rPr lang="cs-CZ" sz="1600" dirty="0"/>
              <a:t>Finanční analýza</a:t>
            </a:r>
          </a:p>
          <a:p>
            <a:pPr algn="just"/>
            <a:r>
              <a:rPr lang="cs-CZ" sz="1600" dirty="0"/>
              <a:t>SWOT analýza</a:t>
            </a:r>
          </a:p>
          <a:p>
            <a:pPr algn="just"/>
            <a:r>
              <a:rPr lang="cs-CZ" sz="1600" dirty="0"/>
              <a:t>Produktové analytické metody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analýzy interního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154795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Analýza hodnototvorných aktivit podniku</a:t>
            </a:r>
            <a:r>
              <a:rPr lang="cs-CZ" sz="1600" dirty="0"/>
              <a:t> je analýza takových aktivit, které vytvářejí podnikový zisk a mohou se stát specifickou předností podniku – hodnototvorné aktivity. </a:t>
            </a:r>
          </a:p>
          <a:p>
            <a:pPr algn="just"/>
            <a:r>
              <a:rPr lang="cs-CZ" sz="1600" dirty="0"/>
              <a:t>Při hodnocení těchto aktivit se podnikové aktivity člení na:</a:t>
            </a:r>
          </a:p>
          <a:p>
            <a:pPr algn="just"/>
            <a:r>
              <a:rPr lang="cs-CZ" sz="1600" i="1" dirty="0"/>
              <a:t>hlavní podnikové aktivity</a:t>
            </a:r>
            <a:r>
              <a:rPr lang="cs-CZ" sz="1600" dirty="0"/>
              <a:t>, kam patří všechny aktivity podniku, které vytváří fyzickou podobu produktu (výrobku), podílí se na předání zákazníkovi a zajišťují jeho servis. Jedná se o tyto funkce (aktivity): řízení vstupních operací, výroba a provoz, řízení výstupních operací, marketing a odbyt, servisní služby</a:t>
            </a:r>
          </a:p>
          <a:p>
            <a:pPr algn="just"/>
            <a:r>
              <a:rPr lang="cs-CZ" sz="1600" i="1" dirty="0"/>
              <a:t>podpůrné podnikové aktivity</a:t>
            </a:r>
            <a:r>
              <a:rPr lang="cs-CZ" sz="1600" dirty="0"/>
              <a:t>, které zajišťují potřebné vstupy. Jmenovitě se jedná o následující podpůrné aktivity: řízení lidských zdrojů, technologický výzkum a vývoj, nákupní činnost, infrastruktura podniku. </a:t>
            </a:r>
          </a:p>
          <a:p>
            <a:pPr algn="just"/>
            <a:r>
              <a:rPr lang="cs-CZ" sz="1600" dirty="0"/>
              <a:t>Při analýze hodnototvorných aktivit podniku se určuje přínos, přidaná hodnota každé podnikové aktivity konkurenčnímu postavení daného podnikatelského subjektu.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Analýza hodnototvorného řetězce podle M. </a:t>
            </a:r>
            <a:r>
              <a:rPr lang="cs-CZ" dirty="0" err="1"/>
              <a:t>Portera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145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Hodnototvorný řetězec M. </a:t>
            </a:r>
            <a:r>
              <a:rPr lang="cs-CZ" dirty="0" err="1"/>
              <a:t>Portera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28909"/>
            <a:ext cx="6912768" cy="3616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565901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4135</TotalTime>
  <Words>2729</Words>
  <Application>Microsoft Office PowerPoint</Application>
  <PresentationFormat>Předvádění na obrazovce (16:9)</PresentationFormat>
  <Paragraphs>290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Enriqueta</vt:lpstr>
      <vt:lpstr>Times New Roman</vt:lpstr>
      <vt:lpstr>SLU</vt:lpstr>
      <vt:lpstr>Strategická analýza interního prostředí</vt:lpstr>
      <vt:lpstr>Interní prostředí podniku</vt:lpstr>
      <vt:lpstr>Prvky interního prostředí podniku</vt:lpstr>
      <vt:lpstr>Zdroje podniku</vt:lpstr>
      <vt:lpstr>Kompetence podniku </vt:lpstr>
      <vt:lpstr>Kompetence podniku a výkonnost </vt:lpstr>
      <vt:lpstr>Metody analýzy interního prostředí</vt:lpstr>
      <vt:lpstr>Analýza hodnototvorného řetězce podle M. Portera</vt:lpstr>
      <vt:lpstr>Hodnototvorný řetězec M. Portera</vt:lpstr>
      <vt:lpstr>Metoda 7S</vt:lpstr>
      <vt:lpstr>Metoda 7S</vt:lpstr>
      <vt:lpstr>Metoda 7S</vt:lpstr>
      <vt:lpstr>Metoda 6M</vt:lpstr>
      <vt:lpstr>Metoda 6M</vt:lpstr>
      <vt:lpstr>Metoda 6M</vt:lpstr>
      <vt:lpstr>Metoda VRIO</vt:lpstr>
      <vt:lpstr>Zdroje podniku</vt:lpstr>
      <vt:lpstr>Aplikace metody VRIO</vt:lpstr>
      <vt:lpstr>Model EFQM</vt:lpstr>
      <vt:lpstr>Model EFQM</vt:lpstr>
      <vt:lpstr>Model CAF</vt:lpstr>
      <vt:lpstr>Finanční analýza</vt:lpstr>
      <vt:lpstr>Metody finanční analýzy</vt:lpstr>
      <vt:lpstr>SWOT analýza</vt:lpstr>
      <vt:lpstr>Produktové (portfoliové) analytické metody</vt:lpstr>
      <vt:lpstr>Druckerova klasifikace produktů</vt:lpstr>
      <vt:lpstr>ABC analýza</vt:lpstr>
      <vt:lpstr>ABC analýza</vt:lpstr>
      <vt:lpstr>BCG matice</vt:lpstr>
      <vt:lpstr>BCG matice</vt:lpstr>
      <vt:lpstr>BCG matice – typy produktů</vt:lpstr>
      <vt:lpstr>GE matice (Matice General Electric)</vt:lpstr>
      <vt:lpstr>GE matice (Matice General Electrics)</vt:lpstr>
      <vt:lpstr>GE matice - dimenze</vt:lpstr>
      <vt:lpstr>GE matice – jednotlivá pole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147</cp:revision>
  <dcterms:created xsi:type="dcterms:W3CDTF">2016-07-06T15:42:34Z</dcterms:created>
  <dcterms:modified xsi:type="dcterms:W3CDTF">2024-10-21T15:50:48Z</dcterms:modified>
</cp:coreProperties>
</file>