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95" r:id="rId3"/>
    <p:sldId id="334" r:id="rId4"/>
    <p:sldId id="336" r:id="rId5"/>
    <p:sldId id="337" r:id="rId6"/>
    <p:sldId id="385" r:id="rId7"/>
    <p:sldId id="338" r:id="rId8"/>
    <p:sldId id="340" r:id="rId9"/>
    <p:sldId id="342" r:id="rId10"/>
    <p:sldId id="346" r:id="rId11"/>
    <p:sldId id="396" r:id="rId12"/>
    <p:sldId id="392" r:id="rId13"/>
    <p:sldId id="397" r:id="rId14"/>
    <p:sldId id="398" r:id="rId15"/>
    <p:sldId id="399" r:id="rId16"/>
    <p:sldId id="400" r:id="rId17"/>
    <p:sldId id="401" r:id="rId18"/>
    <p:sldId id="402" r:id="rId1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56B26-904A-4CB7-A804-CC3AC8651185}" type="datetimeFigureOut">
              <a:rPr lang="cs-CZ" smtClean="0"/>
              <a:t>02.12.2024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40223-2A87-4FBF-80A6-5A31DA409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062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02.12.2024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a podniková kultura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400" dirty="0"/>
              <a:t>Sociabilita – stanovuje určitou míru přátelství mezi členy organizace. </a:t>
            </a:r>
          </a:p>
          <a:p>
            <a:pPr lvl="0" algn="just"/>
            <a:r>
              <a:rPr lang="cs-CZ" sz="2400" dirty="0"/>
              <a:t>Solidarita – soudržnost, která není citového původu, ale rozumového. </a:t>
            </a:r>
          </a:p>
          <a:p>
            <a:pPr marL="0" lvl="0" indent="0" algn="just">
              <a:buNone/>
            </a:pPr>
            <a:br>
              <a:rPr lang="cs-CZ" sz="2400" dirty="0"/>
            </a:br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Goffeeho</a:t>
            </a:r>
            <a:r>
              <a:rPr lang="cs-CZ" dirty="0"/>
              <a:t> a Jonese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D71255E7-72E5-405F-8AC5-EE879CA268E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01048" y="2787771"/>
          <a:ext cx="6096000" cy="1625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15083215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111384277"/>
                    </a:ext>
                  </a:extLst>
                </a:gridCol>
              </a:tblGrid>
              <a:tr h="81277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Rodina (síťová)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Tým (pospolitá)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2432825"/>
                  </a:ext>
                </a:extLst>
              </a:tr>
              <a:tr h="81277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Jednotlivci (</a:t>
                      </a:r>
                      <a:r>
                        <a:rPr lang="cs-CZ" dirty="0" err="1"/>
                        <a:t>fragmentální</a:t>
                      </a:r>
                      <a:r>
                        <a:rPr lang="cs-CZ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Byrokracie (námezdní)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5947955"/>
                  </a:ext>
                </a:extLst>
              </a:tr>
            </a:tbl>
          </a:graphicData>
        </a:graphic>
      </p:graphicFrame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D69B74E-3037-459A-9935-A624B0D787F6}"/>
              </a:ext>
            </a:extLst>
          </p:cNvPr>
          <p:cNvCxnSpPr/>
          <p:nvPr/>
        </p:nvCxnSpPr>
        <p:spPr>
          <a:xfrm>
            <a:off x="2483768" y="4443958"/>
            <a:ext cx="41764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66C6B586-25D1-49F3-8BA5-14F7FE3EE866}"/>
              </a:ext>
            </a:extLst>
          </p:cNvPr>
          <p:cNvSpPr txBox="1"/>
          <p:nvPr/>
        </p:nvSpPr>
        <p:spPr>
          <a:xfrm>
            <a:off x="3959932" y="4454831"/>
            <a:ext cx="17641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Míra solidarity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FAF51971-4DD0-450F-81B0-552EC621FF9E}"/>
              </a:ext>
            </a:extLst>
          </p:cNvPr>
          <p:cNvCxnSpPr/>
          <p:nvPr/>
        </p:nvCxnSpPr>
        <p:spPr>
          <a:xfrm flipV="1">
            <a:off x="899592" y="2787774"/>
            <a:ext cx="0" cy="1728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D2594827-26B6-4756-81A1-6AC569509445}"/>
              </a:ext>
            </a:extLst>
          </p:cNvPr>
          <p:cNvSpPr txBox="1"/>
          <p:nvPr/>
        </p:nvSpPr>
        <p:spPr>
          <a:xfrm>
            <a:off x="193780" y="2867734"/>
            <a:ext cx="677108" cy="132343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600" b="1" dirty="0"/>
              <a:t>Míra sociability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EFBAE0B-31FB-4291-9283-23BB9667A687}"/>
              </a:ext>
            </a:extLst>
          </p:cNvPr>
          <p:cNvSpPr txBox="1"/>
          <p:nvPr/>
        </p:nvSpPr>
        <p:spPr>
          <a:xfrm>
            <a:off x="1645904" y="4424213"/>
            <a:ext cx="810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nízká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E1EC04F-22EE-4D03-ABF6-8E2D50E4D086}"/>
              </a:ext>
            </a:extLst>
          </p:cNvPr>
          <p:cNvSpPr txBox="1"/>
          <p:nvPr/>
        </p:nvSpPr>
        <p:spPr>
          <a:xfrm>
            <a:off x="251519" y="2768044"/>
            <a:ext cx="810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vysoká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49AC5F1-C502-473F-9B84-DF0F7831370E}"/>
              </a:ext>
            </a:extLst>
          </p:cNvPr>
          <p:cNvSpPr txBox="1"/>
          <p:nvPr/>
        </p:nvSpPr>
        <p:spPr>
          <a:xfrm>
            <a:off x="251520" y="4304674"/>
            <a:ext cx="810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nízká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DF26D6C-E2C1-4A1C-97F8-F4F6FB17CB75}"/>
              </a:ext>
            </a:extLst>
          </p:cNvPr>
          <p:cNvSpPr txBox="1"/>
          <p:nvPr/>
        </p:nvSpPr>
        <p:spPr>
          <a:xfrm>
            <a:off x="6714569" y="4443958"/>
            <a:ext cx="810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vysoká</a:t>
            </a:r>
          </a:p>
        </p:txBody>
      </p:sp>
    </p:spTree>
    <p:extLst>
      <p:ext uri="{BB962C8B-B14F-4D97-AF65-F5344CB8AC3E}">
        <p14:creationId xmlns:p14="http://schemas.microsoft.com/office/powerpoint/2010/main" val="2849241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Determinanty manažerské kultury určují, zda manažerská kultura konkrétního podniku je silná nebo slabá.</a:t>
            </a:r>
          </a:p>
          <a:p>
            <a:pPr marL="0" indent="0" algn="just">
              <a:buNone/>
            </a:pPr>
            <a:r>
              <a:rPr lang="cs-CZ" sz="1800" dirty="0"/>
              <a:t>Silná manažerská kultura musí splňovat podle </a:t>
            </a:r>
            <a:r>
              <a:rPr lang="cs-CZ" sz="1800" dirty="0" err="1"/>
              <a:t>Bedrnové</a:t>
            </a:r>
            <a:r>
              <a:rPr lang="cs-CZ" sz="1800" dirty="0"/>
              <a:t> a Nového (2002) tři kritéria: </a:t>
            </a:r>
          </a:p>
          <a:p>
            <a:pPr lvl="0" algn="just"/>
            <a:r>
              <a:rPr lang="cs-CZ" sz="1800" b="1" dirty="0"/>
              <a:t>Pregnantnost</a:t>
            </a:r>
            <a:r>
              <a:rPr lang="cs-CZ" sz="1800" dirty="0"/>
              <a:t> – jednotlivé oblasti manažerské kultury musí přesně definovat všem pracovníkům, které aktivity jsou nutné, žádoucí, akceptovatelné, vyloučené a nepřijatelné. </a:t>
            </a:r>
          </a:p>
          <a:p>
            <a:pPr lvl="0" algn="just"/>
            <a:r>
              <a:rPr lang="cs-CZ" sz="1800" b="1" dirty="0"/>
              <a:t>Rozšířenost</a:t>
            </a:r>
            <a:r>
              <a:rPr lang="cs-CZ" sz="1800" dirty="0"/>
              <a:t> – manažerská kultura musí být dostatečně rozšířena v podniku, všichni pracovníci musí být dostatečně seznámeni s jednotlivými prvky manažerské kultury, a musí se s jejich existencí a vlivem setkávat v každé situaci, v každém okamžiku a na každém místě.</a:t>
            </a:r>
          </a:p>
          <a:p>
            <a:pPr algn="just"/>
            <a:r>
              <a:rPr lang="cs-CZ" sz="1800" b="1" dirty="0"/>
              <a:t>Zakotvenost</a:t>
            </a:r>
            <a:r>
              <a:rPr lang="cs-CZ" sz="1800" dirty="0"/>
              <a:t> – znamená míru identifikace jednotlivých podnikových hodnot, vzorů a norem jednání.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Síla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2998711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/>
              <a:t>Síla podnikové kultury se vyznačuje těmito znaky:</a:t>
            </a:r>
          </a:p>
          <a:p>
            <a:r>
              <a:rPr lang="cs-CZ" sz="1800" dirty="0"/>
              <a:t>zprostředkovává a usnadňuje jasný pohled na firmu, činí ho přehledný a snadno pochopitelný;</a:t>
            </a:r>
          </a:p>
          <a:p>
            <a:r>
              <a:rPr lang="cs-CZ" sz="1800" dirty="0"/>
              <a:t>vytváří podmínky pro jednoznačnou komunikaci;</a:t>
            </a:r>
          </a:p>
          <a:p>
            <a:r>
              <a:rPr lang="cs-CZ" sz="1800" dirty="0"/>
              <a:t>umožňuje rychlé rozhodování;</a:t>
            </a:r>
          </a:p>
          <a:p>
            <a:r>
              <a:rPr lang="cs-CZ" sz="1800" dirty="0"/>
              <a:t>urychluje implementaci nových plánů, projektů a programů, které mají všeobecnou podporu;</a:t>
            </a:r>
          </a:p>
          <a:p>
            <a:r>
              <a:rPr lang="cs-CZ" sz="1800" dirty="0"/>
              <a:t>snižuje potřebu kontroly zaměstnanců, kteří jsou identifikováni s firmou a existuje malá potřeba formální kontroly;</a:t>
            </a:r>
          </a:p>
          <a:p>
            <a:r>
              <a:rPr lang="cs-CZ" sz="1800" dirty="0"/>
              <a:t>zvyšuje motivaci a týmového ducha;</a:t>
            </a:r>
          </a:p>
          <a:p>
            <a:r>
              <a:rPr lang="cs-CZ" sz="1800" dirty="0"/>
              <a:t>zajišťuje stabilitu sociálního systému, tzn., že společně sdílené cíle a hodnoty redukují strach a přinášejí jistotu a sebedůvěru.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Síla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2953538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Podniková kultura a noví zaměstnanci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B0AD34E-48B1-4F7F-9D7C-413877C86C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00"/>
          <a:stretch/>
        </p:blipFill>
        <p:spPr>
          <a:xfrm>
            <a:off x="954360" y="877949"/>
            <a:ext cx="6858000" cy="372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850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Projevy podnikové kultury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E5017F0-35D2-4E25-BEE4-B54E33C7E2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01"/>
          <a:stretch/>
        </p:blipFill>
        <p:spPr>
          <a:xfrm>
            <a:off x="1043608" y="987574"/>
            <a:ext cx="6858000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089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Podniková kultura může podporovat nebo bránit implementaci strategie. Například, pokud je kultura orientována na inovace, bude pravděpodobně podporovat strategii zaměřenou na vývoj nových produktů.</a:t>
            </a:r>
          </a:p>
          <a:p>
            <a:pPr algn="just"/>
            <a:r>
              <a:rPr lang="cs-CZ" sz="1800" dirty="0"/>
              <a:t>Když organizace mění svou strategii, může být nezbytné také upravit podnikovou kulturu, aby byla v souladu s novými cíli. Například, pokud se firma rozhodne zaměřit na zákaznický servis, může být potřeba posílit hodnoty jako je empatie a spolupráce.</a:t>
            </a:r>
          </a:p>
          <a:p>
            <a:pPr algn="just"/>
            <a:r>
              <a:rPr lang="cs-CZ" sz="1800" dirty="0"/>
              <a:t>Silná a pozitivní podniková kultura může zvyšovat motivaci zaměstnanců, což má přímý dopad na výkon a úspěšnost strategie. Naopak, negativní kultura může vést k odporu vůči strategickým změnám.</a:t>
            </a:r>
          </a:p>
          <a:p>
            <a:pPr algn="just"/>
            <a:r>
              <a:rPr lang="cs-CZ" sz="1800" dirty="0"/>
              <a:t>Pro úspěch strategie je důležité, aby byla v souladu s dlouhodobou kulturou organizace. Když jsou strategie a kultura v harmonii, organizace má větší šanci na dlouhodobý úspěch.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Vztah mezi strategií podnikovou kulturou - synergie</a:t>
            </a:r>
          </a:p>
        </p:txBody>
      </p:sp>
    </p:spTree>
    <p:extLst>
      <p:ext uri="{BB962C8B-B14F-4D97-AF65-F5344CB8AC3E}">
        <p14:creationId xmlns:p14="http://schemas.microsoft.com/office/powerpoint/2010/main" val="1641644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92088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300" dirty="0"/>
              <a:t>Změna podnikové kultury a strategie je komplexní proces, který vyžaduje důkladné plánování a efektivní komunikaci. 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Analýza současného stavu</a:t>
            </a:r>
            <a:r>
              <a:rPr lang="cs-CZ" sz="1300" dirty="0"/>
              <a:t>: Zhodnoťte aktuální kulturu a strategii vaší organizace. Identifikujte silné a slabé stránky, příležitosti a hrozby.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Definice cílové kultury a strategie</a:t>
            </a:r>
            <a:r>
              <a:rPr lang="cs-CZ" sz="1300" dirty="0"/>
              <a:t>: Určení, jakou kulturu a strategii chcete mít. Zvažte hodnoty, které chcete podporovat, a cíle, které chcete dosáhnout.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Komunikace změny</a:t>
            </a:r>
            <a:r>
              <a:rPr lang="cs-CZ" sz="1300" dirty="0"/>
              <a:t>: Informujte zaměstnance o plánovaných změnách. Vysvětlete důvody a výhody, které tyto změny přinesou.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Vzdělávání a školení</a:t>
            </a:r>
            <a:r>
              <a:rPr lang="cs-CZ" sz="1300" dirty="0"/>
              <a:t>: Poskytněte školení a vzdělávací programy, které pomohou zaměstnancům pochopit nové hodnoty a cíle.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Zapojení zaměstnanců</a:t>
            </a:r>
            <a:r>
              <a:rPr lang="cs-CZ" sz="1300" dirty="0"/>
              <a:t>: Podporujte aktivní zapojení zaměstnanců do procesu změny. Získejte jejich názory a myšlenky, což může zvýšit jejich angažovanost.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Modelování chování</a:t>
            </a:r>
            <a:r>
              <a:rPr lang="cs-CZ" sz="1300" dirty="0"/>
              <a:t>: Vedoucí pracovníci by měli být příkladem a aktivně ukazovat chování, které je v souladu s novou kulturou a strategií.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Monitorování a vyhodnocování</a:t>
            </a:r>
            <a:r>
              <a:rPr lang="cs-CZ" sz="1300" dirty="0"/>
              <a:t>: Pravidelně sledujte pokrok a výsledky změn. Získávejte zpětnou vazbu a buďte připraveni provést úpravy, pokud to bude potřeba.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Udržitelnost</a:t>
            </a:r>
            <a:r>
              <a:rPr lang="cs-CZ" sz="1300" dirty="0"/>
              <a:t>: Zajistěte, aby změna byla udržitelná v dlouhodobém horizontu. To může zahrnovat pravidelné revize a úpravy strategií a procesů.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Proces změny podnikové kultury a změny strategie</a:t>
            </a:r>
          </a:p>
        </p:txBody>
      </p:sp>
    </p:spTree>
    <p:extLst>
      <p:ext uri="{BB962C8B-B14F-4D97-AF65-F5344CB8AC3E}">
        <p14:creationId xmlns:p14="http://schemas.microsoft.com/office/powerpoint/2010/main" val="1768417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92088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dirty="0"/>
              <a:t>Změna podnikové kultury ve vztahu k nové strategii vyžaduje systematický přístup a angažovanost všech úrovní organizace:</a:t>
            </a:r>
            <a:r>
              <a:rPr lang="cs-CZ" sz="1300" dirty="0"/>
              <a:t> 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Jasná komunikace</a:t>
            </a:r>
            <a:r>
              <a:rPr lang="cs-CZ" sz="1400" dirty="0"/>
              <a:t>: Ujistěte se, že nová strategie je jasně a srozumitelně komunikována všem zaměstnancům. Vysvětlete důvody změny a přínosy nové strategie</a:t>
            </a:r>
            <a:r>
              <a:rPr lang="cs-CZ" sz="13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Vedení příkladem</a:t>
            </a:r>
            <a:r>
              <a:rPr lang="cs-CZ" sz="1400" dirty="0"/>
              <a:t>: Vedení by mělo být vzorem pro chování, které chce vidět. Je důležité, aby manažeři praktikovali hodnoty a principy nové kultury</a:t>
            </a:r>
            <a:r>
              <a:rPr lang="cs-CZ" sz="13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Zahrnutí zaměstnanců</a:t>
            </a:r>
            <a:r>
              <a:rPr lang="cs-CZ" sz="1400" dirty="0"/>
              <a:t>: Zapojte zaměstnance do procesu změny. Získejte jejich názory a podněty, aby se cítili součástí transformace</a:t>
            </a:r>
            <a:r>
              <a:rPr lang="cs-CZ" sz="13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Vzdělávání a školení</a:t>
            </a:r>
            <a:r>
              <a:rPr lang="cs-CZ" sz="1400" dirty="0"/>
              <a:t>: Poskytněte školení, které pomůže zaměstnancům porozumět nové strategii a adaptovat se na změny. Zaměřte se na dovednosti a znalosti potřebné pro úspěšné implementace</a:t>
            </a:r>
            <a:r>
              <a:rPr lang="cs-CZ" sz="13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Odměny a uznání</a:t>
            </a:r>
            <a:r>
              <a:rPr lang="cs-CZ" sz="1400" dirty="0"/>
              <a:t>: Vytvořte systém odměn, který podporuje chování v souladu s novou kulturou. Oslavujte úspěchy a uznávejte příspěvky zaměstnanců</a:t>
            </a:r>
            <a:r>
              <a:rPr lang="cs-CZ" sz="13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Průběžná zpětná vazba</a:t>
            </a:r>
            <a:r>
              <a:rPr lang="cs-CZ" sz="1400" dirty="0"/>
              <a:t>: Zajistěte pravidelnou zpětnou vazbu o pokroku a dopadech změn. Umožněte zaměstnancům sdílet své zkušenosti a návrhy na zlepšení</a:t>
            </a:r>
            <a:r>
              <a:rPr lang="cs-CZ" sz="13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Trpělivost a vytrvalost</a:t>
            </a:r>
            <a:r>
              <a:rPr lang="cs-CZ" sz="1400" dirty="0"/>
              <a:t>: Změna kultury je dlouhodobý proces, který vyžaduje čas a vytrvalost. Buďte připraveni na překážky a neúspěchy, a neustále se snažte o zlepšení.</a:t>
            </a:r>
          </a:p>
          <a:p>
            <a:pPr marL="0" indent="0" algn="just">
              <a:buNone/>
            </a:pPr>
            <a:endParaRPr lang="cs-CZ" sz="13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Kroky ve změně v podnikové kultuře</a:t>
            </a:r>
          </a:p>
        </p:txBody>
      </p:sp>
    </p:spTree>
    <p:extLst>
      <p:ext uri="{BB962C8B-B14F-4D97-AF65-F5344CB8AC3E}">
        <p14:creationId xmlns:p14="http://schemas.microsoft.com/office/powerpoint/2010/main" val="3454921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92088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+mj-lt"/>
              <a:buAutoNum type="arabicPeriod"/>
            </a:pPr>
            <a:r>
              <a:rPr lang="cs-CZ" sz="1400" b="1" dirty="0"/>
              <a:t>Vedení příkladem</a:t>
            </a:r>
            <a:r>
              <a:rPr lang="cs-CZ" sz="1400" dirty="0"/>
              <a:t>: Vedoucí pracovníci by měli být vzorem chování, které chtějí vidět v celé organizaci. Pokud se změní jejich chování a hodnoty, zaměstnanci je pravděpodobně budou následovat.</a:t>
            </a:r>
            <a:endParaRPr lang="cs-CZ" sz="1300" dirty="0"/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Komunikace</a:t>
            </a:r>
            <a:r>
              <a:rPr lang="cs-CZ" sz="1400" dirty="0"/>
              <a:t>: Otevřená a transparentní komunikace je klíčová. Je důležité, aby vedení jasně sdělilo důvody pro změnu a jaké výhody přinese zaměstnancům i organizaci.</a:t>
            </a:r>
            <a:endParaRPr lang="cs-CZ" sz="1300" dirty="0"/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Zahrnutí zaměstnanců</a:t>
            </a:r>
            <a:r>
              <a:rPr lang="cs-CZ" sz="1400" dirty="0"/>
              <a:t>: Zapojení zaměstnanců do procesu změny pomáhá zajistit, že budou mít pocit, že mají kontrolu nad svým pracovním prostředím. Může to zahrnovat workshopy, dotazníky nebo diskuse.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Vzdělávání a školení</a:t>
            </a:r>
            <a:r>
              <a:rPr lang="cs-CZ" sz="1400" dirty="0"/>
              <a:t>: Investice do školení a rozvoje zaměstnanců pomáhá upevnit nové hodnoty a chování. Zaměstnanci by měli mít příležitosti se učit a rozvíjet se v souladu s novou kulturou</a:t>
            </a:r>
            <a:r>
              <a:rPr lang="cs-CZ" sz="13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Odměny a uznání</a:t>
            </a:r>
            <a:r>
              <a:rPr lang="cs-CZ" sz="1400" dirty="0"/>
              <a:t>: Změna podnikové kultury může být podpořena systémem odměn, který ocení chování a výsledky, které jsou v souladu s novou kulturou</a:t>
            </a:r>
            <a:r>
              <a:rPr lang="cs-CZ" sz="13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Postupné zavádění změn</a:t>
            </a:r>
            <a:r>
              <a:rPr lang="cs-CZ" sz="1400" dirty="0"/>
              <a:t>: Místo radikálních změn je někdy efektivnější zavádět změny postupně. To umožňuje zaměstnancům snáze se přizpůsobit novému prostředí</a:t>
            </a:r>
            <a:r>
              <a:rPr lang="cs-CZ" sz="13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Měření pokroku</a:t>
            </a:r>
            <a:r>
              <a:rPr lang="cs-CZ" sz="1400" dirty="0"/>
              <a:t>: Je důležité sledovat a hodnotit pokrok v implementaci změn. To zahrnuje shromažďování zpětné vazby a pravidelnou revizi cílů.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Vytváření silných příběhů</a:t>
            </a:r>
            <a:r>
              <a:rPr lang="cs-CZ" sz="1400" dirty="0"/>
              <a:t>: Příběhy a příklady úspěšných změn mohou inspirovat ostatní a pomoci jim vidět přínosy nového přístupu.</a:t>
            </a:r>
          </a:p>
          <a:p>
            <a:pPr marL="0" indent="0" algn="just">
              <a:buNone/>
            </a:pPr>
            <a:endParaRPr lang="cs-CZ" sz="13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Přístupy ke změně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306631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Funkce podnikové kultury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7BC7396-7553-4237-9419-B1D736935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24024"/>
            <a:ext cx="6696799" cy="434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316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Podle Vysekalové a Mikeše (2009, s. 67) podniková kultura vyjadřuje určitý charakter firmy, celkovou atmosféru, ovzduší, vnitřní život ovlivňující myšlení a chování spolupracovníků firmy.</a:t>
            </a:r>
          </a:p>
          <a:p>
            <a:pPr algn="just"/>
            <a:r>
              <a:rPr lang="cs-CZ" sz="1800" dirty="0"/>
              <a:t>„Kultura organizace neboli podniková kultura představuje soustavu hodnot, norem, přesvědčení, postojů a domněnek, která sice asi nebyla nikde výslovně zformulována, ale určuje způsob chování a jednání lidí a způsoby vykonávání práce. Hodnoty se týkají toho, o čem se věří, že je důležité v chování lidí a organizace. Normy jsou pak nepsaná pravidla chování”(Armstrong 2007, s. 257).</a:t>
            </a:r>
          </a:p>
          <a:p>
            <a:pPr algn="just"/>
            <a:r>
              <a:rPr lang="cs-CZ" sz="1800" dirty="0"/>
              <a:t>„Organizační kulturu lze chápat jako soubor základních předpokladů, hodnot, postojů a norem chování, které jsou sdíleny v rámci organizace, které se projevují v myšlení, cítění a chování členů organizace v artefaktech (výtvorech) materiální a nemateriální povahy” (Lukášová a Nový 2004, s. 22).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Vymezení pojmu podniková kultura</a:t>
            </a:r>
          </a:p>
        </p:txBody>
      </p:sp>
    </p:spTree>
    <p:extLst>
      <p:ext uri="{BB962C8B-B14F-4D97-AF65-F5344CB8AC3E}">
        <p14:creationId xmlns:p14="http://schemas.microsoft.com/office/powerpoint/2010/main" val="1241610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Základní funkce podnikové kultury:</a:t>
            </a:r>
          </a:p>
          <a:p>
            <a:pPr lvl="0" algn="just"/>
            <a:r>
              <a:rPr lang="cs-CZ" sz="1800" dirty="0"/>
              <a:t>vnější – způsob adaptace podniku na okolní podmínky, tvář podniku, její image;</a:t>
            </a:r>
          </a:p>
          <a:p>
            <a:pPr lvl="0" algn="just"/>
            <a:r>
              <a:rPr lang="cs-CZ" sz="1800" dirty="0"/>
              <a:t>vnitřní – způsob integrace uvnitř podniku, průbojnost strategie podniku. </a:t>
            </a:r>
          </a:p>
          <a:p>
            <a:pPr marL="0" lv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/>
              <a:t>Mezi další funkce podnikové kultury patří: </a:t>
            </a:r>
          </a:p>
          <a:p>
            <a:pPr lvl="0" algn="just"/>
            <a:r>
              <a:rPr lang="cs-CZ" sz="1800" dirty="0"/>
              <a:t>snižuje konflikty uvnitř podniku;</a:t>
            </a:r>
          </a:p>
          <a:p>
            <a:pPr lvl="0" algn="just"/>
            <a:r>
              <a:rPr lang="cs-CZ" sz="1800" dirty="0"/>
              <a:t>snižuje nejistotu zaměstnanců a ovlivňuje pracovní spokojenost a emocionální pohodu;</a:t>
            </a:r>
          </a:p>
          <a:p>
            <a:pPr lvl="0" algn="just"/>
            <a:r>
              <a:rPr lang="cs-CZ" sz="1800" dirty="0"/>
              <a:t>je zdrojem motivace;</a:t>
            </a:r>
          </a:p>
          <a:p>
            <a:pPr algn="just"/>
            <a:r>
              <a:rPr lang="cs-CZ" sz="1800" dirty="0"/>
              <a:t>je konkurenční výhodou.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Funkce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3465070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Za </a:t>
            </a:r>
            <a:r>
              <a:rPr lang="cs-CZ" sz="1800" b="1" dirty="0"/>
              <a:t>vnitřní prvky podnikové kultury </a:t>
            </a:r>
            <a:r>
              <a:rPr lang="cs-CZ" sz="1800" dirty="0"/>
              <a:t>jsou považovány symboly, hrdinové, rituály a hodnoty. K těmto prvkům se dále přidávají další prvky, a to základní předpoklady, normy, postoje a artefakty materiální i nemateriální povahy.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Vnější prvky podnikové kultury </a:t>
            </a:r>
            <a:r>
              <a:rPr lang="cs-CZ" sz="1800" dirty="0"/>
              <a:t>tvoří artefakty. Pro jednodušší pochopení jsou artefakty rozděleny na dvě části, kde první část představují nemateriální artefakty a druhou část naopak materiální artefakty.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Prvky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1108069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Prvky podnikové kultury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41CDA05-3223-40C7-8BFE-3F9C6886D6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77"/>
          <a:stretch/>
        </p:blipFill>
        <p:spPr>
          <a:xfrm>
            <a:off x="2483768" y="915567"/>
            <a:ext cx="4295832" cy="360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169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/>
              <a:t>Harrison</a:t>
            </a:r>
            <a:r>
              <a:rPr lang="cs-CZ" sz="1800" dirty="0"/>
              <a:t> </a:t>
            </a:r>
            <a:r>
              <a:rPr lang="cs-CZ" sz="1800" b="1" dirty="0"/>
              <a:t>rozčlenil manažerskou kulturu na čtyři druhy</a:t>
            </a:r>
            <a:r>
              <a:rPr lang="cs-CZ" sz="1800" dirty="0"/>
              <a:t>, které jsou odlišně orientované. </a:t>
            </a:r>
          </a:p>
          <a:p>
            <a:pPr lvl="0" algn="just"/>
            <a:r>
              <a:rPr lang="cs-CZ" sz="1800" b="1" dirty="0"/>
              <a:t>Orientace na moc</a:t>
            </a:r>
            <a:r>
              <a:rPr lang="cs-CZ" sz="1800" dirty="0"/>
              <a:t> – je charakteristická soutěživostí a odborností. Zde je prvotním cílem podniku řídit své okolí a management nebo vedoucí či mistři mají za úkol udržet zaměstnance, za které mají odpovědnost, pod úplnou kontrolou. </a:t>
            </a:r>
          </a:p>
          <a:p>
            <a:pPr lvl="0" algn="just"/>
            <a:r>
              <a:rPr lang="cs-CZ" sz="1800" b="1" dirty="0"/>
              <a:t>Orientace na lidi</a:t>
            </a:r>
            <a:r>
              <a:rPr lang="cs-CZ" sz="1800" dirty="0"/>
              <a:t> – hlavním zaměřením orientace jsou lidi. Podniková kultura by měla pomáhat a sloužit těmto zaměstnancům.</a:t>
            </a:r>
          </a:p>
          <a:p>
            <a:pPr lvl="0" algn="just"/>
            <a:r>
              <a:rPr lang="cs-CZ" sz="1800" b="1" dirty="0"/>
              <a:t>Orientace na úkol</a:t>
            </a:r>
            <a:r>
              <a:rPr lang="cs-CZ" sz="1800" dirty="0"/>
              <a:t> – v této kultuře jsou nejdůležitější schopnosti pracovníků, kteří by měli pracovat na správných úkolech a tyto úkoly by jim měli být „ušity na míru”</a:t>
            </a:r>
          </a:p>
          <a:p>
            <a:pPr lvl="0" algn="just"/>
            <a:r>
              <a:rPr lang="cs-CZ" sz="1800" b="1" dirty="0"/>
              <a:t>Orientace na roli</a:t>
            </a:r>
            <a:r>
              <a:rPr lang="cs-CZ" sz="1800" dirty="0"/>
              <a:t>, zde se pozornost zaměřuje převážně na legálnost, legitimnost a byrokracii.</a:t>
            </a:r>
          </a:p>
          <a:p>
            <a:pPr lvl="0" algn="just"/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Harrisona</a:t>
            </a:r>
          </a:p>
        </p:txBody>
      </p:sp>
    </p:spTree>
    <p:extLst>
      <p:ext uri="{BB962C8B-B14F-4D97-AF65-F5344CB8AC3E}">
        <p14:creationId xmlns:p14="http://schemas.microsoft.com/office/powerpoint/2010/main" val="52886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Handyho</a:t>
            </a:r>
            <a:endParaRPr lang="cs-CZ" dirty="0"/>
          </a:p>
        </p:txBody>
      </p:sp>
      <p:pic>
        <p:nvPicPr>
          <p:cNvPr id="5" name="Zástupný symbol pro obsah 3" descr="kultura.png"/>
          <p:cNvPicPr>
            <a:picLocks noChangeAspect="1"/>
          </p:cNvPicPr>
          <p:nvPr/>
        </p:nvPicPr>
        <p:blipFill>
          <a:blip r:embed="rId2" cstate="print">
            <a:lum bright="-20000" contrast="10000"/>
          </a:blip>
          <a:stretch>
            <a:fillRect/>
          </a:stretch>
        </p:blipFill>
        <p:spPr>
          <a:xfrm>
            <a:off x="1043608" y="851583"/>
            <a:ext cx="6588224" cy="36388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40050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Deala</a:t>
            </a:r>
            <a:r>
              <a:rPr lang="cs-CZ" dirty="0"/>
              <a:t> a Kennedyho</a:t>
            </a:r>
          </a:p>
        </p:txBody>
      </p:sp>
      <p:pic>
        <p:nvPicPr>
          <p:cNvPr id="5" name="Zástupný symbol pro obsah 3" descr="kultura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756838"/>
            <a:ext cx="6056237" cy="3921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9535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3513</TotalTime>
  <Words>1612</Words>
  <Application>Microsoft Office PowerPoint</Application>
  <PresentationFormat>Předvádění na obrazovce (16:9)</PresentationFormat>
  <Paragraphs>112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SLU</vt:lpstr>
      <vt:lpstr>Strategie a podniková kultura</vt:lpstr>
      <vt:lpstr>Funkce podnikové kultury</vt:lpstr>
      <vt:lpstr>Vymezení pojmu podniková kultura</vt:lpstr>
      <vt:lpstr>Funkce podnikové kultury</vt:lpstr>
      <vt:lpstr>Prvky podnikové kultury</vt:lpstr>
      <vt:lpstr>Prvky podnikové kultury</vt:lpstr>
      <vt:lpstr>Typologie podnikové kultury podle Harrisona</vt:lpstr>
      <vt:lpstr>Typologie podnikové kultury podle Handyho</vt:lpstr>
      <vt:lpstr>Typologie podnikové kultury podle Deala a Kennedyho</vt:lpstr>
      <vt:lpstr>Typologie podnikové kultury podle Goffeeho a Jonese</vt:lpstr>
      <vt:lpstr>Síla podnikové kultury</vt:lpstr>
      <vt:lpstr>Síla podnikové kultury</vt:lpstr>
      <vt:lpstr>Podniková kultura a noví zaměstnanci</vt:lpstr>
      <vt:lpstr>Projevy podnikové kultury</vt:lpstr>
      <vt:lpstr>Vztah mezi strategií podnikovou kulturou - synergie</vt:lpstr>
      <vt:lpstr>Proces změny podnikové kultury a změny strategie</vt:lpstr>
      <vt:lpstr>Kroky ve změně v podnikové kultuře</vt:lpstr>
      <vt:lpstr>Přístupy ke změně podnikové kultury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168</cp:revision>
  <cp:lastPrinted>2018-12-05T08:27:53Z</cp:lastPrinted>
  <dcterms:created xsi:type="dcterms:W3CDTF">2016-07-06T15:42:34Z</dcterms:created>
  <dcterms:modified xsi:type="dcterms:W3CDTF">2024-12-02T19:48:29Z</dcterms:modified>
</cp:coreProperties>
</file>