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62" r:id="rId5"/>
    <p:sldId id="272" r:id="rId6"/>
    <p:sldId id="291" r:id="rId7"/>
    <p:sldId id="304" r:id="rId8"/>
    <p:sldId id="305" r:id="rId9"/>
    <p:sldId id="273" r:id="rId10"/>
    <p:sldId id="287" r:id="rId11"/>
    <p:sldId id="303" r:id="rId12"/>
    <p:sldId id="275" r:id="rId13"/>
    <p:sldId id="276" r:id="rId14"/>
    <p:sldId id="306" r:id="rId15"/>
    <p:sldId id="307" r:id="rId16"/>
    <p:sldId id="290" r:id="rId17"/>
    <p:sldId id="278" r:id="rId18"/>
    <p:sldId id="279" r:id="rId19"/>
    <p:sldId id="292" r:id="rId20"/>
    <p:sldId id="293" r:id="rId21"/>
    <p:sldId id="294" r:id="rId22"/>
    <p:sldId id="295" r:id="rId23"/>
    <p:sldId id="296" r:id="rId24"/>
    <p:sldId id="280" r:id="rId25"/>
    <p:sldId id="281" r:id="rId26"/>
    <p:sldId id="282" r:id="rId27"/>
    <p:sldId id="283" r:id="rId28"/>
    <p:sldId id="284" r:id="rId29"/>
    <p:sldId id="297" r:id="rId30"/>
    <p:sldId id="298" r:id="rId31"/>
    <p:sldId id="300" r:id="rId32"/>
    <p:sldId id="299" r:id="rId33"/>
    <p:sldId id="301" r:id="rId34"/>
    <p:sldId id="302" r:id="rId35"/>
    <p:sldId id="308" r:id="rId36"/>
    <p:sldId id="309" r:id="rId37"/>
    <p:sldId id="310" r:id="rId38"/>
    <p:sldId id="311" r:id="rId39"/>
    <p:sldId id="312" r:id="rId40"/>
    <p:sldId id="266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ACDED9"/>
    <a:srgbClr val="55BBB1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D5636-D5FB-4605-A461-F37F5CE08D22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9BC9-DA89-4F9E-8D2A-E3CE366841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2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Remitence</a:t>
            </a:r>
            <a:r>
              <a:rPr lang="cs-CZ" dirty="0"/>
              <a:t> = </a:t>
            </a:r>
            <a:r>
              <a:rPr lang="cs-CZ" b="1" i="0" dirty="0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zasílání hotovosti, šeků nebo převodů z jedné země do druhé. </a:t>
            </a:r>
            <a:r>
              <a:rPr lang="cs-CZ" dirty="0"/>
              <a:t>M</a:t>
            </a:r>
            <a:r>
              <a:rPr lang="cs-CZ" b="0" i="0" dirty="0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ezinárodní převod peněz, protože jsou zasílány z jedné osoby na druhou, jedná se o mezinárodní transakci, protože aby se jednalo o </a:t>
            </a:r>
            <a:r>
              <a:rPr lang="cs-CZ" b="0" i="0" dirty="0" err="1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remitenci</a:t>
            </a:r>
            <a:r>
              <a:rPr lang="cs-CZ" b="0" i="0" dirty="0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, musí se místo určení peněz lišit od země, odkud pocházejí.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251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38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Remitence</a:t>
            </a:r>
            <a:r>
              <a:rPr lang="cs-CZ" dirty="0"/>
              <a:t> = </a:t>
            </a:r>
            <a:r>
              <a:rPr lang="cs-CZ" b="1" i="0" dirty="0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zasílání hotovosti, šeků nebo převodů z jedné země do druhé. </a:t>
            </a:r>
            <a:r>
              <a:rPr lang="cs-CZ" dirty="0"/>
              <a:t>M</a:t>
            </a:r>
            <a:r>
              <a:rPr lang="cs-CZ" b="0" i="0" dirty="0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ezinárodní převod peněz, protože jsou zasílány z jedné osoby na druhou, jedná se o mezinárodní transakci, protože aby se jednalo o </a:t>
            </a:r>
            <a:r>
              <a:rPr lang="cs-CZ" b="0" i="0" dirty="0" err="1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remitenci</a:t>
            </a:r>
            <a:r>
              <a:rPr lang="cs-CZ" b="0" i="0" dirty="0">
                <a:solidFill>
                  <a:srgbClr val="54555E"/>
                </a:solidFill>
                <a:effectLst/>
                <a:latin typeface="Source Sans Pro" panose="020B0503030403020204" pitchFamily="34" charset="0"/>
              </a:rPr>
              <a:t>, musí se místo určení peněz lišit od země, odkud pocházejí.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7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87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8274-A4A9-BD73-67C7-BE12A6B8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28A906-D184-1859-2881-CD453C59C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7837F2-3DA9-0360-352A-224CEBCC1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DA639C-6CA4-A234-73BA-4DAA0CE9A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4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EEC02-EE36-66AC-5130-ED9418D2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949402-2617-2EA0-EF2D-77A00DA18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7C9EF3-CBC9-F3B6-B192-4BBF0BE15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9EDBE7-B21D-9463-4D84-DD5E63851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2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54EB-4F0F-7151-BF48-FABAC248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23E4204-D8CB-12E9-50AF-7FD747055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989837-FF0C-D6A7-BF3C-42A2CE799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BFFE83-AA0D-A8EC-F3B7-1B6145B99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7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DD876-3536-C43E-9B28-73DB9FE1E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3DC84A-6FC1-C2C1-10A6-34D52B69F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D883A0-AC30-2895-17F6-4937DF7B8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12DA46-F8C7-9708-0558-47EA04141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10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C5D5-8330-86BF-FCBB-64D577F6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961EE4-907E-B2B9-3C9F-31A525256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547234-2277-EEAA-0411-021618226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8482B5-032A-782E-D519-28C652201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34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6F60-2751-67A5-BB5F-D6CB0A4C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E5A3FAE-E0BE-D60E-2F4D-E21F9B47A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A9FBBD-303C-4242-EF23-9EDE3F767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167C6-3F54-D043-4A5A-5BAA7482A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69BC9-DA89-4F9E-8D2A-E3CE3668413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96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MEZINÁRODNÍ POHYB PRACOVNÍCH SIL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A60745CC-966C-4504-AAA5-1ED5F96AFA1A}"/>
              </a:ext>
            </a:extLst>
          </p:cNvPr>
          <p:cNvSpPr txBox="1">
            <a:spLocks/>
          </p:cNvSpPr>
          <p:nvPr/>
        </p:nvSpPr>
        <p:spPr>
          <a:xfrm>
            <a:off x="611560" y="2597486"/>
            <a:ext cx="47555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Trh práce a politika zaměstnanosti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7DF165-2527-4D84-9920-CAFD95EA6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57" y="3008844"/>
            <a:ext cx="5616624" cy="1309575"/>
          </a:xfrm>
          <a:prstGeom prst="rect">
            <a:avLst/>
          </a:prstGeom>
        </p:spPr>
      </p:pic>
      <p:pic>
        <p:nvPicPr>
          <p:cNvPr id="2" name="Obrázek 1">
            <a:hlinkClick r:id="rId5"/>
            <a:extLst>
              <a:ext uri="{FF2B5EF4-FFF2-40B4-BE49-F238E27FC236}">
                <a16:creationId xmlns:a16="http://schemas.microsoft.com/office/drawing/2014/main" id="{83DBB426-40F7-5884-9D63-E843B6D2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2" y="4515966"/>
            <a:ext cx="12287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Nová ekonomická teorie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Domácnosti chtějí minimalizovat rizika ohledně příjmu rodiny, tj. část pracuje v domácí ekonomice, část rodiny v zahraničí a posílají finanční prostředky  (Afrika, Mexiko).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Dost často je příjem od členů rodiny ze zahraničí jediným relevantním příjmem rodin.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3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CE97-20FA-36A4-F19D-2AE93A61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AF1BC60-EB38-1787-9A95-4877DA690E31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Největší příjemci </a:t>
            </a:r>
            <a:r>
              <a:rPr lang="cs-CZ" sz="3200" b="1" dirty="0" err="1">
                <a:solidFill>
                  <a:srgbClr val="307871"/>
                </a:solidFill>
              </a:rPr>
              <a:t>remitencí</a:t>
            </a:r>
            <a:r>
              <a:rPr lang="cs-CZ" sz="3200" b="1" dirty="0">
                <a:solidFill>
                  <a:srgbClr val="307871"/>
                </a:solidFill>
              </a:rPr>
              <a:t> (rok 2022, v mld USD)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1B78D2F-4B53-FC52-2521-1BB7409113B6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683B0D8-F759-24DE-D992-9E55973821A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AC62640-42E7-83BA-5333-8FC20CF2F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18B5DB8-87F0-EA6B-5158-64261193650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36923F78-033F-9EA1-7F5E-9D1FB2CF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00" y="1070403"/>
            <a:ext cx="4614378" cy="33218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5F2617-543E-E79D-006F-ABA8A996F1FB}"/>
              </a:ext>
            </a:extLst>
          </p:cNvPr>
          <p:cNvSpPr txBox="1"/>
          <p:nvPr/>
        </p:nvSpPr>
        <p:spPr>
          <a:xfrm>
            <a:off x="426058" y="4640237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Statista</a:t>
            </a:r>
          </a:p>
        </p:txBody>
      </p:sp>
    </p:spTree>
    <p:extLst>
      <p:ext uri="{BB962C8B-B14F-4D97-AF65-F5344CB8AC3E}">
        <p14:creationId xmlns:p14="http://schemas.microsoft.com/office/powerpoint/2010/main" val="361068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CC1B-FC37-692C-79A6-E92332D9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ECED3D6-8110-1C5B-3F59-55A91723097E}"/>
              </a:ext>
            </a:extLst>
          </p:cNvPr>
          <p:cNvSpPr txBox="1">
            <a:spLocks/>
          </p:cNvSpPr>
          <p:nvPr/>
        </p:nvSpPr>
        <p:spPr>
          <a:xfrm>
            <a:off x="236905" y="195486"/>
            <a:ext cx="8256166" cy="832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Země, které jsou nejvíc závislé na </a:t>
            </a:r>
            <a:r>
              <a:rPr lang="cs-CZ" sz="3200" b="1" dirty="0" err="1">
                <a:solidFill>
                  <a:srgbClr val="307871"/>
                </a:solidFill>
              </a:rPr>
              <a:t>remitencích</a:t>
            </a:r>
            <a:endParaRPr lang="cs-CZ" sz="3200" b="1" dirty="0">
              <a:solidFill>
                <a:srgbClr val="307871"/>
              </a:solidFill>
            </a:endParaRPr>
          </a:p>
          <a:p>
            <a:r>
              <a:rPr lang="cs-CZ" sz="3200" b="1" dirty="0">
                <a:solidFill>
                  <a:srgbClr val="307871"/>
                </a:solidFill>
              </a:rPr>
              <a:t> (rok 2018, jako % HDP)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6EE6732-5A2B-A335-6666-8F3CCAA73F5A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6A20E4D-D82C-388D-B5AF-B2EBC355FB1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59D7F11-D263-EA2A-A853-810B1C62D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CE3BC94-A627-6E7A-B342-73E22AC3298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967F01-85C2-6DC0-8897-C982694EC9B6}"/>
              </a:ext>
            </a:extLst>
          </p:cNvPr>
          <p:cNvSpPr txBox="1"/>
          <p:nvPr/>
        </p:nvSpPr>
        <p:spPr>
          <a:xfrm>
            <a:off x="426058" y="4640237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</a:t>
            </a:r>
            <a:r>
              <a:rPr lang="cs-CZ" sz="1400" dirty="0" err="1">
                <a:latin typeface="+mj-lt"/>
              </a:rPr>
              <a:t>Gzero</a:t>
            </a:r>
            <a:endParaRPr lang="cs-CZ" sz="14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9A8A3A-0BA5-BBEE-2D6C-F7663C3C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74" y="1309879"/>
            <a:ext cx="6096851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28A5E-D40C-9390-7088-2F12F78FB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3A97DB1-1344-E87C-697D-C21CB142D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C7C5DF06-61A8-C753-5890-52EC214819D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E8BF9AF-5471-33B6-59D3-D71C9970F5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0B6DD4C-9B0C-C3C4-3F83-5034CA3F0B1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87D6EA05-BB78-837C-AC14-F081C693D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7" y="195486"/>
            <a:ext cx="3577590" cy="45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45E1944-877C-8296-C591-DAB1477C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325499"/>
            <a:ext cx="3529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>
                <a:latin typeface="+mj-lt"/>
              </a:rPr>
              <a:t>Nejvíce zaslaných obnosů odchází z USA, v roce 2016 to bylo bezmála 625 mld USD. Tabulka ukazuje, do jakých zemí tyto platby z USA odchází</a:t>
            </a:r>
          </a:p>
        </p:txBody>
      </p:sp>
    </p:spTree>
    <p:extLst>
      <p:ext uri="{BB962C8B-B14F-4D97-AF65-F5344CB8AC3E}">
        <p14:creationId xmlns:p14="http://schemas.microsoft.com/office/powerpoint/2010/main" val="3639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Duální trh a jeho vliv na migraci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l-PL" sz="1600" dirty="0">
                <a:latin typeface="+mj-lt"/>
              </a:rPr>
              <a:t>Na primárním trhu pracuje domácí pracovní síla.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l-PL" sz="1600" dirty="0">
                <a:latin typeface="+mj-lt"/>
              </a:rPr>
              <a:t>Na sekundárním trhu pracují přistěhovalci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l-PL" sz="1600" dirty="0">
                <a:latin typeface="+mj-lt"/>
              </a:rPr>
              <a:t>Typické ve vyspělých ekonomikách (USA, UK, Irsko či Německo)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l-PL" sz="16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926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Teorie světových systémů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Vyspělé vs. rozvojové země, resp. jejich vzájemné ekonomické vztahy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Teorie sítí – pro první generace migrantů jsou vyšší náklady, pro ty další už je to díky mezilidským vztahům, kdy  vznikají propojené sítě, jednoduší (např. kubánští imigranti na Floridě)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25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B874E-CE01-0922-049B-E5B9B456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5AA70B6-395A-10A6-4FA3-A5039E69A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63086E6-F8CB-D1AA-8F70-6571F081FEBE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Dopady globalizace, deglobalizace a technologických změn na pracovní trh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291564C-7305-8367-603F-20F110EC9C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75ED166-2739-419E-4146-D61EBB65D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3"/>
            <a:ext cx="834626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Dopady globalizace, deglobalizace a technologických změn na český trh práce přinášejí jak </a:t>
            </a:r>
            <a:r>
              <a:rPr lang="cs-CZ" sz="1600" b="1" dirty="0">
                <a:latin typeface="+mj-lt"/>
              </a:rPr>
              <a:t>příležitosti</a:t>
            </a:r>
            <a:r>
              <a:rPr lang="cs-CZ" sz="1600" dirty="0">
                <a:latin typeface="+mj-lt"/>
              </a:rPr>
              <a:t> (růst technologických sektorů, integrace do globálních výrobních řetězců), tak </a:t>
            </a:r>
            <a:r>
              <a:rPr lang="cs-CZ" sz="1600" b="1" dirty="0">
                <a:latin typeface="+mj-lt"/>
              </a:rPr>
              <a:t>výzvy</a:t>
            </a:r>
            <a:r>
              <a:rPr lang="cs-CZ" sz="1600" dirty="0">
                <a:latin typeface="+mj-lt"/>
              </a:rPr>
              <a:t> (nezaměstnanost nízkokvalifikovaných pracovníků, potřeba rekvalifikace, závislost na zahraniční pracovní síle).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Klíčem k úspěšnému zvládnutí těchto změn je flexibilní vzdělávací systém, podpora inovací a efektivní řízení migračních politik.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b="1" dirty="0">
                <a:latin typeface="+mj-lt"/>
              </a:rPr>
              <a:t>Globalizace</a:t>
            </a:r>
            <a:r>
              <a:rPr lang="cs-CZ" sz="1600" dirty="0">
                <a:latin typeface="+mj-lt"/>
              </a:rPr>
              <a:t> - růst mobility pracovních sil a integrace trhů práce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b="1" dirty="0">
                <a:latin typeface="+mj-lt"/>
              </a:rPr>
              <a:t>Deglobalizace</a:t>
            </a:r>
            <a:r>
              <a:rPr lang="cs-CZ" sz="1600" dirty="0">
                <a:latin typeface="+mj-lt"/>
              </a:rPr>
              <a:t> - protekcionismus a zpřísnění migračních politik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b="1" dirty="0">
                <a:latin typeface="+mj-lt"/>
              </a:rPr>
              <a:t>Automatizace a robotizace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>
                <a:latin typeface="+mj-lt"/>
              </a:rPr>
              <a:t>Umělá inteligence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dirty="0">
                <a:latin typeface="+mj-lt"/>
              </a:rPr>
              <a:t>-</a:t>
            </a:r>
            <a:r>
              <a:rPr lang="pt-BR" sz="1600" dirty="0">
                <a:latin typeface="+mj-lt"/>
              </a:rPr>
              <a:t> nové dovednosti a pracovní role, přeskupení pracovních sil</a:t>
            </a:r>
            <a:endParaRPr lang="cs-CZ" sz="1600" dirty="0">
              <a:latin typeface="+mj-lt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1A97A02-82AC-1D80-1DA8-7C84C6A05C3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A62C2608-D140-2F60-9F96-0252162ECB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3C489E0-27D6-3BBA-1060-08EBFEFD7FB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974F6B4-9D24-BA5D-DCFF-A89E43FECB0F}"/>
              </a:ext>
            </a:extLst>
          </p:cNvPr>
          <p:cNvSpPr/>
          <p:nvPr/>
        </p:nvSpPr>
        <p:spPr>
          <a:xfrm>
            <a:off x="7356021" y="3518804"/>
            <a:ext cx="978408" cy="484632"/>
          </a:xfrm>
          <a:prstGeom prst="rightArrow">
            <a:avLst/>
          </a:prstGeom>
          <a:solidFill>
            <a:srgbClr val="ACDED9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2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3F07C-5769-3A9D-3771-D47D91E1E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718C814-BAB3-60B2-7868-DED515219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C8BEAF8-9D17-E3AA-BEA4-E49C2680C4D4}"/>
              </a:ext>
            </a:extLst>
          </p:cNvPr>
          <p:cNvSpPr txBox="1">
            <a:spLocks/>
          </p:cNvSpPr>
          <p:nvPr/>
        </p:nvSpPr>
        <p:spPr>
          <a:xfrm>
            <a:off x="236905" y="359313"/>
            <a:ext cx="8670190" cy="71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1. Globalizace - růst mobility pracovních sil a integrace trhů práce 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5B83DB9-10BE-1F03-B2A0-B8A4354256C7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68DF891-7870-C00C-58D8-7F26087A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3"/>
            <a:ext cx="834626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Globalizace významně ovlivňuje český trh práce, zejména díky propojení s mezinárodními ekonomickými strukturami a volnému pohybu pracovníků v rámci Evropské unie.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Hlavní dopady: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Zahraniční pracovní síla </a:t>
            </a:r>
            <a:r>
              <a:rPr lang="cs-CZ" sz="1600" dirty="0">
                <a:latin typeface="+mj-lt"/>
              </a:rPr>
              <a:t>- příliv pracovníků z méně rozvinutých zemí EU (např. Slovensko, Rumunsko, Bulharsko) a třetích zemí (Ukrajina, Vietnam); významná role zahraniční pracovní síly ve stavebnictví, zemědělství, logistice a průmyslu; pozitivní vliv na ekonomiku díky zaplnění mezer na pracovním trhu, ale i výzvy spojené s integrací migrantů.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Integrace do globálních výrobních řetězců </a:t>
            </a:r>
            <a:r>
              <a:rPr lang="cs-CZ" sz="1600" dirty="0">
                <a:latin typeface="+mj-lt"/>
              </a:rPr>
              <a:t>- Česko jako významný dodavatel automobilového průmyslu a elektrotechniky; vliv na růst zaměstnanosti v exportních odvětvích; zranitelnost vůči externím šokům, jako je pokles poptávky v zahraničí nebo přerušení dodavatelských řetězců.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Vzdělání a dovednosti </a:t>
            </a:r>
            <a:r>
              <a:rPr lang="cs-CZ" sz="1600" dirty="0">
                <a:latin typeface="+mj-lt"/>
              </a:rPr>
              <a:t>- Český pracovní trh těží z přístupu ke vzdělaným pracovníkům z jiných zemí EU, ale čelí odlivu mozků do vyspělejších států (brain </a:t>
            </a:r>
            <a:r>
              <a:rPr lang="cs-CZ" sz="1600" dirty="0" err="1">
                <a:latin typeface="+mj-lt"/>
              </a:rPr>
              <a:t>drain</a:t>
            </a:r>
            <a:r>
              <a:rPr lang="cs-CZ" sz="1600" dirty="0">
                <a:latin typeface="+mj-lt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1045F98-BC18-2F34-B0F8-5A3223906FD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3D4FB5FF-08E1-FFBE-0DBC-9386A90E4C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D455CF1-B799-B1FD-C7C0-1E23AEDAAE5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7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D69B-C662-BB37-9BB4-37945051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EFEE9E4-22F3-4264-F84B-54921C50D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819ACD9-161E-7B32-A3DD-287119B15F05}"/>
              </a:ext>
            </a:extLst>
          </p:cNvPr>
          <p:cNvSpPr txBox="1">
            <a:spLocks/>
          </p:cNvSpPr>
          <p:nvPr/>
        </p:nvSpPr>
        <p:spPr>
          <a:xfrm>
            <a:off x="236905" y="359313"/>
            <a:ext cx="8670190" cy="71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2. Deglobalizace - protekcionismus a zpřísnění migračních politik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A83E9AD-5A6D-D47E-D48B-D72F90988060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EAA5827-0750-40AE-3E59-8D56D44A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3"/>
            <a:ext cx="834626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Deglobalizace by mohla ovlivnit český trh práce zpřísněním podmínek pro zahraniční pracovníky a omezením obchodních toků.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Důsledky pro Českou republiku: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Snížený příliv zahraničních pracovníků </a:t>
            </a:r>
            <a:r>
              <a:rPr lang="cs-CZ" sz="1600" dirty="0">
                <a:latin typeface="+mj-lt"/>
              </a:rPr>
              <a:t>- zavedení přísnějších imigračních politik v EU by mohlo snížit dostupnost levné pracovní síly ze třetích zemí, což by mělo negativní dopad na odvětví s vysokou závislostí na migrantech; hrozba ztráty flexibility na pracovním trhu a zpomalení růstu ekonomiky.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Zpomalení exportu </a:t>
            </a:r>
            <a:r>
              <a:rPr lang="cs-CZ" sz="1600" dirty="0">
                <a:latin typeface="+mj-lt"/>
              </a:rPr>
              <a:t>- protekcionistické politiky omezující obchod by poškodily klíčová odvětví české ekonomiky, zejména automobilový průmysl; riziko přesunu výroby do zemí s nižšími výrobními náklady mimo EU.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Sociální dopady </a:t>
            </a:r>
            <a:r>
              <a:rPr lang="cs-CZ" sz="1600" dirty="0">
                <a:latin typeface="+mj-lt"/>
              </a:rPr>
              <a:t>- zvýšený tlak na lokální pracovníky a růst sociálního napětí v důsledku nižší mobility pracovních sil.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B7500CE-5CBE-1B78-1059-0603F6BB614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A3C67EA3-33D4-3E70-1CD0-CAD6C1E42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DA9A79F8-CABB-7939-C5FE-313D38FE81A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98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AEB2-3531-5FF9-6753-A66BED090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4B2BF28-E3D0-062F-0DEF-AD2047560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00D141C-C59A-51DB-F703-D6139310834A}"/>
              </a:ext>
            </a:extLst>
          </p:cNvPr>
          <p:cNvSpPr txBox="1">
            <a:spLocks/>
          </p:cNvSpPr>
          <p:nvPr/>
        </p:nvSpPr>
        <p:spPr>
          <a:xfrm>
            <a:off x="236905" y="359313"/>
            <a:ext cx="8670190" cy="71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3. Automatizace a robotizace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02E1540-F4F8-1166-ECCF-09C053D5190B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46B4194-497B-1960-15F4-CFA1D253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3"/>
            <a:ext cx="834626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Technologické změny zásadně mění strukturu zaměstnanosti v Česku.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Úbytek příležitostí pro nízkokvalifikované pracovníky: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Ohrožené sektory </a:t>
            </a:r>
            <a:r>
              <a:rPr lang="cs-CZ" sz="1600" dirty="0">
                <a:latin typeface="+mj-lt"/>
              </a:rPr>
              <a:t>- výroba, zemědělství, doprava a logistika, automatizace montážních linek a robotizace skladů (např. robotické systémy ve Škodě Auto nebo Amazonu); snížení počtu míst v tradičních průmyslových odvětvích, kde je kladen důraz na fyzickou práci.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Důsledky</a:t>
            </a:r>
            <a:r>
              <a:rPr lang="cs-CZ" sz="1600" dirty="0">
                <a:latin typeface="+mj-lt"/>
              </a:rPr>
              <a:t> - riziko růstu nezaměstnanosti v regionech s vyšší koncentrací průmyslové výroby (např. Moravskoslezský kraj); potřeba rekvalifikace pracovníků, aby odpovídali novým požadavkům trhu práce.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Zvyšující se poptávka po vysoce kvalifikovaných odbornících: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Vysoká poptávka po IT specialistech </a:t>
            </a:r>
            <a:r>
              <a:rPr lang="cs-CZ" sz="1600" dirty="0">
                <a:latin typeface="+mj-lt"/>
              </a:rPr>
              <a:t>- programátoři, odborníci na umělou inteligenci, kybernetickou bezpečnost; poptávka po inženýrech a odbornících na automatizaci (</a:t>
            </a:r>
            <a:r>
              <a:rPr lang="cs-CZ" sz="1600" dirty="0" err="1">
                <a:latin typeface="+mj-lt"/>
              </a:rPr>
              <a:t>robotici</a:t>
            </a:r>
            <a:r>
              <a:rPr lang="cs-CZ" sz="1600" dirty="0">
                <a:latin typeface="+mj-lt"/>
              </a:rPr>
              <a:t>, technici průmyslu 4.0).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Reakce trhu práce - zvýšené nároky na vzdělávací systém, s</a:t>
            </a:r>
            <a:r>
              <a:rPr lang="pt-BR" sz="1600" dirty="0">
                <a:latin typeface="+mj-lt"/>
              </a:rPr>
              <a:t>polupráce firem s univerzitami na vytváření specializovaných vzdělávacích programů</a:t>
            </a:r>
            <a:r>
              <a:rPr lang="cs-CZ" sz="1600" dirty="0">
                <a:latin typeface="+mj-lt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Teorie mezinárodní migrace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207009"/>
            <a:ext cx="8256166" cy="34098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</a:rPr>
              <a:t>Mezinárodní migrace za prací je proces, kdy jednotlivci nebo skupiny opouštějí svou zemi původu s cílem nalézt zaměstnání v jiné zemi.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</a:rPr>
              <a:t>Tento fenomén je charakterizován pohybem pracovních sil přes hranice států a zahrnuje jak </a:t>
            </a:r>
            <a:r>
              <a:rPr lang="cs-CZ" sz="1600" b="1" dirty="0">
                <a:latin typeface="+mj-lt"/>
              </a:rPr>
              <a:t>dobrovolnou</a:t>
            </a:r>
            <a:r>
              <a:rPr lang="cs-CZ" sz="1600" dirty="0">
                <a:latin typeface="+mj-lt"/>
              </a:rPr>
              <a:t> migraci (např. za lepšími pracovními příležitostmi), tak </a:t>
            </a:r>
            <a:r>
              <a:rPr lang="cs-CZ" sz="1600" b="1" dirty="0">
                <a:latin typeface="+mj-lt"/>
              </a:rPr>
              <a:t>vynucenou</a:t>
            </a:r>
            <a:r>
              <a:rPr lang="cs-CZ" sz="1600" dirty="0">
                <a:latin typeface="+mj-lt"/>
              </a:rPr>
              <a:t> (např. v důsledku ekonomických nebo politických krizí).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celosvětový společenský fenomén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dlouhodobý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sociálně ekonomická a demografická dimenze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někde impulz k růstu (USA, Irsko) někde zdroj společenských konfliktů (i Česko)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479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5F7E5-93E4-C721-2E7C-ECBF5F9D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E89E93A-521F-7A4A-FCAA-D7259C880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9EEE8C7-FD0E-3D55-5D81-7DC4BA85CA5D}"/>
              </a:ext>
            </a:extLst>
          </p:cNvPr>
          <p:cNvSpPr txBox="1">
            <a:spLocks/>
          </p:cNvSpPr>
          <p:nvPr/>
        </p:nvSpPr>
        <p:spPr>
          <a:xfrm>
            <a:off x="236905" y="359313"/>
            <a:ext cx="8670190" cy="71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4. Umělá inteligence - nové dovednosti a pracovní role, přeskupení pracovních sil 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27A9326-5808-8F76-29BA-CB6DE321BFCF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C95FEA4-EB69-E21F-5E96-FCDB0499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3"/>
            <a:ext cx="834626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Rozvoj umělé inteligence (AI) mění strukturu pracovního trhu v Česku a vytváří nové výzvy i příležitosti.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u="sng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Nové pracovní role: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IT obory </a:t>
            </a:r>
            <a:r>
              <a:rPr lang="cs-CZ" sz="1600" dirty="0">
                <a:latin typeface="+mj-lt"/>
              </a:rPr>
              <a:t>– specialisté na vývoj AI systémů a jejich implementaci ve firmách; analytici velkých dat (Big Data) a strojového učení.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Hybridní role </a:t>
            </a:r>
            <a:r>
              <a:rPr lang="cs-CZ" sz="1600" dirty="0">
                <a:latin typeface="+mj-lt"/>
              </a:rPr>
              <a:t>- kombinace technických a měkkých dovedností (např. UX design s podporou AI).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Vysoká poptávka v klíčových odvětvích - výroba (automatizované výrobní linky), zdravotnictví (diagnostika podporovaná AI), l</a:t>
            </a:r>
            <a:r>
              <a:rPr lang="es-ES" sz="1600" dirty="0">
                <a:latin typeface="+mj-lt"/>
              </a:rPr>
              <a:t>ogistika (optimalizace tras pomocí AI)</a:t>
            </a:r>
            <a:r>
              <a:rPr lang="cs-CZ" sz="1600" dirty="0">
                <a:latin typeface="+mj-lt"/>
              </a:rPr>
              <a:t>.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Přeskupení pracovních sil: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Ovlivnění tradičních sektorů </a:t>
            </a:r>
            <a:r>
              <a:rPr lang="cs-CZ" sz="1600" dirty="0">
                <a:latin typeface="+mj-lt"/>
              </a:rPr>
              <a:t>– nahrazení rutinních administrativních pozic systémy založenými na AI (např. účetnictví, zákaznický servis), migrace pracovníků do odvětví, kde automatizace není dominantní (např. péče o seniory, vzdělávání).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+mj-lt"/>
            </a:endParaRP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+mj-lt"/>
            </a:endParaRP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35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Klasifikace migračních pohybů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3"/>
            <a:ext cx="7663511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Typy migrace podle </a:t>
            </a:r>
            <a:r>
              <a:rPr lang="cs-CZ" sz="1600" b="1" u="sng" dirty="0">
                <a:latin typeface="+mj-lt"/>
              </a:rPr>
              <a:t>motivace</a:t>
            </a:r>
            <a:r>
              <a:rPr lang="cs-CZ" sz="1600" u="sng" dirty="0">
                <a:latin typeface="+mj-lt"/>
              </a:rPr>
              <a:t>: 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ekonomická migrace (</a:t>
            </a:r>
            <a:r>
              <a:rPr lang="pl-PL" sz="1600" dirty="0">
                <a:latin typeface="+mj-lt"/>
              </a:rPr>
              <a:t>za prací, lepším životním standardem),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migrace za vzděláním a kvalifikací,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azylová migrace (uprchlíci, žadatelé o azyl),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Ilegální migrace.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u="sng" dirty="0">
                <a:latin typeface="+mj-lt"/>
              </a:rPr>
              <a:t>Typy migrace podle </a:t>
            </a:r>
            <a:r>
              <a:rPr lang="cs-CZ" sz="1600" b="1" u="sng" dirty="0">
                <a:latin typeface="+mj-lt"/>
              </a:rPr>
              <a:t>trvání</a:t>
            </a:r>
            <a:r>
              <a:rPr lang="cs-CZ" sz="1600" u="sng" dirty="0">
                <a:latin typeface="+mj-lt"/>
              </a:rPr>
              <a:t>: 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sezónní migrace,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dočasná migrace,</a:t>
            </a:r>
          </a:p>
          <a:p>
            <a:pPr marL="571500" lvl="1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trvalá migrace.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cs-CZ" sz="1600" dirty="0">
                <a:latin typeface="+mj-lt"/>
              </a:rPr>
              <a:t>Migrace za vzděláním (studenti).</a:t>
            </a:r>
          </a:p>
          <a:p>
            <a:pPr algn="just">
              <a:spcBef>
                <a:spcPts val="0"/>
              </a:spcBef>
            </a:pPr>
            <a:r>
              <a:rPr lang="cs-CZ" sz="1600" dirty="0">
                <a:latin typeface="+mj-lt"/>
              </a:rPr>
              <a:t>Migrace za kvalifikací (praxe studentů nebo absolventů v zahraničí).</a:t>
            </a:r>
          </a:p>
          <a:p>
            <a:pPr algn="just">
              <a:spcBef>
                <a:spcPts val="0"/>
              </a:spcBef>
            </a:pPr>
            <a:r>
              <a:rPr lang="cs-CZ" sz="1600" dirty="0">
                <a:latin typeface="+mj-lt"/>
              </a:rPr>
              <a:t>Migrace z profesních nebo obchodních důvodů (např. v rámci nějaké nadnárodní firmy, zpravidla manažerské pozice, nutnost znalosti cizích jazyků).</a:t>
            </a:r>
          </a:p>
          <a:p>
            <a:pPr algn="just">
              <a:spcBef>
                <a:spcPts val="0"/>
              </a:spcBef>
            </a:pPr>
            <a:r>
              <a:rPr lang="cs-CZ" sz="1600" dirty="0">
                <a:latin typeface="+mj-lt"/>
              </a:rPr>
              <a:t>Smluvní migrace (několik typů).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73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Smluvní migrace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Dočasná smluvní migrace (na základě pracovního povolení, které se mnohdy přetaví v trvalý pobyt)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Sezónní migrace pro zaměstnávání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Sezónní migrace spojená s kontrakty (např. výstavba velkých investičních celků – přehrady, elektrárny apod., zaměstnanec ale zpravidla zůstává v mateřské firmě)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39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Klasifikace migračních toků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Migrace pro usídlení (zelené karty v USA)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Ilegální migrace (opět USA, ale i UK a ostatní země EU, zpravidla spojeno s organizovaným zločinem)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Žadatelé o azyl a uprchlíci (z důvodu politické persekuce v domácí zemi)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71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Teoretické zdůvodnění migrace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b="1" u="sng" dirty="0">
                <a:latin typeface="+mj-lt"/>
              </a:rPr>
              <a:t>Základní předpoklady</a:t>
            </a:r>
            <a:r>
              <a:rPr lang="cs-CZ" sz="1600" b="1" dirty="0">
                <a:latin typeface="+mj-lt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b="1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latin typeface="+mj-lt"/>
              </a:rPr>
              <a:t>Svět není ekonomicky integrován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latin typeface="+mj-lt"/>
              </a:rPr>
              <a:t>Svět tvoří pouze dvě země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latin typeface="+mj-lt"/>
              </a:rPr>
              <a:t>Obě země mají pouze dva VF (práce, půda)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latin typeface="+mj-lt"/>
              </a:rPr>
              <a:t>Obě země vyrábějí stejný výrobek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latin typeface="+mj-lt"/>
              </a:rPr>
              <a:t>Ekonomiky obou zemí jsou dokonale konkurenční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575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Efekty mezinárodní mobility práce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5" name="Zástupný obsah 74">
            <a:extLst>
              <a:ext uri="{FF2B5EF4-FFF2-40B4-BE49-F238E27FC236}">
                <a16:creationId xmlns:a16="http://schemas.microsoft.com/office/drawing/2014/main" id="{B367630A-991C-7111-4308-3C579024F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494" y="1265237"/>
            <a:ext cx="475002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DD26C-2B88-4CBF-4587-31A485C4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28D3C2D-7527-08F5-D11B-086827EAC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2E51A30-E0EF-34DF-3046-3FF8776DBFE9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Nové formy práce a jejich vliv na migrační toky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D77174D-0C87-9470-23F9-12AE485BE352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7EA7DEB-A6AB-A4F4-2C10-F3B5C5E149B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A60CB0F-6485-5927-C0D9-3348F20C3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CC4C99D-16B3-6833-BE89-24C95729BC8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A5D213B-1948-28C2-A8BA-EA1EB9351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4" y="1122836"/>
            <a:ext cx="852914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Nové formy práce, jako je vzdálená práce a gig ekonomika, transformují globální pracovní trh a významně ovlivňují migrační toky.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+mj-lt"/>
              </a:rPr>
              <a:t>Technologie umožňuje propojení zaměstnavatelů a pracovníků po celém světě, což mění dynamiku mobility pracovních sil.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u="sng" dirty="0">
                <a:latin typeface="+mj-lt"/>
              </a:rPr>
              <a:t>Vzdálená práce (</a:t>
            </a:r>
            <a:r>
              <a:rPr lang="cs-CZ" sz="1600" b="1" u="sng" dirty="0" err="1">
                <a:latin typeface="+mj-lt"/>
              </a:rPr>
              <a:t>Remote</a:t>
            </a:r>
            <a:r>
              <a:rPr lang="cs-CZ" sz="1600" b="1" u="sng" dirty="0"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Work</a:t>
            </a:r>
            <a:r>
              <a:rPr lang="cs-CZ" sz="1600" b="1" u="sng" dirty="0">
                <a:latin typeface="+mj-lt"/>
              </a:rPr>
              <a:t>) </a:t>
            </a:r>
            <a:r>
              <a:rPr lang="cs-CZ" sz="1600" dirty="0">
                <a:latin typeface="+mj-lt"/>
              </a:rPr>
              <a:t>– snížení potřeby fyzické migrace (umožňuje pracovníkům vykonávat své úkoly odkudkoliv).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Firmy mohou nabírat </a:t>
            </a:r>
            <a:r>
              <a:rPr lang="cs-CZ" sz="1600" b="1" dirty="0">
                <a:latin typeface="+mj-lt"/>
              </a:rPr>
              <a:t>talenty z celého světa </a:t>
            </a:r>
            <a:r>
              <a:rPr lang="cs-CZ" sz="1600" dirty="0">
                <a:latin typeface="+mj-lt"/>
              </a:rPr>
              <a:t>bez potřeby zajišťovat pracovní víza nebo relokaci.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Rozvoj </a:t>
            </a:r>
            <a:r>
              <a:rPr lang="cs-CZ" sz="1600" b="1" dirty="0">
                <a:latin typeface="+mj-lt"/>
              </a:rPr>
              <a:t>digitálních nomádů </a:t>
            </a:r>
            <a:r>
              <a:rPr lang="cs-CZ" sz="1600" dirty="0">
                <a:latin typeface="+mj-lt"/>
              </a:rPr>
              <a:t>(mohou pracovat odkudkoliv; často se stěhují mezi zeměmi).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Rostoucí význam coworkingových center a digitálních komunit v turistických destinacích.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Regulace a daně: Kde by měl být digitální nomád zdaněn?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Sociální zabezpečení -&gt; omezený přístup k beneficím a právům spojeným s tradičním zaměstnáním.</a:t>
            </a:r>
          </a:p>
          <a:p>
            <a:pPr algn="just">
              <a:spcBef>
                <a:spcPts val="0"/>
              </a:spcBef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0153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4905C-2597-107C-1E10-644FCE99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9629E7F-4CC1-0924-DF0C-3DB746FDB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5A91D32-DEA8-B8A6-E689-C68436150D44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Nové formy práce a jejich vliv na migrační toky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E776370-6D04-B17D-5919-2E4290E60E4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33D4953-9FDA-4370-D4D1-CA2C2351FF5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8C47129-555C-18DD-8259-91FAF8F65B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C3AB4A8-33BF-6AA6-75A0-695B6341B32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25F59976-4861-F578-B6D9-FF4AD1EC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4" y="1122836"/>
            <a:ext cx="8256167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b="1" u="sng" dirty="0">
                <a:latin typeface="+mj-lt"/>
              </a:rPr>
              <a:t>Gig ekonomika </a:t>
            </a:r>
            <a:r>
              <a:rPr lang="cs-CZ" sz="1600" dirty="0">
                <a:latin typeface="+mj-lt"/>
              </a:rPr>
              <a:t>– Gig ekonomika zahrnuje flexibilní pracovní modely, kde pracovníci vykonávají krátkodobé zakázky místo dlouhodobého zaměstnání.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Migranti často využívají gig ekonomiku jako vstupní bod na pracovní trh v nové zemi.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Gig platformy, jako je Uber, </a:t>
            </a:r>
            <a:r>
              <a:rPr lang="cs-CZ" sz="1600" dirty="0" err="1">
                <a:latin typeface="+mj-lt"/>
              </a:rPr>
              <a:t>Deliveroo</a:t>
            </a:r>
            <a:r>
              <a:rPr lang="cs-CZ" sz="1600" dirty="0">
                <a:latin typeface="+mj-lt"/>
              </a:rPr>
              <a:t> nebo </a:t>
            </a:r>
            <a:r>
              <a:rPr lang="cs-CZ" sz="1600" dirty="0" err="1">
                <a:latin typeface="+mj-lt"/>
              </a:rPr>
              <a:t>TaskRabbit</a:t>
            </a:r>
            <a:r>
              <a:rPr lang="cs-CZ" sz="1600" dirty="0">
                <a:latin typeface="+mj-lt"/>
              </a:rPr>
              <a:t>, nabízejí snadný přístup k zaměstnání, které nevyžaduje vysokou kvalifikaci nebo pokročilé jazykové dovednosti.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Výhodou je flexibilita, která migrantům umožňuje kombinovat práci s jinými aktivitami, jako je studium nebo péče o rodinu.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Rizikem je </a:t>
            </a:r>
            <a:r>
              <a:rPr lang="cs-CZ" sz="1600" b="1" i="1" dirty="0" err="1">
                <a:latin typeface="+mj-lt"/>
              </a:rPr>
              <a:t>prekarizace</a:t>
            </a:r>
            <a:r>
              <a:rPr lang="cs-CZ" sz="1600" dirty="0">
                <a:latin typeface="+mj-lt"/>
              </a:rPr>
              <a:t> (nahrazování plného pracovního poměru jiným druhem, nejčastěji částečným úvazkem) = nestabilní a nejisté pracovní podmínky spojené s gig ekonomikou.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Nízké mzdy, absence pracovních práv (např. nárok na nemocenskou nebo dovolenou).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+mj-lt"/>
              </a:rPr>
              <a:t>Migranti, kteří nejsou obeznámeni s pracovními právy nebo lokálními zákony, jsou zranitelnější vůči zneužívání a špatným podmínkám.</a:t>
            </a:r>
          </a:p>
          <a:p>
            <a:pPr algn="just">
              <a:spcBef>
                <a:spcPts val="0"/>
              </a:spcBef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291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299C-2903-DD8A-DED9-7ED145FF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69C1895-7326-3056-48BB-34EDB27D0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01458B-7108-C349-4989-2B8198E70CB4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Příklady platforem a jejich role v pracovním prostředí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4C3F5F7-B0CE-7918-4879-096A4CE9E80B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1668075-AE4E-D621-EFAF-9D1BF9E9148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6364B1B-387D-9EF4-8CFA-8E2C74C0DD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845976C-2410-F666-AAC0-DDAB135971E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56E7F9-332D-2B11-1E41-06E6513F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4" y="1122836"/>
            <a:ext cx="8256167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+mj-lt"/>
              </a:rPr>
              <a:t>Uber</a:t>
            </a:r>
            <a:r>
              <a:rPr lang="cs-CZ" sz="1600" dirty="0">
                <a:latin typeface="+mj-lt"/>
              </a:rPr>
              <a:t> = jedna z největších platforem v gig ekonomice zaměřená na osobní přepravu (taxi služba), umožňuje migrantům snadný přístup k práci, ale často čelí kritice za nízké mzdy a absenci pracovních výhod.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Bolt</a:t>
            </a:r>
            <a:r>
              <a:rPr lang="cs-CZ" sz="1600" dirty="0">
                <a:latin typeface="+mj-lt"/>
              </a:rPr>
              <a:t> = konkuruje Uberu na trzích po celém světě, zaměřuje se na přepravu osob a rozvoz jídla.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Upwork</a:t>
            </a:r>
            <a:r>
              <a:rPr lang="cs-CZ" sz="1600" b="1" dirty="0">
                <a:latin typeface="+mj-lt"/>
              </a:rPr>
              <a:t> a </a:t>
            </a:r>
            <a:r>
              <a:rPr lang="cs-CZ" sz="1600" b="1" dirty="0" err="1">
                <a:latin typeface="+mj-lt"/>
              </a:rPr>
              <a:t>Fiverr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dirty="0">
                <a:latin typeface="+mj-lt"/>
              </a:rPr>
              <a:t>= platformy zaměřené na vzdálenou práci pro freelancery (např. grafický design, programování, překlad), umožňují pracovníkům z méně rozvinutých zemí získat příjmy od zahraničních klientů bez nutnosti fyzického přesunu.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Deliveroo</a:t>
            </a:r>
            <a:r>
              <a:rPr lang="cs-CZ" sz="1600" b="1" dirty="0">
                <a:latin typeface="+mj-lt"/>
              </a:rPr>
              <a:t> a </a:t>
            </a:r>
            <a:r>
              <a:rPr lang="cs-CZ" sz="1600" b="1" dirty="0" err="1">
                <a:latin typeface="+mj-lt"/>
              </a:rPr>
              <a:t>Glovo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dirty="0">
                <a:latin typeface="+mj-lt"/>
              </a:rPr>
              <a:t>= platformy zaměřené na rozvoz jídla, nabízejí příležitosti nízkokvalifikovaným pracovníkům, včetně migrantů, ale také přispívají k </a:t>
            </a:r>
            <a:r>
              <a:rPr lang="cs-CZ" sz="1600" dirty="0" err="1">
                <a:latin typeface="+mj-lt"/>
              </a:rPr>
              <a:t>prekarizaci</a:t>
            </a:r>
            <a:r>
              <a:rPr lang="cs-CZ" sz="1600" dirty="0">
                <a:latin typeface="+mj-lt"/>
              </a:rPr>
              <a:t> práce.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Wolt</a:t>
            </a:r>
            <a:r>
              <a:rPr lang="cs-CZ" sz="1600" dirty="0">
                <a:latin typeface="+mj-lt"/>
              </a:rPr>
              <a:t> = online kurýrní služba pro rozvoz jídla, populární zejména ve střední a východní Evropě.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358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372A-DC6D-A3DF-D862-324F379EF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862DD42-FABA-26DE-F3E0-204D20DD2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9F4234C-41D8-7104-99AE-5A719043DB2C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Příklady platforem a jejich role v pracovním prostředí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5B6A6B2-5337-E3C3-EF1A-33134604491E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E08E67D-7D61-8DB7-07D5-79565BE6E34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602D0A7-C43E-F2CB-B646-FC5E98A2FC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D629ACC-FFF5-9ACB-2720-6264CC9A679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B86F8DE-7E9E-BF1C-BC75-7A4AF0C48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4" y="1122836"/>
            <a:ext cx="8256167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TaskRabbit</a:t>
            </a:r>
            <a:r>
              <a:rPr lang="cs-CZ" sz="1600" dirty="0">
                <a:latin typeface="+mj-lt"/>
              </a:rPr>
              <a:t> = platforma pro manuální úkoly, jako je montáž nábytku, drobné opravy nebo pomoc s přestěhováním.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Patreon</a:t>
            </a:r>
            <a:r>
              <a:rPr lang="cs-CZ" sz="1600" dirty="0">
                <a:latin typeface="+mj-lt"/>
              </a:rPr>
              <a:t> = platforma pro tvůrce obsahu (umělce, hudebníky, spisovatele), kteří získávají podporu od svých fanoušků prostřednictvím předplatného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Teachable</a:t>
            </a:r>
            <a:r>
              <a:rPr lang="cs-CZ" sz="1600" dirty="0">
                <a:latin typeface="+mj-lt"/>
              </a:rPr>
              <a:t> = umožňuje odborníkům vytvářet a prodávat online kurzy, rozšiřuje přístup ke vzdělávání po celém světě a otevírá nové příležitosti pro učitele a trenéry.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TopCoder</a:t>
            </a:r>
            <a:r>
              <a:rPr lang="cs-CZ" sz="1600" dirty="0">
                <a:latin typeface="+mj-lt"/>
              </a:rPr>
              <a:t> = komunita IT profesionálů, která soutěží v programování a vývoji softwaru, umožňuje firmám získat rychlá a kvalitní řešení od globálních talentů.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 err="1">
                <a:latin typeface="+mj-lt"/>
              </a:rPr>
              <a:t>Agri</a:t>
            </a:r>
            <a:r>
              <a:rPr lang="cs-CZ" sz="1600" b="1" dirty="0">
                <a:latin typeface="+mj-lt"/>
              </a:rPr>
              <a:t> Marketplace </a:t>
            </a:r>
            <a:r>
              <a:rPr lang="cs-CZ" sz="1600" dirty="0">
                <a:latin typeface="+mj-lt"/>
              </a:rPr>
              <a:t>= platforma zaměřená na spojování farmářů s pracovníky, pomáhá organizovat sezónní práce v zemědělství, zejména v zemích s vysokou poptávkou po sezónních pracovnících (např. Španělsko, Itálie).</a:t>
            </a:r>
          </a:p>
        </p:txBody>
      </p:sp>
    </p:spTree>
    <p:extLst>
      <p:ext uri="{BB962C8B-B14F-4D97-AF65-F5344CB8AC3E}">
        <p14:creationId xmlns:p14="http://schemas.microsoft.com/office/powerpoint/2010/main" val="93275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C8A24-1D82-4321-1D4B-DA9275B3C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9E9639D-176C-0E7B-3E69-ABEC5F5CC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DAEC775-B8DE-17EA-5F0F-17449B962F14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Klíčové charakteristiky a motivy migrace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A14CC2-8FA2-3499-D9E6-D460D4A16674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37D026D-9178-7479-E600-18BEF34EF99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0BED9ED-EB25-268C-218E-7572E5867E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F4FB09F-7261-11F8-E285-0EACD09C47F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BB48B2B-F892-FFCE-B167-39AC9ECB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0402"/>
            <a:ext cx="8407223" cy="38776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1" dirty="0">
                <a:latin typeface="+mj-lt"/>
              </a:rPr>
              <a:t>Dočasnost vs. trvalost </a:t>
            </a:r>
            <a:r>
              <a:rPr lang="cs-CZ" sz="1400" dirty="0">
                <a:latin typeface="+mj-lt"/>
              </a:rPr>
              <a:t>= někteří migranti se vrací do své domovské země, jiní se usazují natrvalo.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1" dirty="0">
                <a:latin typeface="+mj-lt"/>
              </a:rPr>
              <a:t>Zaměření na zaměstnání </a:t>
            </a:r>
            <a:r>
              <a:rPr lang="cs-CZ" sz="1400" dirty="0">
                <a:latin typeface="+mj-lt"/>
              </a:rPr>
              <a:t>= motivace k migraci je zpravidla ekonomická, zaměřená na zvýšení životní úrovně nebo příjem.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1" dirty="0">
                <a:latin typeface="+mj-lt"/>
              </a:rPr>
              <a:t>Různé formy migrace </a:t>
            </a:r>
            <a:r>
              <a:rPr lang="cs-CZ" sz="1400" dirty="0">
                <a:latin typeface="+mj-lt"/>
              </a:rPr>
              <a:t>= Sezónní práce, smluvní migrace, vysoce kvalifikované pozice, ilegální migrace.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400" u="sng" dirty="0">
                <a:latin typeface="+mj-lt"/>
              </a:rPr>
              <a:t>faktory:</a:t>
            </a:r>
          </a:p>
          <a:p>
            <a:pPr lvl="2" algn="just">
              <a:spcBef>
                <a:spcPts val="0"/>
              </a:spcBef>
            </a:pPr>
            <a:r>
              <a:rPr lang="cs-CZ" sz="1200" b="1" dirty="0" err="1">
                <a:latin typeface="+mj-lt"/>
              </a:rPr>
              <a:t>push</a:t>
            </a:r>
            <a:r>
              <a:rPr lang="cs-CZ" sz="1200" dirty="0">
                <a:latin typeface="+mj-lt"/>
              </a:rPr>
              <a:t> = důvody, proč lidé opouštějí danou zemi (např. násilí, politické perzekuce nebo hladomor). Zpravidla se jedná o donucenou formu migrace</a:t>
            </a:r>
          </a:p>
          <a:p>
            <a:pPr lvl="2" algn="just">
              <a:spcBef>
                <a:spcPts val="0"/>
              </a:spcBef>
              <a:spcAft>
                <a:spcPts val="1200"/>
              </a:spcAft>
            </a:pPr>
            <a:r>
              <a:rPr lang="cs-CZ" sz="1200" b="1" dirty="0" err="1">
                <a:latin typeface="+mj-lt"/>
              </a:rPr>
              <a:t>pull</a:t>
            </a:r>
            <a:r>
              <a:rPr lang="cs-CZ" sz="1200" dirty="0">
                <a:latin typeface="+mj-lt"/>
              </a:rPr>
              <a:t> = důvody, proč lidé přicházejí do dané země (lepší mzdy, sociální zabezpečení, fungující infrastruktura apod.) Zpravidla se jedná o dobrovolnou formu migrace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400" u="sng" dirty="0"/>
              <a:t>Hnací síly migrace:</a:t>
            </a:r>
          </a:p>
          <a:p>
            <a:pPr lvl="2" algn="just">
              <a:spcBef>
                <a:spcPts val="0"/>
              </a:spcBef>
            </a:pPr>
            <a:r>
              <a:rPr lang="cs-CZ" sz="1200" b="1" dirty="0"/>
              <a:t>mikroekonomické</a:t>
            </a:r>
            <a:r>
              <a:rPr lang="cs-CZ" sz="1200" dirty="0"/>
              <a:t> = osobního rázu jednotlivce</a:t>
            </a:r>
          </a:p>
          <a:p>
            <a:pPr lvl="2" algn="just">
              <a:spcBef>
                <a:spcPts val="0"/>
              </a:spcBef>
            </a:pPr>
            <a:r>
              <a:rPr lang="cs-CZ" sz="1200" b="1" dirty="0"/>
              <a:t>makroekonomické</a:t>
            </a:r>
            <a:r>
              <a:rPr lang="cs-CZ" sz="1200" dirty="0"/>
              <a:t> = zpravidla spojené s vývojem dané ekonomiky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849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EA5D-050A-302C-0778-68481D3D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CC00A3D-9334-2259-8F06-DC372C8F4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0AA40BE-C088-5D5A-7A03-397CF8CF86B8}"/>
              </a:ext>
            </a:extLst>
          </p:cNvPr>
          <p:cNvSpPr txBox="1">
            <a:spLocks/>
          </p:cNvSpPr>
          <p:nvPr/>
        </p:nvSpPr>
        <p:spPr>
          <a:xfrm>
            <a:off x="121920" y="359313"/>
            <a:ext cx="8802624" cy="6496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Dopady technologických změn na český trh práce: příležitosti a výzvy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56DF2D-292D-F6EE-D350-2D1F3AF3ACA5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251A9473-5E8D-96D1-F00B-C7501D4D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072854"/>
            <a:ext cx="8529143" cy="37113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dirty="0">
                <a:latin typeface="+mj-lt"/>
              </a:rPr>
              <a:t>Český trh práce čelí dlouhodobým výzvám spojeným s nedostatkem pracovníků v určitých sektorech a dopady technologických změn.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dirty="0">
                <a:latin typeface="+mj-lt"/>
              </a:rPr>
              <a:t>Zahraniční pracovní síla hraje zásadní roli v zaplňování mezer na trhu práce, přičemž migrace má na českou ekonomiku </a:t>
            </a:r>
            <a:r>
              <a:rPr lang="cs-CZ" sz="1600" b="1" dirty="0">
                <a:latin typeface="+mj-lt"/>
              </a:rPr>
              <a:t>pozitivní i negativní dopady</a:t>
            </a:r>
            <a:r>
              <a:rPr lang="cs-CZ" sz="1600" dirty="0">
                <a:latin typeface="+mj-lt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dirty="0">
                <a:latin typeface="+mj-lt"/>
              </a:rPr>
              <a:t>Zahraniční pracovníci významně přispívají k české ekonomice. Pomáhají zaplňovat pracovní místa, o která není mezi místními zájem, zejména v nízkokvalifikovaných oborech. Na druhou stranu může vysoká závislost na zahraniční pracovní síle představovat riziko, například v případě politických změn nebo zpřísnění migračních politik.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latin typeface="+mj-lt"/>
              </a:rPr>
              <a:t>Sektory s vysokou poptávkou po zahraničních pracovnících </a:t>
            </a:r>
            <a:r>
              <a:rPr lang="pl-PL" sz="1600" dirty="0">
                <a:latin typeface="+mj-lt"/>
              </a:rPr>
              <a:t>= stavebnictví, zdravotnictví a sociální služby, IT sektor, průmysl a výroba.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>
                <a:latin typeface="+mj-lt"/>
              </a:rPr>
              <a:t>Příležitosti</a:t>
            </a:r>
            <a:r>
              <a:rPr lang="cs-CZ" sz="1600" dirty="0">
                <a:latin typeface="+mj-lt"/>
              </a:rPr>
              <a:t> = automatizace (zavedení robotických linek zvyšuje produktivitu), rozvoj IT, nové formy práce (gig ekonomika).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>
                <a:latin typeface="+mj-lt"/>
              </a:rPr>
              <a:t>Výzvy</a:t>
            </a:r>
            <a:r>
              <a:rPr lang="cs-CZ" sz="1600" dirty="0">
                <a:latin typeface="+mj-lt"/>
              </a:rPr>
              <a:t> = úbytek pracovních míst (automatizace ohrožuje nízkokvalifikované pracovníky, nedostatek odborníků, sociální nerovnosti</a:t>
            </a:r>
          </a:p>
        </p:txBody>
      </p:sp>
    </p:spTree>
    <p:extLst>
      <p:ext uri="{BB962C8B-B14F-4D97-AF65-F5344CB8AC3E}">
        <p14:creationId xmlns:p14="http://schemas.microsoft.com/office/powerpoint/2010/main" val="3808943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EA5D-050A-302C-0778-68481D3D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CC00A3D-9334-2259-8F06-DC372C8F4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0AA40BE-C088-5D5A-7A03-397CF8CF86B8}"/>
              </a:ext>
            </a:extLst>
          </p:cNvPr>
          <p:cNvSpPr txBox="1">
            <a:spLocks/>
          </p:cNvSpPr>
          <p:nvPr/>
        </p:nvSpPr>
        <p:spPr>
          <a:xfrm>
            <a:off x="121920" y="359313"/>
            <a:ext cx="8802624" cy="6496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Mezera na trhu práce a možnosti jejího zaplnění prostřednictvím migrace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56DF2D-292D-F6EE-D350-2D1F3AF3ACA5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A57F7F95-1E41-4562-8F55-9F46C1E6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7" y="1174181"/>
            <a:ext cx="5514321" cy="279513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A408A8-4EC5-4DAC-A60C-08561A79F13A}"/>
              </a:ext>
            </a:extLst>
          </p:cNvPr>
          <p:cNvSpPr txBox="1"/>
          <p:nvPr/>
        </p:nvSpPr>
        <p:spPr>
          <a:xfrm>
            <a:off x="2816458" y="4343154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BCG &amp; </a:t>
            </a:r>
            <a:r>
              <a:rPr lang="cs-CZ" sz="1400" dirty="0" err="1">
                <a:latin typeface="+mj-lt"/>
              </a:rPr>
              <a:t>Aspen</a:t>
            </a:r>
            <a:r>
              <a:rPr lang="cs-CZ" sz="1400" dirty="0">
                <a:latin typeface="+mj-lt"/>
              </a:rPr>
              <a:t> Institute, 2022</a:t>
            </a:r>
          </a:p>
        </p:txBody>
      </p:sp>
    </p:spTree>
    <p:extLst>
      <p:ext uri="{BB962C8B-B14F-4D97-AF65-F5344CB8AC3E}">
        <p14:creationId xmlns:p14="http://schemas.microsoft.com/office/powerpoint/2010/main" val="398149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190D-A256-C842-EFD1-54F1FFE8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8AD9A42-1048-2D0E-BA98-E7324CE87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5D355F-8B33-4A3C-7C9F-0C9CB13BCCFB}"/>
              </a:ext>
            </a:extLst>
          </p:cNvPr>
          <p:cNvSpPr txBox="1">
            <a:spLocks/>
          </p:cNvSpPr>
          <p:nvPr/>
        </p:nvSpPr>
        <p:spPr>
          <a:xfrm>
            <a:off x="121920" y="23255"/>
            <a:ext cx="8802624" cy="9857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Nedostatek zaměstnanců jako omezující faktor</a:t>
            </a:r>
          </a:p>
          <a:p>
            <a:r>
              <a:rPr lang="cs-CZ" sz="3200" b="1" dirty="0">
                <a:solidFill>
                  <a:srgbClr val="307871"/>
                </a:solidFill>
              </a:rPr>
              <a:t> podnikání dle velikosti firem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CD40C2B-EF89-1EF5-8C9B-7F274025CD0F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7ED573-EA91-CF24-77EA-D0685F7F73D3}"/>
              </a:ext>
            </a:extLst>
          </p:cNvPr>
          <p:cNvSpPr txBox="1"/>
          <p:nvPr/>
        </p:nvSpPr>
        <p:spPr>
          <a:xfrm>
            <a:off x="2816458" y="4343154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MPSV,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530377-73DC-0820-022C-05F8FC0C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99" y="1432588"/>
            <a:ext cx="4737983" cy="27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8E857-17A6-3AAA-5A58-4E2D4EE6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B683C57-CEBA-A5FA-C2CE-8A700037A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FF69933-AED4-4365-4FF4-2AB9660BBEE4}"/>
              </a:ext>
            </a:extLst>
          </p:cNvPr>
          <p:cNvSpPr txBox="1">
            <a:spLocks/>
          </p:cNvSpPr>
          <p:nvPr/>
        </p:nvSpPr>
        <p:spPr>
          <a:xfrm>
            <a:off x="121920" y="115201"/>
            <a:ext cx="8802624" cy="8937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Nedostatek zaměstnanců jako omezující faktor </a:t>
            </a:r>
          </a:p>
          <a:p>
            <a:r>
              <a:rPr lang="cs-CZ" sz="3200" b="1" dirty="0">
                <a:solidFill>
                  <a:srgbClr val="307871"/>
                </a:solidFill>
              </a:rPr>
              <a:t>podnikání dle odvětví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1392C66-5FC7-3150-8A4D-071CC844CC4D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1353AD-3056-5F94-DC15-91C009EAE56D}"/>
              </a:ext>
            </a:extLst>
          </p:cNvPr>
          <p:cNvSpPr txBox="1"/>
          <p:nvPr/>
        </p:nvSpPr>
        <p:spPr>
          <a:xfrm>
            <a:off x="2816458" y="4343154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MPSV,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38C212-8DFA-D567-235F-B3B56728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99" y="1221476"/>
            <a:ext cx="7610400" cy="31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2DAA-1EFC-EBA5-9F55-684898A2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AB99B1D-BE03-041E-2920-501A02A2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A2B1E98-0BB8-3B84-0C67-C18B4BF90150}"/>
              </a:ext>
            </a:extLst>
          </p:cNvPr>
          <p:cNvSpPr txBox="1">
            <a:spLocks/>
          </p:cNvSpPr>
          <p:nvPr/>
        </p:nvSpPr>
        <p:spPr>
          <a:xfrm>
            <a:off x="104471" y="244801"/>
            <a:ext cx="8802624" cy="8937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Důvody pro zaměstnávání občanů mimo EU (průzkum MPSV)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760C481-E8AF-33FA-EB69-5A72020524ED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AE16B2-D6FA-F258-23FE-A2E2015FF366}"/>
              </a:ext>
            </a:extLst>
          </p:cNvPr>
          <p:cNvSpPr txBox="1"/>
          <p:nvPr/>
        </p:nvSpPr>
        <p:spPr>
          <a:xfrm>
            <a:off x="2816458" y="4343154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MPSV,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DF862D-80D0-D0AE-0E38-3451ECE87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0" y="1408467"/>
            <a:ext cx="7629636" cy="2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7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89D4-BD09-D3B5-9F03-707A6637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90802AF-E56E-27EB-07D2-5BA87DD22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7E76E96-6FF3-5CCF-15CA-A39B9E73C9A3}"/>
              </a:ext>
            </a:extLst>
          </p:cNvPr>
          <p:cNvSpPr txBox="1">
            <a:spLocks/>
          </p:cNvSpPr>
          <p:nvPr/>
        </p:nvSpPr>
        <p:spPr>
          <a:xfrm>
            <a:off x="104471" y="244801"/>
            <a:ext cx="8802624" cy="8937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Důvody pro zaměstnávání občanů mimo EU (průzkum MPSV)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1B28685-6E56-C3D3-42F4-56D51AB86C58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2210A1-9514-67F3-1F83-583112F7CC71}"/>
              </a:ext>
            </a:extLst>
          </p:cNvPr>
          <p:cNvSpPr txBox="1"/>
          <p:nvPr/>
        </p:nvSpPr>
        <p:spPr>
          <a:xfrm>
            <a:off x="2816458" y="4343154"/>
            <a:ext cx="351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MPSV,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6561BE-7207-1B18-3AC7-6C6958C3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0" y="1408467"/>
            <a:ext cx="7629636" cy="2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2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DC29E-9A6C-1396-4055-C693C726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BE335A5-2EEB-2A55-A13A-48337A335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5C6FF05-89B2-567E-5976-71ADC58256C1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Průzkum MPSV shrnutí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B7B4FCD-ED1D-FB53-C6CB-BA28EA398B7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6DC91C4-8836-1F98-5B3E-DCD1EC02C42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04E0E30-6B11-73CB-3F4D-02BDEB51D5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9B538BE-A33E-C039-EE37-2D0C5297D47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EAABE33-4F44-FBA8-2A72-A37416FB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207009"/>
            <a:ext cx="8256166" cy="34098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každého 5. zaměstnavatele omezuje nedostatek zaměstnanců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až 14 % zaměstnavatelů považuje nedostatek zaměstnanců dokonce za jedno z hlavních omezení podnikání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Vetší problém je to pro velké firmy a pro firmy z odvětví s nižšími mzdovými a kvalifikačními požadavky. Firmy se však potýkají i s nedostatkem odborných pracovníků, což má zřejmě vážnější dopady pro rozvoj ekonomiky jako celku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Z 56 tisíc zaměstnavatelů, jejichž podnikání omezuje nedostatek zaměstnanců (pětina z celku) pouze 13 % zvažuje zaměstnání takových cizinců do všech poptávaných pozic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1600" dirty="0">
                <a:latin typeface="+mj-lt"/>
              </a:rPr>
              <a:t>Ukazuje se, že robotizace pracovního místa je možná z větší části právě u nízkokvalifikovaných manuálních pozic, na které zaměstnavatelé explicitně preferují cizince ze třetích zemí. Přesto však firmy neplánují tato místa ve větší míře robotizovat.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390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Hnací síly migrace makroekonomické povahy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207009"/>
            <a:ext cx="8256166" cy="34098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Demografický vývoj v daném regionu/zemi – viz např. Afrika a populační exploze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Existence migračních sítí – např. existence silné diaspory (viz Kubánci v USA)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Geografické a historické faktory – např. koloniální minulost, stejný úřední jazyk (viz VB nebo Francie či Španělsko)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Ozbrojené konflikty -  viz konflikt v Sýrii a obrovský počet uprchlíků v Libanonu, což může vést až k destabilizaci dané země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Klimatické změny – to se týká zejména subsaharské Afriky, jižní Asie, kdy lidé opouštějí své domovy z důvodu dlouhotrvajících such či naopak povodní atd. </a:t>
            </a:r>
          </a:p>
        </p:txBody>
      </p:sp>
    </p:spTree>
    <p:extLst>
      <p:ext uri="{BB962C8B-B14F-4D97-AF65-F5344CB8AC3E}">
        <p14:creationId xmlns:p14="http://schemas.microsoft.com/office/powerpoint/2010/main" val="123118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Hnací síly migrace mikroekonomické povahy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207009"/>
            <a:ext cx="8256166" cy="34098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Příjem (důchod) – zvyšování příjmů může paradoxně vést k růstu migrace (umožňuje to financovat náklady spojené s migrací, které nejsou nízké)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Úroveň znalostí a dovedností – je prokázáno, že vzdělanější a bohatší lidé mají větší šanci uspět v cílové zemi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Osobní rozhodnutí jedince vyplývající z toho, jak vnímá příležitosti v zemi původu a v zahraničí ve smyslu pracovních příležitostí, kvality infrastruktury, či možnosti vzdělání. Jistá míra zklamání či frustrace může v budoucnosti podnítit odchod ze země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dirty="0">
                <a:latin typeface="+mj-lt"/>
              </a:rPr>
              <a:t>Diverzifikace rizika – migrací se snaží rodiny snížit rizika vyplývající ze ztráty příjmů, vzniků ozbrojených konfliktů, environmentálními riziky apod.</a:t>
            </a:r>
          </a:p>
        </p:txBody>
      </p:sp>
    </p:spTree>
    <p:extLst>
      <p:ext uri="{BB962C8B-B14F-4D97-AF65-F5344CB8AC3E}">
        <p14:creationId xmlns:p14="http://schemas.microsoft.com/office/powerpoint/2010/main" val="284120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Význam a aktuálnost v kontextu globalizace a technologických změn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5" y="1122836"/>
            <a:ext cx="8256166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+mj-lt"/>
              </a:rPr>
              <a:t>Globalizace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rostoucí ekonomická propojenost států zvyšuje mobilitu pracovních sil,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změny na trzích práce, zejména v rozvojových zemích, vedou k větší migraci do vyspělých ekonomik,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migrace přispívá k diverzitě pracovního prostředí, ale také vyvolává výzvy v oblasti sociální integrace a pracovního práva.</a:t>
            </a:r>
          </a:p>
          <a:p>
            <a:pPr marL="57150" indent="0" algn="just">
              <a:spcBef>
                <a:spcPts val="0"/>
              </a:spcBef>
              <a:buNone/>
            </a:pPr>
            <a:r>
              <a:rPr lang="cs-CZ" sz="1600" b="1" dirty="0">
                <a:latin typeface="+mj-lt"/>
              </a:rPr>
              <a:t>Technologické změny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u="sng" dirty="0">
                <a:latin typeface="+mj-lt"/>
              </a:rPr>
              <a:t>Automatizace a robotizace </a:t>
            </a:r>
            <a:r>
              <a:rPr lang="cs-CZ" sz="1600" dirty="0">
                <a:latin typeface="+mj-lt"/>
              </a:rPr>
              <a:t>= nahrazují tradiční pracovní pozice, zejména v průmyslu, což vytváří tlak na nízkokvalifikovanou pracovní sílu.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u="sng" dirty="0">
                <a:latin typeface="+mj-lt"/>
              </a:rPr>
              <a:t>Umělá inteligence (AI) </a:t>
            </a:r>
            <a:r>
              <a:rPr lang="cs-CZ" sz="1600" dirty="0">
                <a:latin typeface="+mj-lt"/>
              </a:rPr>
              <a:t>= zavádění AI zvyšuje poptávku po vysoce kvalifikovaných odbornících, kteří často migrují za lepšími podmínkami.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u="sng" dirty="0">
                <a:latin typeface="+mj-lt"/>
              </a:rPr>
              <a:t>Nové formy práce </a:t>
            </a:r>
            <a:r>
              <a:rPr lang="cs-CZ" sz="1600" dirty="0">
                <a:latin typeface="+mj-lt"/>
              </a:rPr>
              <a:t>= rozmach gig ekonomiky a vzdálené práce mění strukturu pracovních příležitostí a umožňuje pracovníkům zapojit se do globálního trhu práce bez nutnosti fyzické migrace.</a:t>
            </a:r>
          </a:p>
          <a:p>
            <a:pPr marL="57150" indent="0" algn="just"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46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Pracovní migrace na globálním trhu práce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4" y="1122836"/>
            <a:ext cx="8468183" cy="37113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1600" dirty="0"/>
              <a:t>Důvodem je zpravidla získat buď zaměstnání (v případě velké nezaměstnanosti v domácí zemi) nebo zaměstnání, které bude přinášet takový příjem, který umožní lepší životní standard  než v domácí zemi.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altLang="cs-CZ" sz="1600" dirty="0"/>
              <a:t>Podíl migrantů na světové populaci: Podle dat OSN tvoří migranti přibližně 3,6 % globální populace (asi 281 milionů osob v roce 2020), z nichž významná část je ekonomicky aktivní.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altLang="cs-CZ" sz="1600" dirty="0"/>
              <a:t>Pracovní migrace: Mezinárodní organizace práce (ILO) uvádí, že pracovní migranti tvoří zhruba 60 % všech migrantů (asi 164 milionů lidí).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altLang="cs-CZ" sz="1600" b="1" dirty="0"/>
              <a:t>Regionální trendy </a:t>
            </a:r>
            <a:r>
              <a:rPr lang="cs-CZ" altLang="cs-CZ" sz="1600" dirty="0"/>
              <a:t>= nejvíce pracovních migrantů přichází z rozvojových zemí (např. Indie, Mexiko, Filipíny). Největší příjemci jsou vyspělé ekonomiky (USA, Německo, Blízký východ).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altLang="cs-CZ" sz="1600" b="1" dirty="0"/>
              <a:t>Ekonomický přínos </a:t>
            </a:r>
            <a:r>
              <a:rPr lang="cs-CZ" altLang="cs-CZ" sz="1600" dirty="0"/>
              <a:t>= migranti v roce 2020 zaslali domů </a:t>
            </a:r>
            <a:r>
              <a:rPr lang="cs-CZ" altLang="cs-CZ" sz="1600" dirty="0" err="1"/>
              <a:t>remitence</a:t>
            </a:r>
            <a:r>
              <a:rPr lang="cs-CZ" altLang="cs-CZ" sz="1600" dirty="0"/>
              <a:t> v hodnotě přes 540 miliard USD, což významně podporuje ekonomiky jejich domovských zemí.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41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Mezinárodní migrační toky dle regionu původu (horizontální osa) a regionu směru (vertikální osa)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52ABB730-BC64-4C6D-955F-FB76138EE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05" y="1166529"/>
            <a:ext cx="8649907" cy="301984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6F7CAF-0AC4-4C2F-BCBF-E624BB86D71C}"/>
              </a:ext>
            </a:extLst>
          </p:cNvPr>
          <p:cNvSpPr txBox="1"/>
          <p:nvPr/>
        </p:nvSpPr>
        <p:spPr>
          <a:xfrm>
            <a:off x="2816458" y="4343154"/>
            <a:ext cx="4387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Zdroj: UN International </a:t>
            </a:r>
            <a:r>
              <a:rPr lang="cs-CZ" sz="1400" dirty="0" err="1">
                <a:latin typeface="+mj-lt"/>
              </a:rPr>
              <a:t>Migration</a:t>
            </a:r>
            <a:r>
              <a:rPr lang="cs-CZ" sz="1400" dirty="0">
                <a:latin typeface="+mj-lt"/>
              </a:rPr>
              <a:t> Report 2017</a:t>
            </a:r>
          </a:p>
        </p:txBody>
      </p:sp>
    </p:spTree>
    <p:extLst>
      <p:ext uri="{BB962C8B-B14F-4D97-AF65-F5344CB8AC3E}">
        <p14:creationId xmlns:p14="http://schemas.microsoft.com/office/powerpoint/2010/main" val="262902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236905" y="359314"/>
            <a:ext cx="8256166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307871"/>
                </a:solidFill>
              </a:rPr>
              <a:t>Neoklasická teorie migrace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236905" y="1027924"/>
            <a:ext cx="825616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2F8BAC6-6EF9-4A84-89E8-F6CC6338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219200"/>
            <a:ext cx="7997953" cy="361496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600" b="1" u="sng" dirty="0">
                <a:latin typeface="+mj-lt"/>
              </a:rPr>
              <a:t>Makroekonomický pohled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</a:rPr>
              <a:t>Země s nadbytkem Q</a:t>
            </a:r>
            <a:r>
              <a:rPr lang="cs-CZ" sz="1600" baseline="-25000" dirty="0">
                <a:latin typeface="+mj-lt"/>
              </a:rPr>
              <a:t>L</a:t>
            </a:r>
            <a:r>
              <a:rPr lang="cs-CZ" sz="1600" dirty="0">
                <a:latin typeface="+mj-lt"/>
              </a:rPr>
              <a:t> a malým Q</a:t>
            </a:r>
            <a:r>
              <a:rPr lang="cs-CZ" sz="1600" baseline="-25000" dirty="0">
                <a:latin typeface="+mj-lt"/>
              </a:rPr>
              <a:t>K</a:t>
            </a:r>
            <a:r>
              <a:rPr lang="cs-CZ" sz="1600" dirty="0">
                <a:latin typeface="+mj-lt"/>
              </a:rPr>
              <a:t> mají nízkou w vs. země s limitovaným  Q </a:t>
            </a:r>
            <a:r>
              <a:rPr lang="cs-CZ" sz="1600" baseline="-25000" dirty="0">
                <a:latin typeface="+mj-lt"/>
              </a:rPr>
              <a:t>L</a:t>
            </a:r>
            <a:r>
              <a:rPr lang="cs-CZ" sz="1600" dirty="0">
                <a:latin typeface="+mj-lt"/>
              </a:rPr>
              <a:t> a nadbytkem Q</a:t>
            </a:r>
            <a:r>
              <a:rPr lang="cs-CZ" sz="1600" baseline="-25000" dirty="0">
                <a:latin typeface="+mj-lt"/>
              </a:rPr>
              <a:t>K</a:t>
            </a:r>
            <a:r>
              <a:rPr lang="cs-CZ" sz="1600" dirty="0">
                <a:latin typeface="+mj-lt"/>
              </a:rPr>
              <a:t> mají vysokou w. Rozdíl ve mzdách podněcuje pracovníky ze zemí s nízkou hladinou mezd migrovat do zemí s vysokou hladinou mezd =&gt; migrace probíhá dokud nedojde k vyrovnání mezní produktivity a mzdy stejných prací na území obou zemí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cs-CZ" sz="1600" b="1" u="sng" dirty="0">
                <a:latin typeface="+mj-lt"/>
              </a:rPr>
              <a:t>Mikroekonomický pohled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/>
              <a:t>Tzv. model individuální volby (poměřování kvalifikace a zkušeností vůči příjmu, výdaje spojené s migrací, přizpůsobením atd.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795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_x0159_ad_x00ed__x002d_skr_x00fd_t xmlns="f30c7097-30a6-4f87-b19b-154e9ee3686a">1</Po_x0159_ad_x00ed__x002d_skr_x00fd_t>
    <lcf76f155ced4ddcb4097134ff3c332f xmlns="f30c7097-30a6-4f87-b19b-154e9ee3686a">
      <Terms xmlns="http://schemas.microsoft.com/office/infopath/2007/PartnerControls"/>
    </lcf76f155ced4ddcb4097134ff3c332f>
    <TaxCatchAll xmlns="9499ebbe-5cc2-43d5-ab79-ed5b1cc6ed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46666B3F14FF47B170C21B8318F056" ma:contentTypeVersion="12" ma:contentTypeDescription="Vytvoří nový dokument" ma:contentTypeScope="" ma:versionID="0ff8d767965b67d381af5933d814cbb0">
  <xsd:schema xmlns:xsd="http://www.w3.org/2001/XMLSchema" xmlns:xs="http://www.w3.org/2001/XMLSchema" xmlns:p="http://schemas.microsoft.com/office/2006/metadata/properties" xmlns:ns2="f30c7097-30a6-4f87-b19b-154e9ee3686a" xmlns:ns3="9499ebbe-5cc2-43d5-ab79-ed5b1cc6ede7" targetNamespace="http://schemas.microsoft.com/office/2006/metadata/properties" ma:root="true" ma:fieldsID="9672140914d749f51ef53b9f7a29aba9" ns2:_="" ns3:_="">
    <xsd:import namespace="f30c7097-30a6-4f87-b19b-154e9ee3686a"/>
    <xsd:import namespace="9499ebbe-5cc2-43d5-ab79-ed5b1cc6ede7"/>
    <xsd:element name="properties">
      <xsd:complexType>
        <xsd:sequence>
          <xsd:element name="documentManagement">
            <xsd:complexType>
              <xsd:all>
                <xsd:element ref="ns2:Po_x0159_ad_x00ed__x002d_skr_x00fd_t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c7097-30a6-4f87-b19b-154e9ee3686a" elementFormDefault="qualified">
    <xsd:import namespace="http://schemas.microsoft.com/office/2006/documentManagement/types"/>
    <xsd:import namespace="http://schemas.microsoft.com/office/infopath/2007/PartnerControls"/>
    <xsd:element name="Po_x0159_ad_x00ed__x002d_skr_x00fd_t" ma:index="8" ma:displayName="Pořadí - skrýt" ma:decimals="0" ma:default="1" ma:description="Číselné pořadí pro správné řazení složek" ma:format="Dropdown" ma:internalName="Po_x0159_ad_x00ed__x002d_skr_x00fd_t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9ebbe-5cc2-43d5-ab79-ed5b1cc6ede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956f211-6282-4453-baef-af5cc9c345ee}" ma:internalName="TaxCatchAll" ma:showField="CatchAllData" ma:web="9499ebbe-5cc2-43d5-ab79-ed5b1cc6ed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8C1C5-5A6F-4F76-9B3F-4B2DEC61C27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f30c7097-30a6-4f87-b19b-154e9ee3686a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9499ebbe-5cc2-43d5-ab79-ed5b1cc6ede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E10AA2-C370-4525-BE59-93723C56B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c7097-30a6-4f87-b19b-154e9ee3686a"/>
    <ds:schemaRef ds:uri="9499ebbe-5cc2-43d5-ab79-ed5b1cc6e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8DA628-7B6E-45A9-9A71-8B223679B8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3064</Words>
  <Application>Microsoft Office PowerPoint</Application>
  <PresentationFormat>Předvádění na obrazovce (16:9)</PresentationFormat>
  <Paragraphs>259</Paragraphs>
  <Slides>37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Source Sans Pro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Michal Tvrdoň</cp:lastModifiedBy>
  <cp:revision>88</cp:revision>
  <dcterms:created xsi:type="dcterms:W3CDTF">2016-07-06T15:42:34Z</dcterms:created>
  <dcterms:modified xsi:type="dcterms:W3CDTF">2025-01-23T18:11:16Z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0x010100FB46666B3F14FF47B170C21B8318F056</vt:lpwstr>
  </property>
</Properties>
</file>