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4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18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69" r:id="rId1"/>
  </p:sldMasterIdLst>
  <p:notesMasterIdLst>
    <p:notesMasterId r:id="rId40"/>
  </p:notesMasterIdLst>
  <p:sldIdLst>
    <p:sldId id="256" r:id="rId2"/>
    <p:sldId id="281" r:id="rId3"/>
    <p:sldId id="278" r:id="rId4"/>
    <p:sldId id="279" r:id="rId5"/>
    <p:sldId id="273" r:id="rId6"/>
    <p:sldId id="274" r:id="rId7"/>
    <p:sldId id="275" r:id="rId8"/>
    <p:sldId id="282" r:id="rId9"/>
    <p:sldId id="290" r:id="rId10"/>
    <p:sldId id="263" r:id="rId11"/>
    <p:sldId id="264" r:id="rId12"/>
    <p:sldId id="291" r:id="rId13"/>
    <p:sldId id="292" r:id="rId14"/>
    <p:sldId id="283" r:id="rId15"/>
    <p:sldId id="284" r:id="rId16"/>
    <p:sldId id="285" r:id="rId17"/>
    <p:sldId id="286" r:id="rId18"/>
    <p:sldId id="287" r:id="rId19"/>
    <p:sldId id="288" r:id="rId20"/>
    <p:sldId id="289" r:id="rId21"/>
    <p:sldId id="265" r:id="rId22"/>
    <p:sldId id="266" r:id="rId23"/>
    <p:sldId id="267" r:id="rId24"/>
    <p:sldId id="295" r:id="rId25"/>
    <p:sldId id="293" r:id="rId26"/>
    <p:sldId id="268" r:id="rId27"/>
    <p:sldId id="276" r:id="rId28"/>
    <p:sldId id="296" r:id="rId29"/>
    <p:sldId id="297" r:id="rId30"/>
    <p:sldId id="298" r:id="rId31"/>
    <p:sldId id="269" r:id="rId32"/>
    <p:sldId id="270" r:id="rId33"/>
    <p:sldId id="299" r:id="rId34"/>
    <p:sldId id="271" r:id="rId35"/>
    <p:sldId id="272" r:id="rId36"/>
    <p:sldId id="300" r:id="rId37"/>
    <p:sldId id="301" r:id="rId38"/>
    <p:sldId id="277" r:id="rId3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7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28" d="100"/>
          <a:sy n="28" d="100"/>
        </p:scale>
        <p:origin x="-1266" y="-6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Se&#353;it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Se&#353;it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vr0001\AppData\Local\Temp\32018118_0501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zam\AppData\Local\Temp\32018118_0501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zam\AppData\Local\Temp\32018118_0501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List1!$C$5:$AA$5</c:f>
              <c:numCache>
                <c:formatCode>General</c:formatCode>
                <c:ptCount val="25"/>
                <c:pt idx="0">
                  <c:v>1993</c:v>
                </c:pt>
                <c:pt idx="1">
                  <c:v>1994</c:v>
                </c:pt>
                <c:pt idx="2">
                  <c:v>1995</c:v>
                </c:pt>
                <c:pt idx="3">
                  <c:v>1996</c:v>
                </c:pt>
                <c:pt idx="4">
                  <c:v>1997</c:v>
                </c:pt>
                <c:pt idx="5">
                  <c:v>1998</c:v>
                </c:pt>
                <c:pt idx="6">
                  <c:v>1999</c:v>
                </c:pt>
                <c:pt idx="7">
                  <c:v>2000</c:v>
                </c:pt>
                <c:pt idx="8">
                  <c:v>2001</c:v>
                </c:pt>
                <c:pt idx="9">
                  <c:v>2002</c:v>
                </c:pt>
                <c:pt idx="10">
                  <c:v>2003</c:v>
                </c:pt>
                <c:pt idx="11">
                  <c:v>2004</c:v>
                </c:pt>
                <c:pt idx="12">
                  <c:v>2005</c:v>
                </c:pt>
                <c:pt idx="13">
                  <c:v>2006</c:v>
                </c:pt>
                <c:pt idx="14">
                  <c:v>2007</c:v>
                </c:pt>
                <c:pt idx="15">
                  <c:v>2008</c:v>
                </c:pt>
                <c:pt idx="16">
                  <c:v>2009</c:v>
                </c:pt>
                <c:pt idx="17">
                  <c:v>2010</c:v>
                </c:pt>
                <c:pt idx="18">
                  <c:v>2011</c:v>
                </c:pt>
                <c:pt idx="19">
                  <c:v>2012</c:v>
                </c:pt>
                <c:pt idx="20">
                  <c:v>2013</c:v>
                </c:pt>
                <c:pt idx="21">
                  <c:v>2014</c:v>
                </c:pt>
                <c:pt idx="22">
                  <c:v>2015</c:v>
                </c:pt>
                <c:pt idx="23">
                  <c:v>2016</c:v>
                </c:pt>
                <c:pt idx="24">
                  <c:v>2017</c:v>
                </c:pt>
              </c:numCache>
            </c:numRef>
          </c:cat>
          <c:val>
            <c:numRef>
              <c:f>List1!$C$6:$AA$6</c:f>
              <c:numCache>
                <c:formatCode>#,##0</c:formatCode>
                <c:ptCount val="25"/>
                <c:pt idx="0">
                  <c:v>10330607</c:v>
                </c:pt>
                <c:pt idx="1">
                  <c:v>10336162</c:v>
                </c:pt>
                <c:pt idx="2">
                  <c:v>10330759</c:v>
                </c:pt>
                <c:pt idx="3">
                  <c:v>10315353</c:v>
                </c:pt>
                <c:pt idx="4">
                  <c:v>10303642</c:v>
                </c:pt>
                <c:pt idx="5">
                  <c:v>10294943</c:v>
                </c:pt>
                <c:pt idx="6">
                  <c:v>10282784</c:v>
                </c:pt>
                <c:pt idx="7">
                  <c:v>10272503</c:v>
                </c:pt>
                <c:pt idx="8">
                  <c:v>10224192</c:v>
                </c:pt>
                <c:pt idx="9">
                  <c:v>10200774</c:v>
                </c:pt>
                <c:pt idx="10">
                  <c:v>10201651</c:v>
                </c:pt>
                <c:pt idx="11">
                  <c:v>10206923</c:v>
                </c:pt>
                <c:pt idx="12">
                  <c:v>10234092</c:v>
                </c:pt>
                <c:pt idx="13">
                  <c:v>10266646</c:v>
                </c:pt>
                <c:pt idx="14">
                  <c:v>10322689</c:v>
                </c:pt>
                <c:pt idx="15">
                  <c:v>10429692</c:v>
                </c:pt>
                <c:pt idx="16">
                  <c:v>10491492</c:v>
                </c:pt>
                <c:pt idx="17">
                  <c:v>10517247</c:v>
                </c:pt>
                <c:pt idx="18">
                  <c:v>10496672</c:v>
                </c:pt>
                <c:pt idx="19">
                  <c:v>10509286</c:v>
                </c:pt>
                <c:pt idx="20">
                  <c:v>10510719</c:v>
                </c:pt>
                <c:pt idx="21">
                  <c:v>10524783</c:v>
                </c:pt>
                <c:pt idx="22">
                  <c:v>10542942</c:v>
                </c:pt>
                <c:pt idx="23">
                  <c:v>10565284</c:v>
                </c:pt>
                <c:pt idx="24">
                  <c:v>10589526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A8F-4E46-A9E6-02436318069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371508112"/>
        <c:axId val="371508440"/>
      </c:barChart>
      <c:catAx>
        <c:axId val="37150811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cap="all" spc="120" normalizeH="0" baseline="400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371508440"/>
        <c:crosses val="autoZero"/>
        <c:auto val="1"/>
        <c:lblAlgn val="ctr"/>
        <c:lblOffset val="100"/>
        <c:noMultiLvlLbl val="0"/>
      </c:catAx>
      <c:valAx>
        <c:axId val="371508440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3715081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List1!$E$33</c:f>
              <c:strCache>
                <c:ptCount val="1"/>
                <c:pt idx="0">
                  <c:v>živě narození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List1!$F$32:$W$32</c:f>
              <c:numCache>
                <c:formatCode>General</c:formatCode>
                <c:ptCount val="18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</c:numCache>
            </c:numRef>
          </c:cat>
          <c:val>
            <c:numRef>
              <c:f>List1!$F$33:$W$33</c:f>
              <c:numCache>
                <c:formatCode>#,##0</c:formatCode>
                <c:ptCount val="18"/>
                <c:pt idx="0">
                  <c:v>90910</c:v>
                </c:pt>
                <c:pt idx="1">
                  <c:v>90715</c:v>
                </c:pt>
                <c:pt idx="2">
                  <c:v>92786</c:v>
                </c:pt>
                <c:pt idx="3">
                  <c:v>93685</c:v>
                </c:pt>
                <c:pt idx="4">
                  <c:v>97664</c:v>
                </c:pt>
                <c:pt idx="5">
                  <c:v>102211</c:v>
                </c:pt>
                <c:pt idx="6">
                  <c:v>105831</c:v>
                </c:pt>
                <c:pt idx="7">
                  <c:v>114632</c:v>
                </c:pt>
                <c:pt idx="8">
                  <c:v>119570</c:v>
                </c:pt>
                <c:pt idx="9">
                  <c:v>118348</c:v>
                </c:pt>
                <c:pt idx="10">
                  <c:v>117153</c:v>
                </c:pt>
                <c:pt idx="11">
                  <c:v>108673</c:v>
                </c:pt>
                <c:pt idx="12">
                  <c:v>108576</c:v>
                </c:pt>
                <c:pt idx="13">
                  <c:v>106751</c:v>
                </c:pt>
                <c:pt idx="14">
                  <c:v>109860</c:v>
                </c:pt>
                <c:pt idx="15">
                  <c:v>110764</c:v>
                </c:pt>
                <c:pt idx="16">
                  <c:v>112663</c:v>
                </c:pt>
                <c:pt idx="17">
                  <c:v>114405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B0D-490D-8877-114EF65DC04C}"/>
            </c:ext>
          </c:extLst>
        </c:ser>
        <c:ser>
          <c:idx val="1"/>
          <c:order val="1"/>
          <c:tx>
            <c:strRef>
              <c:f>List1!$E$34</c:f>
              <c:strCache>
                <c:ptCount val="1"/>
                <c:pt idx="0">
                  <c:v>zemřelí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List1!$F$32:$W$32</c:f>
              <c:numCache>
                <c:formatCode>General</c:formatCode>
                <c:ptCount val="18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</c:numCache>
            </c:numRef>
          </c:cat>
          <c:val>
            <c:numRef>
              <c:f>List1!$F$34:$W$34</c:f>
              <c:numCache>
                <c:formatCode>#,##0</c:formatCode>
                <c:ptCount val="18"/>
                <c:pt idx="0">
                  <c:v>109001</c:v>
                </c:pt>
                <c:pt idx="1">
                  <c:v>107755</c:v>
                </c:pt>
                <c:pt idx="2">
                  <c:v>108243</c:v>
                </c:pt>
                <c:pt idx="3">
                  <c:v>111288</c:v>
                </c:pt>
                <c:pt idx="4">
                  <c:v>107177</c:v>
                </c:pt>
                <c:pt idx="5">
                  <c:v>107938</c:v>
                </c:pt>
                <c:pt idx="6">
                  <c:v>104441</c:v>
                </c:pt>
                <c:pt idx="7">
                  <c:v>104636</c:v>
                </c:pt>
                <c:pt idx="8">
                  <c:v>104948</c:v>
                </c:pt>
                <c:pt idx="9">
                  <c:v>107421</c:v>
                </c:pt>
                <c:pt idx="10">
                  <c:v>106844</c:v>
                </c:pt>
                <c:pt idx="11">
                  <c:v>106848</c:v>
                </c:pt>
                <c:pt idx="12">
                  <c:v>108189</c:v>
                </c:pt>
                <c:pt idx="13">
                  <c:v>109160</c:v>
                </c:pt>
                <c:pt idx="14">
                  <c:v>105665</c:v>
                </c:pt>
                <c:pt idx="15">
                  <c:v>111173</c:v>
                </c:pt>
                <c:pt idx="16">
                  <c:v>107750</c:v>
                </c:pt>
                <c:pt idx="17">
                  <c:v>111443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B0D-490D-8877-114EF65DC04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33419600"/>
        <c:axId val="533420256"/>
      </c:barChart>
      <c:catAx>
        <c:axId val="5334196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533420256"/>
        <c:crosses val="autoZero"/>
        <c:auto val="1"/>
        <c:lblAlgn val="ctr"/>
        <c:lblOffset val="100"/>
        <c:noMultiLvlLbl val="0"/>
      </c:catAx>
      <c:valAx>
        <c:axId val="5334202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5334196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gradFill>
                <a:gsLst>
                  <a:gs pos="100000">
                    <a:schemeClr val="accent1">
                      <a:lumMod val="60000"/>
                      <a:lumOff val="40000"/>
                    </a:schemeClr>
                  </a:gs>
                  <a:gs pos="0">
                    <a:schemeClr val="accent1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AAC-4641-B5AD-D2593171730B}"/>
              </c:ext>
            </c:extLst>
          </c:dPt>
          <c:dPt>
            <c:idx val="1"/>
            <c:bubble3D val="0"/>
            <c:spPr>
              <a:gradFill>
                <a:gsLst>
                  <a:gs pos="100000">
                    <a:schemeClr val="accent2">
                      <a:lumMod val="60000"/>
                      <a:lumOff val="40000"/>
                    </a:schemeClr>
                  </a:gs>
                  <a:gs pos="0">
                    <a:schemeClr val="accent2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AAC-4641-B5AD-D2593171730B}"/>
              </c:ext>
            </c:extLst>
          </c:dPt>
          <c:dPt>
            <c:idx val="2"/>
            <c:bubble3D val="0"/>
            <c:spPr>
              <a:gradFill>
                <a:gsLst>
                  <a:gs pos="100000">
                    <a:schemeClr val="accent3">
                      <a:lumMod val="60000"/>
                      <a:lumOff val="40000"/>
                    </a:schemeClr>
                  </a:gs>
                  <a:gs pos="0">
                    <a:schemeClr val="accent3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AAC-4641-B5AD-D2593171730B}"/>
              </c:ext>
            </c:extLst>
          </c:dPt>
          <c:dLbls>
            <c:dLbl>
              <c:idx val="0"/>
              <c:layout>
                <c:manualLayout>
                  <c:x val="-0.2189727908169323"/>
                  <c:y val="-5.2790346907993967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AAC-4641-B5AD-D2593171730B}"/>
                </c:ext>
              </c:extLst>
            </c:dLbl>
            <c:dLbl>
              <c:idx val="1"/>
              <c:layout>
                <c:manualLayout>
                  <c:x val="0.15662306528334582"/>
                  <c:y val="-0.17084516019208007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AAC-4641-B5AD-D2593171730B}"/>
                </c:ext>
              </c:extLst>
            </c:dLbl>
            <c:dLbl>
              <c:idx val="2"/>
              <c:layout>
                <c:manualLayout>
                  <c:x val="0.12353211623330529"/>
                  <c:y val="0.16268254929672249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AAC-4641-B5AD-D2593171730B}"/>
                </c:ext>
              </c:extLst>
            </c:dLbl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vsps!$A$4:$A$6</c:f>
              <c:strCache>
                <c:ptCount val="3"/>
                <c:pt idx="0">
                  <c:v>Populace ve věku 15 let a více v tis. osob</c:v>
                </c:pt>
                <c:pt idx="1">
                  <c:v>Pracovní síla (= ekonomicky aktivní) celkem
v tis. osob</c:v>
                </c:pt>
                <c:pt idx="2">
                  <c:v>Ekonomicky neaktivní celkem v tis. osob</c:v>
                </c:pt>
              </c:strCache>
            </c:strRef>
          </c:cat>
          <c:val>
            <c:numRef>
              <c:f>vsps!$Z$4:$Z$6</c:f>
              <c:numCache>
                <c:formatCode>#\ ##0.0</c:formatCode>
                <c:ptCount val="3"/>
                <c:pt idx="0">
                  <c:v>8929.153996417399</c:v>
                </c:pt>
                <c:pt idx="1">
                  <c:v>5377.1399576999584</c:v>
                </c:pt>
                <c:pt idx="2">
                  <c:v>3552.0140387173556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AAC-4641-B5AD-D2593171730B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3.8127211961834905E-2"/>
          <c:y val="0.85350431309208519"/>
          <c:w val="0.86599774162012222"/>
          <c:h val="0.14649568690791478"/>
        </c:manualLayout>
      </c:layout>
      <c:overlay val="0"/>
      <c:spPr>
        <a:solidFill>
          <a:schemeClr val="lt1">
            <a:alpha val="50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1200" b="1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pattFill prst="dkDnDiag">
      <a:fgClr>
        <a:schemeClr val="lt1"/>
      </a:fgClr>
      <a:bgClr>
        <a:schemeClr val="dk1">
          <a:lumMod val="10000"/>
          <a:lumOff val="90000"/>
        </a:schemeClr>
      </a:bgClr>
    </a:patt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3215680888726117E-2"/>
          <c:y val="5.5846422338568937E-2"/>
          <c:w val="0.90577656717328936"/>
          <c:h val="0.8311121188385483"/>
        </c:manualLayout>
      </c:layout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'[32018118_0501.xlsx]vsps'!$B$3:$Z$3</c:f>
              <c:strCache>
                <c:ptCount val="25"/>
                <c:pt idx="0">
                  <c:v>1993</c:v>
                </c:pt>
                <c:pt idx="1">
                  <c:v>1994</c:v>
                </c:pt>
                <c:pt idx="2">
                  <c:v>1995</c:v>
                </c:pt>
                <c:pt idx="3">
                  <c:v>1996</c:v>
                </c:pt>
                <c:pt idx="4">
                  <c:v>1997</c:v>
                </c:pt>
                <c:pt idx="5">
                  <c:v>1998</c:v>
                </c:pt>
                <c:pt idx="6">
                  <c:v>1999</c:v>
                </c:pt>
                <c:pt idx="7">
                  <c:v>2000</c:v>
                </c:pt>
                <c:pt idx="8">
                  <c:v>20011)</c:v>
                </c:pt>
                <c:pt idx="9">
                  <c:v>2002</c:v>
                </c:pt>
                <c:pt idx="10">
                  <c:v>2003</c:v>
                </c:pt>
                <c:pt idx="11">
                  <c:v>2004</c:v>
                </c:pt>
                <c:pt idx="12">
                  <c:v>2005</c:v>
                </c:pt>
                <c:pt idx="13">
                  <c:v>2006</c:v>
                </c:pt>
                <c:pt idx="14">
                  <c:v>2007</c:v>
                </c:pt>
                <c:pt idx="15">
                  <c:v>2008</c:v>
                </c:pt>
                <c:pt idx="16">
                  <c:v>2009</c:v>
                </c:pt>
                <c:pt idx="17">
                  <c:v>2010</c:v>
                </c:pt>
                <c:pt idx="18">
                  <c:v>20111)</c:v>
                </c:pt>
                <c:pt idx="19">
                  <c:v>2012</c:v>
                </c:pt>
                <c:pt idx="20">
                  <c:v>2013</c:v>
                </c:pt>
                <c:pt idx="21">
                  <c:v>2014</c:v>
                </c:pt>
                <c:pt idx="22">
                  <c:v>2015</c:v>
                </c:pt>
                <c:pt idx="23">
                  <c:v>2016</c:v>
                </c:pt>
                <c:pt idx="24">
                  <c:v>2017</c:v>
                </c:pt>
              </c:strCache>
            </c:strRef>
          </c:cat>
          <c:val>
            <c:numRef>
              <c:f>'[32018118_0501.xlsx]vsps'!$B$29:$Z$29</c:f>
              <c:numCache>
                <c:formatCode>#\ ##0.0</c:formatCode>
                <c:ptCount val="25"/>
                <c:pt idx="0">
                  <c:v>385.87648687685208</c:v>
                </c:pt>
                <c:pt idx="1">
                  <c:v>403.81495958579978</c:v>
                </c:pt>
                <c:pt idx="2">
                  <c:v>409.92047961860334</c:v>
                </c:pt>
                <c:pt idx="3">
                  <c:v>418.56736603309173</c:v>
                </c:pt>
                <c:pt idx="4">
                  <c:v>425.22867321729694</c:v>
                </c:pt>
                <c:pt idx="5">
                  <c:v>421.05673035619657</c:v>
                </c:pt>
                <c:pt idx="6">
                  <c:v>402.64963839704069</c:v>
                </c:pt>
                <c:pt idx="7">
                  <c:v>398.22595598917462</c:v>
                </c:pt>
                <c:pt idx="8">
                  <c:v>410.86813347547957</c:v>
                </c:pt>
                <c:pt idx="9">
                  <c:v>425.55132466978506</c:v>
                </c:pt>
                <c:pt idx="10">
                  <c:v>415.05808722913224</c:v>
                </c:pt>
                <c:pt idx="11">
                  <c:v>415.25758220731859</c:v>
                </c:pt>
                <c:pt idx="12">
                  <c:v>418.4193656061193</c:v>
                </c:pt>
                <c:pt idx="13">
                  <c:v>414.10371009797126</c:v>
                </c:pt>
                <c:pt idx="14">
                  <c:v>427.61624244157389</c:v>
                </c:pt>
                <c:pt idx="15">
                  <c:v>442.90696680090235</c:v>
                </c:pt>
                <c:pt idx="16">
                  <c:v>453.09194148135145</c:v>
                </c:pt>
                <c:pt idx="17">
                  <c:v>470.33329997052749</c:v>
                </c:pt>
                <c:pt idx="18">
                  <c:v>458.23979172579948</c:v>
                </c:pt>
                <c:pt idx="19">
                  <c:v>454.80528664500002</c:v>
                </c:pt>
                <c:pt idx="20">
                  <c:v>475.79695241749982</c:v>
                </c:pt>
                <c:pt idx="21">
                  <c:v>465.53759416499997</c:v>
                </c:pt>
                <c:pt idx="22">
                  <c:v>464.47569744000032</c:v>
                </c:pt>
                <c:pt idx="23">
                  <c:v>476.31613412500002</c:v>
                </c:pt>
                <c:pt idx="24">
                  <c:v>509.32559231999977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E17-4AB1-A351-28BFE872F0C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69109984"/>
        <c:axId val="469114904"/>
      </c:lineChart>
      <c:catAx>
        <c:axId val="469109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469114904"/>
        <c:crosses val="autoZero"/>
        <c:auto val="1"/>
        <c:lblAlgn val="ctr"/>
        <c:lblOffset val="100"/>
        <c:noMultiLvlLbl val="0"/>
      </c:catAx>
      <c:valAx>
        <c:axId val="4691149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##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4691099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'[32018118_0501.xlsx]vsps'!$B$3:$Z$3</c:f>
              <c:strCache>
                <c:ptCount val="25"/>
                <c:pt idx="0">
                  <c:v>1993</c:v>
                </c:pt>
                <c:pt idx="1">
                  <c:v>1994</c:v>
                </c:pt>
                <c:pt idx="2">
                  <c:v>1995</c:v>
                </c:pt>
                <c:pt idx="3">
                  <c:v>1996</c:v>
                </c:pt>
                <c:pt idx="4">
                  <c:v>1997</c:v>
                </c:pt>
                <c:pt idx="5">
                  <c:v>1998</c:v>
                </c:pt>
                <c:pt idx="6">
                  <c:v>1999</c:v>
                </c:pt>
                <c:pt idx="7">
                  <c:v>2000</c:v>
                </c:pt>
                <c:pt idx="8">
                  <c:v>20011)</c:v>
                </c:pt>
                <c:pt idx="9">
                  <c:v>2002</c:v>
                </c:pt>
                <c:pt idx="10">
                  <c:v>2003</c:v>
                </c:pt>
                <c:pt idx="11">
                  <c:v>2004</c:v>
                </c:pt>
                <c:pt idx="12">
                  <c:v>2005</c:v>
                </c:pt>
                <c:pt idx="13">
                  <c:v>2006</c:v>
                </c:pt>
                <c:pt idx="14">
                  <c:v>2007</c:v>
                </c:pt>
                <c:pt idx="15">
                  <c:v>2008</c:v>
                </c:pt>
                <c:pt idx="16">
                  <c:v>2009</c:v>
                </c:pt>
                <c:pt idx="17">
                  <c:v>2010</c:v>
                </c:pt>
                <c:pt idx="18">
                  <c:v>2011</c:v>
                </c:pt>
                <c:pt idx="19">
                  <c:v>2012</c:v>
                </c:pt>
                <c:pt idx="20">
                  <c:v>2013</c:v>
                </c:pt>
                <c:pt idx="21">
                  <c:v>2014</c:v>
                </c:pt>
                <c:pt idx="22">
                  <c:v>2015</c:v>
                </c:pt>
                <c:pt idx="23">
                  <c:v>2016</c:v>
                </c:pt>
                <c:pt idx="24">
                  <c:v>2017</c:v>
                </c:pt>
              </c:strCache>
            </c:strRef>
          </c:cat>
          <c:val>
            <c:numRef>
              <c:f>'[32018118_0501.xlsx]vsps'!$B$32:$Z$32</c:f>
              <c:numCache>
                <c:formatCode>#\ ##0.0</c:formatCode>
                <c:ptCount val="25"/>
                <c:pt idx="0">
                  <c:v>1098.1801028896778</c:v>
                </c:pt>
                <c:pt idx="1">
                  <c:v>1085.2801479552923</c:v>
                </c:pt>
                <c:pt idx="2">
                  <c:v>1061.8019899976755</c:v>
                </c:pt>
                <c:pt idx="3">
                  <c:v>1040.1122071521745</c:v>
                </c:pt>
                <c:pt idx="4">
                  <c:v>1027.4573420653674</c:v>
                </c:pt>
                <c:pt idx="5">
                  <c:v>1012.5414341792394</c:v>
                </c:pt>
                <c:pt idx="6">
                  <c:v>982.11305063130112</c:v>
                </c:pt>
                <c:pt idx="7">
                  <c:v>957.78109371161133</c:v>
                </c:pt>
                <c:pt idx="8">
                  <c:v>933.22063827498971</c:v>
                </c:pt>
                <c:pt idx="9">
                  <c:v>934.62635203389846</c:v>
                </c:pt>
                <c:pt idx="10">
                  <c:v>927.4785515061119</c:v>
                </c:pt>
                <c:pt idx="11">
                  <c:v>911.37930965504052</c:v>
                </c:pt>
                <c:pt idx="12">
                  <c:v>901.80130167628784</c:v>
                </c:pt>
                <c:pt idx="13">
                  <c:v>896.92098805113596</c:v>
                </c:pt>
                <c:pt idx="14">
                  <c:v>929.53612022903212</c:v>
                </c:pt>
                <c:pt idx="15">
                  <c:v>951.73515505120918</c:v>
                </c:pt>
                <c:pt idx="16">
                  <c:v>889.44565879184881</c:v>
                </c:pt>
                <c:pt idx="17">
                  <c:v>869.64713684215735</c:v>
                </c:pt>
                <c:pt idx="18">
                  <c:v>863.52248190074863</c:v>
                </c:pt>
                <c:pt idx="19">
                  <c:v>856.06200617749994</c:v>
                </c:pt>
                <c:pt idx="20">
                  <c:v>850.99048800750086</c:v>
                </c:pt>
                <c:pt idx="21">
                  <c:v>873.20618764999949</c:v>
                </c:pt>
                <c:pt idx="22">
                  <c:v>866.24678079749981</c:v>
                </c:pt>
                <c:pt idx="23">
                  <c:v>868.40575645000001</c:v>
                </c:pt>
                <c:pt idx="24">
                  <c:v>864.97662163250038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F4F-42DE-8298-B4BF0253BC1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69109984"/>
        <c:axId val="469114904"/>
      </c:lineChart>
      <c:catAx>
        <c:axId val="469109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469114904"/>
        <c:crosses val="autoZero"/>
        <c:auto val="1"/>
        <c:lblAlgn val="ctr"/>
        <c:lblOffset val="100"/>
        <c:noMultiLvlLbl val="0"/>
      </c:catAx>
      <c:valAx>
        <c:axId val="4691149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##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4691099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6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/>
        </a:fgClr>
        <a:bgClr>
          <a:schemeClr val="dk1">
            <a:lumMod val="10000"/>
            <a:lumOff val="90000"/>
          </a:schemeClr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508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50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cs-CZ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0C78306-4CBC-4857-B9ED-D4B152C926CA}" type="datetimeFigureOut">
              <a:rPr lang="en-US" altLang="cs-CZ"/>
              <a:pPr>
                <a:defRPr/>
              </a:pPr>
              <a:t>9/30/2022</a:t>
            </a:fld>
            <a:endParaRPr lang="en-US" altLang="cs-CZ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cs-CZ" noProof="0"/>
              <a:t>Klepnutím lze upravit styly předlohy textu.</a:t>
            </a:r>
          </a:p>
          <a:p>
            <a:pPr lvl="1"/>
            <a:r>
              <a:rPr lang="en-US" altLang="cs-CZ" noProof="0"/>
              <a:t>Druhá úroveň</a:t>
            </a:r>
          </a:p>
          <a:p>
            <a:pPr lvl="2"/>
            <a:r>
              <a:rPr lang="en-US" altLang="cs-CZ" noProof="0"/>
              <a:t>Třetí úroveň</a:t>
            </a:r>
          </a:p>
          <a:p>
            <a:pPr lvl="3"/>
            <a:r>
              <a:rPr lang="en-US" altLang="cs-CZ" noProof="0"/>
              <a:t>Čtvrtá úroveň</a:t>
            </a:r>
          </a:p>
          <a:p>
            <a:pPr lvl="4"/>
            <a:r>
              <a:rPr lang="en-US" altLang="cs-CZ" noProof="0"/>
              <a:t>Pátá úroveň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cs-CZ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AD4E7DE-6509-4C12-9B1B-72115A217DF6}" type="slidenum">
              <a:rPr lang="en-US" altLang="cs-CZ"/>
              <a:pPr>
                <a:defRPr/>
              </a:pPr>
              <a:t>‹#›</a:t>
            </a:fld>
            <a:endParaRPr lang="en-US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54044508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19406240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65829199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59939453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58963408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14049492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91884497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49285080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671124635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8643332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algn="just" eaLnBrk="1" hangingPunct="1"/>
            <a:r>
              <a:rPr lang="cs-CZ" altLang="cs-CZ"/>
              <a:t>Bylo zde dříve:</a:t>
            </a:r>
          </a:p>
          <a:p>
            <a:pPr algn="just" eaLnBrk="1" hangingPunct="1"/>
            <a:r>
              <a:rPr lang="cs-CZ" altLang="cs-CZ" b="1"/>
              <a:t>Jírová, H. “Trh práce a politika zaměstnanosti.”  Praha: VŠE, 1999.</a:t>
            </a:r>
          </a:p>
          <a:p>
            <a:pPr algn="just" eaLnBrk="1" hangingPunct="1"/>
            <a:r>
              <a:rPr lang="cs-CZ" altLang="cs-CZ" b="1"/>
              <a:t>Leitmanová, I. “Trh práce EU a ČR: stav a vývoj.” Praha: Datapartner, 1999. </a:t>
            </a:r>
          </a:p>
          <a:p>
            <a:pPr algn="just" eaLnBrk="1" hangingPunct="1"/>
            <a:r>
              <a:rPr lang="cs-CZ" altLang="cs-CZ" b="1"/>
              <a:t>Mareš, P.”Nezaměstnanost jako sociální problém.” Praha: SLON, 1994.</a:t>
            </a:r>
          </a:p>
          <a:p>
            <a:pPr algn="just" eaLnBrk="1" hangingPunct="1"/>
            <a:r>
              <a:rPr lang="cs-CZ" altLang="cs-CZ" b="1"/>
              <a:t>Winkler,J. Wildmanová,M. “Evropské pracovní síly a průmyslové vztahy.” Praha: Computer Press, 1999</a:t>
            </a:r>
          </a:p>
          <a:p>
            <a:pPr eaLnBrk="1" hangingPunct="1"/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476876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 bwMode="ltGray">
          <a:xfrm>
            <a:off x="0" y="0"/>
            <a:ext cx="9144000" cy="513556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Obdélník 4"/>
          <p:cNvSpPr/>
          <p:nvPr/>
        </p:nvSpPr>
        <p:spPr bwMode="invGray">
          <a:xfrm>
            <a:off x="0" y="5127625"/>
            <a:ext cx="9144000" cy="46038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tIns="0" bIns="0" anchor="t"/>
          <a:lstStyle>
            <a:lvl1pPr algn="l">
              <a:defRPr sz="4700" b="1"/>
            </a:lvl1pPr>
            <a:extLst/>
          </a:lstStyle>
          <a:p>
            <a:r>
              <a:rPr lang="cs-CZ"/>
              <a:t>Klepnutím lze upravit styl předlohy nadpisů.</a:t>
            </a:r>
            <a:endParaRPr lang="en-US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lang="cs-CZ"/>
              <a:t>Klepnutím lze upravit styl předlohy podnadpisů.</a:t>
            </a:r>
            <a:endParaRPr lang="en-US"/>
          </a:p>
        </p:txBody>
      </p:sp>
      <p:sp>
        <p:nvSpPr>
          <p:cNvPr id="6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8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FDC2E256-7EF9-4C3C-8A60-A4E1B7CF96BB}" type="slidenum">
              <a:rPr lang="en-CA" altLang="cs-CZ"/>
              <a:pPr>
                <a:defRPr/>
              </a:pPr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16253398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51BD27-E466-4A31-A90C-3097E63C5B71}" type="slidenum">
              <a:rPr lang="en-CA" altLang="cs-CZ"/>
              <a:pPr>
                <a:defRPr/>
              </a:pPr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890843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 bwMode="invGray">
          <a:xfrm>
            <a:off x="6599238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Obdélník 4"/>
          <p:cNvSpPr/>
          <p:nvPr/>
        </p:nvSpPr>
        <p:spPr bwMode="ltGray">
          <a:xfrm>
            <a:off x="6648450" y="0"/>
            <a:ext cx="2514600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6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640013" y="6376988"/>
            <a:ext cx="38369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8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5EB5FF-67D3-430C-977B-7AD9E64EE40D}" type="slidenum">
              <a:rPr lang="en-CA" altLang="cs-CZ"/>
              <a:pPr>
                <a:defRPr/>
              </a:pPr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2612740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lang="cs-CZ"/>
              <a:t>Klepnutím lze upravit styl předlohy nadpisů.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B16C20-00F2-43AF-A9EA-91F908F8C9B1}" type="slidenum">
              <a:rPr lang="en-CA" altLang="cs-CZ"/>
              <a:pPr>
                <a:defRPr/>
              </a:pPr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1504384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 bwMode="ltGray">
          <a:xfrm>
            <a:off x="0" y="0"/>
            <a:ext cx="9144000" cy="26019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Obdélník 4"/>
          <p:cNvSpPr/>
          <p:nvPr/>
        </p:nvSpPr>
        <p:spPr bwMode="invGray">
          <a:xfrm>
            <a:off x="0" y="2601913"/>
            <a:ext cx="9144000" cy="46037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tIns="0" rIns="91440" bIns="0" anchor="b"/>
          <a:lstStyle>
            <a:lvl1pPr algn="l">
              <a:defRPr sz="4700" b="1" cap="none" baseline="0"/>
            </a:lvl1pPr>
            <a:extLst/>
          </a:lstStyle>
          <a:p>
            <a:r>
              <a:rPr lang="cs-CZ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8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6F7E2E28-197E-40DA-B5B4-B53C5C9566C0}" type="slidenum">
              <a:rPr lang="en-CA" altLang="cs-CZ"/>
              <a:pPr>
                <a:defRPr/>
              </a:pPr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395239492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24F313-86AE-45C8-B062-433814BD5C10}" type="slidenum">
              <a:rPr lang="en-CA" altLang="cs-CZ"/>
              <a:pPr>
                <a:defRPr/>
              </a:pPr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86504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lang="cs-CZ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8D3DD8-E8D5-4B2D-A66E-B5F40A4337C9}" type="slidenum">
              <a:rPr lang="en-CA" altLang="cs-CZ"/>
              <a:pPr>
                <a:defRPr/>
              </a:pPr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2522532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  <a:endParaRPr lang="en-US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EB317-FCF9-454C-B75D-E80FD8BFC176}" type="slidenum">
              <a:rPr lang="en-CA" altLang="cs-CZ"/>
              <a:pPr>
                <a:defRPr/>
              </a:pPr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3045749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9F0BBD-E61C-41E7-8BE6-60C452BF4D73}" type="slidenum">
              <a:rPr lang="en-CA" altLang="cs-CZ"/>
              <a:pPr>
                <a:defRPr/>
              </a:pPr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30804425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Obdélník 5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cs-CZ"/>
              <a:t>Klepnutím lze upravit styl předlohy nadpisů.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7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8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9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FE3B31-0FB9-4D87-B517-F7052B1EDFAD}" type="slidenum">
              <a:rPr lang="en-CA" altLang="cs-CZ"/>
              <a:pPr>
                <a:defRPr/>
              </a:pPr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1339181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Obdélník 5"/>
          <p:cNvSpPr/>
          <p:nvPr/>
        </p:nvSpPr>
        <p:spPr bwMode="invGray"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cs-CZ"/>
              <a:t>Klepnutím lze upravit styl předlohy nadpisů.</a:t>
            </a:r>
            <a:endParaRPr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pPr lvl="0"/>
            <a:r>
              <a:rPr lang="cs-CZ" noProof="0"/>
              <a:t>Klepnutím na ikonu přidáte obrázek.</a:t>
            </a:r>
            <a:endParaRPr lang="en-US" noProof="0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7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165100" y="1169988"/>
            <a:ext cx="2522538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8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35300" y="1169988"/>
            <a:ext cx="5194300" cy="201612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9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339138" y="1169988"/>
            <a:ext cx="733425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67B701-CD30-43A1-8041-0C03595653F0}" type="slidenum">
              <a:rPr lang="en-CA" altLang="cs-CZ"/>
              <a:pPr>
                <a:defRPr/>
              </a:pPr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13033936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/>
        </p:nvSpPr>
        <p:spPr bwMode="invGray">
          <a:xfrm>
            <a:off x="0" y="1436688"/>
            <a:ext cx="9144000" cy="444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Obdélník 6"/>
          <p:cNvSpPr/>
          <p:nvPr/>
        </p:nvSpPr>
        <p:spPr bwMode="ltGray">
          <a:xfrm>
            <a:off x="0" y="0"/>
            <a:ext cx="9144000" cy="14335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0950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lang="cs-CZ"/>
              <a:t>Klepnutím lze upravit styl předlohy nadpisů.</a:t>
            </a:r>
            <a:endParaRPr lang="en-US"/>
          </a:p>
        </p:txBody>
      </p:sp>
      <p:sp>
        <p:nvSpPr>
          <p:cNvPr id="1029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4864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  <a:endParaRPr lang="en-US" alt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  <a:latin typeface="Times New Roman" pitchFamily="18" charset="-18"/>
              </a:defRPr>
            </a:lvl1pPr>
            <a:extLst/>
          </a:lstStyle>
          <a:p>
            <a:pPr>
              <a:defRPr/>
            </a:pPr>
            <a:endParaRPr lang="en-CA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  <a:latin typeface="Times New Roman" pitchFamily="18" charset="-18"/>
              </a:defRPr>
            </a:lvl1pPr>
            <a:extLst/>
          </a:lstStyle>
          <a:p>
            <a:pPr>
              <a:defRPr/>
            </a:pPr>
            <a:endParaRPr lang="en-CA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204200" y="6477000"/>
            <a:ext cx="733425" cy="274638"/>
          </a:xfrm>
          <a:prstGeom prst="rect">
            <a:avLst/>
          </a:prstGeom>
        </p:spPr>
        <p:txBody>
          <a:bodyPr vert="horz" wrap="square" lIns="91440" tIns="45720" rIns="9144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3F3F3F"/>
                </a:solidFill>
              </a:defRPr>
            </a:lvl1pPr>
          </a:lstStyle>
          <a:p>
            <a:pPr>
              <a:defRPr/>
            </a:pPr>
            <a:fld id="{ED81143F-B255-4994-9A53-0AD18ECEFC5A}" type="slidenum">
              <a:rPr lang="en-CA" altLang="cs-CZ"/>
              <a:pPr>
                <a:defRPr/>
              </a:pPr>
              <a:t>‹#›</a:t>
            </a:fld>
            <a:endParaRPr lang="en-CA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7" r:id="rId1"/>
    <p:sldLayoutId id="2147483921" r:id="rId2"/>
    <p:sldLayoutId id="2147483928" r:id="rId3"/>
    <p:sldLayoutId id="2147483922" r:id="rId4"/>
    <p:sldLayoutId id="2147483923" r:id="rId5"/>
    <p:sldLayoutId id="2147483924" r:id="rId6"/>
    <p:sldLayoutId id="2147483925" r:id="rId7"/>
    <p:sldLayoutId id="2147483929" r:id="rId8"/>
    <p:sldLayoutId id="2147483930" r:id="rId9"/>
    <p:sldLayoutId id="2147483926" r:id="rId10"/>
    <p:sldLayoutId id="214748393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500" b="1" kern="1200">
          <a:solidFill>
            <a:srgbClr val="FFC8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9pPr>
      <a:extLst/>
    </p:titleStyle>
    <p:bodyStyle>
      <a:lvl1pPr marL="438150" indent="-319088" algn="l" rtl="0" eaLnBrk="0" fontAlgn="base" hangingPunct="0">
        <a:spcBef>
          <a:spcPct val="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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0250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anose="05000000000000000000" pitchFamily="2" charset="2"/>
        <a:buChar char="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eaLnBrk="0" fontAlgn="base" hangingPunct="0">
        <a:spcBef>
          <a:spcPct val="20000"/>
        </a:spcBef>
        <a:spcAft>
          <a:spcPct val="0"/>
        </a:spcAft>
        <a:buClr>
          <a:srgbClr val="E66C7D"/>
        </a:buClr>
        <a:buFont typeface="Arial" panose="020B0604020202020204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025" indent="-182563" algn="l" rtl="0" eaLnBrk="0" fontAlgn="base" hangingPunct="0">
        <a:spcBef>
          <a:spcPct val="20000"/>
        </a:spcBef>
        <a:spcAft>
          <a:spcPct val="0"/>
        </a:spcAft>
        <a:buClr>
          <a:srgbClr val="6BB76D"/>
        </a:buClr>
        <a:buFont typeface="Arial" panose="020B0604020202020204" pitchFamily="34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5575" indent="-182563" algn="l" rtl="0" eaLnBrk="0" fontAlgn="base" hangingPunct="0">
        <a:spcBef>
          <a:spcPct val="20000"/>
        </a:spcBef>
        <a:spcAft>
          <a:spcPct val="0"/>
        </a:spcAft>
        <a:buClr>
          <a:srgbClr val="E88651"/>
        </a:buClr>
        <a:buFont typeface="Wingdings 3" panose="05040102010807070707" pitchFamily="18" charset="2"/>
        <a:buChar char=""/>
        <a:defRPr lang="en-US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zso.cz/csu/czso/zamestnanost_nezamestnanost_prace" TargetMode="External"/><Relationship Id="rId3" Type="http://schemas.openxmlformats.org/officeDocument/2006/relationships/hyperlink" Target="http://www.mpsv.cz/" TargetMode="External"/><Relationship Id="rId7" Type="http://schemas.openxmlformats.org/officeDocument/2006/relationships/hyperlink" Target="http://www.czso.cz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vupsv.cz/" TargetMode="External"/><Relationship Id="rId5" Type="http://schemas.openxmlformats.org/officeDocument/2006/relationships/hyperlink" Target="https://www.mpsv.cz/web/cz/statistiky" TargetMode="External"/><Relationship Id="rId10" Type="http://schemas.openxmlformats.org/officeDocument/2006/relationships/image" Target="../media/image11.jpeg"/><Relationship Id="rId4" Type="http://schemas.openxmlformats.org/officeDocument/2006/relationships/hyperlink" Target="https://www.mpsv.cz/web/cz/analyticke-a-koncepcni-materialy-z-oblasti-zamestnanosti" TargetMode="External"/><Relationship Id="rId9" Type="http://schemas.openxmlformats.org/officeDocument/2006/relationships/hyperlink" Target="http://www.statistikaamy.cz/category/analyzy/trh-prace/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verner@opf.slu.cz" TargetMode="External"/><Relationship Id="rId2" Type="http://schemas.openxmlformats.org/officeDocument/2006/relationships/hyperlink" Target="mailto:tvrdon@opf.slu.cz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w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wmf"/><Relationship Id="rId4" Type="http://schemas.openxmlformats.org/officeDocument/2006/relationships/image" Target="../media/image18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0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jpe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jpeg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23528" y="2780928"/>
            <a:ext cx="8569325" cy="1752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altLang="cs-CZ" sz="2800" b="1" dirty="0">
                <a:latin typeface="Arial" panose="020B0604020202020204" pitchFamily="34" charset="0"/>
              </a:rPr>
              <a:t>doc. Mgr. Ing. </a:t>
            </a:r>
            <a:r>
              <a:rPr lang="cs-CZ" altLang="cs-CZ" sz="2800" b="1" dirty="0"/>
              <a:t>Michal Tvrdoň</a:t>
            </a:r>
            <a:r>
              <a:rPr lang="cs-CZ" altLang="cs-CZ" sz="2800" b="1" dirty="0">
                <a:latin typeface="Arial" panose="020B0604020202020204" pitchFamily="34" charset="0"/>
              </a:rPr>
              <a:t>, Ph.D.</a:t>
            </a:r>
          </a:p>
          <a:p>
            <a:pPr eaLnBrk="1" hangingPunct="1">
              <a:lnSpc>
                <a:spcPct val="90000"/>
              </a:lnSpc>
            </a:pPr>
            <a:endParaRPr lang="cs-CZ" altLang="cs-CZ" sz="2400" dirty="0"/>
          </a:p>
          <a:p>
            <a:pPr eaLnBrk="1" hangingPunct="1">
              <a:lnSpc>
                <a:spcPct val="90000"/>
              </a:lnSpc>
            </a:pPr>
            <a:r>
              <a:rPr lang="cs-CZ" altLang="cs-CZ" dirty="0"/>
              <a:t>tel: 596 398  460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dirty="0"/>
              <a:t>e-mail: tvrdon@opf.slu.cz</a:t>
            </a:r>
            <a:endParaRPr lang="cs-CZ" altLang="cs-CZ" sz="2400" dirty="0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323528" y="428604"/>
            <a:ext cx="8325144" cy="167335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>
                <a:solidFill>
                  <a:schemeClr val="accent1">
                    <a:satMod val="150000"/>
                  </a:schemeClr>
                </a:solidFill>
              </a:rPr>
              <a:t>Trh práce a politika zaměstnanosti</a:t>
            </a:r>
            <a:br>
              <a:rPr lang="cs-CZ" dirty="0">
                <a:solidFill>
                  <a:schemeClr val="accent1">
                    <a:satMod val="150000"/>
                  </a:schemeClr>
                </a:solidFill>
              </a:rPr>
            </a:br>
            <a:r>
              <a:rPr lang="cs-CZ" sz="3600" dirty="0">
                <a:solidFill>
                  <a:schemeClr val="accent1">
                    <a:satMod val="150000"/>
                  </a:schemeClr>
                </a:solidFill>
              </a:rPr>
              <a:t>zimní semestr 2022</a:t>
            </a:r>
            <a:endParaRPr lang="cs-CZ" dirty="0">
              <a:solidFill>
                <a:schemeClr val="accent1">
                  <a:satMod val="150000"/>
                </a:schemeClr>
              </a:solidFill>
            </a:endParaRPr>
          </a:p>
        </p:txBody>
      </p:sp>
      <p:pic>
        <p:nvPicPr>
          <p:cNvPr id="8196" name="Picture 7" descr="C:\Documents and Settings\Zam\Local Settings\Temporary Internet Files\Content.IE5\TV46IY8B\MPj04392740000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1575" y="1249363"/>
            <a:ext cx="2513013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/>
          <p:cNvSpPr>
            <a:spLocks noGrp="1" noChangeArrowheads="1"/>
          </p:cNvSpPr>
          <p:nvPr>
            <p:ph idx="1"/>
          </p:nvPr>
        </p:nvSpPr>
        <p:spPr>
          <a:xfrm>
            <a:off x="642938" y="2071688"/>
            <a:ext cx="7772400" cy="4114800"/>
          </a:xfrm>
        </p:spPr>
        <p:txBody>
          <a:bodyPr/>
          <a:lstStyle/>
          <a:p>
            <a:pPr algn="just" eaLnBrk="1" hangingPunct="1">
              <a:defRPr/>
            </a:pPr>
            <a:r>
              <a:rPr lang="cs-CZ" altLang="cs-CZ" sz="2000" b="1" dirty="0"/>
              <a:t>Ministerstvo práce a sociálních věcí ČR: </a:t>
            </a:r>
          </a:p>
          <a:p>
            <a:pPr marL="119062" indent="0" algn="just" eaLnBrk="1" hangingPunct="1">
              <a:buNone/>
              <a:tabLst>
                <a:tab pos="447675" algn="l"/>
              </a:tabLst>
              <a:defRPr/>
            </a:pPr>
            <a:r>
              <a:rPr lang="cs-CZ" altLang="cs-CZ" sz="2000" b="1" dirty="0"/>
              <a:t>	</a:t>
            </a:r>
            <a:r>
              <a:rPr lang="cs-CZ" altLang="cs-CZ" sz="2000" b="1" dirty="0">
                <a:hlinkClick r:id="rId3"/>
              </a:rPr>
              <a:t>http://www.mpsv.cz</a:t>
            </a:r>
            <a:r>
              <a:rPr lang="cs-CZ" altLang="cs-CZ" sz="2000" b="1" dirty="0"/>
              <a:t> </a:t>
            </a:r>
          </a:p>
          <a:p>
            <a:pPr lvl="1" eaLnBrk="1" hangingPunct="1">
              <a:buClr>
                <a:schemeClr val="accent6">
                  <a:lumMod val="40000"/>
                  <a:lumOff val="60000"/>
                </a:schemeClr>
              </a:buClr>
              <a:defRPr/>
            </a:pPr>
            <a:r>
              <a:rPr lang="cs-CZ" altLang="cs-CZ" sz="1600" b="1" dirty="0"/>
              <a:t>Analytické a koncepční materiály z oblasti zaměstnanosti: </a:t>
            </a:r>
            <a:r>
              <a:rPr lang="cs-CZ" sz="1600" b="1" dirty="0">
                <a:hlinkClick r:id="rId4"/>
              </a:rPr>
              <a:t>https://www.mpsv.cz/web/cz/analyticke-a-koncepcni-materialy-z-oblasti-zamestnanosti</a:t>
            </a:r>
            <a:r>
              <a:rPr lang="cs-CZ" sz="1600" b="1" dirty="0"/>
              <a:t> </a:t>
            </a:r>
            <a:r>
              <a:rPr lang="cs-CZ" altLang="cs-CZ" sz="1600" b="1" dirty="0"/>
              <a:t> </a:t>
            </a:r>
          </a:p>
          <a:p>
            <a:pPr lvl="1" eaLnBrk="1" hangingPunct="1">
              <a:buClr>
                <a:schemeClr val="accent6">
                  <a:lumMod val="40000"/>
                  <a:lumOff val="60000"/>
                </a:schemeClr>
              </a:buClr>
              <a:defRPr/>
            </a:pPr>
            <a:r>
              <a:rPr lang="cs-CZ" altLang="cs-CZ" sz="1600" b="1" dirty="0"/>
              <a:t>Statistiky na MPSV: </a:t>
            </a:r>
          </a:p>
          <a:p>
            <a:pPr marL="457200" lvl="1" indent="0" eaLnBrk="1" hangingPunct="1">
              <a:spcBef>
                <a:spcPts val="0"/>
              </a:spcBef>
              <a:buNone/>
              <a:tabLst>
                <a:tab pos="719138" algn="l"/>
              </a:tabLst>
              <a:defRPr/>
            </a:pPr>
            <a:r>
              <a:rPr lang="cs-CZ" altLang="cs-CZ" sz="1600" b="1" dirty="0"/>
              <a:t>	</a:t>
            </a:r>
            <a:r>
              <a:rPr lang="cs-CZ" sz="1600" dirty="0"/>
              <a:t> </a:t>
            </a:r>
            <a:r>
              <a:rPr lang="cs-CZ" sz="1600" b="1" dirty="0">
                <a:hlinkClick r:id="rId5"/>
              </a:rPr>
              <a:t>https://www.mpsv.cz/web/cz/statistiky</a:t>
            </a:r>
            <a:r>
              <a:rPr lang="cs-CZ" sz="1600" b="1" dirty="0"/>
              <a:t> </a:t>
            </a:r>
            <a:r>
              <a:rPr lang="cs-CZ" altLang="cs-CZ" sz="1600" b="1" dirty="0"/>
              <a:t> </a:t>
            </a:r>
          </a:p>
          <a:p>
            <a:pPr eaLnBrk="1" hangingPunct="1">
              <a:defRPr/>
            </a:pPr>
            <a:r>
              <a:rPr lang="cs-CZ" altLang="cs-CZ" sz="2000" b="1" dirty="0"/>
              <a:t>Výzkumný ústav práce a sociálních věcí: </a:t>
            </a:r>
          </a:p>
          <a:p>
            <a:pPr marL="119062" indent="0" eaLnBrk="1" hangingPunct="1">
              <a:buNone/>
              <a:tabLst>
                <a:tab pos="447675" algn="l"/>
              </a:tabLst>
              <a:defRPr/>
            </a:pPr>
            <a:r>
              <a:rPr lang="cs-CZ" altLang="cs-CZ" sz="2000" b="1" dirty="0"/>
              <a:t>	</a:t>
            </a:r>
            <a:r>
              <a:rPr lang="cs-CZ" altLang="cs-CZ" sz="2000" b="1" dirty="0">
                <a:hlinkClick r:id="rId6"/>
              </a:rPr>
              <a:t>http://www.vupsv.cz</a:t>
            </a:r>
            <a:endParaRPr lang="cs-CZ" altLang="cs-CZ" sz="2000" b="1" dirty="0"/>
          </a:p>
          <a:p>
            <a:pPr eaLnBrk="1" hangingPunct="1">
              <a:tabLst>
                <a:tab pos="447675" algn="l"/>
              </a:tabLst>
              <a:defRPr/>
            </a:pPr>
            <a:r>
              <a:rPr lang="cs-CZ" altLang="cs-CZ" sz="2000" b="1" dirty="0"/>
              <a:t>Český statistický úřad </a:t>
            </a:r>
          </a:p>
          <a:p>
            <a:pPr marL="119062" indent="0" eaLnBrk="1" hangingPunct="1">
              <a:buNone/>
              <a:tabLst>
                <a:tab pos="447675" algn="l"/>
              </a:tabLst>
              <a:defRPr/>
            </a:pPr>
            <a:r>
              <a:rPr lang="cs-CZ" altLang="cs-CZ" sz="2000" b="1" dirty="0"/>
              <a:t>	</a:t>
            </a:r>
            <a:r>
              <a:rPr lang="cs-CZ" altLang="cs-CZ" sz="2000" b="1" dirty="0">
                <a:hlinkClick r:id="rId7"/>
              </a:rPr>
              <a:t>www.czso.cz</a:t>
            </a:r>
            <a:r>
              <a:rPr lang="cs-CZ" altLang="cs-CZ" sz="2000" b="1" dirty="0"/>
              <a:t> </a:t>
            </a:r>
          </a:p>
          <a:p>
            <a:pPr lvl="1" eaLnBrk="1" hangingPunct="1">
              <a:buClr>
                <a:schemeClr val="accent6">
                  <a:lumMod val="40000"/>
                  <a:lumOff val="60000"/>
                </a:schemeClr>
              </a:buClr>
              <a:tabLst>
                <a:tab pos="447675" algn="l"/>
              </a:tabLst>
              <a:defRPr/>
            </a:pPr>
            <a:r>
              <a:rPr lang="cs-CZ" altLang="cs-CZ" sz="1600" b="1" dirty="0"/>
              <a:t>ČSÚ – zaměstnanost, nezaměstnanost:</a:t>
            </a:r>
          </a:p>
          <a:p>
            <a:pPr marL="411162" lvl="1" indent="0" eaLnBrk="1" hangingPunct="1">
              <a:buNone/>
              <a:tabLst>
                <a:tab pos="719138" algn="l"/>
              </a:tabLst>
              <a:defRPr/>
            </a:pPr>
            <a:r>
              <a:rPr lang="cs-CZ" altLang="cs-CZ" sz="1600" b="1" dirty="0"/>
              <a:t>	</a:t>
            </a:r>
            <a:r>
              <a:rPr lang="cs-CZ" altLang="cs-CZ" sz="1500" b="1" dirty="0">
                <a:hlinkClick r:id="rId8"/>
              </a:rPr>
              <a:t>https://www.czso.cz/csu/czso/zamestnanost_nezamestnanost_prace</a:t>
            </a:r>
            <a:r>
              <a:rPr lang="cs-CZ" altLang="cs-CZ" sz="1500" b="1" dirty="0"/>
              <a:t> </a:t>
            </a:r>
          </a:p>
          <a:p>
            <a:pPr lvl="1" eaLnBrk="1" hangingPunct="1">
              <a:buClr>
                <a:schemeClr val="accent6">
                  <a:lumMod val="40000"/>
                  <a:lumOff val="60000"/>
                </a:schemeClr>
              </a:buClr>
              <a:tabLst>
                <a:tab pos="447675" algn="l"/>
              </a:tabLst>
              <a:defRPr/>
            </a:pPr>
            <a:r>
              <a:rPr lang="cs-CZ" altLang="cs-CZ" sz="1500" b="1" dirty="0"/>
              <a:t>ČSÚ – Statistika</a:t>
            </a:r>
            <a:r>
              <a:rPr lang="en-US" altLang="cs-CZ" sz="1500" b="1" dirty="0"/>
              <a:t>&amp;</a:t>
            </a:r>
            <a:r>
              <a:rPr lang="cs-CZ" altLang="cs-CZ" sz="1500" b="1" dirty="0"/>
              <a:t>My – trh práce</a:t>
            </a:r>
          </a:p>
          <a:p>
            <a:pPr marL="457200" lvl="1" indent="0" eaLnBrk="1" hangingPunct="1">
              <a:buNone/>
              <a:tabLst>
                <a:tab pos="719138" algn="l"/>
              </a:tabLst>
              <a:defRPr/>
            </a:pPr>
            <a:r>
              <a:rPr lang="cs-CZ" altLang="cs-CZ" sz="1500" b="1" dirty="0"/>
              <a:t>	</a:t>
            </a:r>
            <a:r>
              <a:rPr lang="cs-CZ" altLang="cs-CZ" sz="1500" b="1" dirty="0">
                <a:hlinkClick r:id="rId9"/>
              </a:rPr>
              <a:t>http://www.statistikaamy.cz/category/analyzy/trh-prace/</a:t>
            </a:r>
            <a:r>
              <a:rPr lang="cs-CZ" altLang="cs-CZ" sz="1500" b="1" dirty="0"/>
              <a:t> 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cs-CZ" altLang="cs-CZ" sz="2000" b="1" dirty="0"/>
          </a:p>
          <a:p>
            <a:pPr eaLnBrk="1" hangingPunct="1"/>
            <a:endParaRPr lang="cs-CZ" altLang="cs-CZ" sz="2000" b="1" dirty="0"/>
          </a:p>
          <a:p>
            <a:pPr eaLnBrk="1" hangingPunct="1"/>
            <a:endParaRPr lang="cs-CZ" altLang="cs-CZ" sz="2000" b="1" dirty="0"/>
          </a:p>
          <a:p>
            <a:pPr eaLnBrk="1" hangingPunct="1"/>
            <a:endParaRPr lang="cs-CZ" altLang="cs-CZ" dirty="0"/>
          </a:p>
        </p:txBody>
      </p:sp>
      <p:pic>
        <p:nvPicPr>
          <p:cNvPr id="26627" name="Picture 6" descr="C:\Documents and Settings\Zam\Local Settings\Temporary Internet Files\Content.IE5\TV46IY8B\MPj04017970000[1]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0" y="142875"/>
            <a:ext cx="17145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>
                <a:solidFill>
                  <a:schemeClr val="accent1">
                    <a:satMod val="150000"/>
                  </a:schemeClr>
                </a:solidFill>
              </a:rPr>
              <a:t>Internetové zdroje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571625"/>
            <a:ext cx="7772400" cy="4929188"/>
          </a:xfrm>
        </p:spPr>
        <p:txBody>
          <a:bodyPr rtlCol="0">
            <a:normAutofit fontScale="92500" lnSpcReduction="20000"/>
          </a:bodyPr>
          <a:lstStyle/>
          <a:p>
            <a:pPr marL="438912" indent="-320040" algn="just" eaLnBrk="1" fontAlgn="auto" hangingPunct="1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Font typeface="Wingdings 2"/>
              <a:buNone/>
              <a:defRPr/>
            </a:pPr>
            <a:r>
              <a:rPr lang="cs-CZ" sz="2400" b="1" dirty="0">
                <a:solidFill>
                  <a:srgbClr val="003399"/>
                </a:solidFill>
                <a:latin typeface="Bookman Old Style" pitchFamily="18" charset="0"/>
              </a:rPr>
              <a:t>Práce</a:t>
            </a:r>
          </a:p>
          <a:p>
            <a:pPr marL="996696" lvl="2" algn="just" eaLnBrk="1" fontAlgn="auto" hangingPunct="1">
              <a:spcBef>
                <a:spcPts val="600"/>
              </a:spcBef>
              <a:spcAft>
                <a:spcPts val="0"/>
              </a:spcAft>
              <a:buClr>
                <a:schemeClr val="accent3"/>
              </a:buClr>
              <a:buFont typeface="Arial"/>
              <a:buBlip>
                <a:blip r:embed="rId3"/>
              </a:buBlip>
              <a:defRPr/>
            </a:pPr>
            <a:r>
              <a:rPr lang="cs-CZ" sz="2000" b="1" dirty="0">
                <a:latin typeface="+mj-lt"/>
              </a:rPr>
              <a:t>každý druh manuální nebo duševní činnosti, který je v tržní ekonomice nutný k produkci výrobků a služeb a je zaměřen na získání důchodu. Práce= nejdůležitější VF</a:t>
            </a:r>
            <a:endParaRPr lang="cs-CZ" b="1" dirty="0">
              <a:solidFill>
                <a:schemeClr val="accent2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+mj-lt"/>
            </a:endParaRPr>
          </a:p>
          <a:p>
            <a:pPr marL="438912" indent="-320040" algn="just" eaLnBrk="1" fontAlgn="auto" hangingPunct="1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Font typeface="Wingdings 2"/>
              <a:buNone/>
              <a:defRPr/>
            </a:pPr>
            <a:r>
              <a:rPr lang="cs-CZ" sz="2400" b="1" dirty="0">
                <a:solidFill>
                  <a:srgbClr val="003399"/>
                </a:solidFill>
                <a:latin typeface="Bookman Old Style" pitchFamily="18" charset="0"/>
              </a:rPr>
              <a:t>Trh práce</a:t>
            </a:r>
          </a:p>
          <a:p>
            <a:pPr marL="996696" lvl="2" algn="just" eaLnBrk="1" fontAlgn="auto" hangingPunct="1">
              <a:spcBef>
                <a:spcPts val="600"/>
              </a:spcBef>
              <a:spcAft>
                <a:spcPts val="0"/>
              </a:spcAft>
              <a:buClr>
                <a:schemeClr val="accent3"/>
              </a:buClr>
              <a:buFont typeface="Arial" charset="0"/>
              <a:buBlip>
                <a:blip r:embed="rId3"/>
              </a:buBlip>
              <a:defRPr/>
            </a:pPr>
            <a:r>
              <a:rPr lang="cs-CZ" sz="2000" b="1" dirty="0">
                <a:latin typeface="+mj-lt"/>
              </a:rPr>
              <a:t>místo, kde se zaměstnavatel a zaměstnanec navzájem najdou a dohodnou se na smlouvě o mzdě, pracovní době apod. ALE jisté odlišnosti (zejména člověk jako nositel práce a zásahy 3 subjektu (kromě D a S)=státu. SEGMENTACE</a:t>
            </a:r>
          </a:p>
          <a:p>
            <a:pPr marL="996696" lvl="2" algn="just" eaLnBrk="1" fontAlgn="auto" hangingPunct="1">
              <a:spcBef>
                <a:spcPts val="600"/>
              </a:spcBef>
              <a:spcAft>
                <a:spcPts val="0"/>
              </a:spcAft>
              <a:buClr>
                <a:schemeClr val="accent3"/>
              </a:buClr>
              <a:buFont typeface="Arial"/>
              <a:buBlip>
                <a:blip r:embed="rId3"/>
              </a:buBlip>
              <a:defRPr/>
            </a:pPr>
            <a:endParaRPr lang="cs-CZ" sz="2000" b="1" dirty="0">
              <a:solidFill>
                <a:schemeClr val="accent2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 Narrow" pitchFamily="34" charset="0"/>
            </a:endParaRPr>
          </a:p>
          <a:p>
            <a:pPr marL="438912" indent="-320040" algn="just" eaLnBrk="1" fontAlgn="auto" hangingPunct="1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Font typeface="Wingdings 2"/>
              <a:buNone/>
              <a:defRPr/>
            </a:pPr>
            <a:r>
              <a:rPr lang="cs-CZ" sz="2400" b="1" dirty="0">
                <a:solidFill>
                  <a:srgbClr val="003399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Bookman Old Style" pitchFamily="18" charset="0"/>
              </a:rPr>
              <a:t>Pracovní síla</a:t>
            </a:r>
            <a:endParaRPr lang="cs-CZ" sz="2400" b="1" dirty="0">
              <a:solidFill>
                <a:srgbClr val="003399"/>
              </a:solidFill>
              <a:latin typeface="Bookman Old Style" pitchFamily="18" charset="0"/>
            </a:endParaRPr>
          </a:p>
          <a:p>
            <a:pPr marL="996696" lvl="2" algn="just" eaLnBrk="1" fontAlgn="auto" hangingPunct="1">
              <a:spcBef>
                <a:spcPts val="600"/>
              </a:spcBef>
              <a:spcAft>
                <a:spcPts val="0"/>
              </a:spcAft>
              <a:buClr>
                <a:schemeClr val="accent3"/>
              </a:buClr>
              <a:buFont typeface="Arial"/>
              <a:buBlip>
                <a:blip r:embed="rId3"/>
              </a:buBlip>
              <a:defRPr/>
            </a:pPr>
            <a:r>
              <a:rPr lang="cs-CZ" sz="2000" b="1" dirty="0">
                <a:latin typeface="+mj-lt"/>
              </a:rPr>
              <a:t>je tvořena ekonomicky aktivním obyvatelstvem, což jsou osoby, buď pracují, nebo které chtějí pracovat. Součástí pracovní síly nejsou obvykle nepracující studenti, nepracující důchodci, ženy v domácnosti a některé skupiny osob, které nejsou počítány mezi nezaměstnané, neboť aktivně nehledají práci (např. bezdomovci).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endParaRPr lang="cs-CZ" dirty="0"/>
          </a:p>
          <a:p>
            <a:pPr marL="438912" indent="-320040" eaLnBrk="1" fontAlgn="auto" hangingPunct="1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Font typeface="Wingdings 2"/>
              <a:buChar char=""/>
              <a:defRPr/>
            </a:pPr>
            <a:endParaRPr lang="cs-CZ" b="1" dirty="0">
              <a:solidFill>
                <a:schemeClr val="accent2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marL="438912" indent="-320040" eaLnBrk="1" fontAlgn="auto" hangingPunct="1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Font typeface="Wingdings 2"/>
              <a:buChar char=""/>
              <a:defRPr/>
            </a:pPr>
            <a:endParaRPr lang="cs-CZ" dirty="0"/>
          </a:p>
        </p:txBody>
      </p:sp>
      <p:pic>
        <p:nvPicPr>
          <p:cNvPr id="28675" name="Picture 6" descr="C:\Documents and Settings\Zam\Local Settings\Temporary Internet Files\Content.IE5\VVU3TWN6\MCj04338830000[1]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42875"/>
            <a:ext cx="1271588" cy="1271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>
                <a:solidFill>
                  <a:schemeClr val="accent1">
                    <a:satMod val="150000"/>
                  </a:schemeClr>
                </a:solidFill>
              </a:rPr>
              <a:t>Základní pojmy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 bldLvl="2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571625"/>
            <a:ext cx="7772400" cy="4929188"/>
          </a:xfrm>
        </p:spPr>
        <p:txBody>
          <a:bodyPr rtlCol="0">
            <a:normAutofit/>
          </a:bodyPr>
          <a:lstStyle/>
          <a:p>
            <a:pPr marL="438912" indent="-320040" algn="just" eaLnBrk="1" fontAlgn="auto" hangingPunct="1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Font typeface="Wingdings 2"/>
              <a:buNone/>
              <a:defRPr/>
            </a:pPr>
            <a:r>
              <a:rPr lang="cs-CZ" sz="2400" b="1" dirty="0">
                <a:solidFill>
                  <a:srgbClr val="003399"/>
                </a:solidFill>
                <a:latin typeface="Bookman Old Style" pitchFamily="18" charset="0"/>
              </a:rPr>
              <a:t>Osoby zaměstnané</a:t>
            </a:r>
          </a:p>
          <a:p>
            <a:pPr marL="996696" lvl="2" algn="just" eaLnBrk="1" fontAlgn="auto" hangingPunct="1">
              <a:spcBef>
                <a:spcPts val="600"/>
              </a:spcBef>
              <a:spcAft>
                <a:spcPts val="0"/>
              </a:spcAft>
              <a:buClr>
                <a:schemeClr val="accent3"/>
              </a:buClr>
              <a:buFont typeface="Arial"/>
              <a:buBlip>
                <a:blip r:embed="rId3"/>
              </a:buBlip>
              <a:defRPr/>
            </a:pPr>
            <a:r>
              <a:rPr lang="cs-CZ" sz="2000" b="1" dirty="0">
                <a:latin typeface="+mj-lt"/>
              </a:rPr>
              <a:t>osoby, které v referenčním období měly placené zaměstnání nebo </a:t>
            </a:r>
            <a:r>
              <a:rPr lang="cs-CZ" sz="2000" b="1" dirty="0" err="1">
                <a:latin typeface="+mj-lt"/>
              </a:rPr>
              <a:t>sebezaměstnání</a:t>
            </a:r>
            <a:endParaRPr lang="cs-CZ" b="1" dirty="0">
              <a:solidFill>
                <a:schemeClr val="accent2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+mj-lt"/>
            </a:endParaRPr>
          </a:p>
          <a:p>
            <a:pPr marL="438912" indent="-320040" algn="just" eaLnBrk="1" fontAlgn="auto" hangingPunct="1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Font typeface="Wingdings 2"/>
              <a:buNone/>
              <a:defRPr/>
            </a:pPr>
            <a:r>
              <a:rPr lang="cs-CZ" sz="2400" b="1" dirty="0">
                <a:solidFill>
                  <a:srgbClr val="003399"/>
                </a:solidFill>
                <a:latin typeface="Bookman Old Style" pitchFamily="18" charset="0"/>
              </a:rPr>
              <a:t>Osoby nezaměstnané</a:t>
            </a:r>
          </a:p>
          <a:p>
            <a:pPr marL="1225296" lvl="2" indent="-457200" algn="just" eaLnBrk="1" fontAlgn="auto" hangingPunct="1">
              <a:spcBef>
                <a:spcPts val="600"/>
              </a:spcBef>
              <a:spcAft>
                <a:spcPts val="0"/>
              </a:spcAft>
              <a:buClr>
                <a:schemeClr val="accent3"/>
              </a:buClr>
              <a:buFont typeface="+mj-lt"/>
              <a:buAutoNum type="arabicParenR"/>
              <a:defRPr/>
            </a:pPr>
            <a:r>
              <a:rPr lang="cs-CZ" sz="2000" b="1" dirty="0">
                <a:latin typeface="+mj-lt"/>
              </a:rPr>
              <a:t>osoby starší 15 let, které v referenčním období byly bez práce,</a:t>
            </a:r>
          </a:p>
          <a:p>
            <a:pPr marL="1225296" lvl="2" indent="-457200" algn="just" eaLnBrk="1" fontAlgn="auto" hangingPunct="1">
              <a:spcBef>
                <a:spcPts val="600"/>
              </a:spcBef>
              <a:spcAft>
                <a:spcPts val="0"/>
              </a:spcAft>
              <a:buClr>
                <a:schemeClr val="accent3"/>
              </a:buClr>
              <a:buFont typeface="+mj-lt"/>
              <a:buAutoNum type="arabicParenR"/>
              <a:defRPr/>
            </a:pPr>
            <a:r>
              <a:rPr lang="cs-CZ" sz="2000" b="1" dirty="0">
                <a:latin typeface="+mj-lt"/>
              </a:rPr>
              <a:t>osoby, které si hledají zaměstnání,</a:t>
            </a:r>
          </a:p>
          <a:p>
            <a:pPr marL="1225296" lvl="2" indent="-457200" algn="just" eaLnBrk="1" fontAlgn="auto" hangingPunct="1">
              <a:spcBef>
                <a:spcPts val="600"/>
              </a:spcBef>
              <a:spcAft>
                <a:spcPts val="0"/>
              </a:spcAft>
              <a:buClr>
                <a:schemeClr val="accent3"/>
              </a:buClr>
              <a:buFont typeface="+mj-lt"/>
              <a:buAutoNum type="arabicParenR"/>
              <a:defRPr/>
            </a:pPr>
            <a:r>
              <a:rPr lang="cs-CZ" sz="2000" b="1" dirty="0">
                <a:latin typeface="+mj-lt"/>
              </a:rPr>
              <a:t>osoby připravené k nástupu do práce (nejpozději do 14 dnů)</a:t>
            </a:r>
          </a:p>
          <a:p>
            <a:pPr marL="120395" indent="0" algn="just" eaLnBrk="1" fontAlgn="auto" hangingPunct="1">
              <a:spcBef>
                <a:spcPts val="600"/>
              </a:spcBef>
              <a:spcAft>
                <a:spcPts val="0"/>
              </a:spcAft>
              <a:buClr>
                <a:schemeClr val="accent3"/>
              </a:buClr>
              <a:buFont typeface="Wingdings 2" panose="05020102010507070707" pitchFamily="18" charset="2"/>
              <a:buNone/>
              <a:defRPr/>
            </a:pPr>
            <a:endParaRPr lang="cs-CZ" sz="2300" b="1" dirty="0">
              <a:solidFill>
                <a:schemeClr val="accent2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 Narrow" pitchFamily="34" charset="0"/>
            </a:endParaRPr>
          </a:p>
          <a:p>
            <a:pPr marL="120395" indent="0" algn="just" eaLnBrk="1" fontAlgn="auto" hangingPunct="1">
              <a:spcBef>
                <a:spcPts val="600"/>
              </a:spcBef>
              <a:spcAft>
                <a:spcPts val="0"/>
              </a:spcAft>
              <a:buClr>
                <a:schemeClr val="accent3"/>
              </a:buClr>
              <a:buFont typeface="Wingdings 2" panose="05020102010507070707" pitchFamily="18" charset="2"/>
              <a:buNone/>
              <a:defRPr/>
            </a:pPr>
            <a:r>
              <a:rPr lang="cs-CZ" sz="23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 Narrow" pitchFamily="34" charset="0"/>
              </a:rPr>
              <a:t>Pracovní síla  (EAO) = osoby zaměstnané + osoby nezaměstnané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endParaRPr lang="cs-CZ" dirty="0"/>
          </a:p>
          <a:p>
            <a:pPr marL="438912" indent="-320040" eaLnBrk="1" fontAlgn="auto" hangingPunct="1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Font typeface="Wingdings 2"/>
              <a:buChar char=""/>
              <a:defRPr/>
            </a:pPr>
            <a:endParaRPr lang="cs-CZ" b="1" dirty="0">
              <a:solidFill>
                <a:schemeClr val="accent2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marL="438912" indent="-320040" eaLnBrk="1" fontAlgn="auto" hangingPunct="1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Font typeface="Wingdings 2"/>
              <a:buChar char=""/>
              <a:defRPr/>
            </a:pPr>
            <a:endParaRPr lang="cs-CZ" dirty="0"/>
          </a:p>
        </p:txBody>
      </p:sp>
      <p:pic>
        <p:nvPicPr>
          <p:cNvPr id="27651" name="Picture 6" descr="C:\Documents and Settings\Zam\Local Settings\Temporary Internet Files\Content.IE5\VVU3TWN6\MCj04338830000[1]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42875"/>
            <a:ext cx="1271588" cy="1271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>
                <a:solidFill>
                  <a:schemeClr val="accent1">
                    <a:satMod val="150000"/>
                  </a:schemeClr>
                </a:solidFill>
              </a:rPr>
              <a:t>Základní pojmy</a:t>
            </a:r>
          </a:p>
        </p:txBody>
      </p:sp>
    </p:spTree>
    <p:extLst>
      <p:ext uri="{BB962C8B-B14F-4D97-AF65-F5344CB8AC3E}">
        <p14:creationId xmlns:p14="http://schemas.microsoft.com/office/powerpoint/2010/main" val="453696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 bldLvl="2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571625"/>
            <a:ext cx="7772400" cy="4929188"/>
          </a:xfrm>
        </p:spPr>
        <p:txBody>
          <a:bodyPr rtlCol="0">
            <a:normAutofit/>
          </a:bodyPr>
          <a:lstStyle/>
          <a:p>
            <a:pPr marL="438912" indent="-320040" algn="just" eaLnBrk="1" fontAlgn="auto" hangingPunct="1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Font typeface="Wingdings 2"/>
              <a:buNone/>
              <a:defRPr/>
            </a:pPr>
            <a:r>
              <a:rPr lang="cs-CZ" sz="2400" b="1" dirty="0">
                <a:solidFill>
                  <a:srgbClr val="003399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Bookman Old Style" pitchFamily="18" charset="0"/>
              </a:rPr>
              <a:t>Ekonomicky neaktivní osoby</a:t>
            </a:r>
            <a:endParaRPr lang="cs-CZ" sz="2400" b="1" dirty="0">
              <a:solidFill>
                <a:srgbClr val="003399"/>
              </a:solidFill>
              <a:latin typeface="Bookman Old Style" pitchFamily="18" charset="0"/>
            </a:endParaRPr>
          </a:p>
          <a:p>
            <a:pPr marL="996696" lvl="2" algn="just" eaLnBrk="1" fontAlgn="auto" hangingPunct="1">
              <a:spcBef>
                <a:spcPts val="600"/>
              </a:spcBef>
              <a:spcAft>
                <a:spcPts val="0"/>
              </a:spcAft>
              <a:buClr>
                <a:schemeClr val="accent3"/>
              </a:buClr>
              <a:buFont typeface="Arial"/>
              <a:buBlip>
                <a:blip r:embed="rId3"/>
              </a:buBlip>
              <a:defRPr/>
            </a:pPr>
            <a:r>
              <a:rPr lang="cs-CZ" sz="2000" b="1" dirty="0">
                <a:latin typeface="+mj-lt"/>
              </a:rPr>
              <a:t>osoby starší 15 let, které během referenčního období byly bez práce a nesplňují podmínky pro osoby nezaměstnané,</a:t>
            </a:r>
          </a:p>
          <a:p>
            <a:pPr marL="996696" lvl="2" algn="just" eaLnBrk="1" fontAlgn="auto" hangingPunct="1">
              <a:spcBef>
                <a:spcPts val="600"/>
              </a:spcBef>
              <a:spcAft>
                <a:spcPts val="0"/>
              </a:spcAft>
              <a:buClr>
                <a:schemeClr val="accent3"/>
              </a:buClr>
              <a:buFont typeface="Arial"/>
              <a:buBlip>
                <a:blip r:embed="rId3"/>
              </a:buBlip>
              <a:defRPr/>
            </a:pPr>
            <a:r>
              <a:rPr lang="cs-CZ" sz="2000" b="1" dirty="0">
                <a:latin typeface="+mj-lt"/>
              </a:rPr>
              <a:t>např. </a:t>
            </a:r>
          </a:p>
          <a:p>
            <a:pPr marL="1320545" lvl="3" indent="-285750" algn="just" eaLnBrk="1" fontAlgn="auto" hangingPunct="1">
              <a:spcBef>
                <a:spcPts val="600"/>
              </a:spcBef>
              <a:spcAft>
                <a:spcPts val="0"/>
              </a:spcAft>
              <a:buClr>
                <a:srgbClr val="0070C0"/>
              </a:buClr>
              <a:buFont typeface="Wingdings" panose="05000000000000000000" pitchFamily="2" charset="2"/>
              <a:buChar char="§"/>
              <a:defRPr/>
            </a:pPr>
            <a:r>
              <a:rPr lang="cs-CZ" sz="1600" b="1" dirty="0">
                <a:latin typeface="+mj-lt"/>
              </a:rPr>
              <a:t>evidovaní uchazeči o zaměstnání, ale neschopni nastoupit do 14 dnů (např. z důvodu rekvalifikace),</a:t>
            </a:r>
          </a:p>
          <a:p>
            <a:pPr marL="1320545" lvl="3" indent="-285750" algn="just" eaLnBrk="1" fontAlgn="auto" hangingPunct="1">
              <a:spcBef>
                <a:spcPts val="600"/>
              </a:spcBef>
              <a:spcAft>
                <a:spcPts val="0"/>
              </a:spcAft>
              <a:buClr>
                <a:srgbClr val="0070C0"/>
              </a:buClr>
              <a:buFont typeface="Wingdings" panose="05000000000000000000" pitchFamily="2" charset="2"/>
              <a:buChar char="§"/>
              <a:defRPr/>
            </a:pPr>
            <a:r>
              <a:rPr lang="cs-CZ" sz="1600" b="1" dirty="0">
                <a:latin typeface="+mj-lt"/>
              </a:rPr>
              <a:t>osoby na další mateřské dovolené,</a:t>
            </a:r>
          </a:p>
          <a:p>
            <a:pPr marL="1320545" lvl="3" indent="-285750" algn="just" eaLnBrk="1" fontAlgn="auto" hangingPunct="1">
              <a:spcBef>
                <a:spcPts val="600"/>
              </a:spcBef>
              <a:spcAft>
                <a:spcPts val="0"/>
              </a:spcAft>
              <a:buClr>
                <a:srgbClr val="0070C0"/>
              </a:buClr>
              <a:buFont typeface="Wingdings" panose="05000000000000000000" pitchFamily="2" charset="2"/>
              <a:buChar char="§"/>
              <a:defRPr/>
            </a:pPr>
            <a:r>
              <a:rPr lang="cs-CZ" sz="1600" b="1" dirty="0">
                <a:latin typeface="+mj-lt"/>
              </a:rPr>
              <a:t>osoby připravující se na povolání,</a:t>
            </a:r>
          </a:p>
          <a:p>
            <a:pPr marL="1320545" lvl="3" indent="-285750" algn="just" eaLnBrk="1" fontAlgn="auto" hangingPunct="1">
              <a:spcBef>
                <a:spcPts val="600"/>
              </a:spcBef>
              <a:spcAft>
                <a:spcPts val="0"/>
              </a:spcAft>
              <a:buClr>
                <a:srgbClr val="0070C0"/>
              </a:buClr>
              <a:buFont typeface="Wingdings" panose="05000000000000000000" pitchFamily="2" charset="2"/>
              <a:buChar char="§"/>
              <a:defRPr/>
            </a:pPr>
            <a:r>
              <a:rPr lang="cs-CZ" sz="1600" b="1" dirty="0">
                <a:latin typeface="+mj-lt"/>
              </a:rPr>
              <a:t>ženy v domácnosti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endParaRPr lang="cs-CZ" dirty="0"/>
          </a:p>
          <a:p>
            <a:pPr marL="438912" indent="-320040" eaLnBrk="1" fontAlgn="auto" hangingPunct="1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Font typeface="Wingdings 2"/>
              <a:buChar char=""/>
              <a:defRPr/>
            </a:pPr>
            <a:endParaRPr lang="cs-CZ" b="1" dirty="0">
              <a:solidFill>
                <a:schemeClr val="accent2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marL="438912" indent="-320040" eaLnBrk="1" fontAlgn="auto" hangingPunct="1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Font typeface="Wingdings 2"/>
              <a:buChar char=""/>
              <a:defRPr/>
            </a:pPr>
            <a:endParaRPr lang="cs-CZ" dirty="0"/>
          </a:p>
        </p:txBody>
      </p:sp>
      <p:pic>
        <p:nvPicPr>
          <p:cNvPr id="29699" name="Picture 6" descr="C:\Documents and Settings\Zam\Local Settings\Temporary Internet Files\Content.IE5\VVU3TWN6\MCj04338830000[1]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42875"/>
            <a:ext cx="1271588" cy="1271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>
                <a:solidFill>
                  <a:schemeClr val="accent1">
                    <a:satMod val="150000"/>
                  </a:schemeClr>
                </a:solidFill>
              </a:rPr>
              <a:t>Základní pojmy</a:t>
            </a:r>
          </a:p>
        </p:txBody>
      </p:sp>
    </p:spTree>
    <p:extLst>
      <p:ext uri="{BB962C8B-B14F-4D97-AF65-F5344CB8AC3E}">
        <p14:creationId xmlns:p14="http://schemas.microsoft.com/office/powerpoint/2010/main" val="3816298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 bldLvl="2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>
                <a:solidFill>
                  <a:schemeClr val="accent1">
                    <a:satMod val="150000"/>
                  </a:schemeClr>
                </a:solidFill>
              </a:rPr>
              <a:t>Obyvatelstvo v ČR?</a:t>
            </a:r>
          </a:p>
        </p:txBody>
      </p:sp>
      <p:graphicFrame>
        <p:nvGraphicFramePr>
          <p:cNvPr id="6" name="Graf 5"/>
          <p:cNvGraphicFramePr>
            <a:graphicFrameLocks/>
          </p:cNvGraphicFramePr>
          <p:nvPr/>
        </p:nvGraphicFramePr>
        <p:xfrm>
          <a:off x="539552" y="1472564"/>
          <a:ext cx="8208912" cy="50527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>
                <a:solidFill>
                  <a:schemeClr val="accent1">
                    <a:satMod val="150000"/>
                  </a:schemeClr>
                </a:solidFill>
              </a:rPr>
              <a:t>Obyvatelstvo v ČR?</a:t>
            </a:r>
          </a:p>
        </p:txBody>
      </p:sp>
      <p:graphicFrame>
        <p:nvGraphicFramePr>
          <p:cNvPr id="4" name="Graf 3"/>
          <p:cNvGraphicFramePr>
            <a:graphicFrameLocks/>
          </p:cNvGraphicFramePr>
          <p:nvPr/>
        </p:nvGraphicFramePr>
        <p:xfrm>
          <a:off x="611560" y="1552574"/>
          <a:ext cx="7776864" cy="51167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>
                <a:solidFill>
                  <a:schemeClr val="accent1">
                    <a:satMod val="150000"/>
                  </a:schemeClr>
                </a:solidFill>
              </a:rPr>
              <a:t>Obyvatelstvo v ČR?</a:t>
            </a:r>
          </a:p>
        </p:txBody>
      </p:sp>
      <p:graphicFrame>
        <p:nvGraphicFramePr>
          <p:cNvPr id="5" name="Graf 4"/>
          <p:cNvGraphicFramePr>
            <a:graphicFrameLocks/>
          </p:cNvGraphicFramePr>
          <p:nvPr/>
        </p:nvGraphicFramePr>
        <p:xfrm>
          <a:off x="323528" y="1556792"/>
          <a:ext cx="7917180" cy="50520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>
                <a:solidFill>
                  <a:schemeClr val="accent1">
                    <a:satMod val="150000"/>
                  </a:schemeClr>
                </a:solidFill>
              </a:rPr>
              <a:t>Změny v čase – rozložení zaměstnaných</a:t>
            </a:r>
          </a:p>
        </p:txBody>
      </p:sp>
      <p:sp>
        <p:nvSpPr>
          <p:cNvPr id="36867" name="TextovéPole 1"/>
          <p:cNvSpPr txBox="1">
            <a:spLocks noChangeArrowheads="1"/>
          </p:cNvSpPr>
          <p:nvPr/>
        </p:nvSpPr>
        <p:spPr bwMode="auto">
          <a:xfrm>
            <a:off x="1979613" y="5157788"/>
            <a:ext cx="8001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cs-CZ" altLang="cs-CZ" b="1"/>
              <a:t>1993</a:t>
            </a:r>
          </a:p>
        </p:txBody>
      </p:sp>
      <p:sp>
        <p:nvSpPr>
          <p:cNvPr id="36868" name="TextovéPole 6"/>
          <p:cNvSpPr txBox="1">
            <a:spLocks noChangeArrowheads="1"/>
          </p:cNvSpPr>
          <p:nvPr/>
        </p:nvSpPr>
        <p:spPr bwMode="auto">
          <a:xfrm>
            <a:off x="6227763" y="5124450"/>
            <a:ext cx="8001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cs-CZ" altLang="cs-CZ" b="1"/>
              <a:t>2017</a:t>
            </a:r>
          </a:p>
        </p:txBody>
      </p:sp>
      <p:pic>
        <p:nvPicPr>
          <p:cNvPr id="36869" name="Obrázek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1773238"/>
            <a:ext cx="8712200" cy="310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>
                <a:solidFill>
                  <a:schemeClr val="accent1">
                    <a:satMod val="150000"/>
                  </a:schemeClr>
                </a:solidFill>
              </a:rPr>
              <a:t>Změny v čase – rozložení zaměstnaných</a:t>
            </a:r>
          </a:p>
        </p:txBody>
      </p:sp>
      <p:sp>
        <p:nvSpPr>
          <p:cNvPr id="38915" name="TextovéPole 1"/>
          <p:cNvSpPr txBox="1">
            <a:spLocks noChangeArrowheads="1"/>
          </p:cNvSpPr>
          <p:nvPr/>
        </p:nvSpPr>
        <p:spPr bwMode="auto">
          <a:xfrm>
            <a:off x="1979613" y="5157788"/>
            <a:ext cx="8001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cs-CZ" altLang="cs-CZ" b="1"/>
              <a:t>1993</a:t>
            </a:r>
          </a:p>
        </p:txBody>
      </p:sp>
      <p:sp>
        <p:nvSpPr>
          <p:cNvPr id="38916" name="TextovéPole 6"/>
          <p:cNvSpPr txBox="1">
            <a:spLocks noChangeArrowheads="1"/>
          </p:cNvSpPr>
          <p:nvPr/>
        </p:nvSpPr>
        <p:spPr bwMode="auto">
          <a:xfrm>
            <a:off x="6227763" y="5124450"/>
            <a:ext cx="8001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cs-CZ" altLang="cs-CZ" b="1"/>
              <a:t>2017</a:t>
            </a:r>
          </a:p>
        </p:txBody>
      </p:sp>
      <p:pic>
        <p:nvPicPr>
          <p:cNvPr id="38917" name="Obráze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1916113"/>
            <a:ext cx="8636000" cy="307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>
                <a:solidFill>
                  <a:schemeClr val="accent1">
                    <a:satMod val="150000"/>
                  </a:schemeClr>
                </a:solidFill>
              </a:rPr>
              <a:t>Změny v čase - úředníci</a:t>
            </a:r>
          </a:p>
        </p:txBody>
      </p:sp>
      <p:graphicFrame>
        <p:nvGraphicFramePr>
          <p:cNvPr id="6" name="Graf 5"/>
          <p:cNvGraphicFramePr>
            <a:graphicFrameLocks/>
          </p:cNvGraphicFramePr>
          <p:nvPr/>
        </p:nvGraphicFramePr>
        <p:xfrm>
          <a:off x="1115616" y="2204864"/>
          <a:ext cx="6553200" cy="3638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4282" y="214290"/>
            <a:ext cx="7772400" cy="1920875"/>
          </a:xfrm>
        </p:spPr>
        <p:txBody>
          <a:bodyPr/>
          <a:lstStyle/>
          <a:p>
            <a:pPr eaLnBrk="1" hangingPunct="1">
              <a:defRPr/>
            </a:pPr>
            <a:r>
              <a:rPr lang="cs-CZ" sz="6000" i="1" dirty="0">
                <a:solidFill>
                  <a:srgbClr val="FFCC00"/>
                </a:solidFill>
                <a:latin typeface="+mn-lt"/>
              </a:rPr>
              <a:t>Konzultační hodiny:</a:t>
            </a:r>
            <a:endParaRPr lang="cs-CZ" sz="6000" dirty="0">
              <a:solidFill>
                <a:srgbClr val="FFCC00"/>
              </a:solidFill>
              <a:latin typeface="+mn-lt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00375" y="2636838"/>
            <a:ext cx="5400675" cy="1871662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cs-CZ" altLang="cs-CZ" sz="3200" b="1" dirty="0">
                <a:solidFill>
                  <a:schemeClr val="tx1"/>
                </a:solidFill>
              </a:rPr>
              <a:t>Dle předchozí domluvy:</a:t>
            </a:r>
          </a:p>
          <a:p>
            <a:pPr eaLnBrk="1" hangingPunct="1"/>
            <a:endParaRPr lang="cs-CZ" altLang="cs-CZ" sz="3200" b="1" dirty="0">
              <a:solidFill>
                <a:schemeClr val="tx1"/>
              </a:solidFill>
              <a:hlinkClick r:id="rId2"/>
            </a:endParaRPr>
          </a:p>
          <a:p>
            <a:pPr eaLnBrk="1" hangingPunct="1"/>
            <a:endParaRPr lang="cs-CZ" altLang="cs-CZ" sz="3200" b="1" dirty="0">
              <a:solidFill>
                <a:schemeClr val="tx1"/>
              </a:solidFill>
              <a:hlinkClick r:id="rId2"/>
            </a:endParaRPr>
          </a:p>
          <a:p>
            <a:pPr eaLnBrk="1" hangingPunct="1"/>
            <a:r>
              <a:rPr lang="cs-CZ" altLang="cs-CZ" sz="3200" b="1" dirty="0">
                <a:solidFill>
                  <a:schemeClr val="tx1"/>
                </a:solidFill>
                <a:hlinkClick r:id="rId2"/>
              </a:rPr>
              <a:t>tvrdon@opf.slu.cz</a:t>
            </a:r>
            <a:endParaRPr lang="cs-CZ" altLang="cs-CZ" sz="3200" b="1" dirty="0">
              <a:solidFill>
                <a:schemeClr val="tx1"/>
              </a:solidFill>
            </a:endParaRPr>
          </a:p>
          <a:p>
            <a:pPr eaLnBrk="1" hangingPunct="1"/>
            <a:endParaRPr lang="cs-CZ" altLang="cs-CZ" sz="3200" b="1" dirty="0">
              <a:solidFill>
                <a:schemeClr val="tx1"/>
              </a:solidFill>
              <a:hlinkClick r:id="rId3"/>
            </a:endParaRPr>
          </a:p>
          <a:p>
            <a:pPr eaLnBrk="1" hangingPunct="1"/>
            <a:endParaRPr lang="cs-CZ" altLang="cs-CZ" sz="3200" b="1" dirty="0">
              <a:solidFill>
                <a:schemeClr val="tx1"/>
              </a:solidFill>
            </a:endParaRPr>
          </a:p>
          <a:p>
            <a:pPr eaLnBrk="1" hangingPunct="1"/>
            <a:endParaRPr lang="cs-CZ" altLang="cs-CZ" sz="3200" b="1" dirty="0">
              <a:solidFill>
                <a:schemeClr val="tx1"/>
              </a:solidFill>
            </a:endParaRPr>
          </a:p>
        </p:txBody>
      </p:sp>
      <p:pic>
        <p:nvPicPr>
          <p:cNvPr id="10244" name="Picture 7" descr="MCBD20173_0000[1]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8" y="1500188"/>
            <a:ext cx="2052637" cy="2695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>
                <a:solidFill>
                  <a:schemeClr val="accent1">
                    <a:satMod val="150000"/>
                  </a:schemeClr>
                </a:solidFill>
              </a:rPr>
              <a:t>Změny v čase – řemeslníci a opraváři</a:t>
            </a:r>
          </a:p>
        </p:txBody>
      </p:sp>
      <p:graphicFrame>
        <p:nvGraphicFramePr>
          <p:cNvPr id="4" name="Graf 3"/>
          <p:cNvGraphicFramePr>
            <a:graphicFrameLocks/>
          </p:cNvGraphicFramePr>
          <p:nvPr/>
        </p:nvGraphicFramePr>
        <p:xfrm>
          <a:off x="1295400" y="2564904"/>
          <a:ext cx="6553200" cy="3638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214313" y="1714500"/>
            <a:ext cx="8243887" cy="4533900"/>
          </a:xfrm>
        </p:spPr>
        <p:txBody>
          <a:bodyPr rtlCol="0">
            <a:normAutofit lnSpcReduction="10000"/>
          </a:bodyPr>
          <a:lstStyle/>
          <a:p>
            <a:pPr marL="438912" indent="-320040" algn="just" eaLnBrk="1" fontAlgn="auto" hangingPunct="1">
              <a:spcBef>
                <a:spcPts val="600"/>
              </a:spcBef>
              <a:spcAft>
                <a:spcPts val="0"/>
              </a:spcAft>
              <a:buClr>
                <a:schemeClr val="folHlink"/>
              </a:buClr>
              <a:buFont typeface="Wingdings 2"/>
              <a:buChar char=""/>
              <a:defRPr/>
            </a:pPr>
            <a:r>
              <a:rPr lang="cs-CZ" sz="2400" b="1" i="1" dirty="0">
                <a:solidFill>
                  <a:schemeClr val="folHlink"/>
                </a:solidFill>
              </a:rPr>
              <a:t>Vymezení dokonale konkurenčního trhu:</a:t>
            </a:r>
            <a:endParaRPr lang="cs-CZ" sz="2400" dirty="0">
              <a:solidFill>
                <a:schemeClr val="folHlink"/>
              </a:solidFill>
            </a:endParaRPr>
          </a:p>
          <a:p>
            <a:pPr marL="996696" lvl="2" algn="just" eaLnBrk="1" fontAlgn="auto" hangingPunct="1">
              <a:spcBef>
                <a:spcPts val="600"/>
              </a:spcBef>
              <a:spcAft>
                <a:spcPts val="0"/>
              </a:spcAft>
              <a:buClr>
                <a:schemeClr val="accent3"/>
              </a:buClr>
              <a:buFont typeface="Arial"/>
              <a:buChar char="▪"/>
              <a:defRPr/>
            </a:pPr>
            <a:r>
              <a:rPr lang="cs-CZ" sz="2000" b="1" dirty="0"/>
              <a:t>volný vstup do odvětví - stejná možnost vyrábět kterýkoli  výrobek</a:t>
            </a:r>
          </a:p>
          <a:p>
            <a:pPr marL="996696" lvl="2" algn="just" eaLnBrk="1" fontAlgn="auto" hangingPunct="1">
              <a:spcBef>
                <a:spcPts val="600"/>
              </a:spcBef>
              <a:spcAft>
                <a:spcPts val="0"/>
              </a:spcAft>
              <a:buClr>
                <a:schemeClr val="accent3"/>
              </a:buClr>
              <a:buFont typeface="Arial"/>
              <a:buChar char="▪"/>
              <a:defRPr/>
            </a:pPr>
            <a:r>
              <a:rPr lang="cs-CZ" sz="2000" b="1" dirty="0"/>
              <a:t>stejná míra informovanosti všech ekonomických subjektů na  daném trhu</a:t>
            </a:r>
          </a:p>
          <a:p>
            <a:pPr marL="996696" lvl="2" algn="just" eaLnBrk="1" fontAlgn="auto" hangingPunct="1">
              <a:spcBef>
                <a:spcPts val="600"/>
              </a:spcBef>
              <a:spcAft>
                <a:spcPts val="0"/>
              </a:spcAft>
              <a:buClr>
                <a:schemeClr val="accent3"/>
              </a:buClr>
              <a:buFont typeface="Arial"/>
              <a:buChar char="▪"/>
              <a:defRPr/>
            </a:pPr>
            <a:r>
              <a:rPr lang="cs-CZ" sz="2000" b="1" dirty="0"/>
              <a:t>existuje velký počet firem na trhu jednoho výrobku, z nichž  každá zaujímá na něm jen velmi malý podíl (</a:t>
            </a:r>
            <a:r>
              <a:rPr lang="cs-CZ" sz="2000" dirty="0"/>
              <a:t>+neexistují odbory a firmy nejsou sto ovlivnit výši mzdy=</a:t>
            </a:r>
            <a:r>
              <a:rPr lang="cs-CZ" sz="2000" dirty="0" err="1"/>
              <a:t>wage</a:t>
            </a:r>
            <a:r>
              <a:rPr lang="cs-CZ" sz="2000" dirty="0"/>
              <a:t> </a:t>
            </a:r>
            <a:r>
              <a:rPr lang="cs-CZ" sz="2000" dirty="0" err="1"/>
              <a:t>takers</a:t>
            </a:r>
            <a:r>
              <a:rPr lang="cs-CZ" sz="2000" dirty="0"/>
              <a:t>)</a:t>
            </a:r>
            <a:endParaRPr lang="cs-CZ" sz="2000" b="1" dirty="0"/>
          </a:p>
          <a:p>
            <a:pPr marL="996696" lvl="2" algn="just" eaLnBrk="1" fontAlgn="auto" hangingPunct="1">
              <a:spcBef>
                <a:spcPts val="600"/>
              </a:spcBef>
              <a:spcAft>
                <a:spcPts val="0"/>
              </a:spcAft>
              <a:buClr>
                <a:schemeClr val="accent3"/>
              </a:buClr>
              <a:buFont typeface="Arial"/>
              <a:buChar char="▪"/>
              <a:defRPr/>
            </a:pPr>
            <a:r>
              <a:rPr lang="cs-CZ" sz="2000" b="1" dirty="0"/>
              <a:t>firmy na trhu jednoho výrobku vyrábějí zcela homogenní  produkci, tj.    naprosto shodný výrobek</a:t>
            </a:r>
          </a:p>
          <a:p>
            <a:pPr marL="996696" lvl="2" algn="just" eaLnBrk="1" fontAlgn="auto" hangingPunct="1">
              <a:spcBef>
                <a:spcPts val="600"/>
              </a:spcBef>
              <a:spcAft>
                <a:spcPts val="0"/>
              </a:spcAft>
              <a:buClr>
                <a:schemeClr val="accent3"/>
              </a:buClr>
              <a:buFont typeface="Arial"/>
              <a:buChar char="▪"/>
              <a:defRPr/>
            </a:pPr>
            <a:r>
              <a:rPr lang="cs-CZ" sz="2000" b="1" dirty="0"/>
              <a:t>Firma nemůže ovlivnit poptávku po své produkci a proto  nemůže také ovlivnit ani tržní cenu své produkce. Cena  výrobku se změní pouze tehdy, změní-li se ceny také  ostatních výrobků na tomto trhu</a:t>
            </a:r>
          </a:p>
          <a:p>
            <a:pPr marL="438912" indent="-320040" eaLnBrk="1" fontAlgn="auto" hangingPunct="1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Font typeface="Wingdings 2"/>
              <a:buChar char=""/>
              <a:defRPr/>
            </a:pPr>
            <a:endParaRPr lang="cs-CZ" b="1" dirty="0">
              <a:solidFill>
                <a:schemeClr val="accent2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marL="438912" indent="-320040" eaLnBrk="1" fontAlgn="auto" hangingPunct="1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Font typeface="Wingdings 2"/>
              <a:buChar char=""/>
              <a:defRPr/>
            </a:pPr>
            <a:endParaRPr lang="cs-CZ" dirty="0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>
                <a:solidFill>
                  <a:schemeClr val="accent1">
                    <a:satMod val="150000"/>
                  </a:schemeClr>
                </a:solidFill>
              </a:rPr>
              <a:t>Trh v podmínkách dokonalé konkurence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285750" y="1643063"/>
            <a:ext cx="8501063" cy="4605337"/>
          </a:xfrm>
        </p:spPr>
        <p:txBody>
          <a:bodyPr/>
          <a:lstStyle/>
          <a:p>
            <a:pPr eaLnBrk="1" hangingPunct="1">
              <a:spcBef>
                <a:spcPts val="600"/>
              </a:spcBef>
              <a:buClr>
                <a:schemeClr val="accent2"/>
              </a:buClr>
            </a:pPr>
            <a:endParaRPr lang="cs-CZ" altLang="cs-CZ" sz="2000" b="1" dirty="0"/>
          </a:p>
          <a:p>
            <a:pPr eaLnBrk="1" hangingPunct="1">
              <a:spcBef>
                <a:spcPts val="600"/>
              </a:spcBef>
              <a:buClr>
                <a:schemeClr val="accent2"/>
              </a:buClr>
            </a:pPr>
            <a:endParaRPr lang="cs-CZ" altLang="cs-CZ" sz="2000" b="1" dirty="0"/>
          </a:p>
          <a:p>
            <a:pPr algn="just" eaLnBrk="1" hangingPunct="1">
              <a:spcBef>
                <a:spcPts val="600"/>
              </a:spcBef>
              <a:buClr>
                <a:schemeClr val="accent2"/>
              </a:buClr>
              <a:buFont typeface="Wingdings 2" panose="05020102010507070707" pitchFamily="18" charset="2"/>
              <a:buBlip>
                <a:blip r:embed="rId3"/>
              </a:buBlip>
            </a:pPr>
            <a:r>
              <a:rPr lang="cs-CZ" altLang="cs-CZ" sz="2000" b="1" dirty="0"/>
              <a:t>Celkový fyzický produkt (TPP) </a:t>
            </a:r>
            <a:r>
              <a:rPr lang="cs-CZ" altLang="cs-CZ" sz="2000" dirty="0"/>
              <a:t>- maximální množství výstupu, které lze při dané technologii s určitou kombinací vstupů vyrobit.</a:t>
            </a:r>
          </a:p>
          <a:p>
            <a:pPr algn="just" eaLnBrk="1" hangingPunct="1">
              <a:spcBef>
                <a:spcPts val="600"/>
              </a:spcBef>
              <a:buClr>
                <a:schemeClr val="accent2"/>
              </a:buClr>
              <a:buFont typeface="Wingdings 2" panose="05020102010507070707" pitchFamily="18" charset="2"/>
              <a:buBlip>
                <a:blip r:embed="rId3"/>
              </a:buBlip>
            </a:pPr>
            <a:endParaRPr lang="cs-CZ" altLang="cs-CZ" sz="2000" dirty="0"/>
          </a:p>
          <a:p>
            <a:pPr algn="just" eaLnBrk="1" hangingPunct="1">
              <a:spcBef>
                <a:spcPts val="600"/>
              </a:spcBef>
              <a:buClr>
                <a:schemeClr val="accent2"/>
              </a:buClr>
              <a:buFont typeface="Wingdings 2" panose="05020102010507070707" pitchFamily="18" charset="2"/>
              <a:buBlip>
                <a:blip r:embed="rId3"/>
              </a:buBlip>
            </a:pPr>
            <a:r>
              <a:rPr lang="cs-CZ" altLang="cs-CZ" sz="2000" b="1" dirty="0"/>
              <a:t>Mezní fyzický produkt práce (MPP</a:t>
            </a:r>
            <a:r>
              <a:rPr lang="cs-CZ" altLang="cs-CZ" sz="2000" b="1" baseline="-25000" dirty="0"/>
              <a:t>L</a:t>
            </a:r>
            <a:r>
              <a:rPr lang="cs-CZ" altLang="cs-CZ" sz="2000" b="1" dirty="0"/>
              <a:t> )</a:t>
            </a:r>
            <a:r>
              <a:rPr lang="cs-CZ" altLang="cs-CZ" sz="2000" dirty="0"/>
              <a:t> - změna objemu vyrobené produkce vyvolaná změnou množství práce o jednotku.</a:t>
            </a:r>
          </a:p>
          <a:p>
            <a:pPr lvl="4" algn="just" eaLnBrk="1" hangingPunct="1">
              <a:spcBef>
                <a:spcPts val="600"/>
              </a:spcBef>
              <a:buFont typeface="Wingdings 3" panose="05040102010807070707" pitchFamily="18" charset="2"/>
              <a:buNone/>
            </a:pPr>
            <a:r>
              <a:rPr lang="cs-CZ" altLang="cs-CZ" b="1" dirty="0">
                <a:solidFill>
                  <a:srgbClr val="003399"/>
                </a:solidFill>
              </a:rPr>
              <a:t>MPP</a:t>
            </a:r>
            <a:r>
              <a:rPr lang="cs-CZ" altLang="cs-CZ" b="1" baseline="-25000" dirty="0">
                <a:solidFill>
                  <a:srgbClr val="003399"/>
                </a:solidFill>
              </a:rPr>
              <a:t>L</a:t>
            </a:r>
            <a:r>
              <a:rPr lang="cs-CZ" altLang="cs-CZ" b="1" dirty="0">
                <a:solidFill>
                  <a:srgbClr val="003399"/>
                </a:solidFill>
              </a:rPr>
              <a:t> = </a:t>
            </a:r>
            <a:r>
              <a:rPr lang="cs-CZ" altLang="cs-CZ" b="1" dirty="0">
                <a:solidFill>
                  <a:srgbClr val="003399"/>
                </a:solidFill>
                <a:sym typeface="Symbol" panose="05050102010706020507" pitchFamily="18" charset="2"/>
              </a:rPr>
              <a:t></a:t>
            </a:r>
            <a:r>
              <a:rPr lang="cs-CZ" altLang="cs-CZ" b="1" dirty="0">
                <a:solidFill>
                  <a:srgbClr val="003399"/>
                </a:solidFill>
              </a:rPr>
              <a:t>TPP /</a:t>
            </a:r>
            <a:r>
              <a:rPr lang="cs-CZ" altLang="cs-CZ" b="1" dirty="0">
                <a:solidFill>
                  <a:srgbClr val="003399"/>
                </a:solidFill>
                <a:sym typeface="Symbol" panose="05050102010706020507" pitchFamily="18" charset="2"/>
              </a:rPr>
              <a:t></a:t>
            </a:r>
            <a:r>
              <a:rPr lang="cs-CZ" altLang="cs-CZ" b="1" dirty="0">
                <a:solidFill>
                  <a:srgbClr val="003399"/>
                </a:solidFill>
              </a:rPr>
              <a:t> L</a:t>
            </a:r>
          </a:p>
          <a:p>
            <a:pPr lvl="4" algn="just" eaLnBrk="1" hangingPunct="1">
              <a:spcBef>
                <a:spcPts val="600"/>
              </a:spcBef>
              <a:buFont typeface="Wingdings 3" panose="05040102010807070707" pitchFamily="18" charset="2"/>
              <a:buNone/>
            </a:pPr>
            <a:endParaRPr lang="cs-CZ" altLang="cs-CZ" dirty="0"/>
          </a:p>
          <a:p>
            <a:pPr algn="just" eaLnBrk="1" hangingPunct="1">
              <a:spcBef>
                <a:spcPts val="600"/>
              </a:spcBef>
              <a:buClr>
                <a:schemeClr val="accent2"/>
              </a:buClr>
              <a:buFont typeface="Wingdings 2" panose="05020102010507070707" pitchFamily="18" charset="2"/>
              <a:buBlip>
                <a:blip r:embed="rId3"/>
              </a:buBlip>
            </a:pPr>
            <a:r>
              <a:rPr lang="cs-CZ" altLang="cs-CZ" sz="2000" b="1" dirty="0"/>
              <a:t>Příjem z mezního produktu práce (MRP</a:t>
            </a:r>
            <a:r>
              <a:rPr lang="cs-CZ" altLang="cs-CZ" sz="2000" b="1" baseline="-25000" dirty="0"/>
              <a:t>L</a:t>
            </a:r>
            <a:r>
              <a:rPr lang="cs-CZ" altLang="cs-CZ" sz="2000" b="1" dirty="0"/>
              <a:t> )</a:t>
            </a:r>
            <a:r>
              <a:rPr lang="cs-CZ" altLang="cs-CZ" sz="2000" dirty="0"/>
              <a:t>  - dodatečný příjem vytvořený dodatečnou jednotkou práce.</a:t>
            </a:r>
          </a:p>
          <a:p>
            <a:pPr lvl="4" algn="just" eaLnBrk="1" hangingPunct="1">
              <a:spcBef>
                <a:spcPts val="600"/>
              </a:spcBef>
              <a:buFont typeface="Wingdings 3" panose="05040102010807070707" pitchFamily="18" charset="2"/>
              <a:buNone/>
            </a:pPr>
            <a:r>
              <a:rPr lang="cs-CZ" altLang="cs-CZ" b="1" dirty="0">
                <a:solidFill>
                  <a:srgbClr val="003399"/>
                </a:solidFill>
              </a:rPr>
              <a:t>MRP</a:t>
            </a:r>
            <a:r>
              <a:rPr lang="cs-CZ" altLang="cs-CZ" b="1" baseline="-25000" dirty="0">
                <a:solidFill>
                  <a:srgbClr val="003399"/>
                </a:solidFill>
              </a:rPr>
              <a:t>L</a:t>
            </a:r>
            <a:r>
              <a:rPr lang="cs-CZ" altLang="cs-CZ" b="1" dirty="0">
                <a:solidFill>
                  <a:srgbClr val="003399"/>
                </a:solidFill>
              </a:rPr>
              <a:t> = MPP</a:t>
            </a:r>
            <a:r>
              <a:rPr lang="cs-CZ" altLang="cs-CZ" b="1" baseline="-25000" dirty="0">
                <a:solidFill>
                  <a:srgbClr val="003399"/>
                </a:solidFill>
              </a:rPr>
              <a:t>L </a:t>
            </a:r>
            <a:r>
              <a:rPr lang="cs-CZ" altLang="cs-CZ" b="1" dirty="0">
                <a:solidFill>
                  <a:srgbClr val="003399"/>
                </a:solidFill>
              </a:rPr>
              <a:t>. P</a:t>
            </a:r>
          </a:p>
          <a:p>
            <a:pPr lvl="4" eaLnBrk="1" hangingPunct="1">
              <a:spcBef>
                <a:spcPts val="600"/>
              </a:spcBef>
              <a:buClr>
                <a:schemeClr val="accent2"/>
              </a:buClr>
            </a:pPr>
            <a:endParaRPr lang="cs-CZ" altLang="cs-CZ" b="1" dirty="0"/>
          </a:p>
          <a:p>
            <a:pPr eaLnBrk="1" hangingPunct="1">
              <a:spcBef>
                <a:spcPts val="600"/>
              </a:spcBef>
              <a:buClr>
                <a:schemeClr val="accent2"/>
              </a:buClr>
            </a:pPr>
            <a:endParaRPr lang="cs-CZ" altLang="cs-CZ" sz="2000" b="1" dirty="0"/>
          </a:p>
          <a:p>
            <a:pPr eaLnBrk="1" hangingPunct="1">
              <a:spcBef>
                <a:spcPts val="600"/>
              </a:spcBef>
              <a:buClr>
                <a:schemeClr val="accent2"/>
              </a:buClr>
            </a:pPr>
            <a:endParaRPr lang="cs-CZ" altLang="cs-CZ" sz="2000" b="1" dirty="0"/>
          </a:p>
          <a:p>
            <a:pPr eaLnBrk="1" hangingPunct="1">
              <a:spcBef>
                <a:spcPts val="600"/>
              </a:spcBef>
              <a:buClr>
                <a:schemeClr val="accent2"/>
              </a:buClr>
            </a:pPr>
            <a:endParaRPr lang="cs-CZ" altLang="cs-CZ" sz="2000" b="1" dirty="0"/>
          </a:p>
          <a:p>
            <a:pPr eaLnBrk="1" hangingPunct="1">
              <a:spcBef>
                <a:spcPts val="600"/>
              </a:spcBef>
              <a:buClr>
                <a:schemeClr val="accent2"/>
              </a:buClr>
            </a:pPr>
            <a:endParaRPr lang="cs-CZ" altLang="cs-CZ" sz="2000" dirty="0"/>
          </a:p>
          <a:p>
            <a:pPr eaLnBrk="1" hangingPunct="1">
              <a:spcBef>
                <a:spcPts val="600"/>
              </a:spcBef>
              <a:buClr>
                <a:schemeClr val="accent2"/>
              </a:buClr>
            </a:pPr>
            <a:endParaRPr lang="cs-CZ" altLang="cs-CZ" dirty="0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>
          <a:xfrm>
            <a:off x="214282" y="155448"/>
            <a:ext cx="5643602" cy="1252728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>
                <a:solidFill>
                  <a:schemeClr val="accent1">
                    <a:satMod val="150000"/>
                  </a:schemeClr>
                </a:solidFill>
              </a:rPr>
              <a:t>Poptávka po práci, základní východiska</a:t>
            </a:r>
          </a:p>
        </p:txBody>
      </p:sp>
      <p:pic>
        <p:nvPicPr>
          <p:cNvPr id="47108" name="Picture 6" descr="C:\Documents and Settings\Zam\Local Settings\Temporary Internet Files\Content.IE5\GE26I2CF\MCj02899410000[1].wm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6375" y="214313"/>
            <a:ext cx="1420813" cy="1150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7" dur="3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2" dur="300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2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5" dur="300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20" dur="300"/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2" presetClass="entr" presetSubtype="2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23" dur="300"/>
                                        <p:tgtEl>
                                          <p:spTgt spid="1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 bldLvl="2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357188" y="2133600"/>
            <a:ext cx="8101012" cy="4114800"/>
          </a:xfrm>
        </p:spPr>
        <p:txBody>
          <a:bodyPr/>
          <a:lstStyle/>
          <a:p>
            <a:pPr algn="just" eaLnBrk="1" hangingPunct="1">
              <a:spcBef>
                <a:spcPts val="600"/>
              </a:spcBef>
              <a:buClr>
                <a:schemeClr val="accent2"/>
              </a:buClr>
              <a:buFont typeface="Wingdings 2" panose="05020102010507070707" pitchFamily="18" charset="2"/>
              <a:buBlip>
                <a:blip r:embed="rId3"/>
              </a:buBlip>
            </a:pPr>
            <a:r>
              <a:rPr lang="cs-CZ" altLang="cs-CZ" sz="2000" b="1"/>
              <a:t>Celkové náklady  na práci (TFC</a:t>
            </a:r>
            <a:r>
              <a:rPr lang="cs-CZ" altLang="cs-CZ" sz="2000" b="1" baseline="-25000"/>
              <a:t>L</a:t>
            </a:r>
            <a:r>
              <a:rPr lang="cs-CZ" altLang="cs-CZ" sz="2000" b="1"/>
              <a:t>)</a:t>
            </a:r>
            <a:r>
              <a:rPr lang="cs-CZ" altLang="cs-CZ" sz="2000"/>
              <a:t> - suma nákladů firmy na všechny pracovníky </a:t>
            </a:r>
          </a:p>
          <a:p>
            <a:pPr algn="just" eaLnBrk="1" hangingPunct="1">
              <a:spcBef>
                <a:spcPts val="600"/>
              </a:spcBef>
              <a:buFont typeface="Wingdings 2" panose="05020102010507070707" pitchFamily="18" charset="2"/>
              <a:buBlip>
                <a:blip r:embed="rId3"/>
              </a:buBlip>
            </a:pPr>
            <a:endParaRPr lang="cs-CZ" altLang="cs-CZ" sz="2000"/>
          </a:p>
          <a:p>
            <a:pPr algn="just" eaLnBrk="1" hangingPunct="1">
              <a:spcBef>
                <a:spcPts val="600"/>
              </a:spcBef>
              <a:buClr>
                <a:schemeClr val="accent2"/>
              </a:buClr>
              <a:buFont typeface="Wingdings 2" panose="05020102010507070707" pitchFamily="18" charset="2"/>
              <a:buBlip>
                <a:blip r:embed="rId3"/>
              </a:buBlip>
            </a:pPr>
            <a:r>
              <a:rPr lang="cs-CZ" altLang="cs-CZ" sz="2000" b="1"/>
              <a:t>Průměrné náklady na práci (AFC</a:t>
            </a:r>
            <a:r>
              <a:rPr lang="cs-CZ" altLang="cs-CZ" sz="2000" b="1" baseline="-25000"/>
              <a:t>L</a:t>
            </a:r>
            <a:r>
              <a:rPr lang="cs-CZ" altLang="cs-CZ" sz="2000" b="1"/>
              <a:t>)</a:t>
            </a:r>
            <a:r>
              <a:rPr lang="cs-CZ" altLang="cs-CZ" sz="2000"/>
              <a:t> - náklady firmy na jednoho pracovníka</a:t>
            </a:r>
          </a:p>
          <a:p>
            <a:pPr lvl="4" eaLnBrk="1" hangingPunct="1">
              <a:spcBef>
                <a:spcPts val="600"/>
              </a:spcBef>
              <a:buFont typeface="Wingdings 3" panose="05040102010807070707" pitchFamily="18" charset="2"/>
              <a:buNone/>
            </a:pPr>
            <a:r>
              <a:rPr lang="cs-CZ" altLang="cs-CZ" b="1">
                <a:solidFill>
                  <a:srgbClr val="FF0000"/>
                </a:solidFill>
              </a:rPr>
              <a:t>AFC</a:t>
            </a:r>
            <a:r>
              <a:rPr lang="cs-CZ" altLang="cs-CZ" b="1" baseline="-25000">
                <a:solidFill>
                  <a:srgbClr val="FF0000"/>
                </a:solidFill>
              </a:rPr>
              <a:t>L</a:t>
            </a:r>
            <a:r>
              <a:rPr lang="cs-CZ" altLang="cs-CZ" b="1">
                <a:solidFill>
                  <a:srgbClr val="FF0000"/>
                </a:solidFill>
              </a:rPr>
              <a:t> = TFC</a:t>
            </a:r>
            <a:r>
              <a:rPr lang="cs-CZ" altLang="cs-CZ" b="1" baseline="-25000">
                <a:solidFill>
                  <a:srgbClr val="FF0000"/>
                </a:solidFill>
              </a:rPr>
              <a:t>L</a:t>
            </a:r>
            <a:r>
              <a:rPr lang="cs-CZ" altLang="cs-CZ" b="1">
                <a:solidFill>
                  <a:srgbClr val="FF0000"/>
                </a:solidFill>
              </a:rPr>
              <a:t> / L</a:t>
            </a:r>
          </a:p>
          <a:p>
            <a:pPr lvl="4" algn="just" eaLnBrk="1" hangingPunct="1">
              <a:spcBef>
                <a:spcPts val="600"/>
              </a:spcBef>
              <a:buFont typeface="Wingdings 3" panose="05040102010807070707" pitchFamily="18" charset="2"/>
              <a:buBlip>
                <a:blip r:embed="rId3"/>
              </a:buBlip>
            </a:pPr>
            <a:endParaRPr lang="cs-CZ" altLang="cs-CZ"/>
          </a:p>
          <a:p>
            <a:pPr algn="just" eaLnBrk="1" hangingPunct="1">
              <a:spcBef>
                <a:spcPts val="600"/>
              </a:spcBef>
              <a:buClr>
                <a:schemeClr val="accent2"/>
              </a:buClr>
              <a:buFont typeface="Wingdings 2" panose="05020102010507070707" pitchFamily="18" charset="2"/>
              <a:buBlip>
                <a:blip r:embed="rId3"/>
              </a:buBlip>
            </a:pPr>
            <a:r>
              <a:rPr lang="cs-CZ" altLang="cs-CZ" sz="2000" b="1"/>
              <a:t>Mezní náklady na práci (MFC</a:t>
            </a:r>
            <a:r>
              <a:rPr lang="cs-CZ" altLang="cs-CZ" sz="2000" b="1" baseline="-25000"/>
              <a:t>L</a:t>
            </a:r>
            <a:r>
              <a:rPr lang="cs-CZ" altLang="cs-CZ" sz="2000" b="1"/>
              <a:t>)</a:t>
            </a:r>
            <a:r>
              <a:rPr lang="cs-CZ" altLang="cs-CZ" sz="2000"/>
              <a:t> - částka o kterou vzrostou celkové náklady firmy, aby získala další jednotku práce</a:t>
            </a:r>
          </a:p>
          <a:p>
            <a:pPr lvl="4" eaLnBrk="1" hangingPunct="1">
              <a:spcBef>
                <a:spcPts val="600"/>
              </a:spcBef>
              <a:buFont typeface="Wingdings 3" panose="05040102010807070707" pitchFamily="18" charset="2"/>
              <a:buNone/>
            </a:pPr>
            <a:r>
              <a:rPr lang="cs-CZ" altLang="cs-CZ" b="1">
                <a:solidFill>
                  <a:srgbClr val="FF0000"/>
                </a:solidFill>
              </a:rPr>
              <a:t>MFC</a:t>
            </a:r>
            <a:r>
              <a:rPr lang="cs-CZ" altLang="cs-CZ" b="1" baseline="-25000">
                <a:solidFill>
                  <a:srgbClr val="FF0000"/>
                </a:solidFill>
              </a:rPr>
              <a:t>L</a:t>
            </a:r>
            <a:r>
              <a:rPr lang="cs-CZ" altLang="cs-CZ" b="1">
                <a:solidFill>
                  <a:srgbClr val="FF0000"/>
                </a:solidFill>
              </a:rPr>
              <a:t> = </a:t>
            </a:r>
            <a:r>
              <a:rPr lang="cs-CZ" altLang="cs-CZ" b="1">
                <a:solidFill>
                  <a:srgbClr val="FF0000"/>
                </a:solidFill>
                <a:sym typeface="Symbol" panose="05050102010706020507" pitchFamily="18" charset="2"/>
              </a:rPr>
              <a:t> </a:t>
            </a:r>
            <a:r>
              <a:rPr lang="cs-CZ" altLang="cs-CZ" b="1">
                <a:solidFill>
                  <a:srgbClr val="FF0000"/>
                </a:solidFill>
              </a:rPr>
              <a:t>TFC</a:t>
            </a:r>
            <a:r>
              <a:rPr lang="cs-CZ" altLang="cs-CZ" b="1" baseline="-25000">
                <a:solidFill>
                  <a:srgbClr val="FF0000"/>
                </a:solidFill>
              </a:rPr>
              <a:t>L</a:t>
            </a:r>
            <a:r>
              <a:rPr lang="cs-CZ" altLang="cs-CZ" b="1">
                <a:solidFill>
                  <a:srgbClr val="FF0000"/>
                </a:solidFill>
              </a:rPr>
              <a:t> / </a:t>
            </a:r>
            <a:r>
              <a:rPr lang="cs-CZ" altLang="cs-CZ" b="1">
                <a:solidFill>
                  <a:srgbClr val="FF0000"/>
                </a:solidFill>
                <a:sym typeface="Symbol" panose="05050102010706020507" pitchFamily="18" charset="2"/>
              </a:rPr>
              <a:t></a:t>
            </a:r>
            <a:r>
              <a:rPr lang="cs-CZ" altLang="cs-CZ" b="1">
                <a:solidFill>
                  <a:srgbClr val="FF0000"/>
                </a:solidFill>
              </a:rPr>
              <a:t> L = w</a:t>
            </a:r>
          </a:p>
          <a:p>
            <a:pPr eaLnBrk="1" hangingPunct="1">
              <a:spcBef>
                <a:spcPts val="600"/>
              </a:spcBef>
              <a:buClr>
                <a:schemeClr val="accent2"/>
              </a:buClr>
            </a:pPr>
            <a:endParaRPr lang="cs-CZ" altLang="cs-CZ" sz="2000" b="1"/>
          </a:p>
          <a:p>
            <a:pPr eaLnBrk="1" hangingPunct="1">
              <a:spcBef>
                <a:spcPts val="600"/>
              </a:spcBef>
              <a:buClr>
                <a:schemeClr val="accent2"/>
              </a:buClr>
            </a:pPr>
            <a:endParaRPr lang="cs-CZ" altLang="cs-CZ" sz="2000" b="1"/>
          </a:p>
          <a:p>
            <a:pPr eaLnBrk="1" hangingPunct="1">
              <a:spcBef>
                <a:spcPts val="600"/>
              </a:spcBef>
              <a:buClr>
                <a:schemeClr val="accent2"/>
              </a:buClr>
            </a:pPr>
            <a:endParaRPr lang="cs-CZ" altLang="cs-CZ" sz="2000" b="1"/>
          </a:p>
          <a:p>
            <a:pPr eaLnBrk="1" hangingPunct="1">
              <a:spcBef>
                <a:spcPts val="600"/>
              </a:spcBef>
              <a:buClr>
                <a:schemeClr val="accent2"/>
              </a:buClr>
            </a:pPr>
            <a:endParaRPr lang="cs-CZ" altLang="cs-CZ" sz="2000"/>
          </a:p>
          <a:p>
            <a:pPr eaLnBrk="1" hangingPunct="1">
              <a:spcBef>
                <a:spcPts val="600"/>
              </a:spcBef>
              <a:buClr>
                <a:schemeClr val="accent2"/>
              </a:buClr>
            </a:pPr>
            <a:endParaRPr lang="cs-CZ" altLang="cs-CZ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>
          <a:xfrm>
            <a:off x="142844" y="142852"/>
            <a:ext cx="6758006" cy="125272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>
                <a:solidFill>
                  <a:schemeClr val="accent1">
                    <a:satMod val="150000"/>
                  </a:schemeClr>
                </a:solidFill>
              </a:rPr>
              <a:t>Poptávka firmy po práci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7" dur="3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2" dur="3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2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5" dur="300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20" dur="300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2" presetClass="entr" presetSubtype="2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23" dur="300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 bldLvl="2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18435" name="Rectangle 3"/>
              <p:cNvSpPr>
                <a:spLocks noGrp="1" noChangeArrowheads="1"/>
              </p:cNvSpPr>
              <p:nvPr>
                <p:ph idx="1"/>
              </p:nvPr>
            </p:nvSpPr>
            <p:spPr>
              <a:xfrm>
                <a:off x="285750" y="1643063"/>
                <a:ext cx="8501063" cy="4605337"/>
              </a:xfrm>
            </p:spPr>
            <p:txBody>
              <a:bodyPr/>
              <a:lstStyle/>
              <a:p>
                <a:pPr eaLnBrk="1" hangingPunct="1">
                  <a:spcBef>
                    <a:spcPts val="600"/>
                  </a:spcBef>
                  <a:buClr>
                    <a:schemeClr val="accent2"/>
                  </a:buClr>
                </a:pPr>
                <a:endParaRPr lang="cs-CZ" altLang="cs-CZ" sz="2000" b="1" dirty="0"/>
              </a:p>
              <a:p>
                <a:pPr algn="just" eaLnBrk="1" hangingPunct="1">
                  <a:spcBef>
                    <a:spcPts val="600"/>
                  </a:spcBef>
                  <a:buClr>
                    <a:schemeClr val="accent2"/>
                  </a:buClr>
                  <a:buFont typeface="Wingdings 2" panose="05020102010507070707" pitchFamily="18" charset="2"/>
                  <a:buBlip>
                    <a:blip r:embed="rId3"/>
                  </a:buBlip>
                </a:pPr>
                <a:r>
                  <a:rPr lang="cs-CZ" altLang="cs-CZ" sz="2000" b="1" dirty="0"/>
                  <a:t>Celkový fyzický produkt (TPP) </a:t>
                </a:r>
                <a:r>
                  <a:rPr lang="cs-CZ" altLang="cs-CZ" sz="2000" dirty="0"/>
                  <a:t>- maximální množství výstupu, které lze při dané technologii s určitou kombinací vstupů vyrobit.</a:t>
                </a:r>
              </a:p>
              <a:p>
                <a:pPr algn="just" eaLnBrk="1" hangingPunct="1">
                  <a:spcBef>
                    <a:spcPts val="600"/>
                  </a:spcBef>
                  <a:buClr>
                    <a:schemeClr val="accent2"/>
                  </a:buClr>
                  <a:buBlip>
                    <a:blip r:embed="rId3"/>
                  </a:buBlip>
                </a:pPr>
                <a:r>
                  <a:rPr lang="cs-CZ" altLang="cs-CZ" sz="2000" b="1" dirty="0"/>
                  <a:t>Průměrný fyzický produkt práce (APP</a:t>
                </a:r>
                <a:r>
                  <a:rPr lang="cs-CZ" altLang="cs-CZ" sz="2000" b="1" baseline="-25000" dirty="0"/>
                  <a:t>L</a:t>
                </a:r>
                <a:r>
                  <a:rPr lang="cs-CZ" altLang="cs-CZ" sz="2000" b="1" dirty="0"/>
                  <a:t>)</a:t>
                </a:r>
                <a:r>
                  <a:rPr lang="cs-CZ" altLang="cs-CZ" sz="2000" dirty="0"/>
                  <a:t> – objem výstupu vyrobené produkce na jednoho pracovníka.</a:t>
                </a:r>
              </a:p>
              <a:p>
                <a:pPr lvl="4" algn="just" eaLnBrk="1" hangingPunct="1">
                  <a:spcBef>
                    <a:spcPts val="600"/>
                  </a:spcBef>
                  <a:buNone/>
                </a:pPr>
                <a:r>
                  <a:rPr lang="cs-CZ" altLang="cs-CZ" b="1" dirty="0">
                    <a:solidFill>
                      <a:srgbClr val="003399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altLang="cs-CZ" b="1" i="1">
                            <a:solidFill>
                              <a:srgbClr val="003399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altLang="cs-CZ" b="1" i="1">
                            <a:solidFill>
                              <a:srgbClr val="003399"/>
                            </a:solidFill>
                            <a:latin typeface="Cambria Math" panose="02040503050406030204" pitchFamily="18" charset="0"/>
                          </a:rPr>
                          <m:t>𝑨𝑷𝑷</m:t>
                        </m:r>
                      </m:e>
                      <m:sub>
                        <m:r>
                          <a:rPr lang="cs-CZ" altLang="cs-CZ" b="1" i="1">
                            <a:solidFill>
                              <a:srgbClr val="003399"/>
                            </a:solidFill>
                            <a:latin typeface="Cambria Math" panose="02040503050406030204" pitchFamily="18" charset="0"/>
                          </a:rPr>
                          <m:t>𝑳</m:t>
                        </m:r>
                      </m:sub>
                    </m:sSub>
                    <m:r>
                      <a:rPr lang="cs-CZ" altLang="cs-CZ" b="1" i="1">
                        <a:solidFill>
                          <a:srgbClr val="003399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cs-CZ" altLang="cs-CZ" b="1" i="1">
                            <a:solidFill>
                              <a:srgbClr val="003399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altLang="cs-CZ" b="1" i="1">
                            <a:solidFill>
                              <a:srgbClr val="003399"/>
                            </a:solidFill>
                            <a:latin typeface="Cambria Math" panose="02040503050406030204" pitchFamily="18" charset="0"/>
                          </a:rPr>
                          <m:t>𝑻𝑷𝑷</m:t>
                        </m:r>
                      </m:num>
                      <m:den>
                        <m:r>
                          <a:rPr lang="cs-CZ" altLang="cs-CZ" b="1" i="1">
                            <a:solidFill>
                              <a:srgbClr val="003399"/>
                            </a:solidFill>
                            <a:latin typeface="Cambria Math" panose="02040503050406030204" pitchFamily="18" charset="0"/>
                          </a:rPr>
                          <m:t>𝑳</m:t>
                        </m:r>
                      </m:den>
                    </m:f>
                  </m:oMath>
                </a14:m>
                <a:endParaRPr lang="cs-CZ" altLang="cs-CZ" b="1" dirty="0">
                  <a:solidFill>
                    <a:srgbClr val="003399"/>
                  </a:solidFill>
                </a:endParaRPr>
              </a:p>
              <a:p>
                <a:pPr algn="just" eaLnBrk="1" hangingPunct="1">
                  <a:spcBef>
                    <a:spcPts val="600"/>
                  </a:spcBef>
                  <a:buClr>
                    <a:schemeClr val="accent2"/>
                  </a:buClr>
                  <a:buFont typeface="Wingdings 2" panose="05020102010507070707" pitchFamily="18" charset="2"/>
                  <a:buBlip>
                    <a:blip r:embed="rId3"/>
                  </a:buBlip>
                </a:pPr>
                <a:r>
                  <a:rPr lang="cs-CZ" altLang="cs-CZ" sz="2000" b="1" dirty="0"/>
                  <a:t>Mezní fyzický produkt práce (MPP</a:t>
                </a:r>
                <a:r>
                  <a:rPr lang="cs-CZ" altLang="cs-CZ" sz="2000" b="1" baseline="-25000" dirty="0"/>
                  <a:t>L</a:t>
                </a:r>
                <a:r>
                  <a:rPr lang="cs-CZ" altLang="cs-CZ" sz="2000" b="1" dirty="0"/>
                  <a:t>)</a:t>
                </a:r>
                <a:r>
                  <a:rPr lang="cs-CZ" altLang="cs-CZ" sz="2000" dirty="0"/>
                  <a:t> - změna objemu vyrobené produkce vyvolaná změnou množství práce o jednotku.</a:t>
                </a:r>
              </a:p>
              <a:p>
                <a:pPr lvl="4" algn="just" eaLnBrk="1" hangingPunct="1">
                  <a:spcBef>
                    <a:spcPts val="600"/>
                  </a:spcBef>
                  <a:buFont typeface="Wingdings 3" panose="05040102010807070707" pitchFamily="18" charset="2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altLang="cs-CZ" b="1" i="1" smtClean="0">
                              <a:solidFill>
                                <a:srgbClr val="003399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altLang="cs-CZ" b="1" i="1" smtClean="0">
                              <a:solidFill>
                                <a:srgbClr val="003399"/>
                              </a:solidFill>
                              <a:latin typeface="Cambria Math" panose="02040503050406030204" pitchFamily="18" charset="0"/>
                            </a:rPr>
                            <m:t>𝑴𝑷𝑷</m:t>
                          </m:r>
                        </m:e>
                        <m:sub>
                          <m:r>
                            <a:rPr lang="cs-CZ" altLang="cs-CZ" b="1" i="1" smtClean="0">
                              <a:solidFill>
                                <a:srgbClr val="003399"/>
                              </a:solidFill>
                              <a:latin typeface="Cambria Math" panose="02040503050406030204" pitchFamily="18" charset="0"/>
                            </a:rPr>
                            <m:t>𝑳</m:t>
                          </m:r>
                        </m:sub>
                      </m:sSub>
                      <m:r>
                        <a:rPr lang="cs-CZ" altLang="cs-CZ" b="1" i="1" smtClean="0">
                          <a:solidFill>
                            <a:srgbClr val="003399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altLang="cs-CZ" b="1" i="1" smtClean="0">
                              <a:solidFill>
                                <a:srgbClr val="003399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altLang="cs-CZ" b="1" i="1" smtClean="0">
                              <a:solidFill>
                                <a:srgbClr val="003399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cs-CZ" altLang="cs-CZ" b="1" i="1" smtClean="0">
                              <a:solidFill>
                                <a:srgbClr val="003399"/>
                              </a:solidFill>
                              <a:latin typeface="Cambria Math" panose="02040503050406030204" pitchFamily="18" charset="0"/>
                            </a:rPr>
                            <m:t>𝑻𝑷𝑷</m:t>
                          </m:r>
                        </m:num>
                        <m:den>
                          <m:r>
                            <a:rPr lang="cs-CZ" altLang="cs-CZ" b="1" i="1" smtClean="0">
                              <a:solidFill>
                                <a:srgbClr val="003399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cs-CZ" altLang="cs-CZ" b="1" i="1" smtClean="0">
                              <a:solidFill>
                                <a:srgbClr val="003399"/>
                              </a:solidFill>
                              <a:latin typeface="Cambria Math" panose="02040503050406030204" pitchFamily="18" charset="0"/>
                            </a:rPr>
                            <m:t>𝑳</m:t>
                          </m:r>
                        </m:den>
                      </m:f>
                    </m:oMath>
                  </m:oMathPara>
                </a14:m>
                <a:endParaRPr lang="cs-CZ" altLang="cs-CZ" b="1" dirty="0">
                  <a:solidFill>
                    <a:srgbClr val="003399"/>
                  </a:solidFill>
                </a:endParaRPr>
              </a:p>
              <a:p>
                <a:pPr lvl="4" algn="just" eaLnBrk="1" hangingPunct="1">
                  <a:spcBef>
                    <a:spcPts val="600"/>
                  </a:spcBef>
                  <a:buFont typeface="Wingdings 3" panose="05040102010807070707" pitchFamily="18" charset="2"/>
                  <a:buNone/>
                </a:pPr>
                <a:endParaRPr lang="cs-CZ" altLang="cs-CZ" dirty="0"/>
              </a:p>
              <a:p>
                <a:pPr algn="just" eaLnBrk="1" hangingPunct="1">
                  <a:spcBef>
                    <a:spcPts val="600"/>
                  </a:spcBef>
                  <a:buClr>
                    <a:schemeClr val="accent2"/>
                  </a:buClr>
                  <a:buFont typeface="Wingdings 2" panose="05020102010507070707" pitchFamily="18" charset="2"/>
                  <a:buBlip>
                    <a:blip r:embed="rId3"/>
                  </a:buBlip>
                </a:pPr>
                <a:r>
                  <a:rPr lang="cs-CZ" altLang="cs-CZ" sz="2000" b="1" dirty="0"/>
                  <a:t>Příjem z mezního produktu práce (MRP</a:t>
                </a:r>
                <a:r>
                  <a:rPr lang="cs-CZ" altLang="cs-CZ" sz="2000" b="1" baseline="-25000" dirty="0"/>
                  <a:t>L</a:t>
                </a:r>
                <a:r>
                  <a:rPr lang="cs-CZ" altLang="cs-CZ" sz="2000" b="1" dirty="0"/>
                  <a:t> – </a:t>
                </a:r>
                <a:r>
                  <a:rPr lang="cs-CZ" altLang="cs-CZ" sz="2000" b="1" dirty="0" err="1"/>
                  <a:t>Marginal</a:t>
                </a:r>
                <a:r>
                  <a:rPr lang="cs-CZ" altLang="cs-CZ" sz="2000" b="1" dirty="0"/>
                  <a:t> </a:t>
                </a:r>
                <a:r>
                  <a:rPr lang="cs-CZ" altLang="cs-CZ" sz="2000" b="1" dirty="0" err="1"/>
                  <a:t>Revenue</a:t>
                </a:r>
                <a:r>
                  <a:rPr lang="cs-CZ" altLang="cs-CZ" sz="2000" b="1" dirty="0"/>
                  <a:t> </a:t>
                </a:r>
                <a:r>
                  <a:rPr lang="cs-CZ" altLang="cs-CZ" sz="2000" b="1" dirty="0" err="1"/>
                  <a:t>Product</a:t>
                </a:r>
                <a:r>
                  <a:rPr lang="cs-CZ" altLang="cs-CZ" sz="2000" b="1" dirty="0"/>
                  <a:t> </a:t>
                </a:r>
                <a:r>
                  <a:rPr lang="cs-CZ" altLang="cs-CZ" sz="2000" b="1" dirty="0" err="1"/>
                  <a:t>of</a:t>
                </a:r>
                <a:r>
                  <a:rPr lang="cs-CZ" altLang="cs-CZ" sz="2000" b="1" dirty="0"/>
                  <a:t> </a:t>
                </a:r>
                <a:r>
                  <a:rPr lang="cs-CZ" altLang="cs-CZ" sz="2000" b="1" dirty="0" err="1"/>
                  <a:t>Labor</a:t>
                </a:r>
                <a:r>
                  <a:rPr lang="cs-CZ" altLang="cs-CZ" sz="2000" b="1" dirty="0"/>
                  <a:t>)</a:t>
                </a:r>
                <a:r>
                  <a:rPr lang="cs-CZ" altLang="cs-CZ" sz="2000" dirty="0"/>
                  <a:t>  - dodatečný příjem vytvořený dodatečnou jednotkou práce.</a:t>
                </a:r>
              </a:p>
              <a:p>
                <a:pPr lvl="4" algn="just" eaLnBrk="1" hangingPunct="1">
                  <a:spcBef>
                    <a:spcPts val="600"/>
                  </a:spcBef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cs-CZ" altLang="cs-CZ" b="1" i="1" smtClean="0">
                            <a:solidFill>
                              <a:srgbClr val="003399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altLang="cs-CZ" b="1" i="1" smtClean="0">
                            <a:solidFill>
                              <a:srgbClr val="003399"/>
                            </a:solidFill>
                            <a:latin typeface="Cambria Math" panose="02040503050406030204" pitchFamily="18" charset="0"/>
                          </a:rPr>
                          <m:t>𝑴𝑹𝑷</m:t>
                        </m:r>
                      </m:e>
                      <m:sub>
                        <m:r>
                          <a:rPr lang="cs-CZ" altLang="cs-CZ" b="1" i="1" smtClean="0">
                            <a:solidFill>
                              <a:srgbClr val="003399"/>
                            </a:solidFill>
                            <a:latin typeface="Cambria Math" panose="02040503050406030204" pitchFamily="18" charset="0"/>
                          </a:rPr>
                          <m:t>𝑳</m:t>
                        </m:r>
                      </m:sub>
                    </m:sSub>
                    <m:r>
                      <a:rPr lang="cs-CZ" altLang="cs-CZ" b="1" i="1" smtClean="0">
                        <a:solidFill>
                          <a:srgbClr val="003399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cs-CZ" altLang="cs-CZ" b="1" i="1" smtClean="0">
                            <a:solidFill>
                              <a:srgbClr val="003399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altLang="cs-CZ" b="1" i="1" smtClean="0">
                            <a:solidFill>
                              <a:srgbClr val="003399"/>
                            </a:solidFill>
                            <a:latin typeface="Cambria Math" panose="02040503050406030204" pitchFamily="18" charset="0"/>
                          </a:rPr>
                          <m:t>𝑴𝑷𝑷</m:t>
                        </m:r>
                      </m:e>
                      <m:sub>
                        <m:r>
                          <a:rPr lang="cs-CZ" altLang="cs-CZ" b="1" i="1" smtClean="0">
                            <a:solidFill>
                              <a:srgbClr val="003399"/>
                            </a:solidFill>
                            <a:latin typeface="Cambria Math" panose="02040503050406030204" pitchFamily="18" charset="0"/>
                          </a:rPr>
                          <m:t>𝑳</m:t>
                        </m:r>
                      </m:sub>
                    </m:sSub>
                    <m:r>
                      <a:rPr lang="cs-CZ" altLang="cs-CZ" b="1" i="1" smtClean="0">
                        <a:solidFill>
                          <a:srgbClr val="003399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cs-CZ" altLang="cs-CZ" b="1" i="1" smtClean="0">
                        <a:solidFill>
                          <a:srgbClr val="003399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𝑴𝑹</m:t>
                    </m:r>
                  </m:oMath>
                </a14:m>
                <a:r>
                  <a:rPr lang="cs-CZ" altLang="cs-CZ" b="1" dirty="0">
                    <a:solidFill>
                      <a:srgbClr val="003399"/>
                    </a:solidFill>
                  </a:rPr>
                  <a:t> 	       </a:t>
                </a:r>
                <a:r>
                  <a:rPr lang="cs-CZ" altLang="cs-CZ" b="1" dirty="0"/>
                  <a:t>v DK </a:t>
                </a:r>
                <a:r>
                  <a:rPr lang="cs-CZ" altLang="cs-CZ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→ 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altLang="cs-CZ" b="1" i="1" smtClean="0">
                            <a:solidFill>
                              <a:srgbClr val="003399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altLang="cs-CZ" b="1" i="1" smtClean="0">
                            <a:solidFill>
                              <a:srgbClr val="003399"/>
                            </a:solidFill>
                            <a:latin typeface="Cambria Math" panose="02040503050406030204" pitchFamily="18" charset="0"/>
                          </a:rPr>
                          <m:t>𝑴𝑹𝑷</m:t>
                        </m:r>
                      </m:e>
                      <m:sub>
                        <m:r>
                          <a:rPr lang="cs-CZ" altLang="cs-CZ" b="1" i="1" smtClean="0">
                            <a:solidFill>
                              <a:srgbClr val="003399"/>
                            </a:solidFill>
                            <a:latin typeface="Cambria Math" panose="02040503050406030204" pitchFamily="18" charset="0"/>
                          </a:rPr>
                          <m:t>𝑳</m:t>
                        </m:r>
                      </m:sub>
                    </m:sSub>
                    <m:r>
                      <a:rPr lang="cs-CZ" altLang="cs-CZ" b="1" i="1" smtClean="0">
                        <a:solidFill>
                          <a:srgbClr val="003399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cs-CZ" altLang="cs-CZ" b="1" i="1" smtClean="0">
                            <a:solidFill>
                              <a:srgbClr val="003399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altLang="cs-CZ" b="1" i="1" smtClean="0">
                            <a:solidFill>
                              <a:srgbClr val="003399"/>
                            </a:solidFill>
                            <a:latin typeface="Cambria Math" panose="02040503050406030204" pitchFamily="18" charset="0"/>
                          </a:rPr>
                          <m:t>𝑴𝑷𝑷</m:t>
                        </m:r>
                      </m:e>
                      <m:sub>
                        <m:r>
                          <a:rPr lang="cs-CZ" altLang="cs-CZ" b="1" i="1" smtClean="0">
                            <a:solidFill>
                              <a:srgbClr val="003399"/>
                            </a:solidFill>
                            <a:latin typeface="Cambria Math" panose="02040503050406030204" pitchFamily="18" charset="0"/>
                          </a:rPr>
                          <m:t>𝑳</m:t>
                        </m:r>
                      </m:sub>
                    </m:sSub>
                    <m:r>
                      <a:rPr lang="cs-CZ" altLang="cs-CZ" b="1" i="1" smtClean="0">
                        <a:solidFill>
                          <a:srgbClr val="003399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cs-CZ" altLang="cs-CZ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𝑷</m:t>
                    </m:r>
                  </m:oMath>
                </a14:m>
                <a:r>
                  <a:rPr lang="cs-CZ" altLang="cs-CZ" b="1" dirty="0">
                    <a:solidFill>
                      <a:srgbClr val="003399"/>
                    </a:solidFill>
                  </a:rPr>
                  <a:t> </a:t>
                </a:r>
              </a:p>
              <a:p>
                <a:pPr lvl="4" eaLnBrk="1" hangingPunct="1">
                  <a:spcBef>
                    <a:spcPts val="600"/>
                  </a:spcBef>
                  <a:buClr>
                    <a:schemeClr val="accent2"/>
                  </a:buClr>
                </a:pPr>
                <a:endParaRPr lang="cs-CZ" altLang="cs-CZ" b="1" dirty="0"/>
              </a:p>
              <a:p>
                <a:pPr eaLnBrk="1" hangingPunct="1">
                  <a:spcBef>
                    <a:spcPts val="600"/>
                  </a:spcBef>
                  <a:buClr>
                    <a:schemeClr val="accent2"/>
                  </a:buClr>
                </a:pPr>
                <a:endParaRPr lang="cs-CZ" altLang="cs-CZ" sz="2000" b="1" dirty="0"/>
              </a:p>
              <a:p>
                <a:pPr eaLnBrk="1" hangingPunct="1">
                  <a:spcBef>
                    <a:spcPts val="600"/>
                  </a:spcBef>
                  <a:buClr>
                    <a:schemeClr val="accent2"/>
                  </a:buClr>
                </a:pPr>
                <a:endParaRPr lang="cs-CZ" altLang="cs-CZ" sz="2000" b="1" dirty="0"/>
              </a:p>
              <a:p>
                <a:pPr eaLnBrk="1" hangingPunct="1">
                  <a:spcBef>
                    <a:spcPts val="600"/>
                  </a:spcBef>
                  <a:buClr>
                    <a:schemeClr val="accent2"/>
                  </a:buClr>
                </a:pPr>
                <a:endParaRPr lang="cs-CZ" altLang="cs-CZ" sz="2000" b="1" dirty="0"/>
              </a:p>
              <a:p>
                <a:pPr eaLnBrk="1" hangingPunct="1">
                  <a:spcBef>
                    <a:spcPts val="600"/>
                  </a:spcBef>
                  <a:buClr>
                    <a:schemeClr val="accent2"/>
                  </a:buClr>
                </a:pPr>
                <a:endParaRPr lang="cs-CZ" altLang="cs-CZ" sz="2000" dirty="0"/>
              </a:p>
              <a:p>
                <a:pPr eaLnBrk="1" hangingPunct="1">
                  <a:spcBef>
                    <a:spcPts val="600"/>
                  </a:spcBef>
                  <a:buClr>
                    <a:schemeClr val="accent2"/>
                  </a:buClr>
                </a:pPr>
                <a:endParaRPr lang="cs-CZ" altLang="cs-CZ" dirty="0"/>
              </a:p>
            </p:txBody>
          </p:sp>
        </mc:Choice>
        <mc:Fallback>
          <p:sp>
            <p:nvSpPr>
              <p:cNvPr id="18435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85750" y="1643063"/>
                <a:ext cx="8501063" cy="4605337"/>
              </a:xfrm>
              <a:blipFill>
                <a:blip r:embed="rId4"/>
                <a:stretch>
                  <a:fillRect r="-717" b="-1165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Nadpis 6"/>
          <p:cNvSpPr>
            <a:spLocks noGrp="1"/>
          </p:cNvSpPr>
          <p:nvPr>
            <p:ph type="title"/>
          </p:nvPr>
        </p:nvSpPr>
        <p:spPr>
          <a:xfrm>
            <a:off x="214282" y="155448"/>
            <a:ext cx="6157918" cy="1252728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>
                <a:solidFill>
                  <a:schemeClr val="accent1">
                    <a:satMod val="150000"/>
                  </a:schemeClr>
                </a:solidFill>
              </a:rPr>
              <a:t>Poptávka po práci, výstup a příjmové veličiny</a:t>
            </a:r>
          </a:p>
        </p:txBody>
      </p:sp>
      <p:pic>
        <p:nvPicPr>
          <p:cNvPr id="29700" name="Picture 6" descr="C:\Documents and Settings\Zam\Local Settings\Temporary Internet Files\Content.IE5\GE26I2CF\MCj02899410000[1].wm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188562"/>
            <a:ext cx="1420813" cy="1150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7147749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9459" name="Rectangle 3"/>
              <p:cNvSpPr>
                <a:spLocks noGrp="1" noChangeArrowheads="1"/>
              </p:cNvSpPr>
              <p:nvPr>
                <p:ph idx="1"/>
              </p:nvPr>
            </p:nvSpPr>
            <p:spPr>
              <a:xfrm>
                <a:off x="357188" y="2133600"/>
                <a:ext cx="8101012" cy="4391744"/>
              </a:xfrm>
            </p:spPr>
            <p:txBody>
              <a:bodyPr/>
              <a:lstStyle/>
              <a:p>
                <a:pPr algn="just" eaLnBrk="1" hangingPunct="1">
                  <a:spcBef>
                    <a:spcPts val="600"/>
                  </a:spcBef>
                  <a:buClr>
                    <a:schemeClr val="accent2"/>
                  </a:buClr>
                  <a:buFont typeface="Wingdings 2" panose="05020102010507070707" pitchFamily="18" charset="2"/>
                  <a:buBlip>
                    <a:blip r:embed="rId3"/>
                  </a:buBlip>
                </a:pPr>
                <a:r>
                  <a:rPr lang="cs-CZ" altLang="cs-CZ" sz="2000" b="1" dirty="0"/>
                  <a:t>Celkové náklady  na práci (TFC</a:t>
                </a:r>
                <a:r>
                  <a:rPr lang="cs-CZ" altLang="cs-CZ" sz="2000" b="1" baseline="-25000" dirty="0"/>
                  <a:t>L </a:t>
                </a:r>
                <a:r>
                  <a:rPr lang="cs-CZ" altLang="cs-CZ" sz="2000" b="1" dirty="0"/>
                  <a:t>– </a:t>
                </a:r>
                <a:r>
                  <a:rPr lang="cs-CZ" altLang="cs-CZ" sz="2000" b="1" dirty="0" err="1"/>
                  <a:t>Total</a:t>
                </a:r>
                <a:r>
                  <a:rPr lang="cs-CZ" altLang="cs-CZ" sz="2000" b="1" dirty="0"/>
                  <a:t> </a:t>
                </a:r>
                <a:r>
                  <a:rPr lang="cs-CZ" altLang="cs-CZ" sz="2000" b="1" dirty="0" err="1"/>
                  <a:t>Factor</a:t>
                </a:r>
                <a:r>
                  <a:rPr lang="cs-CZ" altLang="cs-CZ" sz="2000" b="1" dirty="0"/>
                  <a:t> </a:t>
                </a:r>
                <a:r>
                  <a:rPr lang="cs-CZ" altLang="cs-CZ" sz="2000" b="1" dirty="0" err="1"/>
                  <a:t>Cost</a:t>
                </a:r>
                <a:r>
                  <a:rPr lang="cs-CZ" altLang="cs-CZ" sz="2000" b="1" dirty="0"/>
                  <a:t> </a:t>
                </a:r>
                <a:r>
                  <a:rPr lang="cs-CZ" altLang="cs-CZ" sz="2000" b="1" dirty="0" err="1"/>
                  <a:t>of</a:t>
                </a:r>
                <a:r>
                  <a:rPr lang="cs-CZ" altLang="cs-CZ" sz="2000" b="1" dirty="0"/>
                  <a:t> </a:t>
                </a:r>
                <a:r>
                  <a:rPr lang="cs-CZ" altLang="cs-CZ" sz="2000" b="1" dirty="0" err="1"/>
                  <a:t>Labor</a:t>
                </a:r>
                <a:r>
                  <a:rPr lang="cs-CZ" altLang="cs-CZ" sz="2000" b="1" dirty="0"/>
                  <a:t>)</a:t>
                </a:r>
                <a:r>
                  <a:rPr lang="cs-CZ" altLang="cs-CZ" sz="2000" dirty="0"/>
                  <a:t> </a:t>
                </a:r>
                <a:br>
                  <a:rPr lang="cs-CZ" altLang="cs-CZ" sz="2000" dirty="0"/>
                </a:br>
                <a:r>
                  <a:rPr lang="cs-CZ" altLang="cs-CZ" sz="2000" dirty="0"/>
                  <a:t>- suma nákladů firmy na všechny pracovníky </a:t>
                </a:r>
              </a:p>
              <a:p>
                <a:pPr algn="just" eaLnBrk="1" hangingPunct="1">
                  <a:spcBef>
                    <a:spcPts val="600"/>
                  </a:spcBef>
                  <a:buFont typeface="Wingdings 2" panose="05020102010507070707" pitchFamily="18" charset="2"/>
                  <a:buBlip>
                    <a:blip r:embed="rId3"/>
                  </a:buBlip>
                </a:pPr>
                <a:endParaRPr lang="cs-CZ" altLang="cs-CZ" sz="2000" dirty="0"/>
              </a:p>
              <a:p>
                <a:pPr algn="just" eaLnBrk="1" hangingPunct="1">
                  <a:spcBef>
                    <a:spcPts val="600"/>
                  </a:spcBef>
                  <a:buClr>
                    <a:schemeClr val="accent2"/>
                  </a:buClr>
                  <a:buFont typeface="Wingdings 2" panose="05020102010507070707" pitchFamily="18" charset="2"/>
                  <a:buBlip>
                    <a:blip r:embed="rId3"/>
                  </a:buBlip>
                </a:pPr>
                <a:r>
                  <a:rPr lang="cs-CZ" altLang="cs-CZ" sz="2000" b="1" dirty="0"/>
                  <a:t>Průměrné náklady na práci (AFC</a:t>
                </a:r>
                <a:r>
                  <a:rPr lang="cs-CZ" altLang="cs-CZ" sz="2000" b="1" baseline="-25000" dirty="0"/>
                  <a:t>L </a:t>
                </a:r>
                <a:r>
                  <a:rPr lang="cs-CZ" altLang="cs-CZ" sz="2000" b="1" dirty="0"/>
                  <a:t>– </a:t>
                </a:r>
                <a:r>
                  <a:rPr lang="cs-CZ" altLang="cs-CZ" sz="2000" b="1" dirty="0" err="1"/>
                  <a:t>Average</a:t>
                </a:r>
                <a:r>
                  <a:rPr lang="cs-CZ" altLang="cs-CZ" sz="2000" b="1" dirty="0"/>
                  <a:t> </a:t>
                </a:r>
                <a:r>
                  <a:rPr lang="cs-CZ" altLang="cs-CZ" sz="2000" b="1" dirty="0" err="1"/>
                  <a:t>Factor</a:t>
                </a:r>
                <a:r>
                  <a:rPr lang="cs-CZ" altLang="cs-CZ" sz="2000" b="1" dirty="0"/>
                  <a:t> </a:t>
                </a:r>
                <a:r>
                  <a:rPr lang="cs-CZ" altLang="cs-CZ" sz="2000" b="1" dirty="0" err="1"/>
                  <a:t>Cost</a:t>
                </a:r>
                <a:r>
                  <a:rPr lang="cs-CZ" altLang="cs-CZ" sz="2000" b="1" dirty="0"/>
                  <a:t> </a:t>
                </a:r>
                <a:r>
                  <a:rPr lang="cs-CZ" altLang="cs-CZ" sz="2000" b="1" dirty="0" err="1"/>
                  <a:t>of</a:t>
                </a:r>
                <a:r>
                  <a:rPr lang="cs-CZ" altLang="cs-CZ" sz="2000" b="1" dirty="0"/>
                  <a:t> </a:t>
                </a:r>
                <a:r>
                  <a:rPr lang="cs-CZ" altLang="cs-CZ" sz="2000" b="1" dirty="0" err="1"/>
                  <a:t>Labor</a:t>
                </a:r>
                <a:r>
                  <a:rPr lang="cs-CZ" altLang="cs-CZ" sz="2000" b="1" dirty="0"/>
                  <a:t>)</a:t>
                </a:r>
                <a:r>
                  <a:rPr lang="cs-CZ" altLang="cs-CZ" sz="2000" dirty="0"/>
                  <a:t> </a:t>
                </a:r>
                <a:br>
                  <a:rPr lang="cs-CZ" altLang="cs-CZ" sz="2000" dirty="0"/>
                </a:br>
                <a:r>
                  <a:rPr lang="cs-CZ" altLang="cs-CZ" sz="2000" dirty="0"/>
                  <a:t>- náklady firmy na jednoho pracovníka</a:t>
                </a:r>
              </a:p>
              <a:p>
                <a:pPr lvl="4" eaLnBrk="1" hangingPunct="1">
                  <a:spcBef>
                    <a:spcPts val="600"/>
                  </a:spcBef>
                  <a:buFont typeface="Wingdings 3" panose="05040102010807070707" pitchFamily="18" charset="2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altLang="cs-CZ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altLang="cs-CZ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𝑨𝑭𝑪</m:t>
                          </m:r>
                        </m:e>
                        <m:sub>
                          <m:r>
                            <a:rPr lang="cs-CZ" altLang="cs-CZ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𝑳</m:t>
                          </m:r>
                        </m:sub>
                      </m:sSub>
                      <m:r>
                        <a:rPr lang="cs-CZ" altLang="cs-CZ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cs-CZ" altLang="cs-CZ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cs-CZ" altLang="cs-CZ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altLang="cs-CZ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𝑻𝑭𝑪</m:t>
                              </m:r>
                            </m:e>
                            <m:sub>
                              <m:r>
                                <a:rPr lang="cs-CZ" altLang="cs-CZ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𝑳</m:t>
                              </m:r>
                            </m:sub>
                          </m:sSub>
                        </m:num>
                        <m:den>
                          <m:r>
                            <a:rPr lang="cs-CZ" altLang="cs-CZ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𝑳</m:t>
                          </m:r>
                        </m:den>
                      </m:f>
                    </m:oMath>
                  </m:oMathPara>
                </a14:m>
                <a:endParaRPr lang="cs-CZ" altLang="cs-CZ" b="1" dirty="0">
                  <a:solidFill>
                    <a:srgbClr val="FF0000"/>
                  </a:solidFill>
                </a:endParaRPr>
              </a:p>
              <a:p>
                <a:pPr lvl="4" algn="just" eaLnBrk="1" hangingPunct="1">
                  <a:spcBef>
                    <a:spcPts val="600"/>
                  </a:spcBef>
                  <a:buFont typeface="Wingdings 3" panose="05040102010807070707" pitchFamily="18" charset="2"/>
                  <a:buBlip>
                    <a:blip r:embed="rId3"/>
                  </a:buBlip>
                </a:pPr>
                <a:endParaRPr lang="cs-CZ" altLang="cs-CZ" dirty="0"/>
              </a:p>
              <a:p>
                <a:pPr algn="just" eaLnBrk="1" hangingPunct="1">
                  <a:spcBef>
                    <a:spcPts val="600"/>
                  </a:spcBef>
                  <a:buClr>
                    <a:schemeClr val="accent2"/>
                  </a:buClr>
                  <a:buFont typeface="Wingdings 2" panose="05020102010507070707" pitchFamily="18" charset="2"/>
                  <a:buBlip>
                    <a:blip r:embed="rId3"/>
                  </a:buBlip>
                </a:pPr>
                <a:r>
                  <a:rPr lang="cs-CZ" altLang="cs-CZ" sz="2000" b="1" dirty="0"/>
                  <a:t>Mezní náklady na práci (MFC</a:t>
                </a:r>
                <a:r>
                  <a:rPr lang="cs-CZ" altLang="cs-CZ" sz="2000" b="1" baseline="-25000" dirty="0"/>
                  <a:t>L </a:t>
                </a:r>
                <a:r>
                  <a:rPr lang="cs-CZ" altLang="cs-CZ" sz="2000" b="1" dirty="0"/>
                  <a:t>– </a:t>
                </a:r>
                <a:r>
                  <a:rPr lang="cs-CZ" altLang="cs-CZ" sz="2000" b="1" dirty="0" err="1"/>
                  <a:t>Marginal</a:t>
                </a:r>
                <a:r>
                  <a:rPr lang="cs-CZ" altLang="cs-CZ" sz="2000" b="1" dirty="0"/>
                  <a:t> </a:t>
                </a:r>
                <a:r>
                  <a:rPr lang="cs-CZ" altLang="cs-CZ" sz="2000" b="1" dirty="0" err="1"/>
                  <a:t>Factor</a:t>
                </a:r>
                <a:r>
                  <a:rPr lang="cs-CZ" altLang="cs-CZ" sz="2000" b="1" dirty="0"/>
                  <a:t> </a:t>
                </a:r>
                <a:r>
                  <a:rPr lang="cs-CZ" altLang="cs-CZ" sz="2000" b="1" dirty="0" err="1"/>
                  <a:t>Cost</a:t>
                </a:r>
                <a:r>
                  <a:rPr lang="cs-CZ" altLang="cs-CZ" sz="2000" b="1" dirty="0"/>
                  <a:t> </a:t>
                </a:r>
                <a:r>
                  <a:rPr lang="cs-CZ" altLang="cs-CZ" sz="2000" b="1" dirty="0" err="1"/>
                  <a:t>of</a:t>
                </a:r>
                <a:r>
                  <a:rPr lang="cs-CZ" altLang="cs-CZ" sz="2000" b="1" dirty="0"/>
                  <a:t> </a:t>
                </a:r>
                <a:r>
                  <a:rPr lang="cs-CZ" altLang="cs-CZ" sz="2000" b="1" dirty="0" err="1"/>
                  <a:t>Labor</a:t>
                </a:r>
                <a:r>
                  <a:rPr lang="cs-CZ" altLang="cs-CZ" sz="2000" b="1" dirty="0"/>
                  <a:t>)</a:t>
                </a:r>
                <a:r>
                  <a:rPr lang="cs-CZ" altLang="cs-CZ" sz="2000" dirty="0"/>
                  <a:t> </a:t>
                </a:r>
                <a:br>
                  <a:rPr lang="cs-CZ" altLang="cs-CZ" sz="2000" dirty="0"/>
                </a:br>
                <a:r>
                  <a:rPr lang="cs-CZ" altLang="cs-CZ" sz="2000" dirty="0"/>
                  <a:t>- částka, o kterou vzrostou celkové náklady firmy, aby získala další jednotku práce</a:t>
                </a:r>
              </a:p>
              <a:p>
                <a:pPr lvl="4" eaLnBrk="1" hangingPunct="1">
                  <a:spcBef>
                    <a:spcPts val="600"/>
                  </a:spcBef>
                  <a:buFont typeface="Wingdings 3" panose="05040102010807070707" pitchFamily="18" charset="2"/>
                  <a:buNone/>
                </a:pPr>
                <a:r>
                  <a:rPr lang="cs-CZ" altLang="cs-CZ" b="1" dirty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altLang="cs-CZ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altLang="cs-CZ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𝑴𝑭𝑪</m:t>
                        </m:r>
                      </m:e>
                      <m:sub>
                        <m:r>
                          <a:rPr lang="cs-CZ" altLang="cs-CZ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𝑳</m:t>
                        </m:r>
                      </m:sub>
                    </m:sSub>
                    <m:r>
                      <a:rPr lang="cs-CZ" altLang="cs-CZ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cs-CZ" altLang="cs-CZ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cs-CZ" altLang="cs-CZ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altLang="cs-CZ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∆</m:t>
                            </m:r>
                            <m:r>
                              <a:rPr lang="cs-CZ" altLang="cs-CZ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𝑻𝑭𝑪</m:t>
                            </m:r>
                          </m:e>
                          <m:sub>
                            <m:r>
                              <a:rPr lang="cs-CZ" altLang="cs-CZ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𝑳</m:t>
                            </m:r>
                          </m:sub>
                        </m:sSub>
                      </m:num>
                      <m:den>
                        <m:r>
                          <a:rPr lang="cs-CZ" altLang="cs-CZ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cs-CZ" altLang="cs-CZ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𝑳</m:t>
                        </m:r>
                      </m:den>
                    </m:f>
                  </m:oMath>
                </a14:m>
                <a:r>
                  <a:rPr lang="cs-CZ" altLang="cs-CZ" b="1" dirty="0">
                    <a:solidFill>
                      <a:srgbClr val="FF0000"/>
                    </a:solidFill>
                  </a:rPr>
                  <a:t>	</a:t>
                </a:r>
                <a:r>
                  <a:rPr lang="cs-CZ" altLang="cs-CZ" b="1" dirty="0"/>
                  <a:t>v DK </a:t>
                </a:r>
                <a:r>
                  <a:rPr lang="cs-CZ" altLang="cs-CZ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→ </a:t>
                </a:r>
                <a:r>
                  <a:rPr lang="cs-CZ" altLang="cs-CZ" b="1" dirty="0">
                    <a:solidFill>
                      <a:srgbClr val="FF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altLang="cs-CZ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sSubPr>
                      <m:e>
                        <m:r>
                          <a:rPr lang="cs-CZ" altLang="cs-CZ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𝑴𝑭𝑪</m:t>
                        </m:r>
                      </m:e>
                      <m:sub>
                        <m:r>
                          <a:rPr lang="cs-CZ" altLang="cs-CZ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𝑳</m:t>
                        </m:r>
                      </m:sub>
                    </m:sSub>
                    <m:r>
                      <a:rPr lang="cs-CZ" altLang="cs-CZ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  <m:r>
                      <a:rPr lang="cs-CZ" altLang="cs-CZ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𝒘</m:t>
                    </m:r>
                  </m:oMath>
                </a14:m>
                <a:endParaRPr lang="cs-CZ" altLang="cs-CZ" b="1" dirty="0">
                  <a:solidFill>
                    <a:srgbClr val="FF0000"/>
                  </a:solidFill>
                </a:endParaRPr>
              </a:p>
              <a:p>
                <a:pPr eaLnBrk="1" hangingPunct="1">
                  <a:spcBef>
                    <a:spcPts val="600"/>
                  </a:spcBef>
                  <a:buClr>
                    <a:schemeClr val="accent2"/>
                  </a:buClr>
                </a:pPr>
                <a:endParaRPr lang="cs-CZ" altLang="cs-CZ" sz="2000" b="1" dirty="0"/>
              </a:p>
              <a:p>
                <a:pPr eaLnBrk="1" hangingPunct="1">
                  <a:spcBef>
                    <a:spcPts val="600"/>
                  </a:spcBef>
                  <a:buClr>
                    <a:schemeClr val="accent2"/>
                  </a:buClr>
                </a:pPr>
                <a:endParaRPr lang="cs-CZ" altLang="cs-CZ" sz="2000" b="1" dirty="0"/>
              </a:p>
              <a:p>
                <a:pPr eaLnBrk="1" hangingPunct="1">
                  <a:spcBef>
                    <a:spcPts val="600"/>
                  </a:spcBef>
                  <a:buClr>
                    <a:schemeClr val="accent2"/>
                  </a:buClr>
                </a:pPr>
                <a:endParaRPr lang="cs-CZ" altLang="cs-CZ" sz="2000" b="1" dirty="0"/>
              </a:p>
              <a:p>
                <a:pPr eaLnBrk="1" hangingPunct="1">
                  <a:spcBef>
                    <a:spcPts val="600"/>
                  </a:spcBef>
                  <a:buClr>
                    <a:schemeClr val="accent2"/>
                  </a:buClr>
                </a:pPr>
                <a:endParaRPr lang="cs-CZ" altLang="cs-CZ" sz="2000" dirty="0"/>
              </a:p>
              <a:p>
                <a:pPr eaLnBrk="1" hangingPunct="1">
                  <a:spcBef>
                    <a:spcPts val="600"/>
                  </a:spcBef>
                  <a:buClr>
                    <a:schemeClr val="accent2"/>
                  </a:buClr>
                </a:pPr>
                <a:endParaRPr lang="cs-CZ" altLang="cs-CZ" dirty="0"/>
              </a:p>
            </p:txBody>
          </p:sp>
        </mc:Choice>
        <mc:Fallback xmlns="">
          <p:sp>
            <p:nvSpPr>
              <p:cNvPr id="19459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57188" y="2133600"/>
                <a:ext cx="8101012" cy="4391744"/>
              </a:xfrm>
              <a:blipFill>
                <a:blip r:embed="rId4"/>
                <a:stretch>
                  <a:fillRect r="-75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Nadpis 6"/>
          <p:cNvSpPr>
            <a:spLocks noGrp="1"/>
          </p:cNvSpPr>
          <p:nvPr>
            <p:ph type="title"/>
          </p:nvPr>
        </p:nvSpPr>
        <p:spPr>
          <a:xfrm>
            <a:off x="142844" y="142852"/>
            <a:ext cx="6758006" cy="1252728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>
                <a:solidFill>
                  <a:schemeClr val="accent1">
                    <a:satMod val="150000"/>
                  </a:schemeClr>
                </a:solidFill>
              </a:rPr>
              <a:t>Poptávka firmy po práci, nákladové veličiny</a:t>
            </a:r>
          </a:p>
        </p:txBody>
      </p:sp>
    </p:spTree>
    <p:extLst>
      <p:ext uri="{BB962C8B-B14F-4D97-AF65-F5344CB8AC3E}">
        <p14:creationId xmlns:p14="http://schemas.microsoft.com/office/powerpoint/2010/main" val="528379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7" dur="3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2" dur="3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2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5" dur="300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20" dur="300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2" presetClass="entr" presetSubtype="2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23" dur="300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 bldLvl="2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133600"/>
            <a:ext cx="7772400" cy="4114800"/>
          </a:xfrm>
        </p:spPr>
        <p:txBody>
          <a:bodyPr/>
          <a:lstStyle/>
          <a:p>
            <a:pPr eaLnBrk="1" hangingPunct="1">
              <a:spcBef>
                <a:spcPts val="600"/>
              </a:spcBef>
              <a:buClr>
                <a:schemeClr val="accent2"/>
              </a:buClr>
            </a:pPr>
            <a:endParaRPr lang="cs-CZ" altLang="cs-CZ" sz="2000" b="1">
              <a:solidFill>
                <a:schemeClr val="accent2"/>
              </a:solidFill>
            </a:endParaRPr>
          </a:p>
          <a:p>
            <a:pPr eaLnBrk="1" hangingPunct="1">
              <a:spcBef>
                <a:spcPts val="600"/>
              </a:spcBef>
              <a:buClr>
                <a:schemeClr val="accent2"/>
              </a:buClr>
            </a:pPr>
            <a:endParaRPr lang="cs-CZ" altLang="cs-CZ" sz="2000" b="1">
              <a:solidFill>
                <a:schemeClr val="accent2"/>
              </a:solidFill>
            </a:endParaRPr>
          </a:p>
          <a:p>
            <a:pPr eaLnBrk="1" hangingPunct="1">
              <a:spcBef>
                <a:spcPts val="600"/>
              </a:spcBef>
              <a:buClr>
                <a:schemeClr val="accent2"/>
              </a:buClr>
            </a:pPr>
            <a:endParaRPr lang="cs-CZ" altLang="cs-CZ" sz="2000" b="1">
              <a:solidFill>
                <a:schemeClr val="accent2"/>
              </a:solidFill>
            </a:endParaRPr>
          </a:p>
          <a:p>
            <a:pPr eaLnBrk="1" hangingPunct="1">
              <a:spcBef>
                <a:spcPts val="600"/>
              </a:spcBef>
              <a:buClr>
                <a:schemeClr val="accent2"/>
              </a:buClr>
            </a:pPr>
            <a:endParaRPr lang="cs-CZ" altLang="cs-CZ" sz="2000" b="1">
              <a:solidFill>
                <a:schemeClr val="accent2"/>
              </a:solidFill>
            </a:endParaRPr>
          </a:p>
          <a:p>
            <a:pPr eaLnBrk="1" hangingPunct="1">
              <a:spcBef>
                <a:spcPts val="600"/>
              </a:spcBef>
              <a:buClr>
                <a:schemeClr val="accent2"/>
              </a:buClr>
            </a:pPr>
            <a:endParaRPr lang="cs-CZ" altLang="cs-CZ" sz="2000" b="1">
              <a:solidFill>
                <a:schemeClr val="accent2"/>
              </a:solidFill>
            </a:endParaRPr>
          </a:p>
          <a:p>
            <a:pPr eaLnBrk="1" hangingPunct="1">
              <a:spcBef>
                <a:spcPts val="600"/>
              </a:spcBef>
              <a:buClr>
                <a:schemeClr val="accent2"/>
              </a:buClr>
            </a:pPr>
            <a:endParaRPr lang="cs-CZ" altLang="cs-CZ" sz="2000">
              <a:solidFill>
                <a:schemeClr val="accent2"/>
              </a:solidFill>
            </a:endParaRPr>
          </a:p>
          <a:p>
            <a:pPr eaLnBrk="1" hangingPunct="1">
              <a:spcBef>
                <a:spcPts val="600"/>
              </a:spcBef>
              <a:buClr>
                <a:schemeClr val="accent2"/>
              </a:buClr>
            </a:pPr>
            <a:endParaRPr lang="cs-CZ" altLang="cs-CZ"/>
          </a:p>
        </p:txBody>
      </p:sp>
      <p:sp>
        <p:nvSpPr>
          <p:cNvPr id="51203" name="Text Box 10"/>
          <p:cNvSpPr txBox="1">
            <a:spLocks noChangeArrowheads="1"/>
          </p:cNvSpPr>
          <p:nvPr/>
        </p:nvSpPr>
        <p:spPr bwMode="auto">
          <a:xfrm>
            <a:off x="1752600" y="1500188"/>
            <a:ext cx="739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>
              <a:spcBef>
                <a:spcPts val="600"/>
              </a:spcBef>
            </a:pPr>
            <a:r>
              <a:rPr lang="cs-CZ" altLang="cs-CZ" b="1">
                <a:solidFill>
                  <a:srgbClr val="003399"/>
                </a:solidFill>
              </a:rPr>
              <a:t>Podmínka:        MFC </a:t>
            </a:r>
            <a:r>
              <a:rPr lang="cs-CZ" altLang="cs-CZ" b="1" baseline="-25000">
                <a:solidFill>
                  <a:srgbClr val="003399"/>
                </a:solidFill>
              </a:rPr>
              <a:t>L</a:t>
            </a:r>
            <a:r>
              <a:rPr lang="cs-CZ" altLang="cs-CZ" b="1">
                <a:solidFill>
                  <a:srgbClr val="003399"/>
                </a:solidFill>
              </a:rPr>
              <a:t> = MRP</a:t>
            </a:r>
            <a:r>
              <a:rPr lang="cs-CZ" altLang="cs-CZ" b="1" baseline="-25000">
                <a:solidFill>
                  <a:srgbClr val="003399"/>
                </a:solidFill>
              </a:rPr>
              <a:t>L</a:t>
            </a:r>
            <a:endParaRPr lang="cs-CZ" altLang="cs-CZ">
              <a:solidFill>
                <a:srgbClr val="003399"/>
              </a:solidFill>
            </a:endParaRPr>
          </a:p>
        </p:txBody>
      </p:sp>
      <p:sp>
        <p:nvSpPr>
          <p:cNvPr id="9" name="Nadpis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>
                <a:solidFill>
                  <a:schemeClr val="accent1">
                    <a:satMod val="150000"/>
                  </a:schemeClr>
                </a:solidFill>
              </a:rPr>
              <a:t>Rovnováha firmy na trhu práce</a:t>
            </a:r>
          </a:p>
        </p:txBody>
      </p:sp>
      <p:grpSp>
        <p:nvGrpSpPr>
          <p:cNvPr id="51205" name="Group 11"/>
          <p:cNvGrpSpPr>
            <a:grpSpLocks/>
          </p:cNvGrpSpPr>
          <p:nvPr/>
        </p:nvGrpSpPr>
        <p:grpSpPr bwMode="auto">
          <a:xfrm>
            <a:off x="2214563" y="2000250"/>
            <a:ext cx="3910012" cy="4664075"/>
            <a:chOff x="1057" y="2317"/>
            <a:chExt cx="4875" cy="3420"/>
          </a:xfrm>
        </p:grpSpPr>
        <p:grpSp>
          <p:nvGrpSpPr>
            <p:cNvPr id="51206" name="Group 12"/>
            <p:cNvGrpSpPr>
              <a:grpSpLocks/>
            </p:cNvGrpSpPr>
            <p:nvPr/>
          </p:nvGrpSpPr>
          <p:grpSpPr bwMode="auto">
            <a:xfrm>
              <a:off x="1777" y="2317"/>
              <a:ext cx="3422" cy="2700"/>
              <a:chOff x="2678" y="2317"/>
              <a:chExt cx="3422" cy="2700"/>
            </a:xfrm>
          </p:grpSpPr>
          <p:sp>
            <p:nvSpPr>
              <p:cNvPr id="51215" name="Line 13"/>
              <p:cNvSpPr>
                <a:spLocks noChangeShapeType="1"/>
              </p:cNvSpPr>
              <p:nvPr/>
            </p:nvSpPr>
            <p:spPr bwMode="auto">
              <a:xfrm flipV="1">
                <a:off x="2678" y="2317"/>
                <a:ext cx="0" cy="270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51216" name="Line 14"/>
              <p:cNvSpPr>
                <a:spLocks noChangeShapeType="1"/>
              </p:cNvSpPr>
              <p:nvPr/>
            </p:nvSpPr>
            <p:spPr bwMode="auto">
              <a:xfrm>
                <a:off x="2680" y="5017"/>
                <a:ext cx="342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51217" name="Line 15"/>
              <p:cNvSpPr>
                <a:spLocks noChangeShapeType="1"/>
              </p:cNvSpPr>
              <p:nvPr/>
            </p:nvSpPr>
            <p:spPr bwMode="auto">
              <a:xfrm>
                <a:off x="2680" y="3757"/>
                <a:ext cx="3240" cy="0"/>
              </a:xfrm>
              <a:prstGeom prst="line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51218" name="Freeform 16"/>
              <p:cNvSpPr>
                <a:spLocks/>
              </p:cNvSpPr>
              <p:nvPr/>
            </p:nvSpPr>
            <p:spPr bwMode="auto">
              <a:xfrm>
                <a:off x="3577" y="2677"/>
                <a:ext cx="1440" cy="2160"/>
              </a:xfrm>
              <a:custGeom>
                <a:avLst/>
                <a:gdLst>
                  <a:gd name="T0" fmla="*/ 0 w 1260"/>
                  <a:gd name="T1" fmla="*/ 0 h 2160"/>
                  <a:gd name="T2" fmla="*/ 1048 w 1260"/>
                  <a:gd name="T3" fmla="*/ 1080 h 2160"/>
                  <a:gd name="T4" fmla="*/ 3667 w 1260"/>
                  <a:gd name="T5" fmla="*/ 2160 h 2160"/>
                  <a:gd name="T6" fmla="*/ 0 60000 65536"/>
                  <a:gd name="T7" fmla="*/ 0 60000 65536"/>
                  <a:gd name="T8" fmla="*/ 0 60000 65536"/>
                  <a:gd name="T9" fmla="*/ 0 w 1260"/>
                  <a:gd name="T10" fmla="*/ 0 h 2160"/>
                  <a:gd name="T11" fmla="*/ 1260 w 1260"/>
                  <a:gd name="T12" fmla="*/ 2160 h 216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260" h="2160">
                    <a:moveTo>
                      <a:pt x="0" y="0"/>
                    </a:moveTo>
                    <a:cubicBezTo>
                      <a:pt x="75" y="360"/>
                      <a:pt x="150" y="720"/>
                      <a:pt x="360" y="1080"/>
                    </a:cubicBezTo>
                    <a:cubicBezTo>
                      <a:pt x="570" y="1440"/>
                      <a:pt x="915" y="1800"/>
                      <a:pt x="1260" y="2160"/>
                    </a:cubicBezTo>
                  </a:path>
                </a:pathLst>
              </a:cu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sp>
          <p:nvSpPr>
            <p:cNvPr id="51207" name="Text Box 17"/>
            <p:cNvSpPr txBox="1">
              <a:spLocks noChangeArrowheads="1"/>
            </p:cNvSpPr>
            <p:nvPr/>
          </p:nvSpPr>
          <p:spPr bwMode="auto">
            <a:xfrm>
              <a:off x="4852" y="5197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Aft>
                  <a:spcPts val="1000"/>
                </a:spcAft>
              </a:pPr>
              <a:r>
                <a:rPr lang="cs-CZ" altLang="cs-CZ" sz="1600" b="1">
                  <a:latin typeface="Calibri" panose="020F0502020204030204" pitchFamily="34" charset="0"/>
                </a:rPr>
                <a:t>Q</a:t>
              </a:r>
              <a:r>
                <a:rPr lang="cs-CZ" altLang="cs-CZ" sz="1600" b="1" baseline="-25000">
                  <a:latin typeface="Calibri" panose="020F0502020204030204" pitchFamily="34" charset="0"/>
                </a:rPr>
                <a:t>L</a:t>
              </a:r>
              <a:endParaRPr lang="cs-CZ" altLang="cs-CZ"/>
            </a:p>
          </p:txBody>
        </p:sp>
        <p:sp>
          <p:nvSpPr>
            <p:cNvPr id="51208" name="Text Box 18"/>
            <p:cNvSpPr txBox="1">
              <a:spLocks noChangeArrowheads="1"/>
            </p:cNvSpPr>
            <p:nvPr/>
          </p:nvSpPr>
          <p:spPr bwMode="auto">
            <a:xfrm>
              <a:off x="1057" y="2317"/>
              <a:ext cx="90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Aft>
                  <a:spcPts val="1000"/>
                </a:spcAft>
              </a:pPr>
              <a:r>
                <a:rPr lang="cs-CZ" altLang="cs-CZ" sz="1600" b="1">
                  <a:latin typeface="Calibri" panose="020F0502020204030204" pitchFamily="34" charset="0"/>
                </a:rPr>
                <a:t>w</a:t>
              </a:r>
              <a:endParaRPr lang="cs-CZ" altLang="cs-CZ"/>
            </a:p>
          </p:txBody>
        </p:sp>
        <p:sp>
          <p:nvSpPr>
            <p:cNvPr id="51209" name="Text Box 19"/>
            <p:cNvSpPr txBox="1">
              <a:spLocks noChangeArrowheads="1"/>
            </p:cNvSpPr>
            <p:nvPr/>
          </p:nvSpPr>
          <p:spPr bwMode="auto">
            <a:xfrm>
              <a:off x="4852" y="3397"/>
              <a:ext cx="108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Aft>
                  <a:spcPts val="1000"/>
                </a:spcAft>
              </a:pPr>
              <a:r>
                <a:rPr lang="cs-CZ" altLang="cs-CZ" sz="1600">
                  <a:latin typeface="Calibri" panose="020F0502020204030204" pitchFamily="34" charset="0"/>
                </a:rPr>
                <a:t>MFC</a:t>
              </a:r>
              <a:r>
                <a:rPr lang="cs-CZ" altLang="cs-CZ" sz="1600" baseline="-25000">
                  <a:latin typeface="Calibri" panose="020F0502020204030204" pitchFamily="34" charset="0"/>
                </a:rPr>
                <a:t>L</a:t>
              </a:r>
              <a:endParaRPr lang="cs-CZ" altLang="cs-CZ"/>
            </a:p>
          </p:txBody>
        </p:sp>
        <p:sp>
          <p:nvSpPr>
            <p:cNvPr id="51210" name="Text Box 20"/>
            <p:cNvSpPr txBox="1">
              <a:spLocks noChangeArrowheads="1"/>
            </p:cNvSpPr>
            <p:nvPr/>
          </p:nvSpPr>
          <p:spPr bwMode="auto">
            <a:xfrm>
              <a:off x="3952" y="4297"/>
              <a:ext cx="108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Aft>
                  <a:spcPts val="1000"/>
                </a:spcAft>
              </a:pPr>
              <a:r>
                <a:rPr lang="cs-CZ" altLang="cs-CZ" sz="1600">
                  <a:latin typeface="Calibri" panose="020F0502020204030204" pitchFamily="34" charset="0"/>
                </a:rPr>
                <a:t>MRP</a:t>
              </a:r>
              <a:r>
                <a:rPr lang="cs-CZ" altLang="cs-CZ" sz="1600" baseline="-25000">
                  <a:latin typeface="Calibri" panose="020F0502020204030204" pitchFamily="34" charset="0"/>
                </a:rPr>
                <a:t>L</a:t>
              </a:r>
              <a:endParaRPr lang="cs-CZ" altLang="cs-CZ"/>
            </a:p>
          </p:txBody>
        </p:sp>
        <p:sp>
          <p:nvSpPr>
            <p:cNvPr id="51211" name="Text Box 21"/>
            <p:cNvSpPr txBox="1">
              <a:spLocks noChangeArrowheads="1"/>
            </p:cNvSpPr>
            <p:nvPr/>
          </p:nvSpPr>
          <p:spPr bwMode="auto">
            <a:xfrm>
              <a:off x="3052" y="3397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Aft>
                  <a:spcPts val="1000"/>
                </a:spcAft>
              </a:pPr>
              <a:r>
                <a:rPr lang="cs-CZ" altLang="cs-CZ" sz="1600" b="1">
                  <a:latin typeface="Calibri" panose="020F0502020204030204" pitchFamily="34" charset="0"/>
                </a:rPr>
                <a:t>E</a:t>
              </a:r>
              <a:endParaRPr lang="cs-CZ" altLang="cs-CZ"/>
            </a:p>
          </p:txBody>
        </p:sp>
        <p:sp>
          <p:nvSpPr>
            <p:cNvPr id="51212" name="Text Box 22"/>
            <p:cNvSpPr txBox="1">
              <a:spLocks noChangeArrowheads="1"/>
            </p:cNvSpPr>
            <p:nvPr/>
          </p:nvSpPr>
          <p:spPr bwMode="auto">
            <a:xfrm>
              <a:off x="1072" y="3577"/>
              <a:ext cx="90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Aft>
                  <a:spcPts val="1000"/>
                </a:spcAft>
              </a:pPr>
              <a:r>
                <a:rPr lang="cs-CZ" altLang="cs-CZ" sz="1600" b="1">
                  <a:latin typeface="Calibri" panose="020F0502020204030204" pitchFamily="34" charset="0"/>
                </a:rPr>
                <a:t>w</a:t>
              </a:r>
              <a:r>
                <a:rPr lang="cs-CZ" altLang="cs-CZ" sz="1600" b="1" baseline="-25000">
                  <a:latin typeface="Calibri" panose="020F0502020204030204" pitchFamily="34" charset="0"/>
                </a:rPr>
                <a:t>E</a:t>
              </a:r>
              <a:endParaRPr lang="cs-CZ" altLang="cs-CZ"/>
            </a:p>
          </p:txBody>
        </p:sp>
        <p:sp>
          <p:nvSpPr>
            <p:cNvPr id="51213" name="Text Box 23"/>
            <p:cNvSpPr txBox="1">
              <a:spLocks noChangeArrowheads="1"/>
            </p:cNvSpPr>
            <p:nvPr/>
          </p:nvSpPr>
          <p:spPr bwMode="auto">
            <a:xfrm>
              <a:off x="2872" y="5017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Aft>
                  <a:spcPts val="1000"/>
                </a:spcAft>
              </a:pPr>
              <a:r>
                <a:rPr lang="cs-CZ" altLang="cs-CZ" sz="1600" b="1">
                  <a:latin typeface="Calibri" panose="020F0502020204030204" pitchFamily="34" charset="0"/>
                </a:rPr>
                <a:t>Q</a:t>
              </a:r>
              <a:r>
                <a:rPr lang="cs-CZ" altLang="cs-CZ" sz="1600" b="1" baseline="-25000">
                  <a:latin typeface="Calibri" panose="020F0502020204030204" pitchFamily="34" charset="0"/>
                </a:rPr>
                <a:t>LE</a:t>
              </a:r>
              <a:endParaRPr lang="cs-CZ" altLang="cs-CZ"/>
            </a:p>
          </p:txBody>
        </p:sp>
        <p:sp>
          <p:nvSpPr>
            <p:cNvPr id="51214" name="Freeform 24"/>
            <p:cNvSpPr>
              <a:spLocks/>
            </p:cNvSpPr>
            <p:nvPr/>
          </p:nvSpPr>
          <p:spPr bwMode="auto">
            <a:xfrm>
              <a:off x="3090" y="3750"/>
              <a:ext cx="1" cy="1260"/>
            </a:xfrm>
            <a:custGeom>
              <a:avLst/>
              <a:gdLst>
                <a:gd name="T0" fmla="*/ 0 w 1"/>
                <a:gd name="T1" fmla="*/ 0 h 1260"/>
                <a:gd name="T2" fmla="*/ 0 w 1"/>
                <a:gd name="T3" fmla="*/ 1260 h 1260"/>
                <a:gd name="T4" fmla="*/ 0 60000 65536"/>
                <a:gd name="T5" fmla="*/ 0 60000 65536"/>
                <a:gd name="T6" fmla="*/ 0 w 1"/>
                <a:gd name="T7" fmla="*/ 0 h 1260"/>
                <a:gd name="T8" fmla="*/ 1 w 1"/>
                <a:gd name="T9" fmla="*/ 1260 h 126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1260">
                  <a:moveTo>
                    <a:pt x="0" y="0"/>
                  </a:moveTo>
                  <a:lnTo>
                    <a:pt x="0" y="1260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ysDot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</p:grp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dirty="0"/>
              <a:t>Poptávka po práci</a:t>
            </a:r>
          </a:p>
        </p:txBody>
      </p:sp>
      <p:sp>
        <p:nvSpPr>
          <p:cNvPr id="53251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altLang="cs-CZ" sz="2400" u="sng"/>
              <a:t>Poptávané množství práce </a:t>
            </a:r>
            <a:r>
              <a:rPr lang="cs-CZ" altLang="cs-CZ" sz="2400"/>
              <a:t>je tedy závislé na mzdové sazbě a </a:t>
            </a:r>
            <a:r>
              <a:rPr lang="cs-CZ" altLang="cs-CZ" sz="2400" u="sng"/>
              <a:t>poptávka po práci </a:t>
            </a:r>
            <a:r>
              <a:rPr lang="cs-CZ" altLang="cs-CZ" sz="2400"/>
              <a:t>je určena příjmem z mezního produktu práce.</a:t>
            </a:r>
          </a:p>
          <a:p>
            <a:pPr eaLnBrk="1" hangingPunct="1"/>
            <a:r>
              <a:rPr lang="cs-CZ" altLang="cs-CZ" sz="2400"/>
              <a:t>Cena produktu je v podmínkách dokonalé konkurence dána, to znamená, že poptávka po práci je ovlivněna výši fyzického mezního produktu práce. 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cs-CZ" altLang="cs-CZ" sz="2400" b="1" u="sng"/>
              <a:t>Jeho velikost je dána:</a:t>
            </a:r>
          </a:p>
          <a:p>
            <a:pPr eaLnBrk="1" hangingPunct="1"/>
            <a:r>
              <a:rPr lang="cs-CZ" altLang="cs-CZ" sz="2400"/>
              <a:t>kvalifikací samotné práce, která souvisí s úrovní dosaženého vzdělání,</a:t>
            </a:r>
          </a:p>
          <a:p>
            <a:pPr eaLnBrk="1" hangingPunct="1"/>
            <a:r>
              <a:rPr lang="cs-CZ" altLang="cs-CZ" sz="2400"/>
              <a:t>dovedností pracovníků, jejich praxí.</a:t>
            </a:r>
          </a:p>
          <a:p>
            <a:pPr eaLnBrk="1" hangingPunct="1"/>
            <a:r>
              <a:rPr lang="cs-CZ" altLang="cs-CZ" sz="2400"/>
              <a:t>mezní produktivitou ostatních výrobních faktorů.</a:t>
            </a:r>
          </a:p>
          <a:p>
            <a:pPr eaLnBrk="1" hangingPunct="1"/>
            <a:r>
              <a:rPr lang="cs-CZ" altLang="cs-CZ" sz="2400"/>
              <a:t>řídící a technologické možnosti firmy.</a:t>
            </a:r>
          </a:p>
          <a:p>
            <a:pPr eaLnBrk="1" hangingPunct="1"/>
            <a:endParaRPr lang="cs-CZ" altLang="cs-CZ" sz="240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cs-CZ" dirty="0"/>
              <a:t>Faktory ovlivňující poptávané množství a poptávku firmy po práci</a:t>
            </a:r>
          </a:p>
        </p:txBody>
      </p:sp>
      <p:sp>
        <p:nvSpPr>
          <p:cNvPr id="41987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altLang="cs-CZ" sz="2400" dirty="0"/>
              <a:t>Změny v ceně práce: </a:t>
            </a:r>
            <a:r>
              <a:rPr lang="cs-CZ" alt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↓w →:</a:t>
            </a:r>
          </a:p>
          <a:p>
            <a:pPr lvl="1" eaLnBrk="1" hangingPunct="1"/>
            <a:r>
              <a:rPr lang="cs-CZ" alt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produkční efekt: → (↓nákladů) → ↑produktivity → ↑produkce firmy,</a:t>
            </a:r>
          </a:p>
          <a:p>
            <a:pPr lvl="1" eaLnBrk="1" hangingPunct="1"/>
            <a:r>
              <a:rPr lang="cs-CZ" alt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substituční efekt: substituce kapitálu prací → ↑L,</a:t>
            </a:r>
          </a:p>
          <a:p>
            <a:pPr lvl="1" eaLnBrk="1" hangingPunct="1"/>
            <a:r>
              <a:rPr lang="cs-CZ" alt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oba efekty ↓Q</a:t>
            </a:r>
            <a:r>
              <a:rPr lang="cs-CZ" altLang="cs-CZ" sz="20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cs-CZ" alt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  (pohyb po křivce D</a:t>
            </a:r>
            <a:r>
              <a:rPr lang="cs-CZ" altLang="cs-CZ" sz="20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cs-CZ" alt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).</a:t>
            </a:r>
          </a:p>
          <a:p>
            <a:pPr lvl="1" eaLnBrk="1" hangingPunct="1"/>
            <a:endParaRPr lang="cs-CZ" altLang="cs-CZ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endParaRPr lang="cs-CZ" altLang="cs-CZ" sz="2400" dirty="0"/>
          </a:p>
          <a:p>
            <a:pPr marL="119062" indent="0" eaLnBrk="1" hangingPunct="1">
              <a:buNone/>
            </a:pPr>
            <a:r>
              <a:rPr lang="cs-CZ" altLang="cs-CZ" sz="24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56026322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cs-CZ" dirty="0"/>
              <a:t>Faktory ovlivňující poptávané množství a poptávku firmy po práci</a:t>
            </a:r>
          </a:p>
        </p:txBody>
      </p:sp>
      <p:sp>
        <p:nvSpPr>
          <p:cNvPr id="41987" name="Zástupný symbol pro obsah 2"/>
          <p:cNvSpPr>
            <a:spLocks noGrp="1"/>
          </p:cNvSpPr>
          <p:nvPr>
            <p:ph idx="1"/>
          </p:nvPr>
        </p:nvSpPr>
        <p:spPr>
          <a:xfrm>
            <a:off x="457200" y="1774825"/>
            <a:ext cx="8229600" cy="1057036"/>
          </a:xfrm>
        </p:spPr>
        <p:txBody>
          <a:bodyPr/>
          <a:lstStyle/>
          <a:p>
            <a:pPr eaLnBrk="1" hangingPunct="1"/>
            <a:r>
              <a:rPr lang="cs-CZ" altLang="cs-CZ" sz="2400" dirty="0"/>
              <a:t>Změny v poptávce po produkci firmy: </a:t>
            </a:r>
            <a:r>
              <a:rPr lang="cs-CZ" alt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↑D </a:t>
            </a:r>
          </a:p>
          <a:p>
            <a:pPr lvl="1" eaLnBrk="1" hangingPunct="1"/>
            <a:r>
              <a:rPr lang="cs-CZ" alt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→ ↑D</a:t>
            </a:r>
            <a:r>
              <a:rPr lang="cs-CZ" altLang="cs-CZ" sz="20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L </a:t>
            </a:r>
            <a:r>
              <a:rPr lang="cs-CZ" alt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→ ↑Q</a:t>
            </a:r>
            <a:r>
              <a:rPr lang="cs-CZ" altLang="cs-CZ" sz="20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D  </a:t>
            </a:r>
            <a:r>
              <a:rPr lang="cs-CZ" alt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(produkční efekt)</a:t>
            </a:r>
            <a:r>
              <a:rPr lang="cs-CZ" altLang="cs-CZ" sz="20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endParaRPr lang="cs-CZ" altLang="cs-CZ" sz="2000" dirty="0"/>
          </a:p>
          <a:p>
            <a:pPr eaLnBrk="1" hangingPunct="1"/>
            <a:endParaRPr lang="cs-CZ" altLang="cs-CZ" sz="2400" dirty="0"/>
          </a:p>
          <a:p>
            <a:pPr marL="119062" indent="0" eaLnBrk="1" hangingPunct="1">
              <a:buNone/>
            </a:pPr>
            <a:r>
              <a:rPr lang="cs-CZ" altLang="cs-CZ" sz="2400" dirty="0"/>
              <a:t>	</a:t>
            </a:r>
          </a:p>
        </p:txBody>
      </p:sp>
      <p:grpSp>
        <p:nvGrpSpPr>
          <p:cNvPr id="3" name="Skupina 2"/>
          <p:cNvGrpSpPr/>
          <p:nvPr/>
        </p:nvGrpSpPr>
        <p:grpSpPr>
          <a:xfrm>
            <a:off x="5220072" y="2492896"/>
            <a:ext cx="3708223" cy="4664075"/>
            <a:chOff x="5100940" y="2492896"/>
            <a:chExt cx="3708223" cy="4664075"/>
          </a:xfrm>
        </p:grpSpPr>
        <p:grpSp>
          <p:nvGrpSpPr>
            <p:cNvPr id="14" name="Group 11"/>
            <p:cNvGrpSpPr>
              <a:grpSpLocks/>
            </p:cNvGrpSpPr>
            <p:nvPr/>
          </p:nvGrpSpPr>
          <p:grpSpPr bwMode="auto">
            <a:xfrm>
              <a:off x="5100940" y="2492896"/>
              <a:ext cx="3621273" cy="4664075"/>
              <a:chOff x="1057" y="2317"/>
              <a:chExt cx="4515" cy="3420"/>
            </a:xfrm>
          </p:grpSpPr>
          <p:grpSp>
            <p:nvGrpSpPr>
              <p:cNvPr id="15" name="Group 12"/>
              <p:cNvGrpSpPr>
                <a:grpSpLocks/>
              </p:cNvGrpSpPr>
              <p:nvPr/>
            </p:nvGrpSpPr>
            <p:grpSpPr bwMode="auto">
              <a:xfrm>
                <a:off x="1777" y="2317"/>
                <a:ext cx="3422" cy="2700"/>
                <a:chOff x="2678" y="2317"/>
                <a:chExt cx="3422" cy="2700"/>
              </a:xfrm>
            </p:grpSpPr>
            <p:sp>
              <p:nvSpPr>
                <p:cNvPr id="24" name="Line 13"/>
                <p:cNvSpPr>
                  <a:spLocks noChangeShapeType="1"/>
                </p:cNvSpPr>
                <p:nvPr/>
              </p:nvSpPr>
              <p:spPr bwMode="auto">
                <a:xfrm flipV="1">
                  <a:off x="2678" y="2317"/>
                  <a:ext cx="0" cy="270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25" name="Line 14"/>
                <p:cNvSpPr>
                  <a:spLocks noChangeShapeType="1"/>
                </p:cNvSpPr>
                <p:nvPr/>
              </p:nvSpPr>
              <p:spPr bwMode="auto">
                <a:xfrm>
                  <a:off x="2680" y="5017"/>
                  <a:ext cx="3420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27" name="Freeform 16"/>
                <p:cNvSpPr>
                  <a:spLocks/>
                </p:cNvSpPr>
                <p:nvPr/>
              </p:nvSpPr>
              <p:spPr bwMode="auto">
                <a:xfrm rot="21079168">
                  <a:off x="3233" y="2687"/>
                  <a:ext cx="1440" cy="2160"/>
                </a:xfrm>
                <a:custGeom>
                  <a:avLst/>
                  <a:gdLst>
                    <a:gd name="T0" fmla="*/ 0 w 1260"/>
                    <a:gd name="T1" fmla="*/ 0 h 2160"/>
                    <a:gd name="T2" fmla="*/ 1198 w 1260"/>
                    <a:gd name="T3" fmla="*/ 1080 h 2160"/>
                    <a:gd name="T4" fmla="*/ 4191 w 1260"/>
                    <a:gd name="T5" fmla="*/ 2160 h 2160"/>
                    <a:gd name="T6" fmla="*/ 0 60000 65536"/>
                    <a:gd name="T7" fmla="*/ 0 60000 65536"/>
                    <a:gd name="T8" fmla="*/ 0 60000 65536"/>
                    <a:gd name="T9" fmla="*/ 0 w 1260"/>
                    <a:gd name="T10" fmla="*/ 0 h 2160"/>
                    <a:gd name="T11" fmla="*/ 1260 w 1260"/>
                    <a:gd name="T12" fmla="*/ 2160 h 216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260" h="2160">
                      <a:moveTo>
                        <a:pt x="0" y="0"/>
                      </a:moveTo>
                      <a:cubicBezTo>
                        <a:pt x="75" y="360"/>
                        <a:pt x="150" y="720"/>
                        <a:pt x="360" y="1080"/>
                      </a:cubicBezTo>
                      <a:cubicBezTo>
                        <a:pt x="570" y="1440"/>
                        <a:pt x="915" y="1800"/>
                        <a:pt x="1260" y="2160"/>
                      </a:cubicBezTo>
                    </a:path>
                  </a:pathLst>
                </a:cu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</p:grpSp>
          <p:sp>
            <p:nvSpPr>
              <p:cNvPr id="16" name="Text Box 17"/>
              <p:cNvSpPr txBox="1">
                <a:spLocks noChangeArrowheads="1"/>
              </p:cNvSpPr>
              <p:nvPr/>
            </p:nvSpPr>
            <p:spPr bwMode="auto">
              <a:xfrm>
                <a:off x="4852" y="5197"/>
                <a:ext cx="720" cy="5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Aft>
                    <a:spcPts val="1000"/>
                  </a:spcAft>
                </a:pPr>
                <a:r>
                  <a:rPr lang="cs-CZ" altLang="cs-CZ" sz="1600" b="1">
                    <a:latin typeface="Calibri" panose="020F0502020204030204" pitchFamily="34" charset="0"/>
                  </a:rPr>
                  <a:t>Q</a:t>
                </a:r>
                <a:r>
                  <a:rPr lang="cs-CZ" altLang="cs-CZ" sz="1600" b="1" baseline="-25000">
                    <a:latin typeface="Calibri" panose="020F0502020204030204" pitchFamily="34" charset="0"/>
                  </a:rPr>
                  <a:t>L</a:t>
                </a:r>
                <a:endParaRPr lang="cs-CZ" altLang="cs-CZ"/>
              </a:p>
            </p:txBody>
          </p:sp>
          <p:sp>
            <p:nvSpPr>
              <p:cNvPr id="17" name="Text Box 18"/>
              <p:cNvSpPr txBox="1">
                <a:spLocks noChangeArrowheads="1"/>
              </p:cNvSpPr>
              <p:nvPr/>
            </p:nvSpPr>
            <p:spPr bwMode="auto">
              <a:xfrm>
                <a:off x="1057" y="2317"/>
                <a:ext cx="900" cy="5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Aft>
                    <a:spcPts val="1000"/>
                  </a:spcAft>
                </a:pPr>
                <a:r>
                  <a:rPr lang="cs-CZ" altLang="cs-CZ" sz="1600" b="1">
                    <a:latin typeface="Calibri" panose="020F0502020204030204" pitchFamily="34" charset="0"/>
                  </a:rPr>
                  <a:t>w</a:t>
                </a:r>
                <a:endParaRPr lang="cs-CZ" altLang="cs-CZ"/>
              </a:p>
            </p:txBody>
          </p:sp>
          <p:sp>
            <p:nvSpPr>
              <p:cNvPr id="19" name="Text Box 20"/>
              <p:cNvSpPr txBox="1">
                <a:spLocks noChangeArrowheads="1"/>
              </p:cNvSpPr>
              <p:nvPr/>
            </p:nvSpPr>
            <p:spPr bwMode="auto">
              <a:xfrm>
                <a:off x="3607" y="4260"/>
                <a:ext cx="1080" cy="5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Aft>
                    <a:spcPts val="1000"/>
                  </a:spcAft>
                </a:pPr>
                <a:r>
                  <a:rPr lang="cs-CZ" altLang="cs-CZ" sz="1600" dirty="0">
                    <a:latin typeface="Calibri" panose="020F0502020204030204" pitchFamily="34" charset="0"/>
                  </a:rPr>
                  <a:t>D</a:t>
                </a:r>
                <a:r>
                  <a:rPr lang="cs-CZ" altLang="cs-CZ" sz="1600" baseline="-25000" dirty="0">
                    <a:latin typeface="Calibri" panose="020F0502020204030204" pitchFamily="34" charset="0"/>
                  </a:rPr>
                  <a:t>L</a:t>
                </a:r>
                <a:endParaRPr lang="cs-CZ" altLang="cs-CZ" dirty="0"/>
              </a:p>
            </p:txBody>
          </p:sp>
          <p:sp>
            <p:nvSpPr>
              <p:cNvPr id="20" name="Text Box 21"/>
              <p:cNvSpPr txBox="1">
                <a:spLocks noChangeArrowheads="1"/>
              </p:cNvSpPr>
              <p:nvPr/>
            </p:nvSpPr>
            <p:spPr bwMode="auto">
              <a:xfrm>
                <a:off x="3052" y="3397"/>
                <a:ext cx="720" cy="5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Aft>
                    <a:spcPts val="1000"/>
                  </a:spcAft>
                </a:pPr>
                <a:endParaRPr lang="cs-CZ" altLang="cs-CZ" dirty="0"/>
              </a:p>
            </p:txBody>
          </p:sp>
        </p:grpSp>
        <p:sp>
          <p:nvSpPr>
            <p:cNvPr id="28" name="Freeform 16"/>
            <p:cNvSpPr>
              <a:spLocks/>
            </p:cNvSpPr>
            <p:nvPr/>
          </p:nvSpPr>
          <p:spPr bwMode="auto">
            <a:xfrm rot="21011803">
              <a:off x="6786983" y="2937931"/>
              <a:ext cx="1154957" cy="2945731"/>
            </a:xfrm>
            <a:custGeom>
              <a:avLst/>
              <a:gdLst>
                <a:gd name="T0" fmla="*/ 0 w 1260"/>
                <a:gd name="T1" fmla="*/ 0 h 2160"/>
                <a:gd name="T2" fmla="*/ 1198 w 1260"/>
                <a:gd name="T3" fmla="*/ 1080 h 2160"/>
                <a:gd name="T4" fmla="*/ 4191 w 1260"/>
                <a:gd name="T5" fmla="*/ 2160 h 2160"/>
                <a:gd name="T6" fmla="*/ 0 60000 65536"/>
                <a:gd name="T7" fmla="*/ 0 60000 65536"/>
                <a:gd name="T8" fmla="*/ 0 60000 65536"/>
                <a:gd name="T9" fmla="*/ 0 w 1260"/>
                <a:gd name="T10" fmla="*/ 0 h 2160"/>
                <a:gd name="T11" fmla="*/ 1260 w 1260"/>
                <a:gd name="T12" fmla="*/ 2160 h 216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260" h="2160">
                  <a:moveTo>
                    <a:pt x="0" y="0"/>
                  </a:moveTo>
                  <a:cubicBezTo>
                    <a:pt x="75" y="360"/>
                    <a:pt x="150" y="720"/>
                    <a:pt x="360" y="1080"/>
                  </a:cubicBezTo>
                  <a:cubicBezTo>
                    <a:pt x="570" y="1440"/>
                    <a:pt x="915" y="1800"/>
                    <a:pt x="1260" y="2160"/>
                  </a:cubicBezTo>
                </a:path>
              </a:pathLst>
            </a:cu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9" name="Text Box 20"/>
            <p:cNvSpPr txBox="1">
              <a:spLocks noChangeArrowheads="1"/>
            </p:cNvSpPr>
            <p:nvPr/>
          </p:nvSpPr>
          <p:spPr bwMode="auto">
            <a:xfrm>
              <a:off x="7942945" y="5169203"/>
              <a:ext cx="866218" cy="7364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Aft>
                  <a:spcPts val="1000"/>
                </a:spcAft>
              </a:pPr>
              <a:r>
                <a:rPr lang="cs-CZ" altLang="cs-CZ" sz="1600" dirty="0">
                  <a:latin typeface="Calibri" panose="020F0502020204030204" pitchFamily="34" charset="0"/>
                </a:rPr>
                <a:t>D´</a:t>
              </a:r>
              <a:r>
                <a:rPr lang="cs-CZ" altLang="cs-CZ" sz="1600" baseline="-25000" dirty="0">
                  <a:latin typeface="Calibri" panose="020F0502020204030204" pitchFamily="34" charset="0"/>
                </a:rPr>
                <a:t>L</a:t>
              </a:r>
              <a:endParaRPr lang="cs-CZ" altLang="cs-CZ" dirty="0"/>
            </a:p>
          </p:txBody>
        </p:sp>
      </p:grpSp>
      <p:cxnSp>
        <p:nvCxnSpPr>
          <p:cNvPr id="5" name="Přímá spojnice se šipkou 4"/>
          <p:cNvCxnSpPr/>
          <p:nvPr/>
        </p:nvCxnSpPr>
        <p:spPr>
          <a:xfrm>
            <a:off x="6663768" y="4437112"/>
            <a:ext cx="428512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7871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 idx="429496729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tIns="4572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cs-CZ" altLang="cs-CZ"/>
          </a:p>
        </p:txBody>
      </p:sp>
      <p:sp>
        <p:nvSpPr>
          <p:cNvPr id="112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altLang="cs-CZ"/>
              <a:t>Dežo čte v novinách: "Hledá se muž ve věku asi 40let, který v noci na opuštěných místech přepadává ženy, osahává je a ukazuje jim své přirození."</a:t>
            </a:r>
            <a:br>
              <a:rPr lang="en-US" altLang="cs-CZ"/>
            </a:br>
            <a:r>
              <a:rPr lang="en-US" altLang="cs-CZ"/>
              <a:t>Otočí se na manželku a říká: "Eržika, myslíš, že by mě na to místo vzali?"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cs-CZ" dirty="0"/>
              <a:t>Faktory ovlivňující poptávané množství a poptávku firmy po práci</a:t>
            </a:r>
          </a:p>
        </p:txBody>
      </p:sp>
      <p:sp>
        <p:nvSpPr>
          <p:cNvPr id="41987" name="Zástupný symbol pro obsah 2"/>
          <p:cNvSpPr>
            <a:spLocks noGrp="1"/>
          </p:cNvSpPr>
          <p:nvPr>
            <p:ph idx="1"/>
          </p:nvPr>
        </p:nvSpPr>
        <p:spPr>
          <a:xfrm>
            <a:off x="457200" y="1774824"/>
            <a:ext cx="8229600" cy="1635839"/>
          </a:xfrm>
        </p:spPr>
        <p:txBody>
          <a:bodyPr/>
          <a:lstStyle/>
          <a:p>
            <a:pPr eaLnBrk="1" hangingPunct="1"/>
            <a:r>
              <a:rPr lang="cs-CZ" altLang="cs-CZ" sz="2400" dirty="0"/>
              <a:t>Změny v ceně kapitálu: </a:t>
            </a:r>
            <a:r>
              <a:rPr lang="cs-CZ" alt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↓P</a:t>
            </a:r>
            <a:r>
              <a:rPr lang="cs-CZ" altLang="cs-CZ" sz="24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K</a:t>
            </a:r>
            <a:r>
              <a:rPr lang="cs-CZ" alt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lvl="1" eaLnBrk="1" hangingPunct="1"/>
            <a:r>
              <a:rPr lang="cs-CZ" altLang="cs-CZ" sz="2000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produkční efekt: → ↓nákladů → ↑produktivity → ↑produkce firmy → ↑D</a:t>
            </a:r>
            <a:r>
              <a:rPr lang="cs-CZ" altLang="cs-CZ" sz="2000" baseline="-25000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cs-CZ" alt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</a:p>
          <a:p>
            <a:pPr lvl="1" eaLnBrk="1" hangingPunct="1"/>
            <a:r>
              <a:rPr lang="cs-CZ" altLang="cs-CZ" sz="20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cs-CZ" altLang="cs-CZ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substituční efekt: substituce K za L</a:t>
            </a:r>
            <a:endParaRPr lang="cs-CZ" altLang="cs-CZ" sz="2000" dirty="0"/>
          </a:p>
          <a:p>
            <a:pPr eaLnBrk="1" hangingPunct="1"/>
            <a:endParaRPr lang="cs-CZ" altLang="cs-CZ" sz="2400" dirty="0"/>
          </a:p>
          <a:p>
            <a:pPr marL="119062" indent="0" eaLnBrk="1" hangingPunct="1">
              <a:buNone/>
            </a:pPr>
            <a:r>
              <a:rPr lang="cs-CZ" altLang="cs-CZ" sz="2400" dirty="0"/>
              <a:t>	</a:t>
            </a:r>
          </a:p>
        </p:txBody>
      </p:sp>
      <p:grpSp>
        <p:nvGrpSpPr>
          <p:cNvPr id="3" name="Skupina 2"/>
          <p:cNvGrpSpPr/>
          <p:nvPr/>
        </p:nvGrpSpPr>
        <p:grpSpPr>
          <a:xfrm>
            <a:off x="1676402" y="3447904"/>
            <a:ext cx="2463428" cy="3382368"/>
            <a:chOff x="5100940" y="2492896"/>
            <a:chExt cx="3844244" cy="4664075"/>
          </a:xfrm>
        </p:grpSpPr>
        <p:grpSp>
          <p:nvGrpSpPr>
            <p:cNvPr id="14" name="Group 11"/>
            <p:cNvGrpSpPr>
              <a:grpSpLocks/>
            </p:cNvGrpSpPr>
            <p:nvPr/>
          </p:nvGrpSpPr>
          <p:grpSpPr bwMode="auto">
            <a:xfrm>
              <a:off x="5100940" y="2492896"/>
              <a:ext cx="3844244" cy="4664075"/>
              <a:chOff x="1057" y="2317"/>
              <a:chExt cx="4793" cy="3420"/>
            </a:xfrm>
          </p:grpSpPr>
          <p:grpSp>
            <p:nvGrpSpPr>
              <p:cNvPr id="15" name="Group 12"/>
              <p:cNvGrpSpPr>
                <a:grpSpLocks/>
              </p:cNvGrpSpPr>
              <p:nvPr/>
            </p:nvGrpSpPr>
            <p:grpSpPr bwMode="auto">
              <a:xfrm>
                <a:off x="1777" y="2317"/>
                <a:ext cx="3422" cy="2700"/>
                <a:chOff x="2678" y="2317"/>
                <a:chExt cx="3422" cy="2700"/>
              </a:xfrm>
            </p:grpSpPr>
            <p:sp>
              <p:nvSpPr>
                <p:cNvPr id="24" name="Line 13"/>
                <p:cNvSpPr>
                  <a:spLocks noChangeShapeType="1"/>
                </p:cNvSpPr>
                <p:nvPr/>
              </p:nvSpPr>
              <p:spPr bwMode="auto">
                <a:xfrm flipV="1">
                  <a:off x="2678" y="2317"/>
                  <a:ext cx="0" cy="270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>
                    <a:solidFill>
                      <a:schemeClr val="accent2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5" name="Line 14"/>
                <p:cNvSpPr>
                  <a:spLocks noChangeShapeType="1"/>
                </p:cNvSpPr>
                <p:nvPr/>
              </p:nvSpPr>
              <p:spPr bwMode="auto">
                <a:xfrm>
                  <a:off x="2680" y="5017"/>
                  <a:ext cx="3420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>
                    <a:solidFill>
                      <a:schemeClr val="accent2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7" name="Freeform 16"/>
                <p:cNvSpPr>
                  <a:spLocks/>
                </p:cNvSpPr>
                <p:nvPr/>
              </p:nvSpPr>
              <p:spPr bwMode="auto">
                <a:xfrm rot="21079168">
                  <a:off x="3233" y="2687"/>
                  <a:ext cx="1440" cy="2160"/>
                </a:xfrm>
                <a:custGeom>
                  <a:avLst/>
                  <a:gdLst>
                    <a:gd name="T0" fmla="*/ 0 w 1260"/>
                    <a:gd name="T1" fmla="*/ 0 h 2160"/>
                    <a:gd name="T2" fmla="*/ 1198 w 1260"/>
                    <a:gd name="T3" fmla="*/ 1080 h 2160"/>
                    <a:gd name="T4" fmla="*/ 4191 w 1260"/>
                    <a:gd name="T5" fmla="*/ 2160 h 2160"/>
                    <a:gd name="T6" fmla="*/ 0 60000 65536"/>
                    <a:gd name="T7" fmla="*/ 0 60000 65536"/>
                    <a:gd name="T8" fmla="*/ 0 60000 65536"/>
                    <a:gd name="T9" fmla="*/ 0 w 1260"/>
                    <a:gd name="T10" fmla="*/ 0 h 2160"/>
                    <a:gd name="T11" fmla="*/ 1260 w 1260"/>
                    <a:gd name="T12" fmla="*/ 2160 h 216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260" h="2160">
                      <a:moveTo>
                        <a:pt x="0" y="0"/>
                      </a:moveTo>
                      <a:cubicBezTo>
                        <a:pt x="75" y="360"/>
                        <a:pt x="150" y="720"/>
                        <a:pt x="360" y="1080"/>
                      </a:cubicBezTo>
                      <a:cubicBezTo>
                        <a:pt x="570" y="1440"/>
                        <a:pt x="915" y="1800"/>
                        <a:pt x="1260" y="2160"/>
                      </a:cubicBezTo>
                    </a:path>
                  </a:pathLst>
                </a:custGeom>
                <a:ln>
                  <a:solidFill>
                    <a:srgbClr val="00B0F0"/>
                  </a:solidFill>
                  <a:headEnd/>
                  <a:tailEnd/>
                </a:ln>
                <a:extLst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  <p:txBody>
                <a:bodyPr/>
                <a:lstStyle/>
                <a:p>
                  <a:endParaRPr lang="cs-CZ">
                    <a:solidFill>
                      <a:schemeClr val="accent2">
                        <a:lumMod val="75000"/>
                      </a:schemeClr>
                    </a:solidFill>
                  </a:endParaRPr>
                </a:p>
              </p:txBody>
            </p:sp>
          </p:grpSp>
          <p:sp>
            <p:nvSpPr>
              <p:cNvPr id="16" name="Text Box 17"/>
              <p:cNvSpPr txBox="1">
                <a:spLocks noChangeArrowheads="1"/>
              </p:cNvSpPr>
              <p:nvPr/>
            </p:nvSpPr>
            <p:spPr bwMode="auto">
              <a:xfrm>
                <a:off x="4852" y="5197"/>
                <a:ext cx="998" cy="5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Aft>
                    <a:spcPts val="1000"/>
                  </a:spcAft>
                </a:pPr>
                <a:r>
                  <a:rPr lang="cs-CZ" altLang="cs-CZ" sz="1600" b="1" dirty="0">
                    <a:solidFill>
                      <a:schemeClr val="accent2">
                        <a:lumMod val="75000"/>
                      </a:schemeClr>
                    </a:solidFill>
                    <a:latin typeface="Calibri" panose="020F0502020204030204" pitchFamily="34" charset="0"/>
                  </a:rPr>
                  <a:t>Q</a:t>
                </a:r>
                <a:r>
                  <a:rPr lang="cs-CZ" altLang="cs-CZ" sz="1600" b="1" baseline="-25000" dirty="0">
                    <a:solidFill>
                      <a:schemeClr val="accent2">
                        <a:lumMod val="75000"/>
                      </a:schemeClr>
                    </a:solidFill>
                    <a:latin typeface="Calibri" panose="020F0502020204030204" pitchFamily="34" charset="0"/>
                  </a:rPr>
                  <a:t>L</a:t>
                </a:r>
                <a:endParaRPr lang="cs-CZ" altLang="cs-CZ" dirty="0">
                  <a:solidFill>
                    <a:schemeClr val="accent2">
                      <a:lumMod val="75000"/>
                    </a:schemeClr>
                  </a:solidFill>
                </a:endParaRPr>
              </a:p>
            </p:txBody>
          </p:sp>
          <p:sp>
            <p:nvSpPr>
              <p:cNvPr id="17" name="Text Box 18"/>
              <p:cNvSpPr txBox="1">
                <a:spLocks noChangeArrowheads="1"/>
              </p:cNvSpPr>
              <p:nvPr/>
            </p:nvSpPr>
            <p:spPr bwMode="auto">
              <a:xfrm>
                <a:off x="1057" y="2317"/>
                <a:ext cx="900" cy="5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Aft>
                    <a:spcPts val="1000"/>
                  </a:spcAft>
                </a:pPr>
                <a:r>
                  <a:rPr lang="cs-CZ" altLang="cs-CZ" sz="1600" b="1">
                    <a:solidFill>
                      <a:schemeClr val="accent2">
                        <a:lumMod val="75000"/>
                      </a:schemeClr>
                    </a:solidFill>
                    <a:latin typeface="Calibri" panose="020F0502020204030204" pitchFamily="34" charset="0"/>
                  </a:rPr>
                  <a:t>w</a:t>
                </a:r>
                <a:endParaRPr lang="cs-CZ" altLang="cs-CZ">
                  <a:solidFill>
                    <a:schemeClr val="accent2">
                      <a:lumMod val="75000"/>
                    </a:schemeClr>
                  </a:solidFill>
                </a:endParaRPr>
              </a:p>
            </p:txBody>
          </p:sp>
          <p:sp>
            <p:nvSpPr>
              <p:cNvPr id="19" name="Text Box 20"/>
              <p:cNvSpPr txBox="1">
                <a:spLocks noChangeArrowheads="1"/>
              </p:cNvSpPr>
              <p:nvPr/>
            </p:nvSpPr>
            <p:spPr bwMode="auto">
              <a:xfrm>
                <a:off x="3607" y="4260"/>
                <a:ext cx="1080" cy="5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Aft>
                    <a:spcPts val="1000"/>
                  </a:spcAft>
                </a:pPr>
                <a:r>
                  <a:rPr lang="cs-CZ" altLang="cs-CZ" sz="1600" dirty="0">
                    <a:solidFill>
                      <a:schemeClr val="accent2">
                        <a:lumMod val="75000"/>
                      </a:schemeClr>
                    </a:solidFill>
                    <a:latin typeface="Calibri" panose="020F0502020204030204" pitchFamily="34" charset="0"/>
                  </a:rPr>
                  <a:t>D</a:t>
                </a:r>
                <a:r>
                  <a:rPr lang="cs-CZ" altLang="cs-CZ" sz="1600" baseline="-25000" dirty="0">
                    <a:solidFill>
                      <a:schemeClr val="accent2">
                        <a:lumMod val="75000"/>
                      </a:schemeClr>
                    </a:solidFill>
                    <a:latin typeface="Calibri" panose="020F0502020204030204" pitchFamily="34" charset="0"/>
                  </a:rPr>
                  <a:t>L</a:t>
                </a:r>
                <a:endParaRPr lang="cs-CZ" altLang="cs-CZ" dirty="0">
                  <a:solidFill>
                    <a:schemeClr val="accent2">
                      <a:lumMod val="75000"/>
                    </a:schemeClr>
                  </a:solidFill>
                </a:endParaRPr>
              </a:p>
            </p:txBody>
          </p:sp>
          <p:sp>
            <p:nvSpPr>
              <p:cNvPr id="20" name="Text Box 21"/>
              <p:cNvSpPr txBox="1">
                <a:spLocks noChangeArrowheads="1"/>
              </p:cNvSpPr>
              <p:nvPr/>
            </p:nvSpPr>
            <p:spPr bwMode="auto">
              <a:xfrm>
                <a:off x="3052" y="3397"/>
                <a:ext cx="720" cy="5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Aft>
                    <a:spcPts val="1000"/>
                  </a:spcAft>
                </a:pPr>
                <a:endParaRPr lang="cs-CZ" altLang="cs-CZ" dirty="0">
                  <a:solidFill>
                    <a:schemeClr val="accent2">
                      <a:lumMod val="75000"/>
                    </a:schemeClr>
                  </a:solidFill>
                </a:endParaRPr>
              </a:p>
            </p:txBody>
          </p:sp>
        </p:grpSp>
        <p:sp>
          <p:nvSpPr>
            <p:cNvPr id="28" name="Freeform 16"/>
            <p:cNvSpPr>
              <a:spLocks/>
            </p:cNvSpPr>
            <p:nvPr/>
          </p:nvSpPr>
          <p:spPr bwMode="auto">
            <a:xfrm rot="21011803">
              <a:off x="6786983" y="2937931"/>
              <a:ext cx="1154957" cy="2945731"/>
            </a:xfrm>
            <a:custGeom>
              <a:avLst/>
              <a:gdLst>
                <a:gd name="T0" fmla="*/ 0 w 1260"/>
                <a:gd name="T1" fmla="*/ 0 h 2160"/>
                <a:gd name="T2" fmla="*/ 1198 w 1260"/>
                <a:gd name="T3" fmla="*/ 1080 h 2160"/>
                <a:gd name="T4" fmla="*/ 4191 w 1260"/>
                <a:gd name="T5" fmla="*/ 2160 h 2160"/>
                <a:gd name="T6" fmla="*/ 0 60000 65536"/>
                <a:gd name="T7" fmla="*/ 0 60000 65536"/>
                <a:gd name="T8" fmla="*/ 0 60000 65536"/>
                <a:gd name="T9" fmla="*/ 0 w 1260"/>
                <a:gd name="T10" fmla="*/ 0 h 2160"/>
                <a:gd name="T11" fmla="*/ 1260 w 1260"/>
                <a:gd name="T12" fmla="*/ 2160 h 216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260" h="2160">
                  <a:moveTo>
                    <a:pt x="0" y="0"/>
                  </a:moveTo>
                  <a:cubicBezTo>
                    <a:pt x="75" y="360"/>
                    <a:pt x="150" y="720"/>
                    <a:pt x="360" y="1080"/>
                  </a:cubicBezTo>
                  <a:cubicBezTo>
                    <a:pt x="570" y="1440"/>
                    <a:pt x="915" y="1800"/>
                    <a:pt x="1260" y="2160"/>
                  </a:cubicBezTo>
                </a:path>
              </a:pathLst>
            </a:custGeom>
            <a:ln>
              <a:solidFill>
                <a:srgbClr val="00B0F0"/>
              </a:solidFill>
              <a:headEnd/>
              <a:tailEnd/>
            </a:ln>
            <a:ex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endParaRPr lang="cs-CZ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  <p:sp>
          <p:nvSpPr>
            <p:cNvPr id="29" name="Text Box 20"/>
            <p:cNvSpPr txBox="1">
              <a:spLocks noChangeArrowheads="1"/>
            </p:cNvSpPr>
            <p:nvPr/>
          </p:nvSpPr>
          <p:spPr bwMode="auto">
            <a:xfrm>
              <a:off x="7942945" y="5169203"/>
              <a:ext cx="866218" cy="7364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Aft>
                  <a:spcPts val="1000"/>
                </a:spcAft>
              </a:pPr>
              <a:r>
                <a:rPr lang="cs-CZ" altLang="cs-CZ" sz="1600" dirty="0">
                  <a:solidFill>
                    <a:schemeClr val="accent2">
                      <a:lumMod val="75000"/>
                    </a:schemeClr>
                  </a:solidFill>
                  <a:latin typeface="Calibri" panose="020F0502020204030204" pitchFamily="34" charset="0"/>
                </a:rPr>
                <a:t>D´</a:t>
              </a:r>
              <a:r>
                <a:rPr lang="cs-CZ" altLang="cs-CZ" sz="1600" baseline="-25000" dirty="0">
                  <a:solidFill>
                    <a:schemeClr val="accent2">
                      <a:lumMod val="75000"/>
                    </a:schemeClr>
                  </a:solidFill>
                  <a:latin typeface="Calibri" panose="020F0502020204030204" pitchFamily="34" charset="0"/>
                </a:rPr>
                <a:t>L</a:t>
              </a:r>
              <a:endParaRPr lang="cs-CZ" altLang="cs-CZ" dirty="0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</p:grpSp>
      <p:grpSp>
        <p:nvGrpSpPr>
          <p:cNvPr id="18" name="Skupina 17"/>
          <p:cNvGrpSpPr/>
          <p:nvPr/>
        </p:nvGrpSpPr>
        <p:grpSpPr>
          <a:xfrm>
            <a:off x="5508104" y="3475632"/>
            <a:ext cx="2463428" cy="3382368"/>
            <a:chOff x="5100940" y="2492896"/>
            <a:chExt cx="3844244" cy="4664075"/>
          </a:xfrm>
        </p:grpSpPr>
        <p:grpSp>
          <p:nvGrpSpPr>
            <p:cNvPr id="21" name="Group 11"/>
            <p:cNvGrpSpPr>
              <a:grpSpLocks/>
            </p:cNvGrpSpPr>
            <p:nvPr/>
          </p:nvGrpSpPr>
          <p:grpSpPr bwMode="auto">
            <a:xfrm>
              <a:off x="5100940" y="2492896"/>
              <a:ext cx="3844244" cy="4664075"/>
              <a:chOff x="1057" y="2317"/>
              <a:chExt cx="4793" cy="3420"/>
            </a:xfrm>
          </p:grpSpPr>
          <p:grpSp>
            <p:nvGrpSpPr>
              <p:cNvPr id="26" name="Group 12"/>
              <p:cNvGrpSpPr>
                <a:grpSpLocks/>
              </p:cNvGrpSpPr>
              <p:nvPr/>
            </p:nvGrpSpPr>
            <p:grpSpPr bwMode="auto">
              <a:xfrm>
                <a:off x="1777" y="2317"/>
                <a:ext cx="3422" cy="2700"/>
                <a:chOff x="2678" y="2317"/>
                <a:chExt cx="3422" cy="2700"/>
              </a:xfrm>
            </p:grpSpPr>
            <p:sp>
              <p:nvSpPr>
                <p:cNvPr id="34" name="Line 13"/>
                <p:cNvSpPr>
                  <a:spLocks noChangeShapeType="1"/>
                </p:cNvSpPr>
                <p:nvPr/>
              </p:nvSpPr>
              <p:spPr bwMode="auto">
                <a:xfrm flipV="1">
                  <a:off x="2678" y="2317"/>
                  <a:ext cx="0" cy="270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35" name="Line 14"/>
                <p:cNvSpPr>
                  <a:spLocks noChangeShapeType="1"/>
                </p:cNvSpPr>
                <p:nvPr/>
              </p:nvSpPr>
              <p:spPr bwMode="auto">
                <a:xfrm>
                  <a:off x="2680" y="5017"/>
                  <a:ext cx="3420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36" name="Freeform 16"/>
                <p:cNvSpPr>
                  <a:spLocks/>
                </p:cNvSpPr>
                <p:nvPr/>
              </p:nvSpPr>
              <p:spPr bwMode="auto">
                <a:xfrm rot="21079168">
                  <a:off x="3233" y="2687"/>
                  <a:ext cx="1440" cy="2160"/>
                </a:xfrm>
                <a:custGeom>
                  <a:avLst/>
                  <a:gdLst>
                    <a:gd name="T0" fmla="*/ 0 w 1260"/>
                    <a:gd name="T1" fmla="*/ 0 h 2160"/>
                    <a:gd name="T2" fmla="*/ 1198 w 1260"/>
                    <a:gd name="T3" fmla="*/ 1080 h 2160"/>
                    <a:gd name="T4" fmla="*/ 4191 w 1260"/>
                    <a:gd name="T5" fmla="*/ 2160 h 2160"/>
                    <a:gd name="T6" fmla="*/ 0 60000 65536"/>
                    <a:gd name="T7" fmla="*/ 0 60000 65536"/>
                    <a:gd name="T8" fmla="*/ 0 60000 65536"/>
                    <a:gd name="T9" fmla="*/ 0 w 1260"/>
                    <a:gd name="T10" fmla="*/ 0 h 2160"/>
                    <a:gd name="T11" fmla="*/ 1260 w 1260"/>
                    <a:gd name="T12" fmla="*/ 2160 h 216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260" h="2160">
                      <a:moveTo>
                        <a:pt x="0" y="0"/>
                      </a:moveTo>
                      <a:cubicBezTo>
                        <a:pt x="75" y="360"/>
                        <a:pt x="150" y="720"/>
                        <a:pt x="360" y="1080"/>
                      </a:cubicBezTo>
                      <a:cubicBezTo>
                        <a:pt x="570" y="1440"/>
                        <a:pt x="915" y="1800"/>
                        <a:pt x="1260" y="2160"/>
                      </a:cubicBezTo>
                    </a:path>
                  </a:pathLst>
                </a:custGeom>
                <a:ln>
                  <a:headEnd/>
                  <a:tailEnd/>
                </a:ln>
                <a:extLst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/>
                <a:lstStyle/>
                <a:p>
                  <a:endParaRPr lang="cs-CZ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sp>
            <p:nvSpPr>
              <p:cNvPr id="30" name="Text Box 17"/>
              <p:cNvSpPr txBox="1">
                <a:spLocks noChangeArrowheads="1"/>
              </p:cNvSpPr>
              <p:nvPr/>
            </p:nvSpPr>
            <p:spPr bwMode="auto">
              <a:xfrm>
                <a:off x="4852" y="5197"/>
                <a:ext cx="998" cy="5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Aft>
                    <a:spcPts val="1000"/>
                  </a:spcAft>
                </a:pPr>
                <a:r>
                  <a:rPr lang="cs-CZ" altLang="cs-CZ" sz="1600" b="1" dirty="0">
                    <a:solidFill>
                      <a:schemeClr val="accent1">
                        <a:lumMod val="75000"/>
                      </a:schemeClr>
                    </a:solidFill>
                    <a:latin typeface="Calibri" panose="020F0502020204030204" pitchFamily="34" charset="0"/>
                  </a:rPr>
                  <a:t>Q</a:t>
                </a:r>
                <a:r>
                  <a:rPr lang="cs-CZ" altLang="cs-CZ" sz="1600" b="1" baseline="-25000" dirty="0">
                    <a:solidFill>
                      <a:schemeClr val="accent1">
                        <a:lumMod val="75000"/>
                      </a:schemeClr>
                    </a:solidFill>
                    <a:latin typeface="Calibri" panose="020F0502020204030204" pitchFamily="34" charset="0"/>
                  </a:rPr>
                  <a:t>L</a:t>
                </a:r>
                <a:endParaRPr lang="cs-CZ" altLang="cs-CZ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31" name="Text Box 18"/>
              <p:cNvSpPr txBox="1">
                <a:spLocks noChangeArrowheads="1"/>
              </p:cNvSpPr>
              <p:nvPr/>
            </p:nvSpPr>
            <p:spPr bwMode="auto">
              <a:xfrm>
                <a:off x="1057" y="2317"/>
                <a:ext cx="900" cy="5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Aft>
                    <a:spcPts val="1000"/>
                  </a:spcAft>
                </a:pPr>
                <a:r>
                  <a:rPr lang="cs-CZ" altLang="cs-CZ" sz="1600" b="1">
                    <a:solidFill>
                      <a:schemeClr val="accent1">
                        <a:lumMod val="75000"/>
                      </a:schemeClr>
                    </a:solidFill>
                    <a:latin typeface="Calibri" panose="020F0502020204030204" pitchFamily="34" charset="0"/>
                  </a:rPr>
                  <a:t>w</a:t>
                </a:r>
                <a:endParaRPr lang="cs-CZ" altLang="cs-CZ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32" name="Text Box 20"/>
              <p:cNvSpPr txBox="1">
                <a:spLocks noChangeArrowheads="1"/>
              </p:cNvSpPr>
              <p:nvPr/>
            </p:nvSpPr>
            <p:spPr bwMode="auto">
              <a:xfrm>
                <a:off x="3607" y="4260"/>
                <a:ext cx="1080" cy="5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Aft>
                    <a:spcPts val="1000"/>
                  </a:spcAft>
                </a:pPr>
                <a:r>
                  <a:rPr lang="cs-CZ" altLang="cs-CZ" sz="1600" dirty="0">
                    <a:solidFill>
                      <a:schemeClr val="accent1">
                        <a:lumMod val="75000"/>
                      </a:schemeClr>
                    </a:solidFill>
                    <a:latin typeface="Calibri" panose="020F0502020204030204" pitchFamily="34" charset="0"/>
                  </a:rPr>
                  <a:t>D´</a:t>
                </a:r>
                <a:r>
                  <a:rPr lang="cs-CZ" altLang="cs-CZ" sz="1600" baseline="-25000" dirty="0">
                    <a:solidFill>
                      <a:schemeClr val="accent1">
                        <a:lumMod val="75000"/>
                      </a:schemeClr>
                    </a:solidFill>
                    <a:latin typeface="Calibri" panose="020F0502020204030204" pitchFamily="34" charset="0"/>
                  </a:rPr>
                  <a:t>L</a:t>
                </a:r>
                <a:endParaRPr lang="cs-CZ" altLang="cs-CZ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33" name="Text Box 21"/>
              <p:cNvSpPr txBox="1">
                <a:spLocks noChangeArrowheads="1"/>
              </p:cNvSpPr>
              <p:nvPr/>
            </p:nvSpPr>
            <p:spPr bwMode="auto">
              <a:xfrm>
                <a:off x="3052" y="3397"/>
                <a:ext cx="720" cy="5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Aft>
                    <a:spcPts val="1000"/>
                  </a:spcAft>
                </a:pPr>
                <a:endParaRPr lang="cs-CZ" altLang="cs-CZ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p:grpSp>
        <p:sp>
          <p:nvSpPr>
            <p:cNvPr id="22" name="Freeform 16"/>
            <p:cNvSpPr>
              <a:spLocks/>
            </p:cNvSpPr>
            <p:nvPr/>
          </p:nvSpPr>
          <p:spPr bwMode="auto">
            <a:xfrm rot="21011803">
              <a:off x="6786983" y="2937931"/>
              <a:ext cx="1154957" cy="2945731"/>
            </a:xfrm>
            <a:custGeom>
              <a:avLst/>
              <a:gdLst>
                <a:gd name="T0" fmla="*/ 0 w 1260"/>
                <a:gd name="T1" fmla="*/ 0 h 2160"/>
                <a:gd name="T2" fmla="*/ 1198 w 1260"/>
                <a:gd name="T3" fmla="*/ 1080 h 2160"/>
                <a:gd name="T4" fmla="*/ 4191 w 1260"/>
                <a:gd name="T5" fmla="*/ 2160 h 2160"/>
                <a:gd name="T6" fmla="*/ 0 60000 65536"/>
                <a:gd name="T7" fmla="*/ 0 60000 65536"/>
                <a:gd name="T8" fmla="*/ 0 60000 65536"/>
                <a:gd name="T9" fmla="*/ 0 w 1260"/>
                <a:gd name="T10" fmla="*/ 0 h 2160"/>
                <a:gd name="T11" fmla="*/ 1260 w 1260"/>
                <a:gd name="T12" fmla="*/ 2160 h 216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260" h="2160">
                  <a:moveTo>
                    <a:pt x="0" y="0"/>
                  </a:moveTo>
                  <a:cubicBezTo>
                    <a:pt x="75" y="360"/>
                    <a:pt x="150" y="720"/>
                    <a:pt x="360" y="1080"/>
                  </a:cubicBezTo>
                  <a:cubicBezTo>
                    <a:pt x="570" y="1440"/>
                    <a:pt x="915" y="1800"/>
                    <a:pt x="1260" y="2160"/>
                  </a:cubicBezTo>
                </a:path>
              </a:pathLst>
            </a:custGeom>
            <a:ln>
              <a:headEnd/>
              <a:tailEnd/>
            </a:ln>
            <a:ex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/>
            <a:lstStyle/>
            <a:p>
              <a:endParaRPr lang="cs-CZ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23" name="Text Box 20"/>
            <p:cNvSpPr txBox="1">
              <a:spLocks noChangeArrowheads="1"/>
            </p:cNvSpPr>
            <p:nvPr/>
          </p:nvSpPr>
          <p:spPr bwMode="auto">
            <a:xfrm>
              <a:off x="7942945" y="5169203"/>
              <a:ext cx="866218" cy="7364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Aft>
                  <a:spcPts val="1000"/>
                </a:spcAft>
              </a:pPr>
              <a:r>
                <a:rPr lang="cs-CZ" altLang="cs-CZ" sz="1600" dirty="0">
                  <a:solidFill>
                    <a:schemeClr val="accent1">
                      <a:lumMod val="75000"/>
                    </a:schemeClr>
                  </a:solidFill>
                  <a:latin typeface="Calibri" panose="020F0502020204030204" pitchFamily="34" charset="0"/>
                </a:rPr>
                <a:t>D</a:t>
              </a:r>
              <a:r>
                <a:rPr lang="cs-CZ" altLang="cs-CZ" sz="1600" baseline="-25000" dirty="0">
                  <a:solidFill>
                    <a:schemeClr val="accent1">
                      <a:lumMod val="75000"/>
                    </a:schemeClr>
                  </a:solidFill>
                  <a:latin typeface="Calibri" panose="020F0502020204030204" pitchFamily="34" charset="0"/>
                </a:rPr>
                <a:t>L</a:t>
              </a:r>
              <a:endParaRPr lang="cs-CZ" altLang="cs-CZ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</p:grpSp>
      <p:cxnSp>
        <p:nvCxnSpPr>
          <p:cNvPr id="5" name="Přímá spojnice se šipkou 4"/>
          <p:cNvCxnSpPr/>
          <p:nvPr/>
        </p:nvCxnSpPr>
        <p:spPr>
          <a:xfrm flipV="1">
            <a:off x="2609248" y="4796914"/>
            <a:ext cx="245564" cy="112763"/>
          </a:xfrm>
          <a:prstGeom prst="straightConnector1">
            <a:avLst/>
          </a:prstGeom>
          <a:ln w="38100" cmpd="sng"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9" name="Přímá spojnice se šipkou 8"/>
          <p:cNvCxnSpPr/>
          <p:nvPr/>
        </p:nvCxnSpPr>
        <p:spPr>
          <a:xfrm flipH="1">
            <a:off x="6322779" y="4653136"/>
            <a:ext cx="317990" cy="12991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003906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133600"/>
            <a:ext cx="7772400" cy="4114800"/>
          </a:xfrm>
        </p:spPr>
        <p:txBody>
          <a:bodyPr/>
          <a:lstStyle/>
          <a:p>
            <a:pPr eaLnBrk="1" hangingPunct="1">
              <a:spcBef>
                <a:spcPts val="600"/>
              </a:spcBef>
              <a:buClr>
                <a:schemeClr val="accent2"/>
              </a:buClr>
            </a:pPr>
            <a:endParaRPr lang="cs-CZ" altLang="cs-CZ" sz="2000" b="1">
              <a:solidFill>
                <a:schemeClr val="accent2"/>
              </a:solidFill>
            </a:endParaRPr>
          </a:p>
          <a:p>
            <a:pPr eaLnBrk="1" hangingPunct="1">
              <a:spcBef>
                <a:spcPts val="600"/>
              </a:spcBef>
              <a:buClr>
                <a:schemeClr val="accent2"/>
              </a:buClr>
            </a:pPr>
            <a:endParaRPr lang="cs-CZ" altLang="cs-CZ" sz="2000" b="1">
              <a:solidFill>
                <a:schemeClr val="accent2"/>
              </a:solidFill>
            </a:endParaRPr>
          </a:p>
          <a:p>
            <a:pPr eaLnBrk="1" hangingPunct="1">
              <a:spcBef>
                <a:spcPts val="600"/>
              </a:spcBef>
              <a:buClr>
                <a:schemeClr val="accent2"/>
              </a:buClr>
            </a:pPr>
            <a:endParaRPr lang="cs-CZ" altLang="cs-CZ" sz="2000" b="1">
              <a:solidFill>
                <a:schemeClr val="accent2"/>
              </a:solidFill>
            </a:endParaRPr>
          </a:p>
          <a:p>
            <a:pPr eaLnBrk="1" hangingPunct="1">
              <a:spcBef>
                <a:spcPts val="600"/>
              </a:spcBef>
              <a:buClr>
                <a:schemeClr val="accent2"/>
              </a:buClr>
            </a:pPr>
            <a:endParaRPr lang="cs-CZ" altLang="cs-CZ" sz="2000" b="1">
              <a:solidFill>
                <a:schemeClr val="accent2"/>
              </a:solidFill>
            </a:endParaRPr>
          </a:p>
          <a:p>
            <a:pPr eaLnBrk="1" hangingPunct="1">
              <a:spcBef>
                <a:spcPts val="600"/>
              </a:spcBef>
              <a:buClr>
                <a:schemeClr val="accent2"/>
              </a:buClr>
            </a:pPr>
            <a:endParaRPr lang="cs-CZ" altLang="cs-CZ" sz="2000" b="1">
              <a:solidFill>
                <a:schemeClr val="accent2"/>
              </a:solidFill>
            </a:endParaRPr>
          </a:p>
          <a:p>
            <a:pPr eaLnBrk="1" hangingPunct="1">
              <a:spcBef>
                <a:spcPts val="600"/>
              </a:spcBef>
              <a:buClr>
                <a:schemeClr val="accent2"/>
              </a:buClr>
            </a:pPr>
            <a:endParaRPr lang="cs-CZ" altLang="cs-CZ" sz="2000">
              <a:solidFill>
                <a:schemeClr val="accent2"/>
              </a:solidFill>
            </a:endParaRPr>
          </a:p>
          <a:p>
            <a:pPr eaLnBrk="1" hangingPunct="1">
              <a:spcBef>
                <a:spcPts val="600"/>
              </a:spcBef>
              <a:buClr>
                <a:schemeClr val="accent2"/>
              </a:buClr>
            </a:pPr>
            <a:endParaRPr lang="cs-CZ" altLang="cs-CZ"/>
          </a:p>
        </p:txBody>
      </p:sp>
      <p:sp>
        <p:nvSpPr>
          <p:cNvPr id="55299" name="Text Box 6"/>
          <p:cNvSpPr txBox="1">
            <a:spLocks noChangeArrowheads="1"/>
          </p:cNvSpPr>
          <p:nvPr/>
        </p:nvSpPr>
        <p:spPr bwMode="auto">
          <a:xfrm>
            <a:off x="357188" y="1571625"/>
            <a:ext cx="8143875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>
              <a:spcBef>
                <a:spcPts val="600"/>
              </a:spcBef>
            </a:pPr>
            <a:r>
              <a:rPr lang="cs-CZ" altLang="cs-CZ" sz="2000" b="1">
                <a:latin typeface="Tahoma" panose="020B0604030504040204" pitchFamily="34" charset="0"/>
              </a:rPr>
              <a:t>Tržní poptávka po práci je horizontální součet individuálních křivek poptávky po práci všech firem na trhu práce. Je zahrnuta stejná práce ve všech odvětvích.</a:t>
            </a:r>
          </a:p>
          <a:p>
            <a:pPr algn="just">
              <a:spcBef>
                <a:spcPts val="600"/>
              </a:spcBef>
            </a:pPr>
            <a:endParaRPr lang="cs-CZ" altLang="cs-CZ" b="1">
              <a:latin typeface="Tahoma" panose="020B0604030504040204" pitchFamily="34" charset="0"/>
            </a:endParaRPr>
          </a:p>
        </p:txBody>
      </p:sp>
      <p:sp>
        <p:nvSpPr>
          <p:cNvPr id="9" name="Nadpis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>
                <a:solidFill>
                  <a:schemeClr val="accent1">
                    <a:satMod val="150000"/>
                  </a:schemeClr>
                </a:solidFill>
              </a:rPr>
              <a:t>Tržní poptávka po práci</a:t>
            </a:r>
          </a:p>
        </p:txBody>
      </p:sp>
      <p:sp>
        <p:nvSpPr>
          <p:cNvPr id="55301" name="Text Box 18"/>
          <p:cNvSpPr txBox="1">
            <a:spLocks noChangeArrowheads="1"/>
          </p:cNvSpPr>
          <p:nvPr/>
        </p:nvSpPr>
        <p:spPr bwMode="auto">
          <a:xfrm>
            <a:off x="6643688" y="6224588"/>
            <a:ext cx="736600" cy="63341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Aft>
                <a:spcPts val="1000"/>
              </a:spcAft>
            </a:pPr>
            <a:r>
              <a:rPr lang="cs-CZ" altLang="cs-CZ" b="1">
                <a:latin typeface="Calibri" panose="020F0502020204030204" pitchFamily="34" charset="0"/>
              </a:rPr>
              <a:t>Q</a:t>
            </a:r>
            <a:r>
              <a:rPr lang="cs-CZ" altLang="cs-CZ" b="1" baseline="-25000">
                <a:latin typeface="Calibri" panose="020F0502020204030204" pitchFamily="34" charset="0"/>
              </a:rPr>
              <a:t>L</a:t>
            </a:r>
            <a:endParaRPr lang="cs-CZ" altLang="cs-CZ"/>
          </a:p>
        </p:txBody>
      </p:sp>
      <p:grpSp>
        <p:nvGrpSpPr>
          <p:cNvPr id="55302" name="Group 19"/>
          <p:cNvGrpSpPr>
            <a:grpSpLocks/>
          </p:cNvGrpSpPr>
          <p:nvPr/>
        </p:nvGrpSpPr>
        <p:grpSpPr bwMode="auto">
          <a:xfrm>
            <a:off x="1571625" y="2857500"/>
            <a:ext cx="5372100" cy="3314700"/>
            <a:chOff x="675" y="1305"/>
            <a:chExt cx="5145" cy="3300"/>
          </a:xfrm>
        </p:grpSpPr>
        <p:sp>
          <p:nvSpPr>
            <p:cNvPr id="55303" name="Text Box 20"/>
            <p:cNvSpPr txBox="1">
              <a:spLocks noChangeArrowheads="1"/>
            </p:cNvSpPr>
            <p:nvPr/>
          </p:nvSpPr>
          <p:spPr bwMode="auto">
            <a:xfrm>
              <a:off x="4545" y="3885"/>
              <a:ext cx="705" cy="63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Aft>
                  <a:spcPts val="1000"/>
                </a:spcAft>
              </a:pPr>
              <a:r>
                <a:rPr lang="cs-CZ" altLang="cs-CZ" sz="2000" b="1">
                  <a:latin typeface="Calibri" panose="020F0502020204030204" pitchFamily="34" charset="0"/>
                </a:rPr>
                <a:t>D</a:t>
              </a:r>
              <a:r>
                <a:rPr lang="cs-CZ" altLang="cs-CZ" sz="2000" b="1" baseline="-25000">
                  <a:latin typeface="Calibri" panose="020F0502020204030204" pitchFamily="34" charset="0"/>
                </a:rPr>
                <a:t>L</a:t>
              </a:r>
              <a:endParaRPr lang="cs-CZ" altLang="cs-CZ" sz="2000"/>
            </a:p>
          </p:txBody>
        </p:sp>
        <p:sp>
          <p:nvSpPr>
            <p:cNvPr id="55304" name="Text Box 21"/>
            <p:cNvSpPr txBox="1">
              <a:spLocks noChangeArrowheads="1"/>
            </p:cNvSpPr>
            <p:nvPr/>
          </p:nvSpPr>
          <p:spPr bwMode="auto">
            <a:xfrm>
              <a:off x="675" y="1305"/>
              <a:ext cx="705" cy="63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Aft>
                  <a:spcPts val="1000"/>
                </a:spcAft>
              </a:pPr>
              <a:r>
                <a:rPr lang="cs-CZ" altLang="cs-CZ" b="1">
                  <a:latin typeface="Calibri" panose="020F0502020204030204" pitchFamily="34" charset="0"/>
                </a:rPr>
                <a:t>w</a:t>
              </a:r>
              <a:endParaRPr lang="cs-CZ" altLang="cs-CZ"/>
            </a:p>
          </p:txBody>
        </p:sp>
        <p:cxnSp>
          <p:nvCxnSpPr>
            <p:cNvPr id="55305" name="AutoShape 22"/>
            <p:cNvCxnSpPr>
              <a:cxnSpLocks noChangeShapeType="1"/>
            </p:cNvCxnSpPr>
            <p:nvPr/>
          </p:nvCxnSpPr>
          <p:spPr bwMode="auto">
            <a:xfrm>
              <a:off x="1185" y="1410"/>
              <a:ext cx="0" cy="3195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5306" name="AutoShape 23"/>
            <p:cNvCxnSpPr>
              <a:cxnSpLocks noChangeShapeType="1"/>
            </p:cNvCxnSpPr>
            <p:nvPr/>
          </p:nvCxnSpPr>
          <p:spPr bwMode="auto">
            <a:xfrm>
              <a:off x="1185" y="4605"/>
              <a:ext cx="4635" cy="0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5307" name="Arc 24"/>
            <p:cNvSpPr>
              <a:spLocks/>
            </p:cNvSpPr>
            <p:nvPr/>
          </p:nvSpPr>
          <p:spPr bwMode="auto">
            <a:xfrm rot="10800000">
              <a:off x="1905" y="1620"/>
              <a:ext cx="2640" cy="240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</p:grp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ext Box 6"/>
          <p:cNvSpPr txBox="1">
            <a:spLocks noChangeArrowheads="1"/>
          </p:cNvSpPr>
          <p:nvPr/>
        </p:nvSpPr>
        <p:spPr bwMode="auto">
          <a:xfrm>
            <a:off x="214313" y="1571625"/>
            <a:ext cx="7620000" cy="208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>
              <a:spcBef>
                <a:spcPts val="600"/>
              </a:spcBef>
            </a:pPr>
            <a:r>
              <a:rPr lang="cs-CZ" altLang="cs-CZ" sz="1800" b="1"/>
              <a:t>Nabídka práce vyjadřuje všechny kombinace množství práce a mzdy, tzn. množství práce, které bude nabízeno při jednotlivých úrovních mzdové sazby.  </a:t>
            </a:r>
            <a:r>
              <a:rPr lang="cs-CZ" altLang="cs-CZ" sz="1800" b="1">
                <a:solidFill>
                  <a:srgbClr val="FF0000"/>
                </a:solidFill>
              </a:rPr>
              <a:t>DEN MÁ JEN 24 HODIN</a:t>
            </a:r>
          </a:p>
          <a:p>
            <a:pPr algn="just">
              <a:spcBef>
                <a:spcPts val="600"/>
              </a:spcBef>
            </a:pPr>
            <a:r>
              <a:rPr lang="cs-CZ" altLang="cs-CZ" sz="1800" b="1"/>
              <a:t>Velikost nabídky práce je závislá na výši mzdové sazby a je  určena ztrátou spojenou s obětováním volného času.</a:t>
            </a:r>
            <a:endParaRPr lang="cs-CZ" altLang="cs-CZ" sz="1800"/>
          </a:p>
          <a:p>
            <a:pPr>
              <a:spcBef>
                <a:spcPct val="50000"/>
              </a:spcBef>
            </a:pPr>
            <a:endParaRPr lang="cs-CZ" altLang="cs-CZ"/>
          </a:p>
        </p:txBody>
      </p:sp>
      <p:sp>
        <p:nvSpPr>
          <p:cNvPr id="57347" name="Text Box 10"/>
          <p:cNvSpPr txBox="1">
            <a:spLocks noChangeArrowheads="1"/>
          </p:cNvSpPr>
          <p:nvPr/>
        </p:nvSpPr>
        <p:spPr bwMode="auto">
          <a:xfrm>
            <a:off x="5486400" y="5334000"/>
            <a:ext cx="1828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endParaRPr lang="cs-CZ" altLang="cs-CZ"/>
          </a:p>
        </p:txBody>
      </p:sp>
      <p:sp>
        <p:nvSpPr>
          <p:cNvPr id="57348" name="Text Box 12"/>
          <p:cNvSpPr txBox="1">
            <a:spLocks noChangeArrowheads="1"/>
          </p:cNvSpPr>
          <p:nvPr/>
        </p:nvSpPr>
        <p:spPr bwMode="auto">
          <a:xfrm>
            <a:off x="5699125" y="529907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14" name="Nadpis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>
                <a:solidFill>
                  <a:schemeClr val="accent1">
                    <a:satMod val="150000"/>
                  </a:schemeClr>
                </a:solidFill>
              </a:rPr>
              <a:t>Individuální nabídka práce</a:t>
            </a:r>
          </a:p>
        </p:txBody>
      </p:sp>
      <p:pic>
        <p:nvPicPr>
          <p:cNvPr id="57350" name="Picture 103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63" y="3286125"/>
            <a:ext cx="3324225" cy="330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51" name="Text Box 1037"/>
          <p:cNvSpPr txBox="1">
            <a:spLocks noChangeArrowheads="1"/>
          </p:cNvSpPr>
          <p:nvPr/>
        </p:nvSpPr>
        <p:spPr bwMode="auto">
          <a:xfrm>
            <a:off x="4714875" y="3286125"/>
            <a:ext cx="3714750" cy="1077913"/>
          </a:xfrm>
          <a:prstGeom prst="rect">
            <a:avLst/>
          </a:prstGeom>
          <a:solidFill>
            <a:srgbClr val="C0C0C0">
              <a:alpha val="47842"/>
            </a:srgb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>
              <a:spcAft>
                <a:spcPts val="1000"/>
              </a:spcAft>
            </a:pPr>
            <a:r>
              <a:rPr lang="cs-CZ" altLang="cs-CZ" sz="1600" b="1" u="sng">
                <a:latin typeface="Arial" panose="020B0604020202020204" pitchFamily="34" charset="0"/>
              </a:rPr>
              <a:t>Substituční efekt</a:t>
            </a:r>
            <a:r>
              <a:rPr lang="cs-CZ" altLang="cs-CZ" sz="1600">
                <a:latin typeface="Arial" panose="020B0604020202020204" pitchFamily="34" charset="0"/>
              </a:rPr>
              <a:t> rostoucích mezd podněcuje pracovníky ke zvýšení množství nabízené práce, substituuje volný čas za práci, a ten je dražší.</a:t>
            </a:r>
            <a:endParaRPr lang="cs-CZ" altLang="cs-CZ" sz="1600"/>
          </a:p>
        </p:txBody>
      </p:sp>
      <p:sp>
        <p:nvSpPr>
          <p:cNvPr id="57352" name="Text Box 1038"/>
          <p:cNvSpPr txBox="1">
            <a:spLocks noChangeArrowheads="1"/>
          </p:cNvSpPr>
          <p:nvPr/>
        </p:nvSpPr>
        <p:spPr bwMode="auto">
          <a:xfrm>
            <a:off x="4714875" y="4500563"/>
            <a:ext cx="3714750" cy="1570037"/>
          </a:xfrm>
          <a:prstGeom prst="rect">
            <a:avLst/>
          </a:prstGeom>
          <a:solidFill>
            <a:srgbClr val="C0C0C0">
              <a:alpha val="49019"/>
            </a:srgb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>
              <a:spcAft>
                <a:spcPts val="1000"/>
              </a:spcAft>
            </a:pPr>
            <a:r>
              <a:rPr lang="cs-CZ" altLang="cs-CZ" sz="1600" b="1" u="sng">
                <a:latin typeface="Arial" panose="020B0604020202020204" pitchFamily="34" charset="0"/>
              </a:rPr>
              <a:t>Důchodový efekt</a:t>
            </a:r>
            <a:r>
              <a:rPr lang="cs-CZ" altLang="cs-CZ" sz="1600">
                <a:latin typeface="Arial" panose="020B0604020202020204" pitchFamily="34" charset="0"/>
              </a:rPr>
              <a:t> rostoucích mezd podněcuje pracovníky ke snížení nabízeného množství práce, neboť vyšší mzda činí spotřebitele bohatším=&gt;</a:t>
            </a:r>
            <a:r>
              <a:rPr lang="cs-CZ" altLang="cs-CZ" sz="1600" b="1">
                <a:latin typeface="Calibri" panose="020F0502020204030204" pitchFamily="34" charset="0"/>
              </a:rPr>
              <a:t> </a:t>
            </a:r>
            <a:r>
              <a:rPr lang="cs-CZ" altLang="cs-CZ" sz="1600" b="1">
                <a:latin typeface="Arial" panose="020B0604020202020204" pitchFamily="34" charset="0"/>
              </a:rPr>
              <a:t>ohnutí nabídkové křivky práce</a:t>
            </a:r>
            <a:endParaRPr lang="cs-CZ" altLang="cs-CZ" sz="1600"/>
          </a:p>
        </p:txBody>
      </p:sp>
      <p:pic>
        <p:nvPicPr>
          <p:cNvPr id="57353" name="Picture 10" descr="http://vnps.vn/Hinh_anh/Labour%20sup%203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8063" y="214313"/>
            <a:ext cx="1385887" cy="1039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ext Box 6"/>
          <p:cNvSpPr txBox="1">
            <a:spLocks noChangeArrowheads="1"/>
          </p:cNvSpPr>
          <p:nvPr/>
        </p:nvSpPr>
        <p:spPr bwMode="auto">
          <a:xfrm>
            <a:off x="214313" y="1571625"/>
            <a:ext cx="7620000" cy="208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>
              <a:spcBef>
                <a:spcPts val="600"/>
              </a:spcBef>
            </a:pPr>
            <a:r>
              <a:rPr lang="cs-CZ" altLang="cs-CZ" sz="1800" b="1"/>
              <a:t>Nabídka práce vyjadřuje všechny kombinace množství práce a mzdové sazby, tzn. množství práce, které bude nabízeno při jednotlivých úrovních mzdové sazby.  </a:t>
            </a:r>
            <a:r>
              <a:rPr lang="cs-CZ" altLang="cs-CZ" sz="1800" b="1">
                <a:solidFill>
                  <a:srgbClr val="FF0000"/>
                </a:solidFill>
              </a:rPr>
              <a:t>DEN MÁ JEN 24 HODIN</a:t>
            </a:r>
          </a:p>
          <a:p>
            <a:pPr algn="just">
              <a:spcBef>
                <a:spcPts val="600"/>
              </a:spcBef>
            </a:pPr>
            <a:r>
              <a:rPr lang="cs-CZ" altLang="cs-CZ" sz="1800" b="1"/>
              <a:t>Velikost nabídky práce je závislá na výši mzdové sazby a je  určena ztrátou spojenou s obětováním volného času.</a:t>
            </a:r>
            <a:endParaRPr lang="cs-CZ" altLang="cs-CZ" sz="1800"/>
          </a:p>
          <a:p>
            <a:pPr>
              <a:spcBef>
                <a:spcPct val="50000"/>
              </a:spcBef>
            </a:pPr>
            <a:endParaRPr lang="cs-CZ" altLang="cs-CZ"/>
          </a:p>
        </p:txBody>
      </p:sp>
      <p:sp>
        <p:nvSpPr>
          <p:cNvPr id="46083" name="Text Box 10"/>
          <p:cNvSpPr txBox="1">
            <a:spLocks noChangeArrowheads="1"/>
          </p:cNvSpPr>
          <p:nvPr/>
        </p:nvSpPr>
        <p:spPr bwMode="auto">
          <a:xfrm>
            <a:off x="5486400" y="5334000"/>
            <a:ext cx="1828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endParaRPr lang="cs-CZ" altLang="cs-CZ"/>
          </a:p>
        </p:txBody>
      </p:sp>
      <p:sp>
        <p:nvSpPr>
          <p:cNvPr id="46084" name="Text Box 12"/>
          <p:cNvSpPr txBox="1">
            <a:spLocks noChangeArrowheads="1"/>
          </p:cNvSpPr>
          <p:nvPr/>
        </p:nvSpPr>
        <p:spPr bwMode="auto">
          <a:xfrm>
            <a:off x="5699125" y="529907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14" name="Nadpis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>
                <a:solidFill>
                  <a:schemeClr val="accent1">
                    <a:satMod val="150000"/>
                  </a:schemeClr>
                </a:solidFill>
              </a:rPr>
              <a:t>Individuální nabídka práce</a:t>
            </a:r>
          </a:p>
        </p:txBody>
      </p:sp>
      <p:pic>
        <p:nvPicPr>
          <p:cNvPr id="46086" name="Picture 103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63" y="3286125"/>
            <a:ext cx="3324225" cy="330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87" name="Text Box 1037"/>
          <p:cNvSpPr txBox="1">
            <a:spLocks noChangeArrowheads="1"/>
          </p:cNvSpPr>
          <p:nvPr/>
        </p:nvSpPr>
        <p:spPr bwMode="auto">
          <a:xfrm>
            <a:off x="4725988" y="3060700"/>
            <a:ext cx="3714750" cy="1322388"/>
          </a:xfrm>
          <a:prstGeom prst="rect">
            <a:avLst/>
          </a:prstGeom>
          <a:solidFill>
            <a:srgbClr val="C0C0C0">
              <a:alpha val="47842"/>
            </a:srgb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>
              <a:spcAft>
                <a:spcPts val="1000"/>
              </a:spcAft>
            </a:pPr>
            <a:r>
              <a:rPr lang="cs-CZ" altLang="cs-CZ" sz="1600" b="1" u="sng">
                <a:latin typeface="Arial" panose="020B0604020202020204" pitchFamily="34" charset="0"/>
              </a:rPr>
              <a:t>Substituční efekt</a:t>
            </a:r>
            <a:r>
              <a:rPr lang="cs-CZ" altLang="cs-CZ" sz="1600">
                <a:latin typeface="Arial" panose="020B0604020202020204" pitchFamily="34" charset="0"/>
              </a:rPr>
              <a:t> rostoucí mzdové sazby podněcuje pracovníky ke zvýšení množství nabízené práce, substituuje volný čas za práci, a ten je dražší.</a:t>
            </a:r>
            <a:endParaRPr lang="cs-CZ" altLang="cs-CZ" sz="1600"/>
          </a:p>
        </p:txBody>
      </p:sp>
      <p:sp>
        <p:nvSpPr>
          <p:cNvPr id="46088" name="Text Box 1038"/>
          <p:cNvSpPr txBox="1">
            <a:spLocks noChangeArrowheads="1"/>
          </p:cNvSpPr>
          <p:nvPr/>
        </p:nvSpPr>
        <p:spPr bwMode="auto">
          <a:xfrm>
            <a:off x="4714875" y="4500563"/>
            <a:ext cx="3714750" cy="1570037"/>
          </a:xfrm>
          <a:prstGeom prst="rect">
            <a:avLst/>
          </a:prstGeom>
          <a:solidFill>
            <a:srgbClr val="C0C0C0">
              <a:alpha val="49019"/>
            </a:srgb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>
              <a:spcAft>
                <a:spcPts val="1000"/>
              </a:spcAft>
            </a:pPr>
            <a:r>
              <a:rPr lang="cs-CZ" altLang="cs-CZ" sz="1600" b="1" u="sng">
                <a:latin typeface="Arial" panose="020B0604020202020204" pitchFamily="34" charset="0"/>
              </a:rPr>
              <a:t>Důchodový efekt</a:t>
            </a:r>
            <a:r>
              <a:rPr lang="cs-CZ" altLang="cs-CZ" sz="1600">
                <a:latin typeface="Arial" panose="020B0604020202020204" pitchFamily="34" charset="0"/>
              </a:rPr>
              <a:t> rostoucí mzdové sazby podněcuje pracovníky ke snížení nabízeného množství práce, neboť vyšší mzda činí spotřebitele bohatším </a:t>
            </a:r>
            <a:r>
              <a:rPr lang="cs-CZ" altLang="cs-CZ" sz="1600">
                <a:latin typeface="Calibri" panose="020F0502020204030204" pitchFamily="34" charset="0"/>
                <a:cs typeface="Calibri" panose="020F0502020204030204" pitchFamily="34" charset="0"/>
              </a:rPr>
              <a:t>→</a:t>
            </a:r>
            <a:r>
              <a:rPr lang="cs-CZ" altLang="cs-CZ" sz="1600" b="1">
                <a:latin typeface="Calibri" panose="020F0502020204030204" pitchFamily="34" charset="0"/>
              </a:rPr>
              <a:t> </a:t>
            </a:r>
            <a:r>
              <a:rPr lang="cs-CZ" altLang="cs-CZ" sz="1600" b="1">
                <a:latin typeface="Arial" panose="020B0604020202020204" pitchFamily="34" charset="0"/>
              </a:rPr>
              <a:t>ohnutí nabídkové křivky práce</a:t>
            </a:r>
            <a:endParaRPr lang="cs-CZ" altLang="cs-CZ" sz="1600"/>
          </a:p>
        </p:txBody>
      </p:sp>
      <p:pic>
        <p:nvPicPr>
          <p:cNvPr id="46089" name="Picture 10" descr="http://vnps.vn/Hinh_anh/Labour%20sup%203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8063" y="214313"/>
            <a:ext cx="1385887" cy="1039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6324504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3"/>
          <p:cNvSpPr>
            <a:spLocks noGrp="1" noChangeArrowheads="1"/>
          </p:cNvSpPr>
          <p:nvPr>
            <p:ph idx="1"/>
          </p:nvPr>
        </p:nvSpPr>
        <p:spPr>
          <a:xfrm>
            <a:off x="642938" y="2071688"/>
            <a:ext cx="7772400" cy="4114800"/>
          </a:xfrm>
        </p:spPr>
        <p:txBody>
          <a:bodyPr/>
          <a:lstStyle/>
          <a:p>
            <a:pPr eaLnBrk="1" hangingPunct="1">
              <a:spcBef>
                <a:spcPts val="600"/>
              </a:spcBef>
              <a:buClr>
                <a:schemeClr val="accent2"/>
              </a:buClr>
            </a:pPr>
            <a:endParaRPr lang="cs-CZ" altLang="cs-CZ" sz="2000" b="1">
              <a:solidFill>
                <a:schemeClr val="accent2"/>
              </a:solidFill>
            </a:endParaRPr>
          </a:p>
          <a:p>
            <a:pPr eaLnBrk="1" hangingPunct="1">
              <a:spcBef>
                <a:spcPts val="600"/>
              </a:spcBef>
              <a:buClr>
                <a:schemeClr val="accent2"/>
              </a:buClr>
            </a:pPr>
            <a:endParaRPr lang="cs-CZ" altLang="cs-CZ" sz="2000" b="1">
              <a:solidFill>
                <a:schemeClr val="accent2"/>
              </a:solidFill>
            </a:endParaRPr>
          </a:p>
          <a:p>
            <a:pPr eaLnBrk="1" hangingPunct="1">
              <a:spcBef>
                <a:spcPts val="600"/>
              </a:spcBef>
              <a:buClr>
                <a:schemeClr val="accent2"/>
              </a:buClr>
            </a:pPr>
            <a:endParaRPr lang="cs-CZ" altLang="cs-CZ" sz="2000" b="1">
              <a:solidFill>
                <a:schemeClr val="accent2"/>
              </a:solidFill>
            </a:endParaRPr>
          </a:p>
          <a:p>
            <a:pPr eaLnBrk="1" hangingPunct="1">
              <a:spcBef>
                <a:spcPts val="600"/>
              </a:spcBef>
              <a:buClr>
                <a:schemeClr val="accent2"/>
              </a:buClr>
            </a:pPr>
            <a:endParaRPr lang="cs-CZ" altLang="cs-CZ" sz="2000" b="1">
              <a:solidFill>
                <a:schemeClr val="accent2"/>
              </a:solidFill>
            </a:endParaRPr>
          </a:p>
          <a:p>
            <a:pPr eaLnBrk="1" hangingPunct="1">
              <a:spcBef>
                <a:spcPts val="600"/>
              </a:spcBef>
              <a:buClr>
                <a:schemeClr val="accent2"/>
              </a:buClr>
            </a:pPr>
            <a:endParaRPr lang="cs-CZ" altLang="cs-CZ" sz="2000" b="1">
              <a:solidFill>
                <a:schemeClr val="accent2"/>
              </a:solidFill>
            </a:endParaRPr>
          </a:p>
          <a:p>
            <a:pPr eaLnBrk="1" hangingPunct="1">
              <a:spcBef>
                <a:spcPts val="600"/>
              </a:spcBef>
              <a:buClr>
                <a:schemeClr val="accent2"/>
              </a:buClr>
            </a:pPr>
            <a:endParaRPr lang="cs-CZ" altLang="cs-CZ" sz="2000">
              <a:solidFill>
                <a:schemeClr val="accent2"/>
              </a:solidFill>
            </a:endParaRPr>
          </a:p>
          <a:p>
            <a:pPr eaLnBrk="1" hangingPunct="1">
              <a:spcBef>
                <a:spcPts val="600"/>
              </a:spcBef>
              <a:buClr>
                <a:schemeClr val="accent2"/>
              </a:buClr>
            </a:pPr>
            <a:endParaRPr lang="cs-CZ" altLang="cs-CZ"/>
          </a:p>
        </p:txBody>
      </p:sp>
      <p:sp>
        <p:nvSpPr>
          <p:cNvPr id="59395" name="Text Box 4"/>
          <p:cNvSpPr txBox="1">
            <a:spLocks noChangeArrowheads="1"/>
          </p:cNvSpPr>
          <p:nvPr/>
        </p:nvSpPr>
        <p:spPr bwMode="auto">
          <a:xfrm>
            <a:off x="285750" y="1571625"/>
            <a:ext cx="73914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>
              <a:spcBef>
                <a:spcPts val="600"/>
              </a:spcBef>
            </a:pPr>
            <a:r>
              <a:rPr lang="cs-CZ" altLang="cs-CZ" sz="2000" b="1">
                <a:latin typeface="Tahoma" panose="020B0604030504040204" pitchFamily="34" charset="0"/>
              </a:rPr>
              <a:t>Tržní nabídka práce je součtem individuálních nabídek práce v určité profesi, příp.odvětví.</a:t>
            </a:r>
          </a:p>
          <a:p>
            <a:pPr algn="just">
              <a:spcBef>
                <a:spcPts val="600"/>
              </a:spcBef>
            </a:pPr>
            <a:endParaRPr lang="cs-CZ" altLang="cs-CZ" sz="2000" b="1">
              <a:latin typeface="Tahoma" panose="020B0604030504040204" pitchFamily="34" charset="0"/>
            </a:endParaRPr>
          </a:p>
          <a:p>
            <a:pPr algn="just">
              <a:spcBef>
                <a:spcPts val="600"/>
              </a:spcBef>
            </a:pPr>
            <a:endParaRPr lang="cs-CZ" altLang="cs-CZ" b="1">
              <a:latin typeface="Tahoma" panose="020B0604030504040204" pitchFamily="34" charset="0"/>
            </a:endParaRPr>
          </a:p>
        </p:txBody>
      </p:sp>
      <p:sp>
        <p:nvSpPr>
          <p:cNvPr id="9" name="Nadpis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>
                <a:solidFill>
                  <a:schemeClr val="accent1">
                    <a:satMod val="150000"/>
                  </a:schemeClr>
                </a:solidFill>
              </a:rPr>
              <a:t>Tržní nabídka práce</a:t>
            </a:r>
          </a:p>
        </p:txBody>
      </p:sp>
      <p:sp>
        <p:nvSpPr>
          <p:cNvPr id="59397" name="Text Box 2"/>
          <p:cNvSpPr txBox="1">
            <a:spLocks noChangeArrowheads="1"/>
          </p:cNvSpPr>
          <p:nvPr/>
        </p:nvSpPr>
        <p:spPr bwMode="auto">
          <a:xfrm>
            <a:off x="6038850" y="5708650"/>
            <a:ext cx="714375" cy="5730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Aft>
                <a:spcPts val="1000"/>
              </a:spcAft>
            </a:pPr>
            <a:r>
              <a:rPr lang="cs-CZ" altLang="cs-CZ" sz="2000" b="1">
                <a:latin typeface="Calibri" panose="020F0502020204030204" pitchFamily="34" charset="0"/>
              </a:rPr>
              <a:t>Q</a:t>
            </a:r>
            <a:r>
              <a:rPr lang="cs-CZ" altLang="cs-CZ" sz="2000" b="1" baseline="-25000">
                <a:latin typeface="Calibri" panose="020F0502020204030204" pitchFamily="34" charset="0"/>
              </a:rPr>
              <a:t>L</a:t>
            </a:r>
            <a:endParaRPr lang="cs-CZ" altLang="cs-CZ" sz="2000"/>
          </a:p>
        </p:txBody>
      </p:sp>
      <p:sp>
        <p:nvSpPr>
          <p:cNvPr id="59398" name="Text Box 3"/>
          <p:cNvSpPr txBox="1">
            <a:spLocks noChangeArrowheads="1"/>
          </p:cNvSpPr>
          <p:nvPr/>
        </p:nvSpPr>
        <p:spPr bwMode="auto">
          <a:xfrm>
            <a:off x="4868863" y="2786063"/>
            <a:ext cx="714375" cy="57308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Aft>
                <a:spcPts val="1000"/>
              </a:spcAft>
            </a:pPr>
            <a:r>
              <a:rPr lang="cs-CZ" altLang="cs-CZ" sz="2000" b="1">
                <a:latin typeface="Calibri" panose="020F0502020204030204" pitchFamily="34" charset="0"/>
              </a:rPr>
              <a:t>S</a:t>
            </a:r>
            <a:r>
              <a:rPr lang="cs-CZ" altLang="cs-CZ" sz="2000" b="1" baseline="-25000">
                <a:latin typeface="Calibri" panose="020F0502020204030204" pitchFamily="34" charset="0"/>
              </a:rPr>
              <a:t>L</a:t>
            </a:r>
            <a:endParaRPr lang="cs-CZ" altLang="cs-CZ" sz="2000"/>
          </a:p>
        </p:txBody>
      </p:sp>
      <p:sp>
        <p:nvSpPr>
          <p:cNvPr id="59399" name="Text Box 4"/>
          <p:cNvSpPr txBox="1">
            <a:spLocks noChangeArrowheads="1"/>
          </p:cNvSpPr>
          <p:nvPr/>
        </p:nvSpPr>
        <p:spPr bwMode="auto">
          <a:xfrm>
            <a:off x="1071563" y="2786063"/>
            <a:ext cx="714375" cy="57308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Aft>
                <a:spcPts val="1000"/>
              </a:spcAft>
            </a:pPr>
            <a:r>
              <a:rPr lang="cs-CZ" altLang="cs-CZ" sz="2000" b="1">
                <a:latin typeface="Calibri" panose="020F0502020204030204" pitchFamily="34" charset="0"/>
              </a:rPr>
              <a:t>w</a:t>
            </a:r>
            <a:endParaRPr lang="cs-CZ" altLang="cs-CZ" sz="2000"/>
          </a:p>
        </p:txBody>
      </p:sp>
      <p:cxnSp>
        <p:nvCxnSpPr>
          <p:cNvPr id="59400" name="AutoShape 5"/>
          <p:cNvCxnSpPr>
            <a:cxnSpLocks noChangeShapeType="1"/>
          </p:cNvCxnSpPr>
          <p:nvPr/>
        </p:nvCxnSpPr>
        <p:spPr bwMode="auto">
          <a:xfrm>
            <a:off x="1587500" y="2881313"/>
            <a:ext cx="0" cy="290830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9401" name="AutoShape 6"/>
          <p:cNvCxnSpPr>
            <a:cxnSpLocks noChangeShapeType="1"/>
          </p:cNvCxnSpPr>
          <p:nvPr/>
        </p:nvCxnSpPr>
        <p:spPr bwMode="auto">
          <a:xfrm>
            <a:off x="1587500" y="5789613"/>
            <a:ext cx="4694238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9402" name="Arc 7"/>
          <p:cNvSpPr>
            <a:spLocks/>
          </p:cNvSpPr>
          <p:nvPr/>
        </p:nvSpPr>
        <p:spPr bwMode="auto">
          <a:xfrm rot="5400000">
            <a:off x="2451894" y="2950369"/>
            <a:ext cx="2403475" cy="2430463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ext Box 6"/>
          <p:cNvSpPr txBox="1">
            <a:spLocks noChangeArrowheads="1"/>
          </p:cNvSpPr>
          <p:nvPr/>
        </p:nvSpPr>
        <p:spPr bwMode="auto">
          <a:xfrm>
            <a:off x="5486400" y="5334000"/>
            <a:ext cx="1828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endParaRPr lang="cs-CZ" altLang="cs-CZ"/>
          </a:p>
        </p:txBody>
      </p:sp>
      <p:sp>
        <p:nvSpPr>
          <p:cNvPr id="61443" name="Text Box 7"/>
          <p:cNvSpPr txBox="1">
            <a:spLocks noChangeArrowheads="1"/>
          </p:cNvSpPr>
          <p:nvPr/>
        </p:nvSpPr>
        <p:spPr bwMode="auto">
          <a:xfrm>
            <a:off x="5699125" y="529907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61444" name="Text Box 13"/>
          <p:cNvSpPr txBox="1">
            <a:spLocks noChangeArrowheads="1"/>
          </p:cNvSpPr>
          <p:nvPr/>
        </p:nvSpPr>
        <p:spPr bwMode="auto">
          <a:xfrm>
            <a:off x="500063" y="1714500"/>
            <a:ext cx="74676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cs-CZ" altLang="cs-CZ" sz="2000" b="1"/>
              <a:t>Rovnováha na trhu práce </a:t>
            </a:r>
            <a:r>
              <a:rPr lang="cs-CZ" altLang="cs-CZ" sz="2000"/>
              <a:t>vzniká při tzv. rovnovážné mzdě, která je dána průsečíkem křivky tržní poptávky po práci a tržní nabídky práce. V tomto bodě se nalézá rovnovážná mzda w</a:t>
            </a:r>
            <a:r>
              <a:rPr lang="cs-CZ" altLang="cs-CZ" sz="2000" baseline="-25000"/>
              <a:t>E.</a:t>
            </a:r>
          </a:p>
        </p:txBody>
      </p:sp>
      <p:sp>
        <p:nvSpPr>
          <p:cNvPr id="16" name="Nadpis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>
                <a:solidFill>
                  <a:schemeClr val="accent1">
                    <a:satMod val="150000"/>
                  </a:schemeClr>
                </a:solidFill>
              </a:rPr>
              <a:t>Rovnováha na trhu práce</a:t>
            </a:r>
          </a:p>
        </p:txBody>
      </p:sp>
      <p:pic>
        <p:nvPicPr>
          <p:cNvPr id="614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4563" y="2928938"/>
            <a:ext cx="3800475" cy="370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ext Box 6"/>
          <p:cNvSpPr txBox="1">
            <a:spLocks noChangeArrowheads="1"/>
          </p:cNvSpPr>
          <p:nvPr/>
        </p:nvSpPr>
        <p:spPr bwMode="auto">
          <a:xfrm>
            <a:off x="5486400" y="5334000"/>
            <a:ext cx="1828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endParaRPr lang="cs-CZ" altLang="cs-CZ"/>
          </a:p>
        </p:txBody>
      </p:sp>
      <p:sp>
        <p:nvSpPr>
          <p:cNvPr id="50179" name="Text Box 7"/>
          <p:cNvSpPr txBox="1">
            <a:spLocks noChangeArrowheads="1"/>
          </p:cNvSpPr>
          <p:nvPr/>
        </p:nvSpPr>
        <p:spPr bwMode="auto">
          <a:xfrm>
            <a:off x="5699125" y="529907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50180" name="Text Box 13"/>
          <p:cNvSpPr txBox="1">
            <a:spLocks noChangeArrowheads="1"/>
          </p:cNvSpPr>
          <p:nvPr/>
        </p:nvSpPr>
        <p:spPr bwMode="auto">
          <a:xfrm>
            <a:off x="500063" y="1714500"/>
            <a:ext cx="74676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cs-CZ" altLang="cs-CZ" sz="2000" b="1" dirty="0"/>
              <a:t>Rovnováha na trhu práce </a:t>
            </a:r>
            <a:r>
              <a:rPr lang="cs-CZ" altLang="cs-CZ" sz="2000" dirty="0"/>
              <a:t>vzniká při tzv. rovnovážné mzdové sazbě, která je dána průsečíkem křivky tržní poptávky po práci a tržní nabídky práce. V tomto bodě se nalézá rovnovážná mzdová sazba </a:t>
            </a:r>
            <a:r>
              <a:rPr lang="cs-CZ" altLang="cs-CZ" sz="2000" dirty="0" err="1"/>
              <a:t>w</a:t>
            </a:r>
            <a:r>
              <a:rPr lang="cs-CZ" altLang="cs-CZ" sz="2000" baseline="-25000" dirty="0" err="1"/>
              <a:t>E</a:t>
            </a:r>
            <a:r>
              <a:rPr lang="cs-CZ" altLang="cs-CZ" sz="2000" baseline="-25000" dirty="0"/>
              <a:t>.</a:t>
            </a:r>
          </a:p>
        </p:txBody>
      </p:sp>
      <p:sp>
        <p:nvSpPr>
          <p:cNvPr id="16" name="Nadpis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>
                <a:solidFill>
                  <a:schemeClr val="accent1">
                    <a:satMod val="150000"/>
                  </a:schemeClr>
                </a:solidFill>
              </a:rPr>
              <a:t>Rovnováha na trhu práce</a:t>
            </a:r>
          </a:p>
        </p:txBody>
      </p:sp>
      <p:pic>
        <p:nvPicPr>
          <p:cNvPr id="5018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461" y="2852936"/>
            <a:ext cx="3800475" cy="370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7" name="Text Box 13"/>
          <p:cNvSpPr txBox="1">
            <a:spLocks noChangeArrowheads="1"/>
          </p:cNvSpPr>
          <p:nvPr/>
        </p:nvSpPr>
        <p:spPr bwMode="auto">
          <a:xfrm>
            <a:off x="3923928" y="3524900"/>
            <a:ext cx="4652781" cy="27084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cs-CZ" altLang="cs-CZ" sz="2000" b="1" dirty="0"/>
              <a:t>Tržní křivka poptávky po práci </a:t>
            </a:r>
            <a:r>
              <a:rPr lang="cs-CZ" altLang="cs-CZ" sz="2000" dirty="0"/>
              <a:t>– kolik pracovníků dané profese (odvětví) by chtěli</a:t>
            </a:r>
            <a:r>
              <a:rPr lang="cs-CZ" altLang="cs-CZ" sz="2000" baseline="-25000" dirty="0"/>
              <a:t> </a:t>
            </a:r>
            <a:r>
              <a:rPr lang="cs-CZ" altLang="cs-CZ" sz="2000" dirty="0"/>
              <a:t> zaměstnavatelé zaměstnat při různých mzdových sazbách.</a:t>
            </a:r>
          </a:p>
          <a:p>
            <a:pPr algn="just">
              <a:spcBef>
                <a:spcPct val="50000"/>
              </a:spcBef>
            </a:pPr>
            <a:r>
              <a:rPr lang="cs-CZ" altLang="cs-CZ" sz="2000" b="1" dirty="0"/>
              <a:t>Tržní křivka nabídky práce </a:t>
            </a:r>
            <a:r>
              <a:rPr lang="cs-CZ" altLang="cs-CZ" sz="2000" dirty="0"/>
              <a:t>– kolik pracovníků chce vstoupit do profese (odvětví) při každé mzdové sazbě.</a:t>
            </a:r>
          </a:p>
          <a:p>
            <a:pPr algn="just">
              <a:spcBef>
                <a:spcPct val="50000"/>
              </a:spcBef>
            </a:pPr>
            <a:endParaRPr lang="cs-CZ" altLang="cs-CZ" sz="2000" baseline="-25000" dirty="0"/>
          </a:p>
        </p:txBody>
      </p:sp>
    </p:spTree>
    <p:extLst>
      <p:ext uri="{BB962C8B-B14F-4D97-AF65-F5344CB8AC3E}">
        <p14:creationId xmlns:p14="http://schemas.microsoft.com/office/powerpoint/2010/main" val="154782348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cs-CZ" dirty="0"/>
              <a:t>Postavení firmy na trhu finální produkce a na trhu práce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28625" y="1571625"/>
            <a:ext cx="8229600" cy="4625975"/>
          </a:xfrm>
        </p:spPr>
        <p:txBody>
          <a:bodyPr/>
          <a:lstStyle/>
          <a:p>
            <a:pPr marL="690562" indent="-571500" algn="just" eaLnBrk="1" hangingPunct="1">
              <a:buClr>
                <a:srgbClr val="003399"/>
              </a:buClr>
              <a:buFont typeface="+mj-lt"/>
              <a:buAutoNum type="romanLcPeriod"/>
              <a:defRPr/>
            </a:pPr>
            <a:r>
              <a:rPr lang="cs-CZ" sz="2600" dirty="0"/>
              <a:t>firma prodává výstup na dokonale konkurenčním trhu </a:t>
            </a:r>
            <a:br>
              <a:rPr lang="cs-CZ" sz="2600" dirty="0"/>
            </a:br>
            <a:r>
              <a:rPr lang="cs-CZ" sz="2600" dirty="0"/>
              <a:t>a práci kupuje na dokonale konkurenčním trhu,</a:t>
            </a:r>
          </a:p>
          <a:p>
            <a:pPr marL="690562" indent="-571500" algn="just" eaLnBrk="1" hangingPunct="1">
              <a:buClr>
                <a:srgbClr val="003399"/>
              </a:buClr>
              <a:buFont typeface="+mj-lt"/>
              <a:buAutoNum type="romanLcPeriod"/>
              <a:defRPr/>
            </a:pPr>
            <a:endParaRPr lang="cs-CZ" sz="2600" dirty="0"/>
          </a:p>
          <a:p>
            <a:pPr marL="690562" indent="-571500" algn="just" eaLnBrk="1" hangingPunct="1">
              <a:buClr>
                <a:srgbClr val="003399"/>
              </a:buClr>
              <a:buFont typeface="+mj-lt"/>
              <a:buAutoNum type="romanLcPeriod"/>
              <a:defRPr/>
            </a:pPr>
            <a:r>
              <a:rPr lang="cs-CZ" sz="2600" dirty="0"/>
              <a:t>firma prodává výstup na nedokonale konkurenčním trhu a práci kupuje na dokonale konkurenčním trhu,</a:t>
            </a:r>
          </a:p>
          <a:p>
            <a:pPr marL="690562" indent="-571500" algn="just" eaLnBrk="1" hangingPunct="1">
              <a:buClr>
                <a:srgbClr val="003399"/>
              </a:buClr>
              <a:buFont typeface="+mj-lt"/>
              <a:buAutoNum type="romanLcPeriod"/>
              <a:defRPr/>
            </a:pPr>
            <a:endParaRPr lang="cs-CZ" sz="2600" dirty="0"/>
          </a:p>
          <a:p>
            <a:pPr marL="690562" indent="-571500" algn="just" eaLnBrk="1" hangingPunct="1">
              <a:buClr>
                <a:srgbClr val="003399"/>
              </a:buClr>
              <a:buFont typeface="+mj-lt"/>
              <a:buAutoNum type="romanLcPeriod"/>
              <a:defRPr/>
            </a:pPr>
            <a:r>
              <a:rPr lang="cs-CZ" sz="2600" dirty="0"/>
              <a:t>firma prodává výstup na nedokonale konkurenčním trhu a práci kupuje na nedokonale konkurenčním trhu.</a:t>
            </a:r>
          </a:p>
        </p:txBody>
      </p:sp>
    </p:spTree>
    <p:extLst>
      <p:ext uri="{BB962C8B-B14F-4D97-AF65-F5344CB8AC3E}">
        <p14:creationId xmlns:p14="http://schemas.microsoft.com/office/powerpoint/2010/main" val="47349306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dirty="0"/>
              <a:t>Nedokonale konkurenční trh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28625" y="1571625"/>
            <a:ext cx="8229600" cy="4625975"/>
          </a:xfrm>
        </p:spPr>
        <p:txBody>
          <a:bodyPr/>
          <a:lstStyle/>
          <a:p>
            <a:pPr eaLnBrk="1" hangingPunct="1">
              <a:defRPr/>
            </a:pPr>
            <a:r>
              <a:rPr lang="cs-CZ" sz="2400" dirty="0"/>
              <a:t>zasahuje do něj vláda</a:t>
            </a:r>
          </a:p>
          <a:p>
            <a:pPr eaLnBrk="1" hangingPunct="1">
              <a:defRPr/>
            </a:pPr>
            <a:r>
              <a:rPr lang="cs-CZ" sz="2400" dirty="0"/>
              <a:t>neexistuje dokonalá elasticita nabídka</a:t>
            </a:r>
          </a:p>
          <a:p>
            <a:pPr marL="936000" eaLnBrk="1" hangingPunct="1">
              <a:buClrTx/>
              <a:buFont typeface="Corbel" pitchFamily="34" charset="0"/>
              <a:buChar char="–"/>
              <a:defRPr/>
            </a:pPr>
            <a:r>
              <a:rPr lang="cs-CZ" sz="2000" dirty="0"/>
              <a:t>mobilita pracovních sil (nedostatek bytů)</a:t>
            </a:r>
          </a:p>
          <a:p>
            <a:pPr marL="936000" eaLnBrk="1" hangingPunct="1">
              <a:buClrTx/>
              <a:buFont typeface="Corbel" pitchFamily="34" charset="0"/>
              <a:buChar char="–"/>
              <a:defRPr/>
            </a:pPr>
            <a:r>
              <a:rPr lang="cs-CZ" sz="2000" dirty="0"/>
              <a:t>sociální aspekty (vázanost lidí na místo)</a:t>
            </a:r>
          </a:p>
          <a:p>
            <a:pPr marL="936000" eaLnBrk="1" hangingPunct="1">
              <a:buClrTx/>
              <a:buFont typeface="Corbel" pitchFamily="34" charset="0"/>
              <a:buChar char="–"/>
              <a:defRPr/>
            </a:pPr>
            <a:r>
              <a:rPr lang="cs-CZ" sz="2000" dirty="0"/>
              <a:t>kvalifikace a rekvalifikace</a:t>
            </a:r>
          </a:p>
          <a:p>
            <a:pPr eaLnBrk="1" hangingPunct="1">
              <a:defRPr/>
            </a:pPr>
            <a:r>
              <a:rPr lang="cs-CZ" sz="2400" dirty="0"/>
              <a:t>neexistuje dokonalá elasticita poptávky</a:t>
            </a:r>
          </a:p>
          <a:p>
            <a:pPr marL="936000" eaLnBrk="1" hangingPunct="1">
              <a:buClrTx/>
              <a:buFont typeface="Corbel" pitchFamily="34" charset="0"/>
              <a:buChar char="–"/>
              <a:defRPr/>
            </a:pPr>
            <a:r>
              <a:rPr lang="cs-CZ" sz="2000" dirty="0"/>
              <a:t>efektivností mzdy (firma přeplácí z důvodů personálních)</a:t>
            </a:r>
          </a:p>
          <a:p>
            <a:pPr marL="936000" eaLnBrk="1" hangingPunct="1">
              <a:buClrTx/>
              <a:buFont typeface="Corbel" pitchFamily="34" charset="0"/>
              <a:buChar char="–"/>
              <a:defRPr/>
            </a:pPr>
            <a:r>
              <a:rPr lang="cs-CZ" sz="2000" dirty="0"/>
              <a:t>institucionální faktory (pracovně právní předpisy, minimální mzda, kolektivní smlouvy)</a:t>
            </a:r>
          </a:p>
          <a:p>
            <a:pPr eaLnBrk="1" hangingPunct="1">
              <a:defRPr/>
            </a:pPr>
            <a:r>
              <a:rPr lang="cs-CZ" sz="2400" dirty="0"/>
              <a:t>mzdová nepružnost – mzdy reagují velmi pomalu na výrazné změny na trzích práce, než je tomu u cen na trzích výrobků a služeb. </a:t>
            </a:r>
          </a:p>
          <a:p>
            <a:pPr eaLnBrk="1" hangingPunct="1">
              <a:defRPr/>
            </a:pPr>
            <a:r>
              <a:rPr lang="cs-CZ" sz="2400" dirty="0"/>
              <a:t>firmy vytváří vlastní mzdové struktury, kvalifikační systémy (mzdové sazby) a existují tak rozdíly ve výši mezd.</a:t>
            </a:r>
          </a:p>
          <a:p>
            <a:pPr eaLnBrk="1" hangingPunct="1">
              <a:buFont typeface="Wingdings 2" panose="05020102010507070707" pitchFamily="18" charset="2"/>
              <a:buNone/>
              <a:defRPr/>
            </a:pPr>
            <a:r>
              <a:rPr lang="cs-CZ" sz="2400" dirty="0"/>
              <a:t>MONOPSON?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 idx="429496729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tIns="4572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cs-CZ" altLang="cs-CZ"/>
          </a:p>
        </p:txBody>
      </p:sp>
      <p:sp>
        <p:nvSpPr>
          <p:cNvPr id="13315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altLang="cs-CZ"/>
              <a:t>"Hele, Franto, co ty vlastně děláš?"</a:t>
            </a:r>
            <a:br>
              <a:rPr lang="en-US" altLang="cs-CZ"/>
            </a:br>
            <a:r>
              <a:rPr lang="en-US" altLang="cs-CZ"/>
              <a:t>"Ale, mám zodpovědnou práci, mám pod sebou 500 lidí a šíleně se nadřu."</a:t>
            </a:r>
            <a:br>
              <a:rPr lang="en-US" altLang="cs-CZ"/>
            </a:br>
            <a:r>
              <a:rPr lang="en-US" altLang="cs-CZ"/>
              <a:t>"A to děláš někde ředitele ve fabrice?"</a:t>
            </a:r>
            <a:br>
              <a:rPr lang="en-US" altLang="cs-CZ"/>
            </a:br>
            <a:r>
              <a:rPr lang="en-US" altLang="cs-CZ"/>
              <a:t>"Ne... sekám trávu na hřbitově."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285750" y="1828800"/>
            <a:ext cx="8172450" cy="4457700"/>
          </a:xfrm>
        </p:spPr>
        <p:txBody>
          <a:bodyPr rtlCol="0">
            <a:normAutofit lnSpcReduction="10000"/>
          </a:bodyPr>
          <a:lstStyle/>
          <a:p>
            <a:pPr marL="288000" lvl="2" eaLnBrk="1" fontAlgn="auto" hangingPunct="1"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buFont typeface="Arial"/>
              <a:buBlip>
                <a:blip r:embed="rId3"/>
              </a:buBlip>
              <a:defRPr/>
            </a:pPr>
            <a:r>
              <a:rPr lang="cs-CZ" sz="1900" b="1" dirty="0"/>
              <a:t>vymezení cíle předmětu</a:t>
            </a:r>
          </a:p>
          <a:p>
            <a:pPr marL="288000" lvl="2" eaLnBrk="1" fontAlgn="auto" hangingPunct="1"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buFont typeface="Arial"/>
              <a:buBlip>
                <a:blip r:embed="rId3"/>
              </a:buBlip>
              <a:defRPr/>
            </a:pPr>
            <a:r>
              <a:rPr lang="cs-CZ" sz="1900" b="1" dirty="0"/>
              <a:t>vymezení obsahu předmětu a seznámení s tématy přednášek</a:t>
            </a:r>
          </a:p>
          <a:p>
            <a:pPr marL="288000" lvl="2" eaLnBrk="1" fontAlgn="auto" hangingPunct="1"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buFont typeface="Arial"/>
              <a:buBlip>
                <a:blip r:embed="rId3"/>
              </a:buBlip>
              <a:defRPr/>
            </a:pPr>
            <a:r>
              <a:rPr lang="cs-CZ" sz="1900" b="1" dirty="0"/>
              <a:t>seznámení se studijní literaturou</a:t>
            </a:r>
          </a:p>
          <a:p>
            <a:pPr marL="288000" lvl="2" eaLnBrk="1" fontAlgn="auto" hangingPunct="1"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buFont typeface="Arial"/>
              <a:buBlip>
                <a:blip r:embed="rId3"/>
              </a:buBlip>
              <a:defRPr/>
            </a:pPr>
            <a:r>
              <a:rPr lang="cs-CZ" sz="1900" b="1" dirty="0"/>
              <a:t>stanovení podmínek pro absolvování</a:t>
            </a:r>
          </a:p>
          <a:p>
            <a:pPr marL="288000" lvl="2" eaLnBrk="1" fontAlgn="auto" hangingPunct="1"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buFont typeface="Arial"/>
              <a:buBlip>
                <a:blip r:embed="rId3"/>
              </a:buBlip>
              <a:defRPr/>
            </a:pPr>
            <a:r>
              <a:rPr lang="cs-CZ" sz="1900" b="1" dirty="0"/>
              <a:t>kontakty na vyučujícího </a:t>
            </a:r>
          </a:p>
          <a:p>
            <a:pPr marL="288000" lvl="2" eaLnBrk="1" fontAlgn="auto" hangingPunct="1"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buFont typeface="Arial"/>
              <a:buBlip>
                <a:blip r:embed="rId3"/>
              </a:buBlip>
              <a:defRPr/>
            </a:pPr>
            <a:r>
              <a:rPr lang="cs-CZ" sz="1900" b="1" dirty="0"/>
              <a:t>vymezení základních pojmů</a:t>
            </a:r>
          </a:p>
          <a:p>
            <a:pPr marL="288000" lvl="2" algn="just" eaLnBrk="1" fontAlgn="auto" hangingPunct="1"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buFont typeface="Arial"/>
              <a:buBlip>
                <a:blip r:embed="rId3"/>
              </a:buBlip>
              <a:defRPr/>
            </a:pPr>
            <a:r>
              <a:rPr lang="cs-CZ" sz="1900" b="1" dirty="0"/>
              <a:t>poptávka po práci ( poptávka firmy po práci, tržní  poptávka po práci, změny mezd za jinak nezměněných  podmínek a vlivy na poptávané množství práce,  působení změn v jiných silách působících na trhu na  poptávku po práci, role času - krátké a dlouhé období)</a:t>
            </a:r>
          </a:p>
          <a:p>
            <a:pPr marL="288000" lvl="2" eaLnBrk="1" fontAlgn="auto" hangingPunct="1"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buFont typeface="Arial"/>
              <a:buBlip>
                <a:blip r:embed="rId3"/>
              </a:buBlip>
              <a:defRPr/>
            </a:pPr>
            <a:r>
              <a:rPr lang="cs-CZ" sz="1900" b="1" dirty="0"/>
              <a:t>nabídka práce (individuální a tržní nabídka práce,  alternativní náklady práce, působení substitučního  a důchodového efektu)</a:t>
            </a:r>
          </a:p>
          <a:p>
            <a:pPr marL="288000" lvl="2" eaLnBrk="1" fontAlgn="auto" hangingPunct="1"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buFont typeface="Arial"/>
              <a:buBlip>
                <a:blip r:embed="rId3"/>
              </a:buBlip>
              <a:defRPr/>
            </a:pPr>
            <a:r>
              <a:rPr lang="cs-CZ" sz="1900" b="1" dirty="0"/>
              <a:t>utváření rovnovážné mzdy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endParaRPr lang="cs-CZ" dirty="0"/>
          </a:p>
        </p:txBody>
      </p:sp>
      <p:pic>
        <p:nvPicPr>
          <p:cNvPr id="17411" name="Picture 6" descr="C:\Documents and Settings\Zam\Local Settings\Temporary Internet Files\Content.IE5\9CHFMSF4\MCj04414620000[1]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6438" y="357188"/>
            <a:ext cx="1014412" cy="1014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Nadpis 7"/>
          <p:cNvSpPr>
            <a:spLocks noGrp="1"/>
          </p:cNvSpPr>
          <p:nvPr>
            <p:ph type="title"/>
          </p:nvPr>
        </p:nvSpPr>
        <p:spPr>
          <a:xfrm>
            <a:off x="457200" y="155448"/>
            <a:ext cx="5400684" cy="125272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>
                <a:solidFill>
                  <a:schemeClr val="accent1">
                    <a:satMod val="150000"/>
                  </a:schemeClr>
                </a:solidFill>
              </a:rPr>
              <a:t>Struktura přednášky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3686172" cy="125272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>
                <a:solidFill>
                  <a:schemeClr val="accent1">
                    <a:satMod val="150000"/>
                  </a:schemeClr>
                </a:solidFill>
              </a:rPr>
              <a:t>Cíl předmětu</a:t>
            </a:r>
          </a:p>
        </p:txBody>
      </p:sp>
      <p:sp>
        <p:nvSpPr>
          <p:cNvPr id="19459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altLang="cs-CZ"/>
              <a:t>Předmět postihuje hlavní aspekty trhu práce, jako jednoho z trhů výrobních faktorů. Podrobně vysvětluje problematiku nabídky práce a poptávky po práci, rozdílů ve mzdách, působení odborů na trhu práce a státních zásahů na trhu práce, nezaměstnanost.</a:t>
            </a:r>
          </a:p>
        </p:txBody>
      </p:sp>
      <p:pic>
        <p:nvPicPr>
          <p:cNvPr id="19460" name="Picture 2" descr="C:\Program Files\Microsoft Office\MEDIA\CAGCAT10\j0293844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1938" y="214313"/>
            <a:ext cx="1011237" cy="106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>
                <a:solidFill>
                  <a:schemeClr val="accent1">
                    <a:satMod val="150000"/>
                  </a:schemeClr>
                </a:solidFill>
              </a:rPr>
              <a:t>Osnova předmětu</a:t>
            </a:r>
          </a:p>
        </p:txBody>
      </p:sp>
      <p:sp>
        <p:nvSpPr>
          <p:cNvPr id="21507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31825" indent="-514350" eaLnBrk="1" hangingPunct="1">
              <a:buFont typeface="Corbel" panose="020B0503020204020204" pitchFamily="34" charset="0"/>
              <a:buAutoNum type="arabicPeriod"/>
            </a:pPr>
            <a:r>
              <a:rPr lang="cs-CZ" altLang="cs-CZ" sz="2400"/>
              <a:t>Trh práce v podmínkách dokonalé konkurence</a:t>
            </a:r>
          </a:p>
          <a:p>
            <a:pPr marL="631825" indent="-514350" eaLnBrk="1" hangingPunct="1">
              <a:buFont typeface="Corbel" panose="020B0503020204020204" pitchFamily="34" charset="0"/>
              <a:buAutoNum type="arabicPeriod"/>
            </a:pPr>
            <a:r>
              <a:rPr lang="cs-CZ" altLang="cs-CZ" sz="2400"/>
              <a:t>Investice do lidského kapitálu</a:t>
            </a:r>
          </a:p>
          <a:p>
            <a:pPr marL="631825" indent="-514350" eaLnBrk="1" hangingPunct="1">
              <a:buFont typeface="Corbel" panose="020B0503020204020204" pitchFamily="34" charset="0"/>
              <a:buAutoNum type="arabicPeriod"/>
            </a:pPr>
            <a:r>
              <a:rPr lang="cs-CZ" altLang="cs-CZ" sz="2400"/>
              <a:t>Rozdíly ve mzdách a jejich příčiny</a:t>
            </a:r>
          </a:p>
          <a:p>
            <a:pPr marL="631825" indent="-514350" eaLnBrk="1" hangingPunct="1">
              <a:buFont typeface="Corbel" panose="020B0503020204020204" pitchFamily="34" charset="0"/>
              <a:buAutoNum type="arabicPeriod"/>
            </a:pPr>
            <a:r>
              <a:rPr lang="cs-CZ" altLang="cs-CZ" sz="2400"/>
              <a:t>Diskriminace na trhu práce</a:t>
            </a:r>
          </a:p>
          <a:p>
            <a:pPr marL="631825" indent="-514350" eaLnBrk="1" hangingPunct="1">
              <a:buFont typeface="Corbel" panose="020B0503020204020204" pitchFamily="34" charset="0"/>
              <a:buAutoNum type="arabicPeriod"/>
            </a:pPr>
            <a:r>
              <a:rPr lang="cs-CZ" altLang="cs-CZ" sz="2400"/>
              <a:t>Monopson na trhu práce</a:t>
            </a:r>
          </a:p>
          <a:p>
            <a:pPr marL="631825" indent="-514350" eaLnBrk="1" hangingPunct="1">
              <a:buFont typeface="Corbel" panose="020B0503020204020204" pitchFamily="34" charset="0"/>
              <a:buAutoNum type="arabicPeriod"/>
            </a:pPr>
            <a:r>
              <a:rPr lang="cs-CZ" altLang="cs-CZ" sz="2400"/>
              <a:t>Odbory na trhu práce</a:t>
            </a:r>
          </a:p>
          <a:p>
            <a:pPr marL="631825" indent="-514350" eaLnBrk="1" hangingPunct="1">
              <a:buFont typeface="Corbel" panose="020B0503020204020204" pitchFamily="34" charset="0"/>
              <a:buAutoNum type="arabicPeriod"/>
            </a:pPr>
            <a:r>
              <a:rPr lang="cs-CZ" altLang="cs-CZ" sz="2400"/>
              <a:t>Systémy utváření mezd na trhu práce, minimální mzda</a:t>
            </a:r>
          </a:p>
          <a:p>
            <a:pPr marL="631825" indent="-514350" eaLnBrk="1" hangingPunct="1">
              <a:buFont typeface="Corbel" panose="020B0503020204020204" pitchFamily="34" charset="0"/>
              <a:buAutoNum type="arabicPeriod"/>
            </a:pPr>
            <a:r>
              <a:rPr lang="cs-CZ" altLang="cs-CZ" sz="2400"/>
              <a:t>Nezaměstnanost</a:t>
            </a:r>
          </a:p>
          <a:p>
            <a:pPr marL="631825" indent="-514350" eaLnBrk="1" hangingPunct="1">
              <a:buFont typeface="Corbel" panose="020B0503020204020204" pitchFamily="34" charset="0"/>
              <a:buAutoNum type="arabicPeriod"/>
            </a:pPr>
            <a:r>
              <a:rPr lang="cs-CZ" altLang="cs-CZ" sz="2400"/>
              <a:t>Politika zaměstnanosti</a:t>
            </a:r>
          </a:p>
          <a:p>
            <a:pPr marL="631825" indent="-514350" eaLnBrk="1" hangingPunct="1">
              <a:buFont typeface="Corbel" panose="020B0503020204020204" pitchFamily="34" charset="0"/>
              <a:buAutoNum type="arabicPeriod"/>
            </a:pPr>
            <a:r>
              <a:rPr lang="cs-CZ" altLang="cs-CZ" sz="2400"/>
              <a:t>Mezinárodní pohyb pracovních sil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1500188"/>
            <a:ext cx="8507412" cy="5072062"/>
          </a:xfrm>
        </p:spPr>
        <p:txBody>
          <a:bodyPr rtlCol="0">
            <a:normAutofit/>
          </a:bodyPr>
          <a:lstStyle/>
          <a:p>
            <a:pPr marL="633222" indent="-514350" fontAlgn="auto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sz="20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Zápočet – pro studenty s kódem </a:t>
            </a:r>
            <a:r>
              <a:rPr lang="cs-CZ" sz="2000" b="1" dirty="0"/>
              <a:t>EVSBKTPZ</a:t>
            </a:r>
          </a:p>
          <a:p>
            <a:pPr marL="633222" indent="-514350" fontAlgn="auto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sz="20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Zkouška – pro studenty s kódem </a:t>
            </a:r>
            <a:r>
              <a:rPr lang="cs-CZ" sz="2000" b="1" dirty="0"/>
              <a:t>EVSBKPPZ</a:t>
            </a:r>
          </a:p>
          <a:p>
            <a:pPr marL="118872" indent="0" fontAlgn="auto">
              <a:spcBef>
                <a:spcPts val="600"/>
              </a:spcBef>
              <a:spcAft>
                <a:spcPts val="0"/>
              </a:spcAft>
              <a:buNone/>
              <a:defRPr/>
            </a:pPr>
            <a:r>
              <a:rPr lang="cs-CZ" sz="25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+ seminární práce (40 bodů)</a:t>
            </a:r>
          </a:p>
          <a:p>
            <a:pPr marL="768096" lvl="2" indent="0" fontAlgn="auto">
              <a:spcBef>
                <a:spcPts val="600"/>
              </a:spcBef>
              <a:spcAft>
                <a:spcPts val="0"/>
              </a:spcAft>
              <a:buClr>
                <a:schemeClr val="accent3"/>
              </a:buClr>
              <a:buFont typeface="Arial" panose="020B0604020202020204" pitchFamily="34" charset="0"/>
              <a:buNone/>
              <a:defRPr/>
            </a:pPr>
            <a:r>
              <a:rPr lang="cs-CZ" sz="2200" b="1" u="sng" dirty="0"/>
              <a:t>Zápočtový nebo zkouškový test celkem 60 bodů</a:t>
            </a:r>
            <a:endParaRPr lang="cs-CZ" sz="2200" b="1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457200" y="155448"/>
            <a:ext cx="6043626" cy="1252728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sz="3600" dirty="0">
                <a:solidFill>
                  <a:schemeClr val="accent1">
                    <a:satMod val="150000"/>
                  </a:schemeClr>
                </a:solidFill>
              </a:rPr>
              <a:t>Podmínky absolvování kurzu</a:t>
            </a:r>
          </a:p>
        </p:txBody>
      </p:sp>
      <p:pic>
        <p:nvPicPr>
          <p:cNvPr id="23556" name="Picture 4" descr="C:\Documents and Settings\Zam\Local Settings\Temporary Internet Files\Content.IE5\RG5WVU0Q\MPj04017940000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3688" y="214313"/>
            <a:ext cx="1200150" cy="1147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7" name="Obdélník 9"/>
          <p:cNvSpPr>
            <a:spLocks noChangeArrowheads="1"/>
          </p:cNvSpPr>
          <p:nvPr/>
        </p:nvSpPr>
        <p:spPr bwMode="auto">
          <a:xfrm>
            <a:off x="1310171" y="3566859"/>
            <a:ext cx="8286750" cy="9387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ts val="600"/>
              </a:spcBef>
            </a:pPr>
            <a:r>
              <a:rPr lang="cs-CZ" altLang="cs-CZ" sz="2000" b="1" dirty="0"/>
              <a:t>0 - 59 bodů           „Nezapočteno“</a:t>
            </a:r>
          </a:p>
          <a:p>
            <a:pPr>
              <a:spcBef>
                <a:spcPts val="1800"/>
              </a:spcBef>
            </a:pPr>
            <a:r>
              <a:rPr lang="cs-CZ" altLang="cs-CZ" sz="2000" b="1" dirty="0"/>
              <a:t>60 a více bodů         „Započteno“ </a:t>
            </a:r>
          </a:p>
        </p:txBody>
      </p:sp>
      <p:pic>
        <p:nvPicPr>
          <p:cNvPr id="23558" name="Picture 5" descr="C:\Documents and Settings\Zam\Local Settings\Temporary Internet Files\Content.IE5\8FGOQEE4\MCj04413220000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405" y="4141804"/>
            <a:ext cx="444500" cy="442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9" name="Picture 6" descr="C:\Documents and Settings\Zam\Local Settings\Temporary Internet Files\Content.IE5\HCI896Z5\MCj04413210000[1]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925" y="3566144"/>
            <a:ext cx="51435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bdélník 1"/>
          <p:cNvSpPr/>
          <p:nvPr/>
        </p:nvSpPr>
        <p:spPr>
          <a:xfrm>
            <a:off x="5532882" y="4177236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b="1" dirty="0"/>
              <a:t>méně než 60 bodů= F </a:t>
            </a:r>
            <a:br>
              <a:rPr lang="cs-CZ" b="1" dirty="0"/>
            </a:br>
            <a:r>
              <a:rPr lang="cs-CZ" b="1" dirty="0"/>
              <a:t>60 až 68 bodů= E </a:t>
            </a:r>
            <a:br>
              <a:rPr lang="cs-CZ" b="1" dirty="0"/>
            </a:br>
            <a:r>
              <a:rPr lang="cs-CZ" b="1" dirty="0"/>
              <a:t>69 až 75 bodů= D </a:t>
            </a:r>
            <a:br>
              <a:rPr lang="cs-CZ" b="1" dirty="0"/>
            </a:br>
            <a:r>
              <a:rPr lang="cs-CZ" b="1" dirty="0"/>
              <a:t>76 až 83 bodů= C  </a:t>
            </a:r>
          </a:p>
          <a:p>
            <a:r>
              <a:rPr lang="cs-CZ" b="1" dirty="0"/>
              <a:t>84 až 90 bodů = B  </a:t>
            </a:r>
          </a:p>
          <a:p>
            <a:r>
              <a:rPr lang="cs-CZ" b="1" dirty="0"/>
              <a:t>91 až 100 bodů = A 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idx="1"/>
          </p:nvPr>
        </p:nvSpPr>
        <p:spPr>
          <a:xfrm>
            <a:off x="357188" y="1714500"/>
            <a:ext cx="8129587" cy="4786313"/>
          </a:xfrm>
        </p:spPr>
        <p:txBody>
          <a:bodyPr/>
          <a:lstStyle/>
          <a:p>
            <a:pPr algn="just" eaLnBrk="1" hangingPunct="1">
              <a:spcBef>
                <a:spcPts val="600"/>
              </a:spcBef>
              <a:defRPr/>
            </a:pPr>
            <a:r>
              <a:rPr lang="cs-CZ" altLang="cs-CZ" sz="2400" b="1" dirty="0" err="1">
                <a:solidFill>
                  <a:schemeClr val="accent1">
                    <a:lumMod val="75000"/>
                  </a:schemeClr>
                </a:solidFill>
              </a:rPr>
              <a:t>Kajzar</a:t>
            </a:r>
            <a:r>
              <a:rPr lang="cs-CZ" altLang="cs-CZ" sz="2400" b="1" dirty="0">
                <a:solidFill>
                  <a:schemeClr val="accent1">
                    <a:lumMod val="75000"/>
                  </a:schemeClr>
                </a:solidFill>
              </a:rPr>
              <a:t>, P. “Trh práce a politika zaměstnanosti” – studijní text k předmětu. </a:t>
            </a:r>
          </a:p>
          <a:p>
            <a:pPr algn="just" eaLnBrk="1" hangingPunct="1">
              <a:spcBef>
                <a:spcPts val="600"/>
              </a:spcBef>
              <a:defRPr/>
            </a:pPr>
            <a:r>
              <a:rPr lang="cs-CZ" altLang="cs-CZ" sz="2400" b="1" dirty="0"/>
              <a:t>Brožová, D. “ Společenské souvislosti trhu práce”. Praha: SLON, 2003. </a:t>
            </a:r>
          </a:p>
          <a:p>
            <a:pPr algn="just" eaLnBrk="1" hangingPunct="1">
              <a:defRPr/>
            </a:pPr>
            <a:r>
              <a:rPr lang="cs-CZ" altLang="cs-CZ" sz="2400" b="1" dirty="0"/>
              <a:t>HALÁSKOVÁ, R. “Politika zaměstnanosti.” Ostrava: Ostravská univerzita v Ostravě, 2008.</a:t>
            </a:r>
          </a:p>
          <a:p>
            <a:pPr algn="just" eaLnBrk="1" hangingPunct="1">
              <a:defRPr/>
            </a:pPr>
            <a:r>
              <a:rPr lang="cs-CZ" altLang="cs-CZ" sz="2400" b="1" dirty="0"/>
              <a:t>MAREŠ, P. “Nezaměstnanost jako sociální problém.” Praha: SLON, 2002.</a:t>
            </a:r>
          </a:p>
          <a:p>
            <a:pPr algn="just" eaLnBrk="1" hangingPunct="1">
              <a:defRPr/>
            </a:pPr>
            <a:r>
              <a:rPr lang="cs-CZ" altLang="cs-CZ" sz="2400" b="1" dirty="0"/>
              <a:t>BUCHTOVÁ, B. a kol. “Nezaměstnanost psychologický, ekonomický  a sociální problém.” Praha: </a:t>
            </a:r>
            <a:r>
              <a:rPr lang="cs-CZ" altLang="cs-CZ" sz="2400" b="1" dirty="0" err="1"/>
              <a:t>Grada</a:t>
            </a:r>
            <a:r>
              <a:rPr lang="cs-CZ" altLang="cs-CZ" sz="2400" b="1" dirty="0"/>
              <a:t>, 2002.</a:t>
            </a:r>
          </a:p>
          <a:p>
            <a:pPr algn="just" eaLnBrk="1" hangingPunct="1">
              <a:defRPr/>
            </a:pPr>
            <a:r>
              <a:rPr lang="cs-CZ" altLang="cs-CZ" sz="2400" b="1" dirty="0"/>
              <a:t>CAVIEDES, A., MENZ, G. “</a:t>
            </a:r>
            <a:r>
              <a:rPr lang="cs-CZ" altLang="cs-CZ" sz="2400" b="1" dirty="0" err="1"/>
              <a:t>Labour</a:t>
            </a:r>
            <a:r>
              <a:rPr lang="cs-CZ" altLang="cs-CZ" sz="2400" b="1" dirty="0"/>
              <a:t> </a:t>
            </a:r>
            <a:r>
              <a:rPr lang="cs-CZ" altLang="cs-CZ" sz="2400" b="1" dirty="0" err="1"/>
              <a:t>migration</a:t>
            </a:r>
            <a:r>
              <a:rPr lang="cs-CZ" altLang="cs-CZ" sz="2400" b="1" dirty="0"/>
              <a:t> in </a:t>
            </a:r>
            <a:r>
              <a:rPr lang="cs-CZ" altLang="cs-CZ" sz="2400" b="1" dirty="0" err="1"/>
              <a:t>Europe</a:t>
            </a:r>
            <a:r>
              <a:rPr lang="cs-CZ" altLang="cs-CZ" sz="2400" b="1" dirty="0"/>
              <a:t>.” New York: </a:t>
            </a:r>
            <a:r>
              <a:rPr lang="cs-CZ" altLang="cs-CZ" sz="2400" b="1" dirty="0" err="1"/>
              <a:t>Palgrave</a:t>
            </a:r>
            <a:r>
              <a:rPr lang="cs-CZ" altLang="cs-CZ" sz="2400" b="1" dirty="0"/>
              <a:t> </a:t>
            </a:r>
            <a:r>
              <a:rPr lang="cs-CZ" altLang="cs-CZ" sz="2400" b="1" dirty="0" err="1"/>
              <a:t>Macmillan</a:t>
            </a:r>
            <a:r>
              <a:rPr lang="cs-CZ" altLang="cs-CZ" sz="2400" b="1" dirty="0"/>
              <a:t>, 2010.</a:t>
            </a:r>
          </a:p>
          <a:p>
            <a:pPr algn="just" eaLnBrk="1" hangingPunct="1">
              <a:defRPr/>
            </a:pPr>
            <a:endParaRPr lang="cs-CZ" altLang="cs-CZ" sz="2400" b="1" dirty="0"/>
          </a:p>
          <a:p>
            <a:pPr eaLnBrk="1" hangingPunct="1">
              <a:defRPr/>
            </a:pPr>
            <a:endParaRPr lang="cs-CZ" altLang="cs-CZ" sz="2400" dirty="0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>
          <a:xfrm>
            <a:off x="428596" y="285728"/>
            <a:ext cx="5643570" cy="125272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>
                <a:solidFill>
                  <a:schemeClr val="accent1">
                    <a:satMod val="150000"/>
                  </a:schemeClr>
                </a:solidFill>
              </a:rPr>
              <a:t>Literatura ke studiu</a:t>
            </a:r>
          </a:p>
        </p:txBody>
      </p:sp>
      <p:pic>
        <p:nvPicPr>
          <p:cNvPr id="21508" name="Picture 6" descr="C:\Documents and Settings\Zam\Local Settings\Temporary Internet Files\Content.IE5\RG5WVU0Q\MCj04404240000[1]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3625" y="357188"/>
            <a:ext cx="1214438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712432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">
  <a:themeElements>
    <a:clrScheme name="Modul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Modul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2.xml><?xml version="1.0" encoding="utf-8"?>
<a:themeOverride xmlns:a="http://schemas.openxmlformats.org/drawingml/2006/main">
  <a:clrScheme name="Modul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977</TotalTime>
  <Words>2274</Words>
  <Application>Microsoft Office PowerPoint</Application>
  <PresentationFormat>Předvádění na obrazovce (4:3)</PresentationFormat>
  <Paragraphs>280</Paragraphs>
  <Slides>38</Slides>
  <Notes>36</Notes>
  <HiddenSlides>4</HiddenSlides>
  <MMClips>0</MMClips>
  <ScaleCrop>false</ScaleCrop>
  <HeadingPairs>
    <vt:vector size="6" baseType="variant">
      <vt:variant>
        <vt:lpstr>Použitá písma</vt:lpstr>
      </vt:variant>
      <vt:variant>
        <vt:i4>12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38</vt:i4>
      </vt:variant>
    </vt:vector>
  </HeadingPairs>
  <TitlesOfParts>
    <vt:vector size="51" baseType="lpstr">
      <vt:lpstr>Arial</vt:lpstr>
      <vt:lpstr>Arial Narrow</vt:lpstr>
      <vt:lpstr>Bookman Old Style</vt:lpstr>
      <vt:lpstr>Calibri</vt:lpstr>
      <vt:lpstr>Cambria Math</vt:lpstr>
      <vt:lpstr>Corbel</vt:lpstr>
      <vt:lpstr>Symbol</vt:lpstr>
      <vt:lpstr>Tahoma</vt:lpstr>
      <vt:lpstr>Times New Roman</vt:lpstr>
      <vt:lpstr>Wingdings</vt:lpstr>
      <vt:lpstr>Wingdings 2</vt:lpstr>
      <vt:lpstr>Wingdings 3</vt:lpstr>
      <vt:lpstr>Modul</vt:lpstr>
      <vt:lpstr>Trh práce a politika zaměstnanosti zimní semestr 2022</vt:lpstr>
      <vt:lpstr>Konzultační hodiny:</vt:lpstr>
      <vt:lpstr>Prezentace aplikace PowerPoint</vt:lpstr>
      <vt:lpstr>Prezentace aplikace PowerPoint</vt:lpstr>
      <vt:lpstr>Struktura přednášky</vt:lpstr>
      <vt:lpstr>Cíl předmětu</vt:lpstr>
      <vt:lpstr>Osnova předmětu</vt:lpstr>
      <vt:lpstr>Podmínky absolvování kurzu</vt:lpstr>
      <vt:lpstr>Literatura ke studiu</vt:lpstr>
      <vt:lpstr>Internetové zdroje</vt:lpstr>
      <vt:lpstr>Základní pojmy</vt:lpstr>
      <vt:lpstr>Základní pojmy</vt:lpstr>
      <vt:lpstr>Základní pojmy</vt:lpstr>
      <vt:lpstr>Obyvatelstvo v ČR?</vt:lpstr>
      <vt:lpstr>Obyvatelstvo v ČR?</vt:lpstr>
      <vt:lpstr>Obyvatelstvo v ČR?</vt:lpstr>
      <vt:lpstr>Změny v čase – rozložení zaměstnaných</vt:lpstr>
      <vt:lpstr>Změny v čase – rozložení zaměstnaných</vt:lpstr>
      <vt:lpstr>Změny v čase - úředníci</vt:lpstr>
      <vt:lpstr>Změny v čase – řemeslníci a opraváři</vt:lpstr>
      <vt:lpstr>Trh v podmínkách dokonalé konkurence</vt:lpstr>
      <vt:lpstr>Poptávka po práci, základní východiska</vt:lpstr>
      <vt:lpstr>Poptávka firmy po práci</vt:lpstr>
      <vt:lpstr>Poptávka po práci, výstup a příjmové veličiny</vt:lpstr>
      <vt:lpstr>Poptávka firmy po práci, nákladové veličiny</vt:lpstr>
      <vt:lpstr>Rovnováha firmy na trhu práce</vt:lpstr>
      <vt:lpstr>Poptávka po práci</vt:lpstr>
      <vt:lpstr>Faktory ovlivňující poptávané množství a poptávku firmy po práci</vt:lpstr>
      <vt:lpstr>Faktory ovlivňující poptávané množství a poptávku firmy po práci</vt:lpstr>
      <vt:lpstr>Faktory ovlivňující poptávané množství a poptávku firmy po práci</vt:lpstr>
      <vt:lpstr>Tržní poptávka po práci</vt:lpstr>
      <vt:lpstr>Individuální nabídka práce</vt:lpstr>
      <vt:lpstr>Individuální nabídka práce</vt:lpstr>
      <vt:lpstr>Tržní nabídka práce</vt:lpstr>
      <vt:lpstr>Rovnováha na trhu práce</vt:lpstr>
      <vt:lpstr>Rovnováha na trhu práce</vt:lpstr>
      <vt:lpstr>Postavení firmy na trhu finální produkce a na trhu práce</vt:lpstr>
      <vt:lpstr>Nedokonale konkurenční trh</vt:lpstr>
    </vt:vector>
  </TitlesOfParts>
  <Company>Prstná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Trh práce</dc:title>
  <dc:creator>Lebiedzik;Tvrdoň;Verner</dc:creator>
  <cp:lastModifiedBy>Michal Tvrdoň</cp:lastModifiedBy>
  <cp:revision>88</cp:revision>
  <dcterms:created xsi:type="dcterms:W3CDTF">2003-10-04T09:43:03Z</dcterms:created>
  <dcterms:modified xsi:type="dcterms:W3CDTF">2022-09-30T15:28:11Z</dcterms:modified>
</cp:coreProperties>
</file>