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9" r:id="rId1"/>
    <p:sldMasterId id="2147483787" r:id="rId2"/>
  </p:sldMasterIdLst>
  <p:notesMasterIdLst>
    <p:notesMasterId r:id="rId50"/>
  </p:notesMasterIdLst>
  <p:sldIdLst>
    <p:sldId id="275" r:id="rId3"/>
    <p:sldId id="273" r:id="rId4"/>
    <p:sldId id="315" r:id="rId5"/>
    <p:sldId id="299" r:id="rId6"/>
    <p:sldId id="340" r:id="rId7"/>
    <p:sldId id="313" r:id="rId8"/>
    <p:sldId id="277" r:id="rId9"/>
    <p:sldId id="276" r:id="rId10"/>
    <p:sldId id="278" r:id="rId11"/>
    <p:sldId id="325" r:id="rId12"/>
    <p:sldId id="324" r:id="rId13"/>
    <p:sldId id="314" r:id="rId14"/>
    <p:sldId id="281" r:id="rId15"/>
    <p:sldId id="282" r:id="rId16"/>
    <p:sldId id="283" r:id="rId17"/>
    <p:sldId id="284" r:id="rId18"/>
    <p:sldId id="312" r:id="rId19"/>
    <p:sldId id="311" r:id="rId20"/>
    <p:sldId id="334" r:id="rId21"/>
    <p:sldId id="335" r:id="rId22"/>
    <p:sldId id="333" r:id="rId23"/>
    <p:sldId id="326" r:id="rId24"/>
    <p:sldId id="327" r:id="rId25"/>
    <p:sldId id="285" r:id="rId26"/>
    <p:sldId id="317" r:id="rId27"/>
    <p:sldId id="328" r:id="rId28"/>
    <p:sldId id="329" r:id="rId29"/>
    <p:sldId id="330" r:id="rId30"/>
    <p:sldId id="331" r:id="rId31"/>
    <p:sldId id="332" r:id="rId32"/>
    <p:sldId id="288" r:id="rId33"/>
    <p:sldId id="290" r:id="rId34"/>
    <p:sldId id="318" r:id="rId35"/>
    <p:sldId id="320" r:id="rId36"/>
    <p:sldId id="291" r:id="rId37"/>
    <p:sldId id="321" r:id="rId38"/>
    <p:sldId id="322" r:id="rId39"/>
    <p:sldId id="323" r:id="rId40"/>
    <p:sldId id="292" r:id="rId41"/>
    <p:sldId id="293" r:id="rId42"/>
    <p:sldId id="302" r:id="rId43"/>
    <p:sldId id="336" r:id="rId44"/>
    <p:sldId id="305" r:id="rId45"/>
    <p:sldId id="309" r:id="rId46"/>
    <p:sldId id="337" r:id="rId47"/>
    <p:sldId id="338" r:id="rId48"/>
    <p:sldId id="339" r:id="rId4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99CCFF"/>
    <a:srgbClr val="008000"/>
    <a:srgbClr val="FF0000"/>
    <a:srgbClr val="000066"/>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455" autoAdjust="0"/>
  </p:normalViewPr>
  <p:slideViewPr>
    <p:cSldViewPr>
      <p:cViewPr varScale="1">
        <p:scale>
          <a:sx n="104" d="100"/>
          <a:sy n="104" d="100"/>
        </p:scale>
        <p:origin x="174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28" d="100"/>
          <a:sy n="28" d="100"/>
        </p:scale>
        <p:origin x="-1266"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68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BC21101B-F7E1-45B7-BA56-93B8328274F0}" type="datetimeFigureOut">
              <a:rPr lang="en-US"/>
              <a:pPr>
                <a:defRPr/>
              </a:pPr>
              <a:t>11/12/2020</a:t>
            </a:fld>
            <a:endParaRPr 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Klepnutím lze upravit styly předlohy textu.</a:t>
            </a:r>
          </a:p>
          <a:p>
            <a:pPr lvl="1"/>
            <a:r>
              <a:rPr lang="en-US" noProof="0" smtClean="0"/>
              <a:t>Druhá úroveň</a:t>
            </a:r>
          </a:p>
          <a:p>
            <a:pPr lvl="2"/>
            <a:r>
              <a:rPr lang="en-US" noProof="0" smtClean="0"/>
              <a:t>Třetí úroveň</a:t>
            </a:r>
          </a:p>
          <a:p>
            <a:pPr lvl="3"/>
            <a:r>
              <a:rPr lang="en-US" noProof="0" smtClean="0"/>
              <a:t>Čtvrtá úroveň</a:t>
            </a:r>
          </a:p>
          <a:p>
            <a:pPr lvl="4"/>
            <a:r>
              <a:rPr lang="en-US" noProof="0" smtClean="0"/>
              <a:t>Pátá úroveň</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C0F9EA8-52FC-44FE-A575-3EAA30BDB5FD}" type="slidenum">
              <a:rPr lang="en-US" altLang="cs-CZ"/>
              <a:pPr>
                <a:defRPr/>
              </a:pPr>
              <a:t>‹#›</a:t>
            </a:fld>
            <a:endParaRPr lang="en-US" alt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cs typeface="Arial" panose="020B0604020202020204" pitchFamily="34" charset="0"/>
            </a:endParaRPr>
          </a:p>
        </p:txBody>
      </p:sp>
    </p:spTree>
    <p:extLst>
      <p:ext uri="{BB962C8B-B14F-4D97-AF65-F5344CB8AC3E}">
        <p14:creationId xmlns:p14="http://schemas.microsoft.com/office/powerpoint/2010/main" val="3913533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cs typeface="Arial" panose="020B0604020202020204" pitchFamily="34" charset="0"/>
            </a:endParaRPr>
          </a:p>
        </p:txBody>
      </p:sp>
    </p:spTree>
    <p:extLst>
      <p:ext uri="{BB962C8B-B14F-4D97-AF65-F5344CB8AC3E}">
        <p14:creationId xmlns:p14="http://schemas.microsoft.com/office/powerpoint/2010/main" val="3097243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cs typeface="Arial" panose="020B0604020202020204" pitchFamily="34" charset="0"/>
            </a:endParaRPr>
          </a:p>
        </p:txBody>
      </p:sp>
    </p:spTree>
    <p:extLst>
      <p:ext uri="{BB962C8B-B14F-4D97-AF65-F5344CB8AC3E}">
        <p14:creationId xmlns:p14="http://schemas.microsoft.com/office/powerpoint/2010/main" val="139520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cs typeface="Arial" panose="020B0604020202020204" pitchFamily="34" charset="0"/>
            </a:endParaRPr>
          </a:p>
        </p:txBody>
      </p:sp>
    </p:spTree>
    <p:extLst>
      <p:ext uri="{BB962C8B-B14F-4D97-AF65-F5344CB8AC3E}">
        <p14:creationId xmlns:p14="http://schemas.microsoft.com/office/powerpoint/2010/main" val="36035729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cs typeface="Arial" panose="020B0604020202020204" pitchFamily="34" charset="0"/>
            </a:endParaRPr>
          </a:p>
        </p:txBody>
      </p:sp>
    </p:spTree>
    <p:extLst>
      <p:ext uri="{BB962C8B-B14F-4D97-AF65-F5344CB8AC3E}">
        <p14:creationId xmlns:p14="http://schemas.microsoft.com/office/powerpoint/2010/main" val="1842564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cs typeface="Arial" panose="020B0604020202020204" pitchFamily="34" charset="0"/>
            </a:endParaRPr>
          </a:p>
        </p:txBody>
      </p:sp>
    </p:spTree>
    <p:extLst>
      <p:ext uri="{BB962C8B-B14F-4D97-AF65-F5344CB8AC3E}">
        <p14:creationId xmlns:p14="http://schemas.microsoft.com/office/powerpoint/2010/main" val="4184390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cs typeface="Arial" panose="020B0604020202020204" pitchFamily="34" charset="0"/>
            </a:endParaRPr>
          </a:p>
        </p:txBody>
      </p:sp>
    </p:spTree>
    <p:extLst>
      <p:ext uri="{BB962C8B-B14F-4D97-AF65-F5344CB8AC3E}">
        <p14:creationId xmlns:p14="http://schemas.microsoft.com/office/powerpoint/2010/main" val="3256253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cs typeface="Arial" panose="020B0604020202020204" pitchFamily="34" charset="0"/>
            </a:endParaRPr>
          </a:p>
        </p:txBody>
      </p:sp>
    </p:spTree>
    <p:extLst>
      <p:ext uri="{BB962C8B-B14F-4D97-AF65-F5344CB8AC3E}">
        <p14:creationId xmlns:p14="http://schemas.microsoft.com/office/powerpoint/2010/main" val="23630227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cs typeface="Arial" panose="020B0604020202020204" pitchFamily="34" charset="0"/>
            </a:endParaRPr>
          </a:p>
        </p:txBody>
      </p:sp>
    </p:spTree>
    <p:extLst>
      <p:ext uri="{BB962C8B-B14F-4D97-AF65-F5344CB8AC3E}">
        <p14:creationId xmlns:p14="http://schemas.microsoft.com/office/powerpoint/2010/main" val="33588578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cs typeface="Arial" panose="020B0604020202020204" pitchFamily="34" charset="0"/>
            </a:endParaRPr>
          </a:p>
        </p:txBody>
      </p:sp>
    </p:spTree>
    <p:extLst>
      <p:ext uri="{BB962C8B-B14F-4D97-AF65-F5344CB8AC3E}">
        <p14:creationId xmlns:p14="http://schemas.microsoft.com/office/powerpoint/2010/main" val="38997443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cs typeface="Arial" panose="020B0604020202020204" pitchFamily="34" charset="0"/>
            </a:endParaRPr>
          </a:p>
        </p:txBody>
      </p:sp>
    </p:spTree>
    <p:extLst>
      <p:ext uri="{BB962C8B-B14F-4D97-AF65-F5344CB8AC3E}">
        <p14:creationId xmlns:p14="http://schemas.microsoft.com/office/powerpoint/2010/main" val="31563638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cs typeface="Arial" panose="020B0604020202020204" pitchFamily="34" charset="0"/>
            </a:endParaRPr>
          </a:p>
        </p:txBody>
      </p:sp>
    </p:spTree>
    <p:extLst>
      <p:ext uri="{BB962C8B-B14F-4D97-AF65-F5344CB8AC3E}">
        <p14:creationId xmlns:p14="http://schemas.microsoft.com/office/powerpoint/2010/main" val="8820873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cs typeface="Arial" panose="020B0604020202020204" pitchFamily="34" charset="0"/>
            </a:endParaRPr>
          </a:p>
        </p:txBody>
      </p:sp>
    </p:spTree>
    <p:extLst>
      <p:ext uri="{BB962C8B-B14F-4D97-AF65-F5344CB8AC3E}">
        <p14:creationId xmlns:p14="http://schemas.microsoft.com/office/powerpoint/2010/main" val="33480504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cs typeface="Arial" panose="020B0604020202020204" pitchFamily="34" charset="0"/>
            </a:endParaRPr>
          </a:p>
        </p:txBody>
      </p:sp>
    </p:spTree>
    <p:extLst>
      <p:ext uri="{BB962C8B-B14F-4D97-AF65-F5344CB8AC3E}">
        <p14:creationId xmlns:p14="http://schemas.microsoft.com/office/powerpoint/2010/main" val="4374540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cs typeface="Arial" panose="020B0604020202020204" pitchFamily="34" charset="0"/>
            </a:endParaRPr>
          </a:p>
        </p:txBody>
      </p:sp>
    </p:spTree>
    <p:extLst>
      <p:ext uri="{BB962C8B-B14F-4D97-AF65-F5344CB8AC3E}">
        <p14:creationId xmlns:p14="http://schemas.microsoft.com/office/powerpoint/2010/main" val="34618075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smtClean="0">
              <a:cs typeface="Arial" panose="020B0604020202020204" pitchFamily="34" charset="0"/>
            </a:endParaRPr>
          </a:p>
          <a:p>
            <a:pPr eaLnBrk="1" hangingPunct="1"/>
            <a:r>
              <a:rPr lang="cs-CZ" altLang="cs-CZ" dirty="0" smtClean="0">
                <a:cs typeface="Arial" panose="020B0604020202020204" pitchFamily="34" charset="0"/>
              </a:rPr>
              <a:t>Zákoník práce - https://businesscenter.podnikatel.cz/pravo/zakony/zakonik-prace/cele-zneni/</a:t>
            </a:r>
          </a:p>
          <a:p>
            <a:pPr eaLnBrk="1" hangingPunct="1"/>
            <a:r>
              <a:rPr lang="cs-CZ" altLang="cs-CZ" dirty="0" smtClean="0">
                <a:cs typeface="Arial" panose="020B0604020202020204" pitchFamily="34" charset="0"/>
              </a:rPr>
              <a:t>Antidiskriminační</a:t>
            </a:r>
            <a:r>
              <a:rPr lang="cs-CZ" altLang="cs-CZ" baseline="0" dirty="0" smtClean="0">
                <a:cs typeface="Arial" panose="020B0604020202020204" pitchFamily="34" charset="0"/>
              </a:rPr>
              <a:t> zákon - https://www.zakonyprolidi.cz/cs/2009-198</a:t>
            </a:r>
            <a:endParaRPr lang="cs-CZ" altLang="cs-CZ" dirty="0" smtClean="0">
              <a:cs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smtClean="0">
              <a:cs typeface="Arial" panose="020B0604020202020204" pitchFamily="34" charset="0"/>
            </a:endParaRPr>
          </a:p>
          <a:p>
            <a:pPr eaLnBrk="1" hangingPunct="1"/>
            <a:r>
              <a:rPr lang="cs-CZ" altLang="cs-CZ" dirty="0" smtClean="0">
                <a:cs typeface="Arial" panose="020B0604020202020204" pitchFamily="34" charset="0"/>
              </a:rPr>
              <a:t>Zákoník práce - https://businesscenter.podnikatel.cz/pravo/zakony/zakonik-prace/cele-zneni/</a:t>
            </a:r>
          </a:p>
          <a:p>
            <a:pPr eaLnBrk="1" hangingPunct="1"/>
            <a:r>
              <a:rPr lang="cs-CZ" altLang="cs-CZ" smtClean="0">
                <a:cs typeface="Arial" panose="020B0604020202020204" pitchFamily="34" charset="0"/>
              </a:rPr>
              <a:t>Antidiskriminační</a:t>
            </a:r>
            <a:r>
              <a:rPr lang="cs-CZ" altLang="cs-CZ" baseline="0" smtClean="0">
                <a:cs typeface="Arial" panose="020B0604020202020204" pitchFamily="34" charset="0"/>
              </a:rPr>
              <a:t> zákon - https://www.zakonyprolidi.cz/cs/2009-198</a:t>
            </a:r>
            <a:endParaRPr lang="cs-CZ" altLang="cs-CZ" smtClean="0">
              <a:cs typeface="Arial" panose="020B0604020202020204" pitchFamily="34" charset="0"/>
            </a:endParaRPr>
          </a:p>
        </p:txBody>
      </p:sp>
    </p:spTree>
    <p:extLst>
      <p:ext uri="{BB962C8B-B14F-4D97-AF65-F5344CB8AC3E}">
        <p14:creationId xmlns:p14="http://schemas.microsoft.com/office/powerpoint/2010/main" val="40774174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smtClean="0">
              <a:cs typeface="Arial" panose="020B0604020202020204" pitchFamily="34" charset="0"/>
            </a:endParaRPr>
          </a:p>
          <a:p>
            <a:pPr eaLnBrk="1" hangingPunct="1"/>
            <a:r>
              <a:rPr lang="cs-CZ" altLang="cs-CZ" dirty="0" smtClean="0">
                <a:cs typeface="Arial" panose="020B0604020202020204" pitchFamily="34" charset="0"/>
              </a:rPr>
              <a:t>Zákoník práce - https://businesscenter.podnikatel.cz/pravo/zakony/zakonik-prace/cele-zneni/</a:t>
            </a:r>
          </a:p>
          <a:p>
            <a:pPr eaLnBrk="1" hangingPunct="1"/>
            <a:r>
              <a:rPr lang="cs-CZ" altLang="cs-CZ" smtClean="0">
                <a:cs typeface="Arial" panose="020B0604020202020204" pitchFamily="34" charset="0"/>
              </a:rPr>
              <a:t>Antidiskriminační</a:t>
            </a:r>
            <a:r>
              <a:rPr lang="cs-CZ" altLang="cs-CZ" baseline="0" smtClean="0">
                <a:cs typeface="Arial" panose="020B0604020202020204" pitchFamily="34" charset="0"/>
              </a:rPr>
              <a:t> zákon - https://www.zakonyprolidi.cz/cs/2009-198</a:t>
            </a:r>
            <a:endParaRPr lang="cs-CZ" altLang="cs-CZ" smtClean="0">
              <a:cs typeface="Arial" panose="020B0604020202020204" pitchFamily="34" charset="0"/>
            </a:endParaRPr>
          </a:p>
        </p:txBody>
      </p:sp>
    </p:spTree>
    <p:extLst>
      <p:ext uri="{BB962C8B-B14F-4D97-AF65-F5344CB8AC3E}">
        <p14:creationId xmlns:p14="http://schemas.microsoft.com/office/powerpoint/2010/main" val="11291780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smtClean="0">
              <a:cs typeface="Arial" panose="020B0604020202020204" pitchFamily="34" charset="0"/>
            </a:endParaRPr>
          </a:p>
          <a:p>
            <a:pPr eaLnBrk="1" hangingPunct="1"/>
            <a:r>
              <a:rPr lang="cs-CZ" altLang="cs-CZ" dirty="0" smtClean="0">
                <a:cs typeface="Arial" panose="020B0604020202020204" pitchFamily="34" charset="0"/>
              </a:rPr>
              <a:t>Zákoník práce - https://businesscenter.podnikatel.cz/pravo/zakony/zakonik-prace/cele-zneni/</a:t>
            </a:r>
          </a:p>
          <a:p>
            <a:pPr eaLnBrk="1" hangingPunct="1"/>
            <a:r>
              <a:rPr lang="cs-CZ" altLang="cs-CZ" smtClean="0">
                <a:cs typeface="Arial" panose="020B0604020202020204" pitchFamily="34" charset="0"/>
              </a:rPr>
              <a:t>Antidiskriminační</a:t>
            </a:r>
            <a:r>
              <a:rPr lang="cs-CZ" altLang="cs-CZ" baseline="0" smtClean="0">
                <a:cs typeface="Arial" panose="020B0604020202020204" pitchFamily="34" charset="0"/>
              </a:rPr>
              <a:t> zákon - https://www.zakonyprolidi.cz/cs/2009-198</a:t>
            </a:r>
            <a:endParaRPr lang="cs-CZ" altLang="cs-CZ" smtClean="0">
              <a:cs typeface="Arial" panose="020B0604020202020204" pitchFamily="34" charset="0"/>
            </a:endParaRPr>
          </a:p>
        </p:txBody>
      </p:sp>
    </p:spTree>
    <p:extLst>
      <p:ext uri="{BB962C8B-B14F-4D97-AF65-F5344CB8AC3E}">
        <p14:creationId xmlns:p14="http://schemas.microsoft.com/office/powerpoint/2010/main" val="40576793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cs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cs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cs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cs typeface="Arial" panose="020B0604020202020204" pitchFamily="34" charset="0"/>
            </a:endParaRPr>
          </a:p>
        </p:txBody>
      </p:sp>
    </p:spTree>
    <p:extLst>
      <p:ext uri="{BB962C8B-B14F-4D97-AF65-F5344CB8AC3E}">
        <p14:creationId xmlns:p14="http://schemas.microsoft.com/office/powerpoint/2010/main" val="2931110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cs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cs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cs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cs typeface="Arial" panose="020B0604020202020204" pitchFamily="34" charset="0"/>
            </a:endParaRPr>
          </a:p>
        </p:txBody>
      </p:sp>
    </p:spTree>
    <p:extLst>
      <p:ext uri="{BB962C8B-B14F-4D97-AF65-F5344CB8AC3E}">
        <p14:creationId xmlns:p14="http://schemas.microsoft.com/office/powerpoint/2010/main" val="41270101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cs typeface="Arial" panose="020B0604020202020204" pitchFamily="34" charset="0"/>
            </a:endParaRPr>
          </a:p>
        </p:txBody>
      </p:sp>
    </p:spTree>
    <p:extLst>
      <p:ext uri="{BB962C8B-B14F-4D97-AF65-F5344CB8AC3E}">
        <p14:creationId xmlns:p14="http://schemas.microsoft.com/office/powerpoint/2010/main" val="33399445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cs typeface="Arial" panose="020B0604020202020204" pitchFamily="34" charset="0"/>
            </a:endParaRPr>
          </a:p>
        </p:txBody>
      </p:sp>
    </p:spTree>
    <p:extLst>
      <p:ext uri="{BB962C8B-B14F-4D97-AF65-F5344CB8AC3E}">
        <p14:creationId xmlns:p14="http://schemas.microsoft.com/office/powerpoint/2010/main" val="3246188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cs typeface="Arial" panose="020B0604020202020204" pitchFamily="34" charset="0"/>
            </a:endParaRPr>
          </a:p>
        </p:txBody>
      </p:sp>
    </p:spTree>
    <p:extLst>
      <p:ext uri="{BB962C8B-B14F-4D97-AF65-F5344CB8AC3E}">
        <p14:creationId xmlns:p14="http://schemas.microsoft.com/office/powerpoint/2010/main" val="2468147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cs typeface="Arial" panose="020B0604020202020204" pitchFamily="34" charset="0"/>
            </a:endParaRPr>
          </a:p>
        </p:txBody>
      </p:sp>
    </p:spTree>
    <p:extLst>
      <p:ext uri="{BB962C8B-B14F-4D97-AF65-F5344CB8AC3E}">
        <p14:creationId xmlns:p14="http://schemas.microsoft.com/office/powerpoint/2010/main" val="409758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Obdélník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Obdélník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Nadpis 1"/>
          <p:cNvSpPr>
            <a:spLocks noGrp="1"/>
          </p:cNvSpPr>
          <p:nvPr>
            <p:ph type="ctrTitle"/>
          </p:nvPr>
        </p:nvSpPr>
        <p:spPr>
          <a:xfrm>
            <a:off x="685800" y="3355848"/>
            <a:ext cx="8077200" cy="1673352"/>
          </a:xfrm>
        </p:spPr>
        <p:txBody>
          <a:bodyPr tIns="0" bIns="0" anchor="t"/>
          <a:lstStyle>
            <a:lvl1pPr algn="l">
              <a:defRPr sz="4700" b="1"/>
            </a:lvl1pPr>
            <a:extLst/>
          </a:lstStyle>
          <a:p>
            <a:r>
              <a:rPr lang="cs-CZ" smtClean="0"/>
              <a:t>Klepnutím lze upravit styl předlohy nadpisů.</a:t>
            </a:r>
            <a:endParaRPr lang="en-US"/>
          </a:p>
        </p:txBody>
      </p:sp>
      <p:sp>
        <p:nvSpPr>
          <p:cNvPr id="3" name="Podnadpis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cs-CZ" smtClean="0"/>
              <a:t>Klepnutím lze upravit styl předlohy podnadpisů.</a:t>
            </a:r>
            <a:endParaRPr lang="en-US"/>
          </a:p>
        </p:txBody>
      </p:sp>
      <p:sp>
        <p:nvSpPr>
          <p:cNvPr id="6" name="Zástupný symbol pro datum 3"/>
          <p:cNvSpPr>
            <a:spLocks noGrp="1"/>
          </p:cNvSpPr>
          <p:nvPr>
            <p:ph type="dt" sz="half" idx="10"/>
          </p:nvPr>
        </p:nvSpPr>
        <p:spPr/>
        <p:txBody>
          <a:bodyPr/>
          <a:lstStyle>
            <a:lvl1pPr>
              <a:defRPr/>
            </a:lvl1pPr>
          </a:lstStyle>
          <a:p>
            <a:pPr>
              <a:defRPr/>
            </a:pPr>
            <a:endParaRPr lang="en-CA"/>
          </a:p>
        </p:txBody>
      </p:sp>
      <p:sp>
        <p:nvSpPr>
          <p:cNvPr id="7" name="Zástupný symbol pro zápatí 4"/>
          <p:cNvSpPr>
            <a:spLocks noGrp="1"/>
          </p:cNvSpPr>
          <p:nvPr>
            <p:ph type="ftr" sz="quarter" idx="11"/>
          </p:nvPr>
        </p:nvSpPr>
        <p:spPr/>
        <p:txBody>
          <a:bodyPr/>
          <a:lstStyle>
            <a:lvl1pPr>
              <a:defRPr/>
            </a:lvl1pPr>
          </a:lstStyle>
          <a:p>
            <a:pPr>
              <a:defRPr/>
            </a:pPr>
            <a:endParaRPr lang="en-CA"/>
          </a:p>
        </p:txBody>
      </p:sp>
      <p:sp>
        <p:nvSpPr>
          <p:cNvPr id="8" name="Zástupný symbol pro číslo snímku 5"/>
          <p:cNvSpPr>
            <a:spLocks noGrp="1"/>
          </p:cNvSpPr>
          <p:nvPr>
            <p:ph type="sldNum" sz="quarter" idx="12"/>
          </p:nvPr>
        </p:nvSpPr>
        <p:spPr/>
        <p:txBody>
          <a:bodyPr/>
          <a:lstStyle>
            <a:lvl1pPr>
              <a:defRPr>
                <a:solidFill>
                  <a:srgbClr val="FFFFFF"/>
                </a:solidFill>
              </a:defRPr>
            </a:lvl1pPr>
          </a:lstStyle>
          <a:p>
            <a:pPr>
              <a:defRPr/>
            </a:pPr>
            <a:fld id="{AC627450-6A58-4A72-BE84-DE35746C2C94}" type="slidenum">
              <a:rPr lang="en-CA" altLang="cs-CZ"/>
              <a:pPr>
                <a:defRPr/>
              </a:pPr>
              <a:t>‹#›</a:t>
            </a:fld>
            <a:endParaRPr lang="en-CA" altLang="cs-CZ"/>
          </a:p>
        </p:txBody>
      </p:sp>
    </p:spTree>
    <p:extLst>
      <p:ext uri="{BB962C8B-B14F-4D97-AF65-F5344CB8AC3E}">
        <p14:creationId xmlns:p14="http://schemas.microsoft.com/office/powerpoint/2010/main" val="254850416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lvl1pPr>
              <a:defRPr/>
            </a:lvl1pPr>
          </a:lstStyle>
          <a:p>
            <a:pPr>
              <a:defRPr/>
            </a:pPr>
            <a:endParaRPr lang="en-CA"/>
          </a:p>
        </p:txBody>
      </p:sp>
      <p:sp>
        <p:nvSpPr>
          <p:cNvPr id="5" name="Zástupný symbol pro zápatí 4"/>
          <p:cNvSpPr>
            <a:spLocks noGrp="1"/>
          </p:cNvSpPr>
          <p:nvPr>
            <p:ph type="ftr" sz="quarter" idx="11"/>
          </p:nvPr>
        </p:nvSpPr>
        <p:spPr/>
        <p:txBody>
          <a:bodyPr/>
          <a:lstStyle>
            <a:lvl1pPr>
              <a:defRPr/>
            </a:lvl1pPr>
          </a:lstStyle>
          <a:p>
            <a:pPr>
              <a:defRPr/>
            </a:pPr>
            <a:endParaRPr lang="en-CA"/>
          </a:p>
        </p:txBody>
      </p:sp>
      <p:sp>
        <p:nvSpPr>
          <p:cNvPr id="6" name="Zástupný symbol pro číslo snímku 5"/>
          <p:cNvSpPr>
            <a:spLocks noGrp="1"/>
          </p:cNvSpPr>
          <p:nvPr>
            <p:ph type="sldNum" sz="quarter" idx="12"/>
          </p:nvPr>
        </p:nvSpPr>
        <p:spPr/>
        <p:txBody>
          <a:bodyPr/>
          <a:lstStyle>
            <a:lvl1pPr>
              <a:defRPr/>
            </a:lvl1pPr>
          </a:lstStyle>
          <a:p>
            <a:pPr>
              <a:defRPr/>
            </a:pPr>
            <a:fld id="{A46979D7-25C9-4D00-9DD8-F9F1C1C439C7}" type="slidenum">
              <a:rPr lang="en-CA" altLang="cs-CZ"/>
              <a:pPr>
                <a:defRPr/>
              </a:pPr>
              <a:t>‹#›</a:t>
            </a:fld>
            <a:endParaRPr lang="en-CA" altLang="cs-CZ"/>
          </a:p>
        </p:txBody>
      </p:sp>
    </p:spTree>
    <p:extLst>
      <p:ext uri="{BB962C8B-B14F-4D97-AF65-F5344CB8AC3E}">
        <p14:creationId xmlns:p14="http://schemas.microsoft.com/office/powerpoint/2010/main" val="1309835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4" name="Obdélník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Obdélník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Svislý nadpis 1"/>
          <p:cNvSpPr>
            <a:spLocks noGrp="1"/>
          </p:cNvSpPr>
          <p:nvPr>
            <p:ph type="title" orient="vert"/>
          </p:nvPr>
        </p:nvSpPr>
        <p:spPr>
          <a:xfrm>
            <a:off x="6781800" y="274640"/>
            <a:ext cx="1905000" cy="5851525"/>
          </a:xfrm>
        </p:spPr>
        <p:txBody>
          <a:bodyPr vert="eaVert"/>
          <a:lstStyle/>
          <a:p>
            <a:r>
              <a:rPr lang="cs-CZ" smtClean="0"/>
              <a:t>Klepnutím lze upravit styl předlohy nadpisů.</a:t>
            </a:r>
            <a:endParaRPr lang="en-US"/>
          </a:p>
        </p:txBody>
      </p:sp>
      <p:sp>
        <p:nvSpPr>
          <p:cNvPr id="3" name="Zástupný symbol pro svislý text 2"/>
          <p:cNvSpPr>
            <a:spLocks noGrp="1"/>
          </p:cNvSpPr>
          <p:nvPr>
            <p:ph type="body" orient="vert" idx="1"/>
          </p:nvPr>
        </p:nvSpPr>
        <p:spPr>
          <a:xfrm>
            <a:off x="457200" y="304800"/>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6" name="Zástupný symbol pro datum 3"/>
          <p:cNvSpPr>
            <a:spLocks noGrp="1"/>
          </p:cNvSpPr>
          <p:nvPr>
            <p:ph type="dt" sz="half" idx="10"/>
          </p:nvPr>
        </p:nvSpPr>
        <p:spPr/>
        <p:txBody>
          <a:bodyPr/>
          <a:lstStyle>
            <a:lvl1pPr>
              <a:defRPr/>
            </a:lvl1pPr>
          </a:lstStyle>
          <a:p>
            <a:pPr>
              <a:defRPr/>
            </a:pPr>
            <a:endParaRPr lang="en-CA"/>
          </a:p>
        </p:txBody>
      </p:sp>
      <p:sp>
        <p:nvSpPr>
          <p:cNvPr id="7" name="Zástupný symbol pro zápatí 4"/>
          <p:cNvSpPr>
            <a:spLocks noGrp="1"/>
          </p:cNvSpPr>
          <p:nvPr>
            <p:ph type="ftr" sz="quarter" idx="11"/>
          </p:nvPr>
        </p:nvSpPr>
        <p:spPr>
          <a:xfrm>
            <a:off x="2640013" y="6376988"/>
            <a:ext cx="3836987" cy="365125"/>
          </a:xfrm>
        </p:spPr>
        <p:txBody>
          <a:bodyPr/>
          <a:lstStyle>
            <a:lvl1pPr>
              <a:defRPr/>
            </a:lvl1pPr>
          </a:lstStyle>
          <a:p>
            <a:pPr>
              <a:defRPr/>
            </a:pPr>
            <a:endParaRPr lang="en-CA"/>
          </a:p>
        </p:txBody>
      </p:sp>
      <p:sp>
        <p:nvSpPr>
          <p:cNvPr id="8" name="Zástupný symbol pro číslo snímku 5"/>
          <p:cNvSpPr>
            <a:spLocks noGrp="1"/>
          </p:cNvSpPr>
          <p:nvPr>
            <p:ph type="sldNum" sz="quarter" idx="12"/>
          </p:nvPr>
        </p:nvSpPr>
        <p:spPr/>
        <p:txBody>
          <a:bodyPr/>
          <a:lstStyle>
            <a:lvl1pPr>
              <a:defRPr/>
            </a:lvl1pPr>
          </a:lstStyle>
          <a:p>
            <a:pPr>
              <a:defRPr/>
            </a:pPr>
            <a:fld id="{B4DC22B0-670E-4E52-B933-505FD69C6EC7}" type="slidenum">
              <a:rPr lang="en-CA" altLang="cs-CZ"/>
              <a:pPr>
                <a:defRPr/>
              </a:pPr>
              <a:t>‹#›</a:t>
            </a:fld>
            <a:endParaRPr lang="en-CA" altLang="cs-CZ"/>
          </a:p>
        </p:txBody>
      </p:sp>
    </p:spTree>
    <p:extLst>
      <p:ext uri="{BB962C8B-B14F-4D97-AF65-F5344CB8AC3E}">
        <p14:creationId xmlns:p14="http://schemas.microsoft.com/office/powerpoint/2010/main" val="4144652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endParaRPr lang="en-CA"/>
          </a:p>
        </p:txBody>
      </p:sp>
      <p:sp>
        <p:nvSpPr>
          <p:cNvPr id="3" name="Zástupný symbol pro zápatí 4"/>
          <p:cNvSpPr>
            <a:spLocks noGrp="1"/>
          </p:cNvSpPr>
          <p:nvPr>
            <p:ph type="ftr" sz="quarter" idx="11"/>
          </p:nvPr>
        </p:nvSpPr>
        <p:spPr/>
        <p:txBody>
          <a:bodyPr/>
          <a:lstStyle>
            <a:lvl1pPr>
              <a:defRPr/>
            </a:lvl1pPr>
          </a:lstStyle>
          <a:p>
            <a:pPr>
              <a:defRPr/>
            </a:pPr>
            <a:endParaRPr lang="en-CA"/>
          </a:p>
        </p:txBody>
      </p:sp>
      <p:sp>
        <p:nvSpPr>
          <p:cNvPr id="4" name="Zástupný symbol pro číslo snímku 5"/>
          <p:cNvSpPr>
            <a:spLocks noGrp="1"/>
          </p:cNvSpPr>
          <p:nvPr>
            <p:ph type="sldNum" sz="quarter" idx="12"/>
          </p:nvPr>
        </p:nvSpPr>
        <p:spPr/>
        <p:txBody>
          <a:bodyPr/>
          <a:lstStyle>
            <a:lvl1pPr>
              <a:defRPr/>
            </a:lvl1pPr>
          </a:lstStyle>
          <a:p>
            <a:pPr>
              <a:defRPr/>
            </a:pPr>
            <a:fld id="{3AC43BDF-D259-4F47-AF95-B0C06345EC57}" type="slidenum">
              <a:rPr lang="en-CA" altLang="cs-CZ"/>
              <a:pPr>
                <a:defRPr/>
              </a:pPr>
              <a:t>‹#›</a:t>
            </a:fld>
            <a:endParaRPr lang="en-CA" altLang="cs-CZ"/>
          </a:p>
        </p:txBody>
      </p:sp>
    </p:spTree>
    <p:extLst>
      <p:ext uri="{BB962C8B-B14F-4D97-AF65-F5344CB8AC3E}">
        <p14:creationId xmlns:p14="http://schemas.microsoft.com/office/powerpoint/2010/main" val="1190802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400"/>
            <a:ext cx="8229600" cy="1250950"/>
          </a:xfrm>
        </p:spPr>
        <p:txBody>
          <a:bodyPr/>
          <a:lstStyle/>
          <a:p>
            <a:r>
              <a:rPr lang="cs-CZ" smtClean="0"/>
              <a:t>Klepnutím lze upravit styl předlohy nadpisů.</a:t>
            </a:r>
            <a:endParaRPr lang="cs-CZ"/>
          </a:p>
        </p:txBody>
      </p:sp>
      <p:sp>
        <p:nvSpPr>
          <p:cNvPr id="3" name="Zástupný symbol pro tabulku 2"/>
          <p:cNvSpPr>
            <a:spLocks noGrp="1"/>
          </p:cNvSpPr>
          <p:nvPr>
            <p:ph type="tbl" idx="1"/>
          </p:nvPr>
        </p:nvSpPr>
        <p:spPr>
          <a:xfrm>
            <a:off x="457200" y="1774825"/>
            <a:ext cx="8229600" cy="4625975"/>
          </a:xfrm>
        </p:spPr>
        <p:txBody>
          <a:bodyPr/>
          <a:lstStyle/>
          <a:p>
            <a:pPr lvl="0"/>
            <a:endParaRPr lang="cs-CZ" noProof="0"/>
          </a:p>
        </p:txBody>
      </p:sp>
      <p:sp>
        <p:nvSpPr>
          <p:cNvPr id="4" name="Zástupný symbol pro datum 3"/>
          <p:cNvSpPr>
            <a:spLocks noGrp="1"/>
          </p:cNvSpPr>
          <p:nvPr>
            <p:ph type="dt" sz="half" idx="10"/>
          </p:nvPr>
        </p:nvSpPr>
        <p:spPr/>
        <p:txBody>
          <a:bodyPr/>
          <a:lstStyle>
            <a:lvl1pPr>
              <a:defRPr/>
            </a:lvl1pPr>
          </a:lstStyle>
          <a:p>
            <a:pPr>
              <a:defRPr/>
            </a:pPr>
            <a:endParaRPr lang="en-CA"/>
          </a:p>
        </p:txBody>
      </p:sp>
      <p:sp>
        <p:nvSpPr>
          <p:cNvPr id="5" name="Zástupný symbol pro zápatí 4"/>
          <p:cNvSpPr>
            <a:spLocks noGrp="1"/>
          </p:cNvSpPr>
          <p:nvPr>
            <p:ph type="ftr" sz="quarter" idx="11"/>
          </p:nvPr>
        </p:nvSpPr>
        <p:spPr/>
        <p:txBody>
          <a:bodyPr/>
          <a:lstStyle>
            <a:lvl1pPr>
              <a:defRPr/>
            </a:lvl1pPr>
          </a:lstStyle>
          <a:p>
            <a:pPr>
              <a:defRPr/>
            </a:pPr>
            <a:endParaRPr lang="en-CA"/>
          </a:p>
        </p:txBody>
      </p:sp>
      <p:sp>
        <p:nvSpPr>
          <p:cNvPr id="6" name="Zástupný symbol pro číslo snímku 5"/>
          <p:cNvSpPr>
            <a:spLocks noGrp="1"/>
          </p:cNvSpPr>
          <p:nvPr>
            <p:ph type="sldNum" sz="quarter" idx="12"/>
          </p:nvPr>
        </p:nvSpPr>
        <p:spPr/>
        <p:txBody>
          <a:bodyPr/>
          <a:lstStyle>
            <a:lvl1pPr>
              <a:defRPr/>
            </a:lvl1pPr>
          </a:lstStyle>
          <a:p>
            <a:pPr>
              <a:defRPr/>
            </a:pPr>
            <a:fld id="{CE09C681-DCB2-4591-8EE3-8EEEEC4ACC2B}" type="slidenum">
              <a:rPr lang="en-CA" altLang="cs-CZ"/>
              <a:pPr>
                <a:defRPr/>
              </a:pPr>
              <a:t>‹#›</a:t>
            </a:fld>
            <a:endParaRPr lang="en-CA" altLang="cs-CZ"/>
          </a:p>
        </p:txBody>
      </p:sp>
    </p:spTree>
    <p:extLst>
      <p:ext uri="{BB962C8B-B14F-4D97-AF65-F5344CB8AC3E}">
        <p14:creationId xmlns:p14="http://schemas.microsoft.com/office/powerpoint/2010/main" val="946281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fld id="{92DD1315-45DB-4DC2-9033-FBDCCA469DC8}" type="datetimeFigureOut">
              <a:rPr lang="en-US"/>
              <a:pPr>
                <a:defRPr/>
              </a:pPr>
              <a:t>11/12/2020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9815C1-4795-4F12-9E19-1465C10CE4B3}" type="slidenum">
              <a:rPr lang="en-US" altLang="cs-CZ"/>
              <a:pPr>
                <a:defRPr/>
              </a:pPr>
              <a:t>‹#›</a:t>
            </a:fld>
            <a:endParaRPr lang="en-US" altLang="cs-CZ"/>
          </a:p>
        </p:txBody>
      </p:sp>
    </p:spTree>
    <p:extLst>
      <p:ext uri="{BB962C8B-B14F-4D97-AF65-F5344CB8AC3E}">
        <p14:creationId xmlns:p14="http://schemas.microsoft.com/office/powerpoint/2010/main" val="1809733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fld id="{82D54C8D-48A9-4CF9-900F-259AFFFB77CD}" type="datetimeFigureOut">
              <a:rPr lang="en-US"/>
              <a:pPr>
                <a:defRPr/>
              </a:pPr>
              <a:t>11/12/2020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4992C4-960C-44F3-AC01-8225F3CC7484}" type="slidenum">
              <a:rPr lang="en-US" altLang="cs-CZ"/>
              <a:pPr>
                <a:defRPr/>
              </a:pPr>
              <a:t>‹#›</a:t>
            </a:fld>
            <a:endParaRPr lang="en-US" altLang="cs-CZ"/>
          </a:p>
        </p:txBody>
      </p:sp>
    </p:spTree>
    <p:extLst>
      <p:ext uri="{BB962C8B-B14F-4D97-AF65-F5344CB8AC3E}">
        <p14:creationId xmlns:p14="http://schemas.microsoft.com/office/powerpoint/2010/main" val="3169077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fld id="{9AB357A4-195B-420E-9961-FBFCAD890915}" type="datetimeFigureOut">
              <a:rPr lang="en-US"/>
              <a:pPr>
                <a:defRPr/>
              </a:pPr>
              <a:t>11/12/2020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F2F7FB-61D2-4590-9EF8-96A7E494716F}" type="slidenum">
              <a:rPr lang="en-US" altLang="cs-CZ"/>
              <a:pPr>
                <a:defRPr/>
              </a:pPr>
              <a:t>‹#›</a:t>
            </a:fld>
            <a:endParaRPr lang="en-US" altLang="cs-CZ"/>
          </a:p>
        </p:txBody>
      </p:sp>
    </p:spTree>
    <p:extLst>
      <p:ext uri="{BB962C8B-B14F-4D97-AF65-F5344CB8AC3E}">
        <p14:creationId xmlns:p14="http://schemas.microsoft.com/office/powerpoint/2010/main" val="2638167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fld id="{3B8CE98D-C47B-4399-9B4A-83955614942B}" type="datetimeFigureOut">
              <a:rPr lang="en-US"/>
              <a:pPr>
                <a:defRPr/>
              </a:pPr>
              <a:t>11/12/2020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F06654-E2E2-45CC-8DD4-5486995F7ACA}" type="slidenum">
              <a:rPr lang="en-US" altLang="cs-CZ"/>
              <a:pPr>
                <a:defRPr/>
              </a:pPr>
              <a:t>‹#›</a:t>
            </a:fld>
            <a:endParaRPr lang="en-US" altLang="cs-CZ"/>
          </a:p>
        </p:txBody>
      </p:sp>
    </p:spTree>
    <p:extLst>
      <p:ext uri="{BB962C8B-B14F-4D97-AF65-F5344CB8AC3E}">
        <p14:creationId xmlns:p14="http://schemas.microsoft.com/office/powerpoint/2010/main" val="14618905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fld id="{338FEECC-0897-4D1C-9A8D-850C7DAD3775}" type="datetimeFigureOut">
              <a:rPr lang="en-US"/>
              <a:pPr>
                <a:defRPr/>
              </a:pPr>
              <a:t>11/12/2020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BA8BDE8-7DF0-4ED9-865B-42E4D2012F42}" type="slidenum">
              <a:rPr lang="en-US" altLang="cs-CZ"/>
              <a:pPr>
                <a:defRPr/>
              </a:pPr>
              <a:t>‹#›</a:t>
            </a:fld>
            <a:endParaRPr lang="en-US" altLang="cs-CZ"/>
          </a:p>
        </p:txBody>
      </p:sp>
    </p:spTree>
    <p:extLst>
      <p:ext uri="{BB962C8B-B14F-4D97-AF65-F5344CB8AC3E}">
        <p14:creationId xmlns:p14="http://schemas.microsoft.com/office/powerpoint/2010/main" val="7805197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fld id="{8CA50DDD-B5A2-4517-A864-40E3FB3A1905}" type="datetimeFigureOut">
              <a:rPr lang="en-US"/>
              <a:pPr>
                <a:defRPr/>
              </a:pPr>
              <a:t>11/12/2020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069C95C-5ACD-4F8F-B4D4-B67220958FD4}" type="slidenum">
              <a:rPr lang="en-US" altLang="cs-CZ"/>
              <a:pPr>
                <a:defRPr/>
              </a:pPr>
              <a:t>‹#›</a:t>
            </a:fld>
            <a:endParaRPr lang="en-US" altLang="cs-CZ"/>
          </a:p>
        </p:txBody>
      </p:sp>
    </p:spTree>
    <p:extLst>
      <p:ext uri="{BB962C8B-B14F-4D97-AF65-F5344CB8AC3E}">
        <p14:creationId xmlns:p14="http://schemas.microsoft.com/office/powerpoint/2010/main" val="412337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155448"/>
            <a:ext cx="8229600" cy="1252728"/>
          </a:xfrm>
        </p:spPr>
        <p:txBody>
          <a:bodyPr/>
          <a:lstStyle/>
          <a:p>
            <a:r>
              <a:rPr lang="cs-CZ" smtClean="0"/>
              <a:t>Klepnutím lze upravit styl předlohy nadpisů.</a:t>
            </a:r>
            <a:endParaRPr lang="en-US"/>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lvl1pPr>
              <a:defRPr/>
            </a:lvl1pPr>
          </a:lstStyle>
          <a:p>
            <a:pPr>
              <a:defRPr/>
            </a:pPr>
            <a:endParaRPr lang="en-CA"/>
          </a:p>
        </p:txBody>
      </p:sp>
      <p:sp>
        <p:nvSpPr>
          <p:cNvPr id="5" name="Zástupný symbol pro zápatí 4"/>
          <p:cNvSpPr>
            <a:spLocks noGrp="1"/>
          </p:cNvSpPr>
          <p:nvPr>
            <p:ph type="ftr" sz="quarter" idx="11"/>
          </p:nvPr>
        </p:nvSpPr>
        <p:spPr/>
        <p:txBody>
          <a:bodyPr/>
          <a:lstStyle>
            <a:lvl1pPr>
              <a:defRPr/>
            </a:lvl1pPr>
          </a:lstStyle>
          <a:p>
            <a:pPr>
              <a:defRPr/>
            </a:pPr>
            <a:endParaRPr lang="en-CA"/>
          </a:p>
        </p:txBody>
      </p:sp>
      <p:sp>
        <p:nvSpPr>
          <p:cNvPr id="6" name="Zástupný symbol pro číslo snímku 5"/>
          <p:cNvSpPr>
            <a:spLocks noGrp="1"/>
          </p:cNvSpPr>
          <p:nvPr>
            <p:ph type="sldNum" sz="quarter" idx="12"/>
          </p:nvPr>
        </p:nvSpPr>
        <p:spPr/>
        <p:txBody>
          <a:bodyPr/>
          <a:lstStyle>
            <a:lvl1pPr>
              <a:defRPr/>
            </a:lvl1pPr>
          </a:lstStyle>
          <a:p>
            <a:pPr>
              <a:defRPr/>
            </a:pPr>
            <a:fld id="{68C8D1BF-BD43-40A6-A11C-967DCFADD637}" type="slidenum">
              <a:rPr lang="en-CA" altLang="cs-CZ"/>
              <a:pPr>
                <a:defRPr/>
              </a:pPr>
              <a:t>‹#›</a:t>
            </a:fld>
            <a:endParaRPr lang="en-CA" altLang="cs-CZ"/>
          </a:p>
        </p:txBody>
      </p:sp>
    </p:spTree>
    <p:extLst>
      <p:ext uri="{BB962C8B-B14F-4D97-AF65-F5344CB8AC3E}">
        <p14:creationId xmlns:p14="http://schemas.microsoft.com/office/powerpoint/2010/main" val="31042218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E6D4EAA-92F1-4FCC-818C-EFE992FD6F62}" type="datetimeFigureOut">
              <a:rPr lang="en-US"/>
              <a:pPr>
                <a:defRPr/>
              </a:pPr>
              <a:t>11/12/2020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8864D12-194C-4486-8914-9890F3947041}" type="slidenum">
              <a:rPr lang="en-US" altLang="cs-CZ"/>
              <a:pPr>
                <a:defRPr/>
              </a:pPr>
              <a:t>‹#›</a:t>
            </a:fld>
            <a:endParaRPr lang="en-US" altLang="cs-CZ"/>
          </a:p>
        </p:txBody>
      </p:sp>
    </p:spTree>
    <p:extLst>
      <p:ext uri="{BB962C8B-B14F-4D97-AF65-F5344CB8AC3E}">
        <p14:creationId xmlns:p14="http://schemas.microsoft.com/office/powerpoint/2010/main" val="4897832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fld id="{E11A1624-3493-439F-9E74-108B01E9CCBE}" type="datetimeFigureOut">
              <a:rPr lang="en-US"/>
              <a:pPr>
                <a:defRPr/>
              </a:pPr>
              <a:t>11/12/2020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F388A2-C790-4975-9789-062E798FED79}" type="slidenum">
              <a:rPr lang="en-US" altLang="cs-CZ"/>
              <a:pPr>
                <a:defRPr/>
              </a:pPr>
              <a:t>‹#›</a:t>
            </a:fld>
            <a:endParaRPr lang="en-US" altLang="cs-CZ"/>
          </a:p>
        </p:txBody>
      </p:sp>
    </p:spTree>
    <p:extLst>
      <p:ext uri="{BB962C8B-B14F-4D97-AF65-F5344CB8AC3E}">
        <p14:creationId xmlns:p14="http://schemas.microsoft.com/office/powerpoint/2010/main" val="1827429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fld id="{EB7A746A-8368-4166-B08C-C148483840A0}" type="datetimeFigureOut">
              <a:rPr lang="en-US"/>
              <a:pPr>
                <a:defRPr/>
              </a:pPr>
              <a:t>11/12/2020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1AA40F-A437-4523-BF27-079A45852EB9}" type="slidenum">
              <a:rPr lang="en-US" altLang="cs-CZ"/>
              <a:pPr>
                <a:defRPr/>
              </a:pPr>
              <a:t>‹#›</a:t>
            </a:fld>
            <a:endParaRPr lang="en-US" altLang="cs-CZ"/>
          </a:p>
        </p:txBody>
      </p:sp>
    </p:spTree>
    <p:extLst>
      <p:ext uri="{BB962C8B-B14F-4D97-AF65-F5344CB8AC3E}">
        <p14:creationId xmlns:p14="http://schemas.microsoft.com/office/powerpoint/2010/main" val="8539480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fld id="{9FC4A0D7-E507-4C2C-BF9C-83727D6AAE6E}" type="datetimeFigureOut">
              <a:rPr lang="en-US"/>
              <a:pPr>
                <a:defRPr/>
              </a:pPr>
              <a:t>11/12/2020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A6BFBE-FB29-4AC0-B970-F377098774B5}" type="slidenum">
              <a:rPr lang="en-US" altLang="cs-CZ"/>
              <a:pPr>
                <a:defRPr/>
              </a:pPr>
              <a:t>‹#›</a:t>
            </a:fld>
            <a:endParaRPr lang="en-US" altLang="cs-CZ"/>
          </a:p>
        </p:txBody>
      </p:sp>
    </p:spTree>
    <p:extLst>
      <p:ext uri="{BB962C8B-B14F-4D97-AF65-F5344CB8AC3E}">
        <p14:creationId xmlns:p14="http://schemas.microsoft.com/office/powerpoint/2010/main" val="3165305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fld id="{086690B8-4C51-4A69-88B9-54EDBBB3A327}" type="datetimeFigureOut">
              <a:rPr lang="en-US"/>
              <a:pPr>
                <a:defRPr/>
              </a:pPr>
              <a:t>11/12/2020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3C3AAC-DF7C-4F2C-87BC-D72E1DBB7CE7}" type="slidenum">
              <a:rPr lang="en-US" altLang="cs-CZ"/>
              <a:pPr>
                <a:defRPr/>
              </a:pPr>
              <a:t>‹#›</a:t>
            </a:fld>
            <a:endParaRPr lang="en-US" altLang="cs-CZ"/>
          </a:p>
        </p:txBody>
      </p:sp>
    </p:spTree>
    <p:extLst>
      <p:ext uri="{BB962C8B-B14F-4D97-AF65-F5344CB8AC3E}">
        <p14:creationId xmlns:p14="http://schemas.microsoft.com/office/powerpoint/2010/main" val="4089183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Obdélník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Obdélník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Nadpis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cs-CZ" smtClean="0"/>
              <a:t>Klepnutím lze upravit styl předlohy nadpisů.</a:t>
            </a:r>
            <a:endParaRPr lang="en-US"/>
          </a:p>
        </p:txBody>
      </p:sp>
      <p:sp>
        <p:nvSpPr>
          <p:cNvPr id="3" name="Zástupný symbol pro text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cs-CZ" smtClean="0"/>
              <a:t>Klepnutím lze upravit styly předlohy textu.</a:t>
            </a:r>
          </a:p>
        </p:txBody>
      </p:sp>
      <p:sp>
        <p:nvSpPr>
          <p:cNvPr id="6" name="Zástupný symbol pro datum 3"/>
          <p:cNvSpPr>
            <a:spLocks noGrp="1"/>
          </p:cNvSpPr>
          <p:nvPr>
            <p:ph type="dt" sz="half" idx="10"/>
          </p:nvPr>
        </p:nvSpPr>
        <p:spPr/>
        <p:txBody>
          <a:bodyPr/>
          <a:lstStyle>
            <a:lvl1pPr>
              <a:defRPr/>
            </a:lvl1pPr>
          </a:lstStyle>
          <a:p>
            <a:pPr>
              <a:defRPr/>
            </a:pPr>
            <a:endParaRPr lang="en-CA"/>
          </a:p>
        </p:txBody>
      </p:sp>
      <p:sp>
        <p:nvSpPr>
          <p:cNvPr id="7" name="Zástupný symbol pro zápatí 4"/>
          <p:cNvSpPr>
            <a:spLocks noGrp="1"/>
          </p:cNvSpPr>
          <p:nvPr>
            <p:ph type="ftr" sz="quarter" idx="11"/>
          </p:nvPr>
        </p:nvSpPr>
        <p:spPr/>
        <p:txBody>
          <a:bodyPr/>
          <a:lstStyle>
            <a:lvl1pPr>
              <a:defRPr/>
            </a:lvl1pPr>
          </a:lstStyle>
          <a:p>
            <a:pPr>
              <a:defRPr/>
            </a:pPr>
            <a:endParaRPr lang="en-CA"/>
          </a:p>
        </p:txBody>
      </p:sp>
      <p:sp>
        <p:nvSpPr>
          <p:cNvPr id="8" name="Zástupný symbol pro číslo snímku 5"/>
          <p:cNvSpPr>
            <a:spLocks noGrp="1"/>
          </p:cNvSpPr>
          <p:nvPr>
            <p:ph type="sldNum" sz="quarter" idx="12"/>
          </p:nvPr>
        </p:nvSpPr>
        <p:spPr/>
        <p:txBody>
          <a:bodyPr/>
          <a:lstStyle>
            <a:lvl1pPr>
              <a:defRPr>
                <a:solidFill>
                  <a:srgbClr val="FFFFFF"/>
                </a:solidFill>
              </a:defRPr>
            </a:lvl1pPr>
          </a:lstStyle>
          <a:p>
            <a:pPr>
              <a:defRPr/>
            </a:pPr>
            <a:fld id="{0A519ECF-B199-4011-B5E9-E1962DC10701}" type="slidenum">
              <a:rPr lang="en-CA" altLang="cs-CZ"/>
              <a:pPr>
                <a:defRPr/>
              </a:pPr>
              <a:t>‹#›</a:t>
            </a:fld>
            <a:endParaRPr lang="en-CA" altLang="cs-CZ"/>
          </a:p>
        </p:txBody>
      </p:sp>
    </p:spTree>
    <p:extLst>
      <p:ext uri="{BB962C8B-B14F-4D97-AF65-F5344CB8AC3E}">
        <p14:creationId xmlns:p14="http://schemas.microsoft.com/office/powerpoint/2010/main" val="134961770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obsah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datum 3"/>
          <p:cNvSpPr>
            <a:spLocks noGrp="1"/>
          </p:cNvSpPr>
          <p:nvPr>
            <p:ph type="dt" sz="half" idx="10"/>
          </p:nvPr>
        </p:nvSpPr>
        <p:spPr/>
        <p:txBody>
          <a:bodyPr/>
          <a:lstStyle>
            <a:lvl1pPr>
              <a:defRPr/>
            </a:lvl1pPr>
          </a:lstStyle>
          <a:p>
            <a:pPr>
              <a:defRPr/>
            </a:pPr>
            <a:endParaRPr lang="en-CA"/>
          </a:p>
        </p:txBody>
      </p:sp>
      <p:sp>
        <p:nvSpPr>
          <p:cNvPr id="6" name="Zástupný symbol pro zápatí 4"/>
          <p:cNvSpPr>
            <a:spLocks noGrp="1"/>
          </p:cNvSpPr>
          <p:nvPr>
            <p:ph type="ftr" sz="quarter" idx="11"/>
          </p:nvPr>
        </p:nvSpPr>
        <p:spPr/>
        <p:txBody>
          <a:bodyPr/>
          <a:lstStyle>
            <a:lvl1pPr>
              <a:defRPr/>
            </a:lvl1pPr>
          </a:lstStyle>
          <a:p>
            <a:pPr>
              <a:defRPr/>
            </a:pPr>
            <a:endParaRPr lang="en-CA"/>
          </a:p>
        </p:txBody>
      </p:sp>
      <p:sp>
        <p:nvSpPr>
          <p:cNvPr id="7" name="Zástupný symbol pro číslo snímku 5"/>
          <p:cNvSpPr>
            <a:spLocks noGrp="1"/>
          </p:cNvSpPr>
          <p:nvPr>
            <p:ph type="sldNum" sz="quarter" idx="12"/>
          </p:nvPr>
        </p:nvSpPr>
        <p:spPr/>
        <p:txBody>
          <a:bodyPr/>
          <a:lstStyle>
            <a:lvl1pPr>
              <a:defRPr/>
            </a:lvl1pPr>
          </a:lstStyle>
          <a:p>
            <a:pPr>
              <a:defRPr/>
            </a:pPr>
            <a:fld id="{D9B6A83A-D9A7-4E63-84F4-828FC893B490}" type="slidenum">
              <a:rPr lang="en-CA" altLang="cs-CZ"/>
              <a:pPr>
                <a:defRPr/>
              </a:pPr>
              <a:t>‹#›</a:t>
            </a:fld>
            <a:endParaRPr lang="en-CA" altLang="cs-CZ"/>
          </a:p>
        </p:txBody>
      </p:sp>
    </p:spTree>
    <p:extLst>
      <p:ext uri="{BB962C8B-B14F-4D97-AF65-F5344CB8AC3E}">
        <p14:creationId xmlns:p14="http://schemas.microsoft.com/office/powerpoint/2010/main" val="1589329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extLst/>
          </a:lstStyle>
          <a:p>
            <a:r>
              <a:rPr lang="cs-CZ" smtClean="0"/>
              <a:t>Klepnutím lze upravit styl předlohy nadpisů.</a:t>
            </a:r>
            <a:endParaRPr lang="en-US"/>
          </a:p>
        </p:txBody>
      </p:sp>
      <p:sp>
        <p:nvSpPr>
          <p:cNvPr id="3" name="Zástupný symbol pro text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cs-CZ" smtClean="0"/>
              <a:t>Klepnutím lze upravit styly předlohy textu.</a:t>
            </a:r>
          </a:p>
        </p:txBody>
      </p:sp>
      <p:sp>
        <p:nvSpPr>
          <p:cNvPr id="4" name="Zástupný symbol pro obsah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text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cs-CZ" smtClean="0"/>
              <a:t>Klepnutím lze upravit styly předlohy textu.</a:t>
            </a:r>
          </a:p>
        </p:txBody>
      </p:sp>
      <p:sp>
        <p:nvSpPr>
          <p:cNvPr id="6" name="Zástupný symbol pro obsah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Zástupný symbol pro datum 3"/>
          <p:cNvSpPr>
            <a:spLocks noGrp="1"/>
          </p:cNvSpPr>
          <p:nvPr>
            <p:ph type="dt" sz="half" idx="10"/>
          </p:nvPr>
        </p:nvSpPr>
        <p:spPr/>
        <p:txBody>
          <a:bodyPr/>
          <a:lstStyle>
            <a:lvl1pPr>
              <a:defRPr/>
            </a:lvl1pPr>
          </a:lstStyle>
          <a:p>
            <a:pPr>
              <a:defRPr/>
            </a:pPr>
            <a:endParaRPr lang="en-CA"/>
          </a:p>
        </p:txBody>
      </p:sp>
      <p:sp>
        <p:nvSpPr>
          <p:cNvPr id="8" name="Zástupný symbol pro zápatí 4"/>
          <p:cNvSpPr>
            <a:spLocks noGrp="1"/>
          </p:cNvSpPr>
          <p:nvPr>
            <p:ph type="ftr" sz="quarter" idx="11"/>
          </p:nvPr>
        </p:nvSpPr>
        <p:spPr/>
        <p:txBody>
          <a:bodyPr/>
          <a:lstStyle>
            <a:lvl1pPr>
              <a:defRPr/>
            </a:lvl1pPr>
          </a:lstStyle>
          <a:p>
            <a:pPr>
              <a:defRPr/>
            </a:pPr>
            <a:endParaRPr lang="en-CA"/>
          </a:p>
        </p:txBody>
      </p:sp>
      <p:sp>
        <p:nvSpPr>
          <p:cNvPr id="9" name="Zástupný symbol pro číslo snímku 5"/>
          <p:cNvSpPr>
            <a:spLocks noGrp="1"/>
          </p:cNvSpPr>
          <p:nvPr>
            <p:ph type="sldNum" sz="quarter" idx="12"/>
          </p:nvPr>
        </p:nvSpPr>
        <p:spPr/>
        <p:txBody>
          <a:bodyPr/>
          <a:lstStyle>
            <a:lvl1pPr>
              <a:defRPr/>
            </a:lvl1pPr>
          </a:lstStyle>
          <a:p>
            <a:pPr>
              <a:defRPr/>
            </a:pPr>
            <a:fld id="{9BEDDAEE-75E2-496D-8CDD-98574FEE582F}" type="slidenum">
              <a:rPr lang="en-CA" altLang="cs-CZ"/>
              <a:pPr>
                <a:defRPr/>
              </a:pPr>
              <a:t>‹#›</a:t>
            </a:fld>
            <a:endParaRPr lang="en-CA" altLang="cs-CZ"/>
          </a:p>
        </p:txBody>
      </p:sp>
    </p:spTree>
    <p:extLst>
      <p:ext uri="{BB962C8B-B14F-4D97-AF65-F5344CB8AC3E}">
        <p14:creationId xmlns:p14="http://schemas.microsoft.com/office/powerpoint/2010/main" val="3560004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datum 3"/>
          <p:cNvSpPr>
            <a:spLocks noGrp="1"/>
          </p:cNvSpPr>
          <p:nvPr>
            <p:ph type="dt" sz="half" idx="10"/>
          </p:nvPr>
        </p:nvSpPr>
        <p:spPr/>
        <p:txBody>
          <a:bodyPr/>
          <a:lstStyle>
            <a:lvl1pPr>
              <a:defRPr/>
            </a:lvl1pPr>
          </a:lstStyle>
          <a:p>
            <a:pPr>
              <a:defRPr/>
            </a:pPr>
            <a:endParaRPr lang="en-CA"/>
          </a:p>
        </p:txBody>
      </p:sp>
      <p:sp>
        <p:nvSpPr>
          <p:cNvPr id="4" name="Zástupný symbol pro zápatí 4"/>
          <p:cNvSpPr>
            <a:spLocks noGrp="1"/>
          </p:cNvSpPr>
          <p:nvPr>
            <p:ph type="ftr" sz="quarter" idx="11"/>
          </p:nvPr>
        </p:nvSpPr>
        <p:spPr/>
        <p:txBody>
          <a:bodyPr/>
          <a:lstStyle>
            <a:lvl1pPr>
              <a:defRPr/>
            </a:lvl1pPr>
          </a:lstStyle>
          <a:p>
            <a:pPr>
              <a:defRPr/>
            </a:pPr>
            <a:endParaRPr lang="en-CA"/>
          </a:p>
        </p:txBody>
      </p:sp>
      <p:sp>
        <p:nvSpPr>
          <p:cNvPr id="5" name="Zástupný symbol pro číslo snímku 5"/>
          <p:cNvSpPr>
            <a:spLocks noGrp="1"/>
          </p:cNvSpPr>
          <p:nvPr>
            <p:ph type="sldNum" sz="quarter" idx="12"/>
          </p:nvPr>
        </p:nvSpPr>
        <p:spPr/>
        <p:txBody>
          <a:bodyPr/>
          <a:lstStyle>
            <a:lvl1pPr>
              <a:defRPr/>
            </a:lvl1pPr>
          </a:lstStyle>
          <a:p>
            <a:pPr>
              <a:defRPr/>
            </a:pPr>
            <a:fld id="{1EF7367D-9947-4B9A-A79F-C57D3453E6F5}" type="slidenum">
              <a:rPr lang="en-CA" altLang="cs-CZ"/>
              <a:pPr>
                <a:defRPr/>
              </a:pPr>
              <a:t>‹#›</a:t>
            </a:fld>
            <a:endParaRPr lang="en-CA" altLang="cs-CZ"/>
          </a:p>
        </p:txBody>
      </p:sp>
    </p:spTree>
    <p:extLst>
      <p:ext uri="{BB962C8B-B14F-4D97-AF65-F5344CB8AC3E}">
        <p14:creationId xmlns:p14="http://schemas.microsoft.com/office/powerpoint/2010/main" val="1220257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a:defRPr/>
            </a:lvl1pPr>
          </a:lstStyle>
          <a:p>
            <a:pPr>
              <a:defRPr/>
            </a:pPr>
            <a:endParaRPr lang="en-CA"/>
          </a:p>
        </p:txBody>
      </p:sp>
      <p:sp>
        <p:nvSpPr>
          <p:cNvPr id="3" name="Zástupný symbol pro zápatí 2"/>
          <p:cNvSpPr>
            <a:spLocks noGrp="1"/>
          </p:cNvSpPr>
          <p:nvPr>
            <p:ph type="ftr" sz="quarter" idx="11"/>
          </p:nvPr>
        </p:nvSpPr>
        <p:spPr/>
        <p:txBody>
          <a:bodyPr/>
          <a:lstStyle>
            <a:lvl1pPr>
              <a:defRPr/>
            </a:lvl1pPr>
          </a:lstStyle>
          <a:p>
            <a:pPr>
              <a:defRPr/>
            </a:pPr>
            <a:endParaRPr lang="en-CA"/>
          </a:p>
        </p:txBody>
      </p:sp>
      <p:sp>
        <p:nvSpPr>
          <p:cNvPr id="4" name="Zástupný symbol pro číslo snímku 3"/>
          <p:cNvSpPr>
            <a:spLocks noGrp="1"/>
          </p:cNvSpPr>
          <p:nvPr>
            <p:ph type="sldNum" sz="quarter" idx="12"/>
          </p:nvPr>
        </p:nvSpPr>
        <p:spPr/>
        <p:txBody>
          <a:bodyPr/>
          <a:lstStyle>
            <a:lvl1pPr>
              <a:defRPr/>
            </a:lvl1pPr>
          </a:lstStyle>
          <a:p>
            <a:pPr>
              <a:defRPr/>
            </a:pPr>
            <a:fld id="{698ECE50-5DD4-4A45-9F46-B7734AF2F59C}" type="slidenum">
              <a:rPr lang="en-CA" altLang="cs-CZ"/>
              <a:pPr>
                <a:defRPr/>
              </a:pPr>
              <a:t>‹#›</a:t>
            </a:fld>
            <a:endParaRPr lang="en-CA" altLang="cs-CZ"/>
          </a:p>
        </p:txBody>
      </p:sp>
    </p:spTree>
    <p:extLst>
      <p:ext uri="{BB962C8B-B14F-4D97-AF65-F5344CB8AC3E}">
        <p14:creationId xmlns:p14="http://schemas.microsoft.com/office/powerpoint/2010/main" val="1975115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5" name="Obdélník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Obdélník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Nadpis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cs-CZ" smtClean="0"/>
              <a:t>Klepnutím lze upravit styl předlohy nadpisů.</a:t>
            </a:r>
            <a:endParaRPr lang="en-US"/>
          </a:p>
        </p:txBody>
      </p:sp>
      <p:sp>
        <p:nvSpPr>
          <p:cNvPr id="3" name="Zástupný symbol pro obsah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text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cs-CZ" smtClean="0"/>
              <a:t>Klepnutím lze upravit styly předlohy textu.</a:t>
            </a:r>
          </a:p>
        </p:txBody>
      </p:sp>
      <p:sp>
        <p:nvSpPr>
          <p:cNvPr id="7" name="Zástupný symbol pro datum 4"/>
          <p:cNvSpPr>
            <a:spLocks noGrp="1"/>
          </p:cNvSpPr>
          <p:nvPr>
            <p:ph type="dt" sz="half" idx="10"/>
          </p:nvPr>
        </p:nvSpPr>
        <p:spPr/>
        <p:txBody>
          <a:bodyPr/>
          <a:lstStyle>
            <a:lvl1pPr>
              <a:defRPr/>
            </a:lvl1pPr>
          </a:lstStyle>
          <a:p>
            <a:pPr>
              <a:defRPr/>
            </a:pPr>
            <a:endParaRPr lang="en-CA"/>
          </a:p>
        </p:txBody>
      </p:sp>
      <p:sp>
        <p:nvSpPr>
          <p:cNvPr id="8" name="Zástupný symbol pro zápatí 5"/>
          <p:cNvSpPr>
            <a:spLocks noGrp="1"/>
          </p:cNvSpPr>
          <p:nvPr>
            <p:ph type="ftr" sz="quarter" idx="11"/>
          </p:nvPr>
        </p:nvSpPr>
        <p:spPr/>
        <p:txBody>
          <a:bodyPr/>
          <a:lstStyle>
            <a:lvl1pPr>
              <a:defRPr/>
            </a:lvl1pPr>
          </a:lstStyle>
          <a:p>
            <a:pPr>
              <a:defRPr/>
            </a:pPr>
            <a:endParaRPr lang="en-CA"/>
          </a:p>
        </p:txBody>
      </p:sp>
      <p:sp>
        <p:nvSpPr>
          <p:cNvPr id="9" name="Zástupný symbol pro číslo snímku 6"/>
          <p:cNvSpPr>
            <a:spLocks noGrp="1"/>
          </p:cNvSpPr>
          <p:nvPr>
            <p:ph type="sldNum" sz="quarter" idx="12"/>
          </p:nvPr>
        </p:nvSpPr>
        <p:spPr/>
        <p:txBody>
          <a:bodyPr/>
          <a:lstStyle>
            <a:lvl1pPr>
              <a:defRPr/>
            </a:lvl1pPr>
          </a:lstStyle>
          <a:p>
            <a:pPr>
              <a:defRPr/>
            </a:pPr>
            <a:fld id="{0C2F61FC-D1ED-4611-8CC7-3E85A0E364D3}" type="slidenum">
              <a:rPr lang="en-CA" altLang="cs-CZ"/>
              <a:pPr>
                <a:defRPr/>
              </a:pPr>
              <a:t>‹#›</a:t>
            </a:fld>
            <a:endParaRPr lang="en-CA" altLang="cs-CZ"/>
          </a:p>
        </p:txBody>
      </p:sp>
    </p:spTree>
    <p:extLst>
      <p:ext uri="{BB962C8B-B14F-4D97-AF65-F5344CB8AC3E}">
        <p14:creationId xmlns:p14="http://schemas.microsoft.com/office/powerpoint/2010/main" val="3803208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bg>
      <p:bgPr>
        <a:solidFill>
          <a:schemeClr val="bg2"/>
        </a:solidFill>
        <a:effectLst/>
      </p:bgPr>
    </p:bg>
    <p:spTree>
      <p:nvGrpSpPr>
        <p:cNvPr id="1" name=""/>
        <p:cNvGrpSpPr/>
        <p:nvPr/>
      </p:nvGrpSpPr>
      <p:grpSpPr>
        <a:xfrm>
          <a:off x="0" y="0"/>
          <a:ext cx="0" cy="0"/>
          <a:chOff x="0" y="0"/>
          <a:chExt cx="0" cy="0"/>
        </a:xfrm>
      </p:grpSpPr>
      <p:sp>
        <p:nvSpPr>
          <p:cNvPr id="5" name="Obdélník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Obdélník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Nadpis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cs-CZ" smtClean="0"/>
              <a:t>Klepnutím lze upravit styl předlohy nadpisů.</a:t>
            </a:r>
            <a:endParaRPr lang="en-US"/>
          </a:p>
        </p:txBody>
      </p:sp>
      <p:sp>
        <p:nvSpPr>
          <p:cNvPr id="3" name="Zástupný symbol pro obrázek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cs-CZ" noProof="0" smtClean="0"/>
              <a:t>Klepnutím na ikonu přidáte obrázek.</a:t>
            </a:r>
            <a:endParaRPr lang="en-US" noProof="0" dirty="0"/>
          </a:p>
        </p:txBody>
      </p:sp>
      <p:sp>
        <p:nvSpPr>
          <p:cNvPr id="4" name="Zástupný symbol pro text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cs-CZ" smtClean="0"/>
              <a:t>Klepnutím lze upravit styly předlohy textu.</a:t>
            </a:r>
          </a:p>
        </p:txBody>
      </p:sp>
      <p:sp>
        <p:nvSpPr>
          <p:cNvPr id="7" name="Zástupný symbol pro datum 4"/>
          <p:cNvSpPr>
            <a:spLocks noGrp="1"/>
          </p:cNvSpPr>
          <p:nvPr>
            <p:ph type="dt" sz="half" idx="10"/>
          </p:nvPr>
        </p:nvSpPr>
        <p:spPr>
          <a:xfrm>
            <a:off x="165100" y="1169988"/>
            <a:ext cx="2522538" cy="201612"/>
          </a:xfrm>
        </p:spPr>
        <p:txBody>
          <a:bodyPr/>
          <a:lstStyle>
            <a:lvl1pPr>
              <a:defRPr/>
            </a:lvl1pPr>
          </a:lstStyle>
          <a:p>
            <a:pPr>
              <a:defRPr/>
            </a:pPr>
            <a:endParaRPr lang="en-CA"/>
          </a:p>
        </p:txBody>
      </p:sp>
      <p:sp>
        <p:nvSpPr>
          <p:cNvPr id="8" name="Zástupný symbol pro zápatí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CA"/>
          </a:p>
        </p:txBody>
      </p:sp>
      <p:sp>
        <p:nvSpPr>
          <p:cNvPr id="9" name="Zástupný symbol pro číslo snímku 6"/>
          <p:cNvSpPr>
            <a:spLocks noGrp="1"/>
          </p:cNvSpPr>
          <p:nvPr>
            <p:ph type="sldNum" sz="quarter" idx="12"/>
          </p:nvPr>
        </p:nvSpPr>
        <p:spPr>
          <a:xfrm>
            <a:off x="8339138" y="1169988"/>
            <a:ext cx="733425" cy="201612"/>
          </a:xfrm>
        </p:spPr>
        <p:txBody>
          <a:bodyPr/>
          <a:lstStyle>
            <a:lvl1pPr>
              <a:defRPr/>
            </a:lvl1pPr>
          </a:lstStyle>
          <a:p>
            <a:pPr>
              <a:defRPr/>
            </a:pPr>
            <a:fld id="{93A71E39-D82E-4296-AD27-CB380E70EF3D}" type="slidenum">
              <a:rPr lang="en-CA" altLang="cs-CZ"/>
              <a:pPr>
                <a:defRPr/>
              </a:pPr>
              <a:t>‹#›</a:t>
            </a:fld>
            <a:endParaRPr lang="en-CA" altLang="cs-CZ"/>
          </a:p>
        </p:txBody>
      </p:sp>
    </p:spTree>
    <p:extLst>
      <p:ext uri="{BB962C8B-B14F-4D97-AF65-F5344CB8AC3E}">
        <p14:creationId xmlns:p14="http://schemas.microsoft.com/office/powerpoint/2010/main" val="19831902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Obdélník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Obdélník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Zástupný symbol pro nadpis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cs-CZ" smtClean="0"/>
              <a:t>Klepnutím lze upravit styl předlohy nadpisů.</a:t>
            </a:r>
            <a:endParaRPr lang="en-US"/>
          </a:p>
        </p:txBody>
      </p:sp>
      <p:sp>
        <p:nvSpPr>
          <p:cNvPr id="1029" name="Zástupný symbol pro text 2"/>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endParaRPr lang="en-US" altLang="cs-CZ" smtClean="0"/>
          </a:p>
        </p:txBody>
      </p:sp>
      <p:sp>
        <p:nvSpPr>
          <p:cNvPr id="4" name="Zástupný symbol pro datum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latin typeface="Times New Roman" pitchFamily="18" charset="-18"/>
              </a:defRPr>
            </a:lvl1pPr>
            <a:extLst/>
          </a:lstStyle>
          <a:p>
            <a:pPr>
              <a:defRPr/>
            </a:pPr>
            <a:endParaRPr lang="en-CA"/>
          </a:p>
        </p:txBody>
      </p:sp>
      <p:sp>
        <p:nvSpPr>
          <p:cNvPr id="5" name="Zástupný symbol pro zápatí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latin typeface="Times New Roman" pitchFamily="18" charset="-18"/>
              </a:defRPr>
            </a:lvl1pPr>
            <a:extLst/>
          </a:lstStyle>
          <a:p>
            <a:pPr>
              <a:defRPr/>
            </a:pPr>
            <a:endParaRPr lang="en-CA"/>
          </a:p>
        </p:txBody>
      </p:sp>
      <p:sp>
        <p:nvSpPr>
          <p:cNvPr id="6" name="Zástupný symbol pro číslo snímku 5"/>
          <p:cNvSpPr>
            <a:spLocks noGrp="1"/>
          </p:cNvSpPr>
          <p:nvPr>
            <p:ph type="sldNum" sz="quarter" idx="4"/>
          </p:nvPr>
        </p:nvSpPr>
        <p:spPr>
          <a:xfrm>
            <a:off x="8204200" y="6477000"/>
            <a:ext cx="733425" cy="274638"/>
          </a:xfrm>
          <a:prstGeom prst="rect">
            <a:avLst/>
          </a:prstGeom>
        </p:spPr>
        <p:txBody>
          <a:bodyPr vert="horz" wrap="square" lIns="91440" tIns="45720" rIns="91440" bIns="0" numCol="1" anchor="b" anchorCtr="0" compatLnSpc="1">
            <a:prstTxWarp prst="textNoShape">
              <a:avLst/>
            </a:prstTxWarp>
          </a:bodyPr>
          <a:lstStyle>
            <a:lvl1pPr algn="r" eaLnBrk="1" hangingPunct="1">
              <a:defRPr sz="1200">
                <a:solidFill>
                  <a:srgbClr val="3F3F3F"/>
                </a:solidFill>
              </a:defRPr>
            </a:lvl1pPr>
          </a:lstStyle>
          <a:p>
            <a:pPr>
              <a:defRPr/>
            </a:pPr>
            <a:fld id="{EC0F6C1D-C6CF-4A54-869E-9CB20D7B3083}" type="slidenum">
              <a:rPr lang="en-CA" altLang="cs-CZ"/>
              <a:pPr>
                <a:defRPr/>
              </a:pPr>
              <a:t>‹#›</a:t>
            </a:fld>
            <a:endParaRPr lang="en-CA" altLang="cs-CZ"/>
          </a:p>
        </p:txBody>
      </p:sp>
    </p:spTree>
  </p:cSld>
  <p:clrMap bg1="lt1" tx1="dk1" bg2="lt2" tx2="dk2" accent1="accent1" accent2="accent2" accent3="accent3" accent4="accent4" accent5="accent5" accent6="accent6" hlink="hlink" folHlink="folHlink"/>
  <p:sldLayoutIdLst>
    <p:sldLayoutId id="2147483896" r:id="rId1"/>
    <p:sldLayoutId id="2147483878" r:id="rId2"/>
    <p:sldLayoutId id="2147483897" r:id="rId3"/>
    <p:sldLayoutId id="2147483879" r:id="rId4"/>
    <p:sldLayoutId id="2147483880" r:id="rId5"/>
    <p:sldLayoutId id="2147483881" r:id="rId6"/>
    <p:sldLayoutId id="2147483898" r:id="rId7"/>
    <p:sldLayoutId id="2147483899" r:id="rId8"/>
    <p:sldLayoutId id="2147483900" r:id="rId9"/>
    <p:sldLayoutId id="2147483882" r:id="rId10"/>
    <p:sldLayoutId id="2147483901" r:id="rId11"/>
    <p:sldLayoutId id="2147483883" r:id="rId12"/>
    <p:sldLayoutId id="2147483884" r:id="rId13"/>
  </p:sldLayoutIdLst>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anose="05000000000000000000"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panose="020B0604020202020204" pitchFamily="34"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panose="020B0604020202020204" pitchFamily="34"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anose="05040102010807070707"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cs-CZ" smtClean="0"/>
              <a:t>Klepnutím lze upravit styl předlohy nadpisů.</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cs-CZ" smtClean="0"/>
              <a:t>Klepnutím lze upravit styly předlohy textu.</a:t>
            </a:r>
          </a:p>
          <a:p>
            <a:pPr lvl="1"/>
            <a:r>
              <a:rPr lang="en-US" altLang="cs-CZ" smtClean="0"/>
              <a:t>Druhá úroveň</a:t>
            </a:r>
          </a:p>
          <a:p>
            <a:pPr lvl="2"/>
            <a:r>
              <a:rPr lang="en-US" altLang="cs-CZ" smtClean="0"/>
              <a:t>Třetí úroveň</a:t>
            </a:r>
          </a:p>
          <a:p>
            <a:pPr lvl="3"/>
            <a:r>
              <a:rPr lang="en-US" altLang="cs-CZ" smtClean="0"/>
              <a:t>Čtvrtá úroveň</a:t>
            </a:r>
          </a:p>
          <a:p>
            <a:pPr lvl="4"/>
            <a:r>
              <a:rPr lang="en-US" altLang="cs-CZ" smtClean="0"/>
              <a:t>Pátá úroveň</a:t>
            </a:r>
          </a:p>
        </p:txBody>
      </p:sp>
      <p:sp>
        <p:nvSpPr>
          <p:cNvPr id="665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16BAAF0C-5E62-4E54-B0CB-EAFE787C73B5}" type="datetimeFigureOut">
              <a:rPr lang="en-US"/>
              <a:pPr>
                <a:defRPr/>
              </a:pPr>
              <a:t>11/12/2020</a:t>
            </a:fld>
            <a:endParaRPr lang="en-US"/>
          </a:p>
        </p:txBody>
      </p:sp>
      <p:sp>
        <p:nvSpPr>
          <p:cNvPr id="665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665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4AAB9F9-D12A-4FAF-80F4-0C3E56312466}" type="slidenum">
              <a:rPr lang="en-US" altLang="cs-CZ"/>
              <a:pPr>
                <a:defRPr/>
              </a:pPr>
              <a:t>‹#›</a:t>
            </a:fld>
            <a:endParaRPr lang="en-US" altLang="cs-CZ"/>
          </a:p>
        </p:txBody>
      </p:sp>
    </p:spTree>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8.em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32.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eur-lex.europa.eu/summary/chapter/employment_and_social_policy.html?root_default=SUM_1_CODED=17&amp;locale=c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images.google.cz/imgres?imgurl=http://www.esu.cc/images/German-Flag.gif&amp;imgrefurl=http://www.esu.cc/&amp;usg=__598NfjLs8iuY0sB6q_3qC_Zcl8U=&amp;h=604&amp;w=928&amp;sz=29&amp;hl=cs&amp;start=4&amp;tbnid=09SajIdIHSLSMM:&amp;tbnh=96&amp;tbnw=147&amp;prev=/images?q%3Dgerman%2Bflag%26gbv%3D2%26hl%3Dcs%26sa%3D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images.google.cz/imgres?imgurl=http://www.esu.cc/images/German-Flag.gif&amp;imgrefurl=http://www.esu.cc/&amp;usg=__598NfjLs8iuY0sB6q_3qC_Zcl8U=&amp;h=604&amp;w=928&amp;sz=29&amp;hl=cs&amp;start=4&amp;tbnid=09SajIdIHSLSMM:&amp;tbnh=96&amp;tbnw=147&amp;prev=/images?q%3Dgerman%2Bflag%26gbv%3D2%26hl%3Dcs%26sa%3D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34.emf"/></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35.emf"/></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28.emf"/></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36.emf"/></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37.emf"/></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38.emf"/></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image" Target="../media/image39.emf"/></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Text Box 6"/>
          <p:cNvSpPr txBox="1">
            <a:spLocks noChangeArrowheads="1"/>
          </p:cNvSpPr>
          <p:nvPr/>
        </p:nvSpPr>
        <p:spPr bwMode="auto">
          <a:xfrm>
            <a:off x="251521" y="188913"/>
            <a:ext cx="8354318" cy="1446550"/>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cs-CZ" altLang="cs-CZ" sz="4400" b="1">
                <a:solidFill>
                  <a:schemeClr val="accent1"/>
                </a:solidFill>
                <a:latin typeface="Corbel" panose="020B0503020204020204" pitchFamily="34" charset="0"/>
              </a:rPr>
              <a:t>Rozdíly ve mzdách a jejich příčiny. </a:t>
            </a:r>
            <a:r>
              <a:rPr lang="cs-CZ" altLang="cs-CZ" sz="4400" b="1" smtClean="0">
                <a:solidFill>
                  <a:schemeClr val="accent1"/>
                </a:solidFill>
                <a:latin typeface="Corbel" panose="020B0503020204020204" pitchFamily="34" charset="0"/>
              </a:rPr>
              <a:t/>
            </a:r>
            <a:br>
              <a:rPr lang="cs-CZ" altLang="cs-CZ" sz="4400" b="1" smtClean="0">
                <a:solidFill>
                  <a:schemeClr val="accent1"/>
                </a:solidFill>
                <a:latin typeface="Corbel" panose="020B0503020204020204" pitchFamily="34" charset="0"/>
              </a:rPr>
            </a:br>
            <a:r>
              <a:rPr lang="cs-CZ" altLang="cs-CZ" sz="4400" b="1" dirty="0" smtClean="0">
                <a:solidFill>
                  <a:schemeClr val="accent1"/>
                </a:solidFill>
                <a:latin typeface="Corbel" panose="020B0503020204020204" pitchFamily="34" charset="0"/>
              </a:rPr>
              <a:t>Diskriminace </a:t>
            </a:r>
            <a:r>
              <a:rPr lang="cs-CZ" altLang="cs-CZ" sz="4400" b="1" dirty="0">
                <a:solidFill>
                  <a:schemeClr val="accent1"/>
                </a:solidFill>
                <a:latin typeface="Corbel" panose="020B0503020204020204" pitchFamily="34" charset="0"/>
              </a:rPr>
              <a:t>na trhu práce</a:t>
            </a:r>
            <a:endParaRPr lang="en-US" altLang="cs-CZ" sz="4400" b="1" dirty="0">
              <a:solidFill>
                <a:schemeClr val="accent1"/>
              </a:solidFill>
              <a:latin typeface="Corbel" panose="020B0503020204020204" pitchFamily="34" charset="0"/>
            </a:endParaRPr>
          </a:p>
        </p:txBody>
      </p:sp>
      <p:pic>
        <p:nvPicPr>
          <p:cNvPr id="10243" name="Picture 16" descr="minimum-w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76475"/>
            <a:ext cx="28448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18" descr="barter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213" y="2276475"/>
            <a:ext cx="2808287"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20" descr="nic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1500" y="2276475"/>
            <a:ext cx="349250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p:cNvSpPr>
          <p:nvPr>
            <p:ph type="title"/>
          </p:nvPr>
        </p:nvSpPr>
        <p:spPr bwMode="auto">
          <a:xfrm>
            <a:off x="179388" y="0"/>
            <a:ext cx="6121400" cy="1250950"/>
          </a:xfrm>
        </p:spPr>
        <p:txBody>
          <a:bodyPr wrap="square" tIns="45720" bIns="45720" numCol="1" anchorCtr="0" compatLnSpc="1">
            <a:prstTxWarp prst="textNoShape">
              <a:avLst/>
            </a:prstTxWarp>
          </a:bodyPr>
          <a:lstStyle/>
          <a:p>
            <a:pPr eaLnBrk="1" hangingPunct="1">
              <a:defRPr/>
            </a:pPr>
            <a:r>
              <a:rPr lang="cs-CZ" sz="3600" smtClean="0"/>
              <a:t>Příčiny mzdových rozdílů</a:t>
            </a:r>
            <a:endParaRPr lang="en-US" sz="3600" smtClean="0"/>
          </a:p>
        </p:txBody>
      </p:sp>
      <p:pic>
        <p:nvPicPr>
          <p:cNvPr id="26628" name="Picture 6" descr="minimum-w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6025" y="0"/>
            <a:ext cx="1577975"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8" descr="mon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0"/>
            <a:ext cx="1992313"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brázek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518" y="116632"/>
            <a:ext cx="4317064" cy="6858000"/>
          </a:xfrm>
          <a:prstGeom prst="rect">
            <a:avLst/>
          </a:prstGeom>
        </p:spPr>
      </p:pic>
    </p:spTree>
    <p:extLst>
      <p:ext uri="{BB962C8B-B14F-4D97-AF65-F5344CB8AC3E}">
        <p14:creationId xmlns:p14="http://schemas.microsoft.com/office/powerpoint/2010/main" val="3996597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p:cNvSpPr>
          <p:nvPr>
            <p:ph type="title"/>
          </p:nvPr>
        </p:nvSpPr>
        <p:spPr bwMode="auto">
          <a:xfrm>
            <a:off x="179388" y="0"/>
            <a:ext cx="6121400" cy="1250950"/>
          </a:xfrm>
        </p:spPr>
        <p:txBody>
          <a:bodyPr wrap="square" tIns="45720" bIns="45720" numCol="1" anchorCtr="0" compatLnSpc="1">
            <a:prstTxWarp prst="textNoShape">
              <a:avLst/>
            </a:prstTxWarp>
          </a:bodyPr>
          <a:lstStyle/>
          <a:p>
            <a:pPr eaLnBrk="1" hangingPunct="1">
              <a:defRPr/>
            </a:pPr>
            <a:r>
              <a:rPr lang="cs-CZ" sz="3600" smtClean="0"/>
              <a:t>Příčiny mzdových rozdílů</a:t>
            </a:r>
            <a:endParaRPr lang="en-US" sz="3600" smtClean="0"/>
          </a:p>
        </p:txBody>
      </p:sp>
      <p:pic>
        <p:nvPicPr>
          <p:cNvPr id="26628" name="Picture 6" descr="minimum-w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6025" y="0"/>
            <a:ext cx="1577975"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8" descr="mon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0"/>
            <a:ext cx="1992313"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brázek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884" y="14319"/>
            <a:ext cx="5143654" cy="6858000"/>
          </a:xfrm>
          <a:prstGeom prst="rect">
            <a:avLst/>
          </a:prstGeom>
        </p:spPr>
      </p:pic>
    </p:spTree>
    <p:extLst>
      <p:ext uri="{BB962C8B-B14F-4D97-AF65-F5344CB8AC3E}">
        <p14:creationId xmlns:p14="http://schemas.microsoft.com/office/powerpoint/2010/main" val="42196679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normAutofit/>
          </a:bodyPr>
          <a:lstStyle/>
          <a:p>
            <a:pPr eaLnBrk="1" hangingPunct="1">
              <a:defRPr/>
            </a:pPr>
            <a:r>
              <a:rPr lang="cs-CZ" sz="3600" dirty="0" smtClean="0"/>
              <a:t>Nekonkurující si skupiny na trhu práce</a:t>
            </a:r>
            <a:endParaRPr lang="en-US" sz="3600" dirty="0" smtClean="0"/>
          </a:p>
        </p:txBody>
      </p:sp>
      <p:sp>
        <p:nvSpPr>
          <p:cNvPr id="34819" name="Rectangle 3"/>
          <p:cNvSpPr>
            <a:spLocks noGrp="1"/>
          </p:cNvSpPr>
          <p:nvPr>
            <p:ph type="body" idx="1"/>
          </p:nvPr>
        </p:nvSpPr>
        <p:spPr/>
        <p:txBody>
          <a:bodyPr/>
          <a:lstStyle/>
          <a:p>
            <a:pPr algn="just" eaLnBrk="1" hangingPunct="1">
              <a:lnSpc>
                <a:spcPct val="80000"/>
              </a:lnSpc>
              <a:spcBef>
                <a:spcPts val="600"/>
              </a:spcBef>
              <a:buSzTx/>
              <a:buFont typeface="Wingdings" panose="05000000000000000000" pitchFamily="2" charset="2"/>
              <a:buChar char="§"/>
            </a:pPr>
            <a:r>
              <a:rPr lang="cs-CZ" altLang="cs-CZ" sz="2400" b="1" dirty="0" smtClean="0"/>
              <a:t>rozdíly v mzdových sazbách dle profesí,</a:t>
            </a:r>
          </a:p>
          <a:p>
            <a:pPr algn="just" eaLnBrk="1" hangingPunct="1">
              <a:lnSpc>
                <a:spcPct val="80000"/>
              </a:lnSpc>
              <a:spcBef>
                <a:spcPts val="600"/>
              </a:spcBef>
              <a:buSzTx/>
              <a:buFont typeface="Wingdings" panose="05000000000000000000" pitchFamily="2" charset="2"/>
              <a:buChar char="§"/>
            </a:pPr>
            <a:r>
              <a:rPr lang="cs-CZ" altLang="cs-CZ" sz="2400" b="1" dirty="0" smtClean="0"/>
              <a:t>segmentace trhů práce,</a:t>
            </a:r>
          </a:p>
          <a:p>
            <a:pPr algn="just" eaLnBrk="1" hangingPunct="1">
              <a:lnSpc>
                <a:spcPct val="80000"/>
              </a:lnSpc>
              <a:spcBef>
                <a:spcPts val="600"/>
              </a:spcBef>
              <a:buSzTx/>
              <a:buFont typeface="Wingdings" panose="05000000000000000000" pitchFamily="2" charset="2"/>
              <a:buChar char="§"/>
            </a:pPr>
            <a:r>
              <a:rPr lang="cs-CZ" altLang="cs-CZ" sz="2400" b="1" dirty="0" smtClean="0"/>
              <a:t>vzájemně si nekonkurující skupiny,</a:t>
            </a:r>
          </a:p>
          <a:p>
            <a:pPr algn="just" eaLnBrk="1" hangingPunct="1">
              <a:lnSpc>
                <a:spcPct val="80000"/>
              </a:lnSpc>
              <a:spcBef>
                <a:spcPts val="600"/>
              </a:spcBef>
              <a:buSzTx/>
              <a:buFont typeface="Wingdings" panose="05000000000000000000" pitchFamily="2" charset="2"/>
              <a:buChar char="§"/>
            </a:pPr>
            <a:endParaRPr lang="cs-CZ" altLang="cs-CZ" sz="2400" b="1" dirty="0" smtClean="0"/>
          </a:p>
          <a:p>
            <a:pPr algn="just" eaLnBrk="1" hangingPunct="1">
              <a:lnSpc>
                <a:spcPct val="80000"/>
              </a:lnSpc>
              <a:spcBef>
                <a:spcPts val="600"/>
              </a:spcBef>
              <a:buSzTx/>
              <a:buFont typeface="Wingdings" panose="05000000000000000000" pitchFamily="2" charset="2"/>
              <a:buChar char="§"/>
            </a:pPr>
            <a:r>
              <a:rPr lang="cs-CZ" altLang="cs-CZ" sz="2400" b="1" dirty="0" smtClean="0"/>
              <a:t>příčiny vzniku dílčích trhů:</a:t>
            </a:r>
          </a:p>
          <a:p>
            <a:pPr lvl="1" algn="just" eaLnBrk="1" hangingPunct="1">
              <a:lnSpc>
                <a:spcPct val="80000"/>
              </a:lnSpc>
              <a:spcBef>
                <a:spcPts val="600"/>
              </a:spcBef>
              <a:buSzTx/>
              <a:buFont typeface="Wingdings" panose="05000000000000000000" pitchFamily="2" charset="2"/>
              <a:buChar char="§"/>
            </a:pPr>
            <a:r>
              <a:rPr lang="cs-CZ" altLang="cs-CZ" sz="2000" b="1" dirty="0" smtClean="0"/>
              <a:t>vynaložení investic pro kvalifikovaná povolání,</a:t>
            </a:r>
          </a:p>
          <a:p>
            <a:pPr lvl="1" algn="just" eaLnBrk="1" hangingPunct="1">
              <a:lnSpc>
                <a:spcPct val="80000"/>
              </a:lnSpc>
              <a:spcBef>
                <a:spcPts val="600"/>
              </a:spcBef>
              <a:buSzTx/>
              <a:buFont typeface="Wingdings" panose="05000000000000000000" pitchFamily="2" charset="2"/>
              <a:buChar char="§"/>
            </a:pPr>
            <a:r>
              <a:rPr lang="cs-CZ" altLang="cs-CZ" sz="2000" b="1" dirty="0" smtClean="0">
                <a:latin typeface="Calibri" panose="020F0502020204030204" pitchFamily="34" charset="0"/>
                <a:cs typeface="Calibri" panose="020F0502020204030204" pitchFamily="34" charset="0"/>
              </a:rPr>
              <a:t>→ </a:t>
            </a:r>
            <a:r>
              <a:rPr lang="cs-CZ" altLang="cs-CZ" sz="2000" b="1" dirty="0" smtClean="0">
                <a:cs typeface="Calibri" panose="020F0502020204030204" pitchFamily="34" charset="0"/>
              </a:rPr>
              <a:t>specializace v daném povolání,</a:t>
            </a:r>
          </a:p>
          <a:p>
            <a:pPr lvl="1" algn="just" eaLnBrk="1" hangingPunct="1">
              <a:lnSpc>
                <a:spcPct val="80000"/>
              </a:lnSpc>
              <a:spcBef>
                <a:spcPts val="600"/>
              </a:spcBef>
              <a:buSzTx/>
              <a:buFont typeface="Wingdings" panose="05000000000000000000" pitchFamily="2" charset="2"/>
              <a:buChar char="§"/>
            </a:pPr>
            <a:r>
              <a:rPr lang="cs-CZ" altLang="cs-CZ" sz="2000" b="1" dirty="0" smtClean="0">
                <a:latin typeface="Calibri" panose="020F0502020204030204" pitchFamily="34" charset="0"/>
                <a:cs typeface="Calibri" panose="020F0502020204030204" pitchFamily="34" charset="0"/>
              </a:rPr>
              <a:t>→ </a:t>
            </a:r>
            <a:r>
              <a:rPr lang="cs-CZ" altLang="cs-CZ" sz="2000" b="1" dirty="0">
                <a:cs typeface="Calibri" panose="020F0502020204030204" pitchFamily="34" charset="0"/>
              </a:rPr>
              <a:t>vliv nabídky práce a poptávky po práci v dané dovednosti,</a:t>
            </a:r>
          </a:p>
          <a:p>
            <a:pPr lvl="1" algn="just" eaLnBrk="1" hangingPunct="1">
              <a:lnSpc>
                <a:spcPct val="80000"/>
              </a:lnSpc>
              <a:spcBef>
                <a:spcPts val="600"/>
              </a:spcBef>
              <a:buSzTx/>
              <a:buFont typeface="Wingdings" panose="05000000000000000000" pitchFamily="2" charset="2"/>
              <a:buChar char="§"/>
            </a:pPr>
            <a:r>
              <a:rPr lang="cs-CZ" altLang="cs-CZ" sz="2000" b="1" dirty="0" smtClean="0">
                <a:latin typeface="Calibri" panose="020F0502020204030204" pitchFamily="34" charset="0"/>
                <a:cs typeface="Calibri" panose="020F0502020204030204" pitchFamily="34" charset="0"/>
              </a:rPr>
              <a:t>→ </a:t>
            </a:r>
            <a:r>
              <a:rPr lang="cs-CZ" altLang="cs-CZ" sz="2000" b="1" dirty="0" smtClean="0">
                <a:cs typeface="Calibri" panose="020F0502020204030204" pitchFamily="34" charset="0"/>
              </a:rPr>
              <a:t>mzdové sazby se odvíjí od dění na daném trhu práce.</a:t>
            </a:r>
          </a:p>
          <a:p>
            <a:pPr lvl="1" algn="just" eaLnBrk="1" hangingPunct="1">
              <a:lnSpc>
                <a:spcPct val="80000"/>
              </a:lnSpc>
              <a:spcBef>
                <a:spcPts val="600"/>
              </a:spcBef>
              <a:buSzTx/>
              <a:buFont typeface="Wingdings" panose="05000000000000000000" pitchFamily="2" charset="2"/>
              <a:buChar char="§"/>
            </a:pPr>
            <a:endParaRPr lang="cs-CZ" altLang="cs-CZ" sz="2000" b="1" dirty="0">
              <a:cs typeface="Calibri" panose="020F0502020204030204" pitchFamily="34" charset="0"/>
            </a:endParaRPr>
          </a:p>
          <a:p>
            <a:pPr lvl="1" algn="just" eaLnBrk="1" hangingPunct="1">
              <a:lnSpc>
                <a:spcPct val="80000"/>
              </a:lnSpc>
              <a:spcBef>
                <a:spcPts val="600"/>
              </a:spcBef>
              <a:buSzTx/>
              <a:buFont typeface="Wingdings" panose="05000000000000000000" pitchFamily="2" charset="2"/>
              <a:buChar char="§"/>
            </a:pPr>
            <a:endParaRPr lang="cs-CZ" altLang="cs-CZ" sz="2000" b="1" dirty="0" smtClean="0">
              <a:cs typeface="Calibri" panose="020F0502020204030204" pitchFamily="34" charset="0"/>
            </a:endParaRPr>
          </a:p>
          <a:p>
            <a:pPr algn="just" eaLnBrk="1" hangingPunct="1">
              <a:lnSpc>
                <a:spcPct val="80000"/>
              </a:lnSpc>
              <a:spcBef>
                <a:spcPts val="600"/>
              </a:spcBef>
              <a:buSzTx/>
              <a:buFont typeface="Wingdings" panose="05000000000000000000" pitchFamily="2" charset="2"/>
              <a:buChar char="§"/>
            </a:pPr>
            <a:r>
              <a:rPr lang="cs-CZ" altLang="cs-CZ" sz="2400" b="1" dirty="0" smtClean="0">
                <a:cs typeface="Calibri" panose="020F0502020204030204" pitchFamily="34" charset="0"/>
              </a:rPr>
              <a:t>Realita: částečné substituty → částečně si konkurující skupiny.</a:t>
            </a:r>
            <a:endParaRPr lang="cs-CZ" altLang="cs-CZ" sz="2400" b="1" dirty="0" smtClean="0"/>
          </a:p>
          <a:p>
            <a:pPr lvl="1" algn="just" eaLnBrk="1" hangingPunct="1">
              <a:lnSpc>
                <a:spcPct val="80000"/>
              </a:lnSpc>
              <a:spcBef>
                <a:spcPts val="600"/>
              </a:spcBef>
              <a:buSzTx/>
              <a:buFont typeface="Wingdings" panose="05000000000000000000" pitchFamily="2" charset="2"/>
              <a:buChar char="§"/>
            </a:pPr>
            <a:endParaRPr lang="cs-CZ" altLang="cs-CZ" sz="2000" b="1" dirty="0" smtClean="0"/>
          </a:p>
          <a:p>
            <a:pPr algn="just" eaLnBrk="1" hangingPunct="1">
              <a:lnSpc>
                <a:spcPct val="80000"/>
              </a:lnSpc>
              <a:spcBef>
                <a:spcPts val="600"/>
              </a:spcBef>
              <a:buSzTx/>
              <a:buFont typeface="Wingdings" panose="05000000000000000000" pitchFamily="2" charset="2"/>
              <a:buChar char="§"/>
            </a:pPr>
            <a:endParaRPr lang="cs-CZ" altLang="cs-CZ" sz="3600" dirty="0" smtClean="0"/>
          </a:p>
          <a:p>
            <a:pPr algn="just" eaLnBrk="1" hangingPunct="1">
              <a:lnSpc>
                <a:spcPct val="80000"/>
              </a:lnSpc>
              <a:spcBef>
                <a:spcPts val="600"/>
              </a:spcBef>
              <a:buSzTx/>
              <a:buFont typeface="Wingdings" panose="05000000000000000000" pitchFamily="2" charset="2"/>
              <a:buChar char="§"/>
            </a:pPr>
            <a:endParaRPr lang="en-US" altLang="cs-CZ" sz="2400" dirty="0" smtClean="0"/>
          </a:p>
        </p:txBody>
      </p:sp>
    </p:spTree>
    <p:extLst>
      <p:ext uri="{BB962C8B-B14F-4D97-AF65-F5344CB8AC3E}">
        <p14:creationId xmlns:p14="http://schemas.microsoft.com/office/powerpoint/2010/main" val="199215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p:cNvSpPr>
          <p:nvPr>
            <p:ph type="title"/>
          </p:nvPr>
        </p:nvSpPr>
        <p:spPr bwMode="auto">
          <a:xfrm>
            <a:off x="179388" y="0"/>
            <a:ext cx="8208962" cy="1250950"/>
          </a:xfrm>
        </p:spPr>
        <p:txBody>
          <a:bodyPr wrap="square" tIns="45720" bIns="45720" numCol="1" anchorCtr="0" compatLnSpc="1">
            <a:prstTxWarp prst="textNoShape">
              <a:avLst/>
            </a:prstTxWarp>
          </a:bodyPr>
          <a:lstStyle/>
          <a:p>
            <a:pPr eaLnBrk="1" hangingPunct="1">
              <a:defRPr/>
            </a:pPr>
            <a:r>
              <a:rPr lang="cs-CZ" sz="3600" dirty="0" smtClean="0"/>
              <a:t>Teorie duálního trhu práce </a:t>
            </a:r>
            <a:br>
              <a:rPr lang="cs-CZ" sz="3600" dirty="0" smtClean="0"/>
            </a:br>
            <a:r>
              <a:rPr lang="cs-CZ" sz="3600" dirty="0" smtClean="0"/>
              <a:t>– primární a sekundární trh práce</a:t>
            </a:r>
            <a:endParaRPr lang="en-US" sz="3600" dirty="0" smtClean="0"/>
          </a:p>
        </p:txBody>
      </p:sp>
      <p:pic>
        <p:nvPicPr>
          <p:cNvPr id="28675" name="Picture 7" descr="3b38482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628775"/>
            <a:ext cx="3384550"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9" descr="business_suit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1628775"/>
            <a:ext cx="198278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13" descr="female-IT-work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1500" y="1484313"/>
            <a:ext cx="280035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15" descr="janitorial-trolley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113" y="3860800"/>
            <a:ext cx="2381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17" descr="cashier_resiz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0063" y="4221163"/>
            <a:ext cx="3173412"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19" descr="1065077309_stavba-delnik-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388" y="4076700"/>
            <a:ext cx="2854325" cy="222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eaLnBrk="1" hangingPunct="1">
              <a:defRPr/>
            </a:pPr>
            <a:r>
              <a:rPr lang="cs-CZ" smtClean="0"/>
              <a:t>Primární trh práce</a:t>
            </a:r>
            <a:endParaRPr lang="en-US" smtClean="0"/>
          </a:p>
        </p:txBody>
      </p:sp>
      <p:sp>
        <p:nvSpPr>
          <p:cNvPr id="32771" name="Rectangle 3"/>
          <p:cNvSpPr>
            <a:spLocks noGrp="1"/>
          </p:cNvSpPr>
          <p:nvPr>
            <p:ph type="body" idx="1"/>
          </p:nvPr>
        </p:nvSpPr>
        <p:spPr>
          <a:xfrm>
            <a:off x="0" y="1774825"/>
            <a:ext cx="8686800" cy="4625975"/>
          </a:xfrm>
        </p:spPr>
        <p:txBody>
          <a:bodyPr/>
          <a:lstStyle/>
          <a:p>
            <a:pPr algn="just" eaLnBrk="1" hangingPunct="1">
              <a:lnSpc>
                <a:spcPct val="80000"/>
              </a:lnSpc>
              <a:spcBef>
                <a:spcPts val="0"/>
              </a:spcBef>
              <a:spcAft>
                <a:spcPts val="1200"/>
              </a:spcAft>
              <a:buSzTx/>
              <a:buFont typeface="Wingdings" panose="05000000000000000000" pitchFamily="2" charset="2"/>
              <a:buChar char="§"/>
            </a:pPr>
            <a:r>
              <a:rPr lang="cs-CZ" altLang="cs-CZ" sz="2400" dirty="0" smtClean="0"/>
              <a:t>lepší a výhodnější pracovní příležitosti s vyšší prestiží, poskytující řadu šancí,</a:t>
            </a:r>
          </a:p>
          <a:p>
            <a:pPr algn="just" eaLnBrk="1" hangingPunct="1">
              <a:lnSpc>
                <a:spcPct val="80000"/>
              </a:lnSpc>
              <a:spcBef>
                <a:spcPts val="0"/>
              </a:spcBef>
              <a:spcAft>
                <a:spcPts val="1200"/>
              </a:spcAft>
              <a:buSzTx/>
              <a:buFont typeface="Wingdings" panose="05000000000000000000" pitchFamily="2" charset="2"/>
              <a:buChar char="§"/>
            </a:pPr>
            <a:r>
              <a:rPr lang="cs-CZ" altLang="cs-CZ" sz="2400" dirty="0" smtClean="0"/>
              <a:t>relativně dobré možnosti profesionálního růstu,</a:t>
            </a:r>
          </a:p>
          <a:p>
            <a:pPr algn="just" eaLnBrk="1" hangingPunct="1">
              <a:lnSpc>
                <a:spcPct val="80000"/>
              </a:lnSpc>
              <a:spcBef>
                <a:spcPts val="0"/>
              </a:spcBef>
              <a:spcAft>
                <a:spcPts val="1200"/>
              </a:spcAft>
              <a:buSzTx/>
              <a:buFont typeface="Wingdings" panose="05000000000000000000" pitchFamily="2" charset="2"/>
              <a:buChar char="§"/>
            </a:pPr>
            <a:r>
              <a:rPr lang="cs-CZ" altLang="cs-CZ" sz="2400" dirty="0" smtClean="0"/>
              <a:t>lepší pracovní podmínky,</a:t>
            </a:r>
          </a:p>
          <a:p>
            <a:pPr algn="just" eaLnBrk="1" hangingPunct="1">
              <a:lnSpc>
                <a:spcPct val="80000"/>
              </a:lnSpc>
              <a:spcBef>
                <a:spcPts val="0"/>
              </a:spcBef>
              <a:spcAft>
                <a:spcPts val="1200"/>
              </a:spcAft>
              <a:buSzTx/>
              <a:buFont typeface="Wingdings" panose="05000000000000000000" pitchFamily="2" charset="2"/>
              <a:buChar char="§"/>
            </a:pPr>
            <a:r>
              <a:rPr lang="cs-CZ" altLang="cs-CZ" sz="2400" dirty="0" smtClean="0"/>
              <a:t>pracovní místa poskytují relativní bezpečí před ztrátou zaměstnání propouštěním,</a:t>
            </a:r>
          </a:p>
          <a:p>
            <a:pPr algn="just" eaLnBrk="1" hangingPunct="1">
              <a:lnSpc>
                <a:spcPct val="80000"/>
              </a:lnSpc>
              <a:spcBef>
                <a:spcPts val="0"/>
              </a:spcBef>
              <a:spcAft>
                <a:spcPts val="1200"/>
              </a:spcAft>
              <a:buSzTx/>
              <a:buFont typeface="Wingdings" panose="05000000000000000000" pitchFamily="2" charset="2"/>
              <a:buChar char="§"/>
            </a:pPr>
            <a:r>
              <a:rPr lang="cs-CZ" altLang="cs-CZ" sz="2400" dirty="0" smtClean="0"/>
              <a:t>pro pracovníky je  snadnější zvýšit si kvalifikaci a tím dále posílit stabilitu svého zaměstnání, popřípadě zvýšit si tak šanci udržení se na tomto privilegovaném trhu práce i po případném propuštění,</a:t>
            </a:r>
          </a:p>
          <a:p>
            <a:pPr algn="just" eaLnBrk="1" hangingPunct="1">
              <a:lnSpc>
                <a:spcPct val="80000"/>
              </a:lnSpc>
              <a:spcBef>
                <a:spcPts val="0"/>
              </a:spcBef>
              <a:spcAft>
                <a:spcPts val="1200"/>
              </a:spcAft>
              <a:buSzTx/>
              <a:buFont typeface="Wingdings" panose="05000000000000000000" pitchFamily="2" charset="2"/>
              <a:buChar char="§"/>
            </a:pPr>
            <a:r>
              <a:rPr lang="cs-CZ" altLang="cs-CZ" sz="2400" dirty="0" smtClean="0"/>
              <a:t>práce je  relativně dobře placená a je zajištěn i určitý růst mezd,</a:t>
            </a:r>
          </a:p>
          <a:p>
            <a:pPr algn="just" eaLnBrk="1" hangingPunct="1">
              <a:lnSpc>
                <a:spcPct val="80000"/>
              </a:lnSpc>
              <a:spcBef>
                <a:spcPts val="0"/>
              </a:spcBef>
              <a:spcAft>
                <a:spcPts val="1200"/>
              </a:spcAft>
              <a:buSzTx/>
              <a:buFont typeface="Wingdings" panose="05000000000000000000" pitchFamily="2" charset="2"/>
              <a:buChar char="§"/>
            </a:pPr>
            <a:r>
              <a:rPr lang="cs-CZ" altLang="cs-CZ" sz="2400" dirty="0" smtClean="0"/>
              <a:t>fluktuace je relativně nízká.</a:t>
            </a:r>
            <a:endParaRPr lang="en-US" altLang="cs-CZ" sz="2400" dirty="0" smtClean="0"/>
          </a:p>
        </p:txBody>
      </p:sp>
      <p:pic>
        <p:nvPicPr>
          <p:cNvPr id="32772" name="Picture 5" descr="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5625" y="0"/>
            <a:ext cx="968375"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7" descr="img_zamestnanc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260350"/>
            <a:ext cx="2571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eaLnBrk="1" hangingPunct="1">
              <a:defRPr/>
            </a:pPr>
            <a:r>
              <a:rPr lang="cs-CZ" smtClean="0"/>
              <a:t>Sekundární trh</a:t>
            </a:r>
            <a:endParaRPr lang="en-US" smtClean="0"/>
          </a:p>
        </p:txBody>
      </p:sp>
      <p:sp>
        <p:nvSpPr>
          <p:cNvPr id="34819" name="Rectangle 3"/>
          <p:cNvSpPr>
            <a:spLocks noGrp="1"/>
          </p:cNvSpPr>
          <p:nvPr>
            <p:ph type="body" idx="1"/>
          </p:nvPr>
        </p:nvSpPr>
        <p:spPr>
          <a:xfrm>
            <a:off x="35496" y="1589821"/>
            <a:ext cx="8735442" cy="5007531"/>
          </a:xfrm>
        </p:spPr>
        <p:txBody>
          <a:bodyPr/>
          <a:lstStyle/>
          <a:p>
            <a:pPr algn="just" eaLnBrk="1" hangingPunct="1">
              <a:lnSpc>
                <a:spcPct val="80000"/>
              </a:lnSpc>
              <a:spcBef>
                <a:spcPts val="0"/>
              </a:spcBef>
              <a:spcAft>
                <a:spcPts val="1200"/>
              </a:spcAft>
              <a:buSzTx/>
              <a:buFont typeface="Wingdings" panose="05000000000000000000" pitchFamily="2" charset="2"/>
              <a:buChar char="§"/>
            </a:pPr>
            <a:r>
              <a:rPr lang="cs-CZ" altLang="cs-CZ" sz="2400" dirty="0" smtClean="0"/>
              <a:t>pracovní místa s nižší prestiží,</a:t>
            </a:r>
          </a:p>
          <a:p>
            <a:pPr algn="just" eaLnBrk="1" hangingPunct="1">
              <a:lnSpc>
                <a:spcPct val="80000"/>
              </a:lnSpc>
              <a:spcBef>
                <a:spcPts val="0"/>
              </a:spcBef>
              <a:spcAft>
                <a:spcPts val="1200"/>
              </a:spcAft>
              <a:buSzTx/>
              <a:buFont typeface="Wingdings" panose="05000000000000000000" pitchFamily="2" charset="2"/>
              <a:buChar char="§"/>
            </a:pPr>
            <a:r>
              <a:rPr lang="cs-CZ" altLang="cs-CZ" sz="2400" dirty="0" smtClean="0"/>
              <a:t>nižší mzdová úroveň,</a:t>
            </a:r>
          </a:p>
          <a:p>
            <a:pPr algn="just" eaLnBrk="1" hangingPunct="1">
              <a:lnSpc>
                <a:spcPct val="80000"/>
              </a:lnSpc>
              <a:spcBef>
                <a:spcPts val="0"/>
              </a:spcBef>
              <a:spcAft>
                <a:spcPts val="1200"/>
              </a:spcAft>
              <a:buSzTx/>
              <a:buFont typeface="Wingdings" panose="05000000000000000000" pitchFamily="2" charset="2"/>
              <a:buChar char="§"/>
            </a:pPr>
            <a:r>
              <a:rPr lang="cs-CZ" altLang="cs-CZ" sz="2400" dirty="0" smtClean="0"/>
              <a:t>pracovní kariéra málo výhodná, popřípadě se o kariéře nedá vůbec hovořit,</a:t>
            </a:r>
          </a:p>
          <a:p>
            <a:pPr algn="just" eaLnBrk="1" hangingPunct="1">
              <a:lnSpc>
                <a:spcPct val="80000"/>
              </a:lnSpc>
              <a:spcBef>
                <a:spcPts val="0"/>
              </a:spcBef>
              <a:spcAft>
                <a:spcPts val="1200"/>
              </a:spcAft>
              <a:buSzTx/>
              <a:buFont typeface="Wingdings" panose="05000000000000000000" pitchFamily="2" charset="2"/>
              <a:buChar char="§"/>
            </a:pPr>
            <a:r>
              <a:rPr lang="cs-CZ" altLang="cs-CZ" sz="2400" dirty="0" smtClean="0"/>
              <a:t>trh méně stabilních pracovních příležitostí a pracovní kariéra osob, které se na tomto trhu pohybují je periodicky přerušována obdobími kratší či delší nezaměstnanosti,</a:t>
            </a:r>
          </a:p>
          <a:p>
            <a:pPr algn="just" eaLnBrk="1" hangingPunct="1">
              <a:lnSpc>
                <a:spcPct val="80000"/>
              </a:lnSpc>
              <a:spcBef>
                <a:spcPts val="0"/>
              </a:spcBef>
              <a:spcAft>
                <a:spcPts val="1200"/>
              </a:spcAft>
              <a:buSzTx/>
              <a:buFont typeface="Wingdings" panose="05000000000000000000" pitchFamily="2" charset="2"/>
              <a:buChar char="§"/>
            </a:pPr>
            <a:r>
              <a:rPr lang="cs-CZ" altLang="cs-CZ" sz="2400" dirty="0" smtClean="0"/>
              <a:t>pracovníci na sekundárním trhu práce se častěji stávají nezaměstnanými, i když na druhé straně je zde snadnější získat zaměstnání než na primárním trhu práce,</a:t>
            </a:r>
          </a:p>
          <a:p>
            <a:pPr algn="just" eaLnBrk="1" hangingPunct="1">
              <a:lnSpc>
                <a:spcPct val="80000"/>
              </a:lnSpc>
              <a:spcBef>
                <a:spcPts val="0"/>
              </a:spcBef>
              <a:spcAft>
                <a:spcPts val="1200"/>
              </a:spcAft>
              <a:buSzTx/>
              <a:buFont typeface="Wingdings" panose="05000000000000000000" pitchFamily="2" charset="2"/>
              <a:buChar char="§"/>
            </a:pPr>
            <a:r>
              <a:rPr lang="cs-CZ" altLang="cs-CZ" sz="2400" dirty="0" smtClean="0"/>
              <a:t>velká fluktuace pracovníků v rámci sekundárního trhu práce,</a:t>
            </a:r>
          </a:p>
          <a:p>
            <a:pPr algn="just" eaLnBrk="1" hangingPunct="1">
              <a:lnSpc>
                <a:spcPct val="80000"/>
              </a:lnSpc>
              <a:spcBef>
                <a:spcPts val="0"/>
              </a:spcBef>
              <a:spcAft>
                <a:spcPts val="1200"/>
              </a:spcAft>
              <a:buSzTx/>
              <a:buFont typeface="Wingdings" panose="05000000000000000000" pitchFamily="2" charset="2"/>
              <a:buChar char="§"/>
            </a:pPr>
            <a:r>
              <a:rPr lang="cs-CZ" altLang="cs-CZ" sz="2400" dirty="0" smtClean="0"/>
              <a:t>omezení či  znemožnění přechodu na primární trh práce z důvodu malé či žádné možnosti zvýšení si kvalifikace.</a:t>
            </a:r>
            <a:endParaRPr lang="cs-CZ" altLang="cs-CZ" sz="3600" dirty="0" smtClean="0"/>
          </a:p>
          <a:p>
            <a:pPr algn="just" eaLnBrk="1" hangingPunct="1">
              <a:lnSpc>
                <a:spcPct val="80000"/>
              </a:lnSpc>
              <a:spcBef>
                <a:spcPts val="0"/>
              </a:spcBef>
              <a:spcAft>
                <a:spcPts val="1200"/>
              </a:spcAft>
              <a:buSzTx/>
              <a:buFont typeface="Wingdings" panose="05000000000000000000" pitchFamily="2" charset="2"/>
              <a:buChar char="§"/>
            </a:pPr>
            <a:endParaRPr lang="en-US" altLang="cs-CZ" sz="2400" dirty="0" smtClean="0"/>
          </a:p>
        </p:txBody>
      </p:sp>
      <p:pic>
        <p:nvPicPr>
          <p:cNvPr id="34820" name="Picture 7" descr="294355-demonstrace-pred-obchodem-diskont-plus-v-mos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0"/>
            <a:ext cx="19145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9" descr="highway%20work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0"/>
            <a:ext cx="2038350"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4"/>
          <p:cNvSpPr>
            <a:spLocks noGrp="1"/>
          </p:cNvSpPr>
          <p:nvPr>
            <p:ph type="title"/>
          </p:nvPr>
        </p:nvSpPr>
        <p:spPr bwMode="auto"/>
        <p:txBody>
          <a:bodyPr wrap="square" tIns="45720" bIns="45720" numCol="1" anchorCtr="0" compatLnSpc="1">
            <a:prstTxWarp prst="textNoShape">
              <a:avLst/>
            </a:prstTxWarp>
          </a:bodyPr>
          <a:lstStyle/>
          <a:p>
            <a:pPr algn="ctr" eaLnBrk="1" hangingPunct="1">
              <a:defRPr/>
            </a:pPr>
            <a:r>
              <a:rPr lang="cs-CZ" smtClean="0"/>
              <a:t>Diskriminace na trhu práce</a:t>
            </a:r>
            <a:endParaRPr lang="en-US" smtClean="0"/>
          </a:p>
        </p:txBody>
      </p:sp>
      <p:pic>
        <p:nvPicPr>
          <p:cNvPr id="36867" name="Picture 6" descr="stop_diskriminac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060575"/>
            <a:ext cx="3851275"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8"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2060575"/>
            <a:ext cx="3911600"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4"/>
          <p:cNvSpPr>
            <a:spLocks noGrp="1"/>
          </p:cNvSpPr>
          <p:nvPr>
            <p:ph type="title"/>
          </p:nvPr>
        </p:nvSpPr>
        <p:spPr bwMode="auto"/>
        <p:txBody>
          <a:bodyPr wrap="square" tIns="45720" bIns="45720" numCol="1" anchorCtr="0" compatLnSpc="1">
            <a:prstTxWarp prst="textNoShape">
              <a:avLst/>
            </a:prstTxWarp>
          </a:bodyPr>
          <a:lstStyle/>
          <a:p>
            <a:pPr algn="ctr" eaLnBrk="1" hangingPunct="1">
              <a:defRPr/>
            </a:pPr>
            <a:r>
              <a:rPr lang="cs-CZ" smtClean="0"/>
              <a:t>Diskriminace na trhu práce</a:t>
            </a:r>
            <a:endParaRPr lang="en-US" smtClean="0"/>
          </a:p>
        </p:txBody>
      </p:sp>
      <p:pic>
        <p:nvPicPr>
          <p:cNvPr id="38915" name="Picture 8"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2060575"/>
            <a:ext cx="3911600"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2" descr="http://englischlehrer.de/texts/images/mester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420938"/>
            <a:ext cx="42164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endParaRPr lang="cs-CZ"/>
          </a:p>
        </p:txBody>
      </p:sp>
      <p:sp>
        <p:nvSpPr>
          <p:cNvPr id="3" name="TextovéPole 2"/>
          <p:cNvSpPr txBox="1"/>
          <p:nvPr/>
        </p:nvSpPr>
        <p:spPr>
          <a:xfrm>
            <a:off x="714375" y="3284538"/>
            <a:ext cx="7715250" cy="2062162"/>
          </a:xfrm>
          <a:prstGeom prst="rect">
            <a:avLst/>
          </a:prstGeom>
          <a:noFill/>
        </p:spPr>
        <p:txBody>
          <a:bodyPr>
            <a:spAutoFit/>
          </a:bodyPr>
          <a:lstStyle/>
          <a:p>
            <a:pPr algn="ctr">
              <a:defRPr/>
            </a:pPr>
            <a:r>
              <a:rPr lang="cs-CZ" sz="3200" dirty="0">
                <a:latin typeface="+mn-lt"/>
              </a:rPr>
              <a:t>„Mám sen, že moje čtyři malé děti budou jednoho dne součástí národa, jenž je nebude</a:t>
            </a:r>
          </a:p>
          <a:p>
            <a:pPr algn="ctr">
              <a:defRPr/>
            </a:pPr>
            <a:r>
              <a:rPr lang="pl-PL" sz="3200" dirty="0">
                <a:latin typeface="+mn-lt"/>
              </a:rPr>
              <a:t>posuzovat podle barvy jejich kůže, ale podle charakteru jejich osobnosti.“</a:t>
            </a:r>
            <a:endParaRPr lang="cs-CZ" sz="3200" dirty="0">
              <a:latin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p:cNvSpPr>
          <p:nvPr>
            <p:ph type="title"/>
          </p:nvPr>
        </p:nvSpPr>
        <p:spPr bwMode="auto"/>
        <p:txBody>
          <a:bodyPr wrap="square" tIns="45720" bIns="45720" numCol="1" anchorCtr="0" compatLnSpc="1">
            <a:prstTxWarp prst="textNoShape">
              <a:avLst/>
            </a:prstTxWarp>
          </a:bodyPr>
          <a:lstStyle/>
          <a:p>
            <a:pPr eaLnBrk="1" hangingPunct="1">
              <a:defRPr/>
            </a:pPr>
            <a:r>
              <a:rPr lang="cs-CZ" smtClean="0"/>
              <a:t>A jak je na tom Česko?</a:t>
            </a:r>
            <a:endParaRPr lang="en-US" smtClean="0"/>
          </a:p>
        </p:txBody>
      </p:sp>
      <p:pic>
        <p:nvPicPr>
          <p:cNvPr id="80899" name="Picture 4" descr="flag_czech_republ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0"/>
            <a:ext cx="2208213"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0" name="Obrázek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555750"/>
            <a:ext cx="7097712" cy="501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00541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179512" y="1556792"/>
            <a:ext cx="8856984" cy="4457700"/>
          </a:xfrm>
        </p:spPr>
        <p:txBody>
          <a:bodyPr/>
          <a:lstStyle/>
          <a:p>
            <a:pPr eaLnBrk="1" hangingPunct="1">
              <a:spcBef>
                <a:spcPts val="600"/>
              </a:spcBef>
              <a:spcAft>
                <a:spcPts val="1200"/>
              </a:spcAft>
            </a:pPr>
            <a:r>
              <a:rPr lang="cs-CZ" altLang="cs-CZ" sz="2200" dirty="0" smtClean="0"/>
              <a:t>kompenzační mzdové rozdíly</a:t>
            </a:r>
          </a:p>
          <a:p>
            <a:pPr eaLnBrk="1" hangingPunct="1">
              <a:spcBef>
                <a:spcPts val="600"/>
              </a:spcBef>
              <a:spcAft>
                <a:spcPts val="1200"/>
              </a:spcAft>
            </a:pPr>
            <a:r>
              <a:rPr lang="cs-CZ" altLang="cs-CZ" sz="2200" dirty="0" smtClean="0"/>
              <a:t>příjmové rozdíly způsobené jedinečností na trhu práce</a:t>
            </a:r>
          </a:p>
          <a:p>
            <a:pPr eaLnBrk="1" hangingPunct="1">
              <a:spcAft>
                <a:spcPts val="1200"/>
              </a:spcAft>
            </a:pPr>
            <a:r>
              <a:rPr lang="cs-CZ" altLang="cs-CZ" sz="2200" dirty="0" smtClean="0"/>
              <a:t>rozdíly ve mzdách způsobené nabídkově - poptávkovými poměry na trzích kvalifikované a nekvalifikované práce</a:t>
            </a:r>
          </a:p>
          <a:p>
            <a:pPr eaLnBrk="1" hangingPunct="1">
              <a:spcAft>
                <a:spcPts val="1200"/>
              </a:spcAft>
            </a:pPr>
            <a:r>
              <a:rPr lang="cs-CZ" altLang="cs-CZ" sz="2200" dirty="0" smtClean="0"/>
              <a:t>nekonkurující si skupiny na trhu práce a rozdíly ve mzdách</a:t>
            </a:r>
          </a:p>
          <a:p>
            <a:pPr eaLnBrk="1" hangingPunct="1">
              <a:spcAft>
                <a:spcPts val="1200"/>
              </a:spcAft>
            </a:pPr>
            <a:r>
              <a:rPr lang="cs-CZ" altLang="cs-CZ" sz="2200" dirty="0" smtClean="0"/>
              <a:t>teorie duálního trhu práce</a:t>
            </a:r>
          </a:p>
          <a:p>
            <a:pPr eaLnBrk="1" hangingPunct="1">
              <a:spcAft>
                <a:spcPts val="1200"/>
              </a:spcAft>
            </a:pPr>
            <a:r>
              <a:rPr lang="cs-CZ" altLang="cs-CZ" sz="2200" dirty="0" smtClean="0"/>
              <a:t>definice diskriminace na trhu práce, historické  kořeny</a:t>
            </a:r>
          </a:p>
          <a:p>
            <a:pPr eaLnBrk="1" hangingPunct="1">
              <a:spcAft>
                <a:spcPts val="1200"/>
              </a:spcAft>
            </a:pPr>
            <a:r>
              <a:rPr lang="cs-CZ" altLang="cs-CZ" sz="2200" dirty="0" smtClean="0"/>
              <a:t>diskriminace podle rasy</a:t>
            </a:r>
          </a:p>
          <a:p>
            <a:pPr eaLnBrk="1" hangingPunct="1">
              <a:spcAft>
                <a:spcPts val="1200"/>
              </a:spcAft>
            </a:pPr>
            <a:r>
              <a:rPr lang="cs-CZ" altLang="cs-CZ" sz="2200" dirty="0" smtClean="0"/>
              <a:t>diskriminace podle pohlaví</a:t>
            </a:r>
          </a:p>
          <a:p>
            <a:pPr eaLnBrk="1" hangingPunct="1">
              <a:spcAft>
                <a:spcPts val="1200"/>
              </a:spcAft>
            </a:pPr>
            <a:r>
              <a:rPr lang="cs-CZ" altLang="cs-CZ" sz="2200" dirty="0" smtClean="0"/>
              <a:t>rozdíly ve mzdách podle rasy a pohlaví (příklady)</a:t>
            </a:r>
          </a:p>
          <a:p>
            <a:pPr eaLnBrk="1" hangingPunct="1">
              <a:spcAft>
                <a:spcPts val="1200"/>
              </a:spcAft>
            </a:pPr>
            <a:r>
              <a:rPr lang="cs-CZ" altLang="cs-CZ" sz="2200" dirty="0" smtClean="0"/>
              <a:t>boj proti diskriminaci na trhu práce </a:t>
            </a:r>
          </a:p>
          <a:p>
            <a:pPr marL="742950" lvl="1" indent="-285750" eaLnBrk="1" hangingPunct="1">
              <a:lnSpc>
                <a:spcPct val="90000"/>
              </a:lnSpc>
              <a:spcAft>
                <a:spcPts val="1200"/>
              </a:spcAft>
            </a:pPr>
            <a:endParaRPr lang="cs-CZ" altLang="cs-CZ" sz="2200" dirty="0" smtClean="0"/>
          </a:p>
        </p:txBody>
      </p:sp>
      <p:pic>
        <p:nvPicPr>
          <p:cNvPr id="12291" name="Picture 6" descr="C:\Documents and Settings\Zam\Local Settings\Temporary Internet Files\Content.IE5\9CHFMSF4\MCj0441462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260350"/>
            <a:ext cx="1014412"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Nadpis 7"/>
          <p:cNvSpPr>
            <a:spLocks noGrp="1"/>
          </p:cNvSpPr>
          <p:nvPr>
            <p:ph type="title"/>
          </p:nvPr>
        </p:nvSpPr>
        <p:spPr>
          <a:xfrm>
            <a:off x="447675" y="3048"/>
            <a:ext cx="5400684" cy="1252728"/>
          </a:xfrm>
        </p:spPr>
        <p:txBody>
          <a:bodyPr/>
          <a:lstStyle/>
          <a:p>
            <a:pPr eaLnBrk="1" fontAlgn="auto" hangingPunct="1">
              <a:spcAft>
                <a:spcPts val="0"/>
              </a:spcAft>
              <a:defRPr/>
            </a:pPr>
            <a:r>
              <a:rPr lang="cs-CZ" dirty="0" smtClean="0">
                <a:solidFill>
                  <a:schemeClr val="accent1">
                    <a:satMod val="150000"/>
                  </a:schemeClr>
                </a:solidFill>
              </a:rPr>
              <a:t>Struktura přednášky</a:t>
            </a:r>
            <a:endParaRPr lang="cs-CZ" dirty="0">
              <a:solidFill>
                <a:schemeClr val="accent1">
                  <a:satMod val="150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p:cNvSpPr>
          <p:nvPr>
            <p:ph type="title"/>
          </p:nvPr>
        </p:nvSpPr>
        <p:spPr bwMode="auto"/>
        <p:txBody>
          <a:bodyPr wrap="square" tIns="45720" bIns="45720" numCol="1" anchorCtr="0" compatLnSpc="1">
            <a:prstTxWarp prst="textNoShape">
              <a:avLst/>
            </a:prstTxWarp>
          </a:bodyPr>
          <a:lstStyle/>
          <a:p>
            <a:pPr eaLnBrk="1" hangingPunct="1">
              <a:defRPr/>
            </a:pPr>
            <a:r>
              <a:rPr lang="cs-CZ" smtClean="0"/>
              <a:t>A jak je na tom Česko?</a:t>
            </a:r>
            <a:endParaRPr lang="en-US" smtClean="0"/>
          </a:p>
        </p:txBody>
      </p:sp>
      <p:pic>
        <p:nvPicPr>
          <p:cNvPr id="82947" name="Picture 4" descr="flag_czech_republ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0"/>
            <a:ext cx="2208213"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8" name="Picture 2" descr="Mediánové mzdy podle pohlaví a v&amp;ecaron;ku (v letech) v roce 20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2305050"/>
            <a:ext cx="6899275" cy="387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TextovéPole 2"/>
          <p:cNvSpPr txBox="1">
            <a:spLocks noChangeArrowheads="1"/>
          </p:cNvSpPr>
          <p:nvPr/>
        </p:nvSpPr>
        <p:spPr bwMode="auto">
          <a:xfrm>
            <a:off x="457200" y="1668463"/>
            <a:ext cx="8723313" cy="4000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2000" b="1">
                <a:solidFill>
                  <a:schemeClr val="bg1"/>
                </a:solidFill>
                <a:latin typeface="Sitka Small" panose="02000505000000020004" pitchFamily="2" charset="0"/>
              </a:rPr>
              <a:t>Mediánové mzdy podle pohlaví a věku (v letech) v roce 2013</a:t>
            </a:r>
          </a:p>
        </p:txBody>
      </p:sp>
      <p:sp>
        <p:nvSpPr>
          <p:cNvPr id="82950" name="TextovéPole 3"/>
          <p:cNvSpPr txBox="1">
            <a:spLocks noChangeArrowheads="1"/>
          </p:cNvSpPr>
          <p:nvPr/>
        </p:nvSpPr>
        <p:spPr bwMode="auto">
          <a:xfrm>
            <a:off x="127000" y="6237288"/>
            <a:ext cx="8474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a:t>http://www.statistikaamy.cz/2014/06/proc-zeny-berou-mene/</a:t>
            </a:r>
          </a:p>
        </p:txBody>
      </p:sp>
    </p:spTree>
    <p:extLst>
      <p:ext uri="{BB962C8B-B14F-4D97-AF65-F5344CB8AC3E}">
        <p14:creationId xmlns:p14="http://schemas.microsoft.com/office/powerpoint/2010/main" val="35984429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normAutofit fontScale="90000"/>
          </a:bodyPr>
          <a:lstStyle/>
          <a:p>
            <a:pPr algn="ctr" eaLnBrk="1" hangingPunct="1">
              <a:defRPr/>
            </a:pPr>
            <a:r>
              <a:rPr lang="cs-CZ" sz="4100" dirty="0" smtClean="0"/>
              <a:t>Nediskriminační faktory rozdílné výše mezd mužů a žen</a:t>
            </a:r>
            <a:endParaRPr lang="en-US" sz="4100" dirty="0" smtClean="0"/>
          </a:p>
        </p:txBody>
      </p:sp>
      <p:sp>
        <p:nvSpPr>
          <p:cNvPr id="44035" name="Rectangle 3"/>
          <p:cNvSpPr>
            <a:spLocks noGrp="1"/>
          </p:cNvSpPr>
          <p:nvPr>
            <p:ph type="body" idx="1"/>
          </p:nvPr>
        </p:nvSpPr>
        <p:spPr>
          <a:xfrm>
            <a:off x="0" y="1557338"/>
            <a:ext cx="8964613" cy="5184030"/>
          </a:xfrm>
        </p:spPr>
        <p:txBody>
          <a:bodyPr/>
          <a:lstStyle/>
          <a:p>
            <a:pPr algn="just" eaLnBrk="1" hangingPunct="1">
              <a:spcBef>
                <a:spcPts val="0"/>
              </a:spcBef>
              <a:spcAft>
                <a:spcPts val="1200"/>
              </a:spcAft>
              <a:buSzTx/>
              <a:buFont typeface="Wingdings" panose="05000000000000000000" pitchFamily="2" charset="2"/>
              <a:buChar char="§"/>
            </a:pPr>
            <a:r>
              <a:rPr lang="cs-CZ" altLang="cs-CZ" sz="2100" dirty="0">
                <a:latin typeface="+mj-lt"/>
              </a:rPr>
              <a:t>rozdílné vrozené předpoklady </a:t>
            </a:r>
            <a:r>
              <a:rPr lang="cs-CZ" altLang="cs-CZ" sz="2100" dirty="0" smtClean="0">
                <a:latin typeface="+mj-lt"/>
              </a:rPr>
              <a:t>k výkonu </a:t>
            </a:r>
            <a:r>
              <a:rPr lang="cs-CZ" altLang="cs-CZ" sz="2100" dirty="0">
                <a:latin typeface="+mj-lt"/>
              </a:rPr>
              <a:t>určitých </a:t>
            </a:r>
            <a:r>
              <a:rPr lang="cs-CZ" altLang="cs-CZ" sz="2100" dirty="0" smtClean="0">
                <a:latin typeface="+mj-lt"/>
              </a:rPr>
              <a:t>profesí (viz IT nebo sociální služby).</a:t>
            </a:r>
          </a:p>
          <a:p>
            <a:pPr algn="just" eaLnBrk="1" hangingPunct="1">
              <a:spcBef>
                <a:spcPts val="0"/>
              </a:spcBef>
              <a:spcAft>
                <a:spcPts val="1200"/>
              </a:spcAft>
              <a:buSzTx/>
              <a:buFont typeface="Wingdings" panose="05000000000000000000" pitchFamily="2" charset="2"/>
              <a:buChar char="§"/>
            </a:pPr>
            <a:r>
              <a:rPr lang="cs-CZ" altLang="cs-CZ" sz="2100" dirty="0">
                <a:latin typeface="+mj-lt"/>
              </a:rPr>
              <a:t>rozdíly  </a:t>
            </a:r>
            <a:r>
              <a:rPr lang="cs-CZ" altLang="cs-CZ" sz="2100" dirty="0" smtClean="0">
                <a:latin typeface="+mj-lt"/>
              </a:rPr>
              <a:t>v lidském  kapitále (ne samotné vzdělání spíše </a:t>
            </a:r>
            <a:r>
              <a:rPr lang="cs-CZ" altLang="cs-CZ" sz="2100" dirty="0">
                <a:latin typeface="+mj-lt"/>
              </a:rPr>
              <a:t>další složky jako </a:t>
            </a:r>
            <a:r>
              <a:rPr lang="cs-CZ" altLang="cs-CZ" sz="2100" dirty="0" smtClean="0">
                <a:latin typeface="+mj-lt"/>
              </a:rPr>
              <a:t>dovednosti</a:t>
            </a:r>
            <a:r>
              <a:rPr lang="cs-CZ" altLang="cs-CZ" sz="2100" dirty="0">
                <a:latin typeface="+mj-lt"/>
              </a:rPr>
              <a:t>,  schopnosti, osobnostní  </a:t>
            </a:r>
            <a:r>
              <a:rPr lang="cs-CZ" altLang="cs-CZ" sz="2100" dirty="0" smtClean="0">
                <a:latin typeface="+mj-lt"/>
              </a:rPr>
              <a:t>charakteristiky)</a:t>
            </a:r>
          </a:p>
          <a:p>
            <a:pPr algn="just" eaLnBrk="1" hangingPunct="1">
              <a:spcBef>
                <a:spcPts val="0"/>
              </a:spcBef>
              <a:spcAft>
                <a:spcPts val="1200"/>
              </a:spcAft>
              <a:buSzTx/>
              <a:buFont typeface="Wingdings" panose="05000000000000000000" pitchFamily="2" charset="2"/>
              <a:buChar char="§"/>
            </a:pPr>
            <a:r>
              <a:rPr lang="cs-CZ" altLang="cs-CZ" sz="2100" dirty="0" smtClean="0">
                <a:latin typeface="+mj-lt"/>
              </a:rPr>
              <a:t>výběr studijního oboru/programu</a:t>
            </a:r>
          </a:p>
          <a:p>
            <a:pPr algn="just" eaLnBrk="1" hangingPunct="1">
              <a:spcBef>
                <a:spcPts val="0"/>
              </a:spcBef>
              <a:spcAft>
                <a:spcPts val="1200"/>
              </a:spcAft>
              <a:buSzTx/>
              <a:buFont typeface="Wingdings" panose="05000000000000000000" pitchFamily="2" charset="2"/>
              <a:buChar char="§"/>
            </a:pPr>
            <a:r>
              <a:rPr lang="cs-CZ" altLang="cs-CZ" sz="2100" dirty="0" smtClean="0">
                <a:latin typeface="+mj-lt"/>
              </a:rPr>
              <a:t>větší averze žen k riziku než mají muži (tj. preferují stabilnější pracovní pozice se stabilní, ale tím pádem nižší mzdou) </a:t>
            </a:r>
            <a:endParaRPr lang="cs-CZ" altLang="cs-CZ" sz="2100" dirty="0">
              <a:latin typeface="+mj-lt"/>
            </a:endParaRPr>
          </a:p>
          <a:p>
            <a:pPr algn="just" eaLnBrk="1" hangingPunct="1">
              <a:spcBef>
                <a:spcPts val="0"/>
              </a:spcBef>
              <a:spcAft>
                <a:spcPts val="1200"/>
              </a:spcAft>
              <a:buSzTx/>
              <a:buFont typeface="Wingdings" panose="05000000000000000000" pitchFamily="2" charset="2"/>
              <a:buChar char="§"/>
            </a:pPr>
            <a:r>
              <a:rPr lang="cs-CZ" altLang="cs-CZ" sz="2100" dirty="0">
                <a:latin typeface="+mj-lt"/>
              </a:rPr>
              <a:t>kolektivní </a:t>
            </a:r>
            <a:r>
              <a:rPr lang="cs-CZ" altLang="cs-CZ" sz="2100" dirty="0" smtClean="0">
                <a:latin typeface="+mj-lt"/>
              </a:rPr>
              <a:t>vyjednávání –  velkou sílu mají odbory v odvětvích se silným zastoupením mužů (např. průmysl) </a:t>
            </a:r>
            <a:r>
              <a:rPr lang="cs-CZ" altLang="cs-CZ" sz="2100" dirty="0" smtClean="0">
                <a:latin typeface="Consolas" panose="020B0609020204030204" pitchFamily="49" charset="0"/>
              </a:rPr>
              <a:t>=&gt;</a:t>
            </a:r>
            <a:r>
              <a:rPr lang="cs-CZ" altLang="cs-CZ" sz="2100" dirty="0" smtClean="0">
                <a:latin typeface="+mj-lt"/>
              </a:rPr>
              <a:t>vyšší úroveň mezd</a:t>
            </a:r>
          </a:p>
          <a:p>
            <a:pPr algn="just" eaLnBrk="1" hangingPunct="1">
              <a:spcBef>
                <a:spcPts val="0"/>
              </a:spcBef>
              <a:spcAft>
                <a:spcPts val="1200"/>
              </a:spcAft>
              <a:buSzTx/>
              <a:buFont typeface="Wingdings" panose="05000000000000000000" pitchFamily="2" charset="2"/>
              <a:buChar char="§"/>
            </a:pPr>
            <a:r>
              <a:rPr lang="cs-CZ" altLang="cs-CZ" sz="2100" dirty="0">
                <a:latin typeface="+mj-lt"/>
              </a:rPr>
              <a:t>m</a:t>
            </a:r>
            <a:r>
              <a:rPr lang="cs-CZ" altLang="cs-CZ" sz="2100" dirty="0" smtClean="0">
                <a:latin typeface="+mj-lt"/>
              </a:rPr>
              <a:t>ateřství – přestávka v produktivní činnosti</a:t>
            </a:r>
          </a:p>
          <a:p>
            <a:pPr algn="just" eaLnBrk="1" hangingPunct="1">
              <a:spcBef>
                <a:spcPts val="0"/>
              </a:spcBef>
              <a:spcAft>
                <a:spcPts val="1200"/>
              </a:spcAft>
              <a:buSzTx/>
              <a:buFont typeface="Wingdings" panose="05000000000000000000" pitchFamily="2" charset="2"/>
              <a:buChar char="§"/>
            </a:pPr>
            <a:endParaRPr lang="cs-CZ" altLang="cs-CZ" sz="2100" dirty="0">
              <a:latin typeface="+mj-lt"/>
            </a:endParaRPr>
          </a:p>
        </p:txBody>
      </p:sp>
    </p:spTree>
    <p:extLst>
      <p:ext uri="{BB962C8B-B14F-4D97-AF65-F5344CB8AC3E}">
        <p14:creationId xmlns:p14="http://schemas.microsoft.com/office/powerpoint/2010/main" val="33308128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Diskriminace</a:t>
            </a:r>
            <a:endParaRPr lang="cs-CZ" dirty="0"/>
          </a:p>
        </p:txBody>
      </p:sp>
      <p:sp>
        <p:nvSpPr>
          <p:cNvPr id="3" name="TextovéPole 2"/>
          <p:cNvSpPr txBox="1"/>
          <p:nvPr/>
        </p:nvSpPr>
        <p:spPr>
          <a:xfrm>
            <a:off x="179512" y="1700808"/>
            <a:ext cx="8640960" cy="4770537"/>
          </a:xfrm>
          <a:prstGeom prst="rect">
            <a:avLst/>
          </a:prstGeom>
          <a:noFill/>
        </p:spPr>
        <p:txBody>
          <a:bodyPr wrap="square">
            <a:spAutoFit/>
          </a:bodyPr>
          <a:lstStyle/>
          <a:p>
            <a:pPr marL="457200" indent="-457200" algn="just">
              <a:spcAft>
                <a:spcPts val="1200"/>
              </a:spcAft>
              <a:buClr>
                <a:schemeClr val="accent1"/>
              </a:buClr>
              <a:buFont typeface="Wingdings" panose="05000000000000000000" pitchFamily="2" charset="2"/>
              <a:buChar char="§"/>
              <a:defRPr/>
            </a:pPr>
            <a:r>
              <a:rPr lang="pl-PL" sz="2200" dirty="0" smtClean="0">
                <a:latin typeface="+mn-lt"/>
              </a:rPr>
              <a:t>Z francouštiny ,tj. rozlišovat</a:t>
            </a:r>
          </a:p>
          <a:p>
            <a:pPr marL="457200" indent="-457200" algn="just">
              <a:spcAft>
                <a:spcPts val="1200"/>
              </a:spcAft>
              <a:buClr>
                <a:schemeClr val="accent1"/>
              </a:buClr>
              <a:buFont typeface="Wingdings" panose="05000000000000000000" pitchFamily="2" charset="2"/>
              <a:buChar char="§"/>
              <a:defRPr/>
            </a:pPr>
            <a:r>
              <a:rPr lang="pl-PL" sz="2200" dirty="0" smtClean="0">
                <a:latin typeface="+mn-lt"/>
              </a:rPr>
              <a:t>Původně v pozitivním slova smyslu, v současnosti v negativním slova smyslu, tj. že rozlišování není žádoucí (alespoň v pracovněprávních vztazích či odměňování)</a:t>
            </a:r>
          </a:p>
          <a:p>
            <a:pPr algn="just">
              <a:spcAft>
                <a:spcPts val="1200"/>
              </a:spcAft>
              <a:buClr>
                <a:schemeClr val="accent1"/>
              </a:buClr>
              <a:defRPr/>
            </a:pPr>
            <a:r>
              <a:rPr lang="pl-PL" sz="2200" b="1" u="sng" dirty="0" smtClean="0">
                <a:latin typeface="+mn-lt"/>
              </a:rPr>
              <a:t>Dvě základní formy diskriminace:</a:t>
            </a:r>
          </a:p>
          <a:p>
            <a:pPr marL="457200" indent="-457200" algn="just">
              <a:spcAft>
                <a:spcPts val="1200"/>
              </a:spcAft>
              <a:buClr>
                <a:schemeClr val="accent1"/>
              </a:buClr>
              <a:buFont typeface="+mj-lt"/>
              <a:buAutoNum type="arabicPeriod"/>
              <a:defRPr/>
            </a:pPr>
            <a:r>
              <a:rPr lang="pl-PL" sz="2200" b="1" i="1" dirty="0" smtClean="0">
                <a:latin typeface="+mn-lt"/>
              </a:rPr>
              <a:t>Přímá</a:t>
            </a:r>
            <a:r>
              <a:rPr lang="pl-PL" sz="2200" dirty="0" smtClean="0">
                <a:latin typeface="+mn-lt"/>
              </a:rPr>
              <a:t> = diskriminace </a:t>
            </a:r>
            <a:r>
              <a:rPr lang="pl-PL" sz="2200" dirty="0">
                <a:latin typeface="+mn-lt"/>
              </a:rPr>
              <a:t>na pracovním trhu (např. mzdovou, zaměstnaneckou, </a:t>
            </a:r>
            <a:r>
              <a:rPr lang="pl-PL" sz="2200" dirty="0" smtClean="0">
                <a:latin typeface="+mn-lt"/>
              </a:rPr>
              <a:t>profesní)</a:t>
            </a:r>
          </a:p>
          <a:p>
            <a:pPr marL="457200" indent="-457200" algn="just">
              <a:spcAft>
                <a:spcPts val="1200"/>
              </a:spcAft>
              <a:buClr>
                <a:schemeClr val="accent1"/>
              </a:buClr>
              <a:buFont typeface="+mj-lt"/>
              <a:buAutoNum type="arabicPeriod"/>
              <a:defRPr/>
            </a:pPr>
            <a:r>
              <a:rPr lang="pl-PL" sz="2200" b="1" i="1" dirty="0" smtClean="0">
                <a:latin typeface="+mn-lt"/>
              </a:rPr>
              <a:t>Nepřímá </a:t>
            </a:r>
            <a:r>
              <a:rPr lang="pl-PL" sz="2200" dirty="0" smtClean="0">
                <a:latin typeface="+mn-lt"/>
              </a:rPr>
              <a:t>= diskriminace před samostným vstupem na trh práce – tj. </a:t>
            </a:r>
            <a:r>
              <a:rPr lang="pl-PL" sz="2200" dirty="0">
                <a:latin typeface="+mn-lt"/>
              </a:rPr>
              <a:t>v přístupu ke vzdělání (tj. </a:t>
            </a:r>
            <a:r>
              <a:rPr lang="pl-PL" sz="2200" dirty="0" smtClean="0">
                <a:latin typeface="+mn-lt"/>
              </a:rPr>
              <a:t>K dosažení  </a:t>
            </a:r>
            <a:r>
              <a:rPr lang="pl-PL" sz="2200" dirty="0">
                <a:latin typeface="+mn-lt"/>
              </a:rPr>
              <a:t>vyšší  úrovně  lidského  kapitálu,  která  má  rozhodující  vliv  na produktivitu  práce,  na  dosažení  vyšších  výdělků,  vyššího  společenského statusu atd.; významně tedy ovlivňuje uplatnění na pracovním trhu)</a:t>
            </a:r>
            <a:endParaRPr lang="pl-PL" sz="2200" dirty="0" smtClean="0">
              <a:latin typeface="+mn-lt"/>
            </a:endParaRPr>
          </a:p>
        </p:txBody>
      </p:sp>
    </p:spTree>
    <p:extLst>
      <p:ext uri="{BB962C8B-B14F-4D97-AF65-F5344CB8AC3E}">
        <p14:creationId xmlns:p14="http://schemas.microsoft.com/office/powerpoint/2010/main" val="596936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Diskriminace</a:t>
            </a:r>
            <a:endParaRPr lang="cs-CZ" dirty="0"/>
          </a:p>
        </p:txBody>
      </p:sp>
      <p:sp>
        <p:nvSpPr>
          <p:cNvPr id="3" name="TextovéPole 2"/>
          <p:cNvSpPr txBox="1"/>
          <p:nvPr/>
        </p:nvSpPr>
        <p:spPr>
          <a:xfrm>
            <a:off x="179512" y="1700808"/>
            <a:ext cx="8640960" cy="4431983"/>
          </a:xfrm>
          <a:prstGeom prst="rect">
            <a:avLst/>
          </a:prstGeom>
          <a:noFill/>
        </p:spPr>
        <p:txBody>
          <a:bodyPr wrap="square">
            <a:spAutoFit/>
          </a:bodyPr>
          <a:lstStyle/>
          <a:p>
            <a:pPr marL="457200" indent="-457200" algn="just">
              <a:spcAft>
                <a:spcPts val="1200"/>
              </a:spcAft>
              <a:buClr>
                <a:schemeClr val="accent1"/>
              </a:buClr>
              <a:buFont typeface="Wingdings" panose="05000000000000000000" pitchFamily="2" charset="2"/>
              <a:buChar char="§"/>
              <a:defRPr/>
            </a:pPr>
            <a:r>
              <a:rPr lang="pl-PL" sz="2200" dirty="0">
                <a:latin typeface="+mn-lt"/>
              </a:rPr>
              <a:t>Problematikou diskriminace </a:t>
            </a:r>
            <a:r>
              <a:rPr lang="pl-PL" sz="2200" dirty="0" smtClean="0">
                <a:latin typeface="+mn-lt"/>
              </a:rPr>
              <a:t>se zaobíral Gary </a:t>
            </a:r>
            <a:r>
              <a:rPr lang="pl-PL" sz="2200" dirty="0">
                <a:latin typeface="+mn-lt"/>
              </a:rPr>
              <a:t>S. Becker </a:t>
            </a:r>
            <a:r>
              <a:rPr lang="pl-PL" sz="2200" dirty="0" smtClean="0">
                <a:latin typeface="+mn-lt"/>
              </a:rPr>
              <a:t>ve své práci </a:t>
            </a:r>
            <a:r>
              <a:rPr lang="pl-PL" sz="2200" dirty="0">
                <a:latin typeface="+mn-lt"/>
              </a:rPr>
              <a:t>The  Economics  of Discrimination (Ekonomie </a:t>
            </a:r>
            <a:r>
              <a:rPr lang="pl-PL" sz="2200" dirty="0" smtClean="0">
                <a:latin typeface="+mn-lt"/>
              </a:rPr>
              <a:t>diskriminace)</a:t>
            </a:r>
          </a:p>
          <a:p>
            <a:pPr marL="457200" indent="-457200" algn="just">
              <a:spcAft>
                <a:spcPts val="1200"/>
              </a:spcAft>
              <a:buClr>
                <a:schemeClr val="accent1"/>
              </a:buClr>
              <a:buFont typeface="Wingdings" panose="05000000000000000000" pitchFamily="2" charset="2"/>
              <a:buChar char="§"/>
              <a:defRPr/>
            </a:pPr>
            <a:r>
              <a:rPr lang="pl-PL" sz="2200" dirty="0">
                <a:latin typeface="+mn-lt"/>
              </a:rPr>
              <a:t>Nositeli  diskriminace  mohou  být  zaměstnavatelé,  zaměstnanci, spolupracovníci, spotřebitelé i </a:t>
            </a:r>
            <a:r>
              <a:rPr lang="pl-PL" sz="2200" dirty="0" smtClean="0">
                <a:latin typeface="+mn-lt"/>
              </a:rPr>
              <a:t>vlády</a:t>
            </a:r>
          </a:p>
          <a:p>
            <a:pPr marL="457200" indent="-457200" algn="just">
              <a:spcAft>
                <a:spcPts val="1200"/>
              </a:spcAft>
              <a:buClr>
                <a:schemeClr val="accent1"/>
              </a:buClr>
              <a:buFont typeface="Wingdings" panose="05000000000000000000" pitchFamily="2" charset="2"/>
              <a:buChar char="§"/>
              <a:defRPr/>
            </a:pPr>
            <a:r>
              <a:rPr lang="pl-PL" sz="2200" dirty="0">
                <a:latin typeface="+mn-lt"/>
              </a:rPr>
              <a:t>Becker  definuje  diskriminaci  jako  situaci,  kdy dva jedinci odlišného pohlaví </a:t>
            </a:r>
            <a:r>
              <a:rPr lang="pl-PL" sz="2200" dirty="0" smtClean="0">
                <a:latin typeface="+mn-lt"/>
              </a:rPr>
              <a:t>nebo rasy </a:t>
            </a:r>
            <a:r>
              <a:rPr lang="pl-PL" sz="2200" dirty="0">
                <a:latin typeface="+mn-lt"/>
              </a:rPr>
              <a:t>mají stejnou produktivitu práce, ale jsou placeni odlišně </a:t>
            </a:r>
            <a:r>
              <a:rPr lang="pl-PL" sz="2200" dirty="0" smtClean="0">
                <a:latin typeface="+mn-lt"/>
              </a:rPr>
              <a:t>(pokud </a:t>
            </a:r>
            <a:r>
              <a:rPr lang="pl-PL" sz="2200" dirty="0">
                <a:latin typeface="+mn-lt"/>
              </a:rPr>
              <a:t>by se lišili produktivitou,  nejedná  se  o  diskriminaci;  rozdílná  výše  mzdy  (platu)  odráží  jejich rozdílnou  produktivitu</a:t>
            </a:r>
            <a:r>
              <a:rPr lang="pl-PL" sz="2200" dirty="0" smtClean="0">
                <a:latin typeface="+mn-lt"/>
              </a:rPr>
              <a:t>.</a:t>
            </a:r>
          </a:p>
          <a:p>
            <a:pPr marL="457200" indent="-457200" algn="just">
              <a:spcAft>
                <a:spcPts val="1200"/>
              </a:spcAft>
              <a:buClr>
                <a:schemeClr val="accent1"/>
              </a:buClr>
              <a:buFont typeface="Wingdings" panose="05000000000000000000" pitchFamily="2" charset="2"/>
              <a:buChar char="§"/>
              <a:defRPr/>
            </a:pPr>
            <a:r>
              <a:rPr lang="pl-PL" sz="2200" dirty="0">
                <a:latin typeface="+mn-lt"/>
              </a:rPr>
              <a:t>na konkurenčních pracovních trzích by diskriminace byla zhlediska zaměstnavatelů </a:t>
            </a:r>
            <a:r>
              <a:rPr lang="pl-PL" sz="2200" b="1" dirty="0">
                <a:latin typeface="+mn-lt"/>
              </a:rPr>
              <a:t>iracionální.</a:t>
            </a:r>
          </a:p>
          <a:p>
            <a:pPr marL="457200" indent="-457200" algn="just">
              <a:spcAft>
                <a:spcPts val="1200"/>
              </a:spcAft>
              <a:buClr>
                <a:schemeClr val="accent1"/>
              </a:buClr>
              <a:buFont typeface="Wingdings" panose="05000000000000000000" pitchFamily="2" charset="2"/>
              <a:buChar char="§"/>
              <a:defRPr/>
            </a:pPr>
            <a:endParaRPr lang="pl-PL" sz="2200" dirty="0" smtClean="0">
              <a:latin typeface="+mn-lt"/>
            </a:endParaRPr>
          </a:p>
        </p:txBody>
      </p:sp>
    </p:spTree>
    <p:extLst>
      <p:ext uri="{BB962C8B-B14F-4D97-AF65-F5344CB8AC3E}">
        <p14:creationId xmlns:p14="http://schemas.microsoft.com/office/powerpoint/2010/main" val="4118397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normAutofit fontScale="90000"/>
          </a:bodyPr>
          <a:lstStyle/>
          <a:p>
            <a:pPr algn="ctr" eaLnBrk="1" hangingPunct="1">
              <a:defRPr/>
            </a:pPr>
            <a:r>
              <a:rPr lang="cs-CZ" dirty="0" smtClean="0"/>
              <a:t>Diskriminace na trhu práce - </a:t>
            </a:r>
            <a:br>
              <a:rPr lang="cs-CZ" dirty="0" smtClean="0"/>
            </a:br>
            <a:r>
              <a:rPr lang="cs-CZ" dirty="0" smtClean="0"/>
              <a:t>podstata diskriminace</a:t>
            </a:r>
            <a:endParaRPr lang="en-US" dirty="0" smtClean="0"/>
          </a:p>
        </p:txBody>
      </p:sp>
      <p:sp>
        <p:nvSpPr>
          <p:cNvPr id="41987" name="Rectangle 5"/>
          <p:cNvSpPr>
            <a:spLocks noGrp="1"/>
          </p:cNvSpPr>
          <p:nvPr>
            <p:ph type="body" idx="1"/>
          </p:nvPr>
        </p:nvSpPr>
        <p:spPr/>
        <p:txBody>
          <a:bodyPr/>
          <a:lstStyle/>
          <a:p>
            <a:pPr algn="just" eaLnBrk="1" hangingPunct="1">
              <a:spcBef>
                <a:spcPts val="600"/>
              </a:spcBef>
            </a:pPr>
            <a:r>
              <a:rPr lang="cs-CZ" altLang="cs-CZ" sz="2900" b="1" u="sng" dirty="0" smtClean="0"/>
              <a:t>Diskriminace</a:t>
            </a:r>
            <a:r>
              <a:rPr lang="cs-CZ" altLang="cs-CZ" sz="2900" b="1" dirty="0" smtClean="0"/>
              <a:t> je případ takových rozdílů  v přístupu na pracovní trh, nebo ve vyplácených mzdách,  které mají původ v osobních charakteristikách jako je např. rasová příslušnost, pohlaví, náboženské vyznání či sexuální orientace. </a:t>
            </a:r>
            <a:r>
              <a:rPr lang="cs-CZ" altLang="cs-CZ" sz="2900" b="1" u="sng" dirty="0" smtClean="0"/>
              <a:t>Nerozhodují tedy jejich</a:t>
            </a:r>
            <a:r>
              <a:rPr lang="cs-CZ" altLang="cs-CZ" sz="2900" b="1" dirty="0" smtClean="0"/>
              <a:t> </a:t>
            </a:r>
            <a:r>
              <a:rPr lang="cs-CZ" altLang="cs-CZ" sz="2900" b="1" u="sng" dirty="0" smtClean="0"/>
              <a:t>dovednosti a produktivita práce</a:t>
            </a:r>
            <a:r>
              <a:rPr lang="cs-CZ" altLang="cs-CZ" sz="2900" b="1" dirty="0" smtClean="0"/>
              <a:t>.</a:t>
            </a:r>
          </a:p>
          <a:p>
            <a:pPr algn="just" eaLnBrk="1" hangingPunct="1">
              <a:spcBef>
                <a:spcPts val="600"/>
              </a:spcBef>
            </a:pPr>
            <a:r>
              <a:rPr lang="cs-CZ" altLang="cs-CZ" sz="2900" b="1" u="sng" dirty="0" smtClean="0"/>
              <a:t>Projevy:</a:t>
            </a:r>
            <a:endParaRPr lang="cs-CZ" altLang="cs-CZ" sz="2000" b="1" u="sng" dirty="0" smtClean="0">
              <a:solidFill>
                <a:schemeClr val="tx2"/>
              </a:solidFill>
            </a:endParaRPr>
          </a:p>
          <a:p>
            <a:pPr lvl="2" algn="just" eaLnBrk="1" hangingPunct="1">
              <a:spcBef>
                <a:spcPts val="600"/>
              </a:spcBef>
              <a:buFont typeface="Symbol" panose="05050102010706020507" pitchFamily="18" charset="2"/>
              <a:buChar char="·"/>
            </a:pPr>
            <a:r>
              <a:rPr lang="cs-CZ" altLang="cs-CZ" sz="2000" b="1" i="1" dirty="0" smtClean="0"/>
              <a:t>segregace v zaměstnání</a:t>
            </a:r>
          </a:p>
          <a:p>
            <a:pPr lvl="2" algn="just" eaLnBrk="1" hangingPunct="1">
              <a:spcBef>
                <a:spcPts val="600"/>
              </a:spcBef>
              <a:buFont typeface="Symbol" panose="05050102010706020507" pitchFamily="18" charset="2"/>
              <a:buChar char="·"/>
            </a:pPr>
            <a:r>
              <a:rPr lang="cs-CZ" altLang="cs-CZ" sz="2000" b="1" i="1" dirty="0" smtClean="0"/>
              <a:t>mzdová diskriminace</a:t>
            </a:r>
            <a:endParaRPr lang="cs-CZ" altLang="cs-CZ" sz="2100" b="1" dirty="0" smtClean="0"/>
          </a:p>
          <a:p>
            <a:pPr eaLnBrk="1" hangingPunct="1"/>
            <a:endParaRPr lang="en-US" altLang="cs-CZ" sz="28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normAutofit fontScale="90000"/>
          </a:bodyPr>
          <a:lstStyle/>
          <a:p>
            <a:pPr algn="ctr" eaLnBrk="1" hangingPunct="1">
              <a:defRPr/>
            </a:pPr>
            <a:r>
              <a:rPr lang="cs-CZ" sz="4100" dirty="0" smtClean="0"/>
              <a:t>Diskriminace na trhu práce – </a:t>
            </a:r>
            <a:br>
              <a:rPr lang="cs-CZ" sz="4100" dirty="0" smtClean="0"/>
            </a:br>
            <a:r>
              <a:rPr lang="cs-CZ" sz="4100" dirty="0" smtClean="0"/>
              <a:t>projevy</a:t>
            </a:r>
            <a:endParaRPr lang="en-US" sz="4100" dirty="0" smtClean="0"/>
          </a:p>
        </p:txBody>
      </p:sp>
      <p:sp>
        <p:nvSpPr>
          <p:cNvPr id="44035" name="Rectangle 3"/>
          <p:cNvSpPr>
            <a:spLocks noGrp="1"/>
          </p:cNvSpPr>
          <p:nvPr>
            <p:ph type="body" idx="1"/>
          </p:nvPr>
        </p:nvSpPr>
        <p:spPr>
          <a:xfrm>
            <a:off x="0" y="1557338"/>
            <a:ext cx="8964613" cy="5184030"/>
          </a:xfrm>
        </p:spPr>
        <p:txBody>
          <a:bodyPr/>
          <a:lstStyle/>
          <a:p>
            <a:pPr algn="just" eaLnBrk="1" hangingPunct="1">
              <a:spcBef>
                <a:spcPts val="0"/>
              </a:spcBef>
              <a:spcAft>
                <a:spcPts val="1200"/>
              </a:spcAft>
              <a:buSzTx/>
              <a:buFont typeface="Wingdings" panose="05000000000000000000" pitchFamily="2" charset="2"/>
              <a:buChar char="§"/>
            </a:pPr>
            <a:r>
              <a:rPr lang="cs-CZ" altLang="cs-CZ" sz="2100" b="1" u="sng" dirty="0" smtClean="0"/>
              <a:t>Mzdová diskriminace</a:t>
            </a:r>
            <a:r>
              <a:rPr lang="cs-CZ" altLang="cs-CZ" sz="2100" b="1" dirty="0" smtClean="0"/>
              <a:t> – </a:t>
            </a:r>
            <a:r>
              <a:rPr lang="cs-CZ" altLang="cs-CZ" sz="2100" dirty="0" smtClean="0"/>
              <a:t>jedno pohlaví nebo rasa jsou za stejnou práci odměňováni méně (na základě jiných faktorů než produktivita práce)</a:t>
            </a:r>
            <a:endParaRPr lang="cs-CZ" altLang="cs-CZ" sz="2100" b="1" u="sng" dirty="0" smtClean="0"/>
          </a:p>
          <a:p>
            <a:pPr algn="just" eaLnBrk="1" hangingPunct="1">
              <a:spcBef>
                <a:spcPts val="0"/>
              </a:spcBef>
              <a:spcAft>
                <a:spcPts val="1200"/>
              </a:spcAft>
              <a:buSzTx/>
              <a:buFont typeface="Wingdings" panose="05000000000000000000" pitchFamily="2" charset="2"/>
              <a:buChar char="§"/>
            </a:pPr>
            <a:r>
              <a:rPr lang="cs-CZ" altLang="cs-CZ" sz="2100" b="1" u="sng" dirty="0" smtClean="0"/>
              <a:t>Zaměstnanecká diskriminace</a:t>
            </a:r>
            <a:r>
              <a:rPr lang="cs-CZ" altLang="cs-CZ" sz="2100" b="1" dirty="0" smtClean="0"/>
              <a:t> </a:t>
            </a:r>
            <a:r>
              <a:rPr lang="cs-CZ" altLang="cs-CZ" sz="2100" dirty="0" smtClean="0"/>
              <a:t>- zaměstnavatel v procesu </a:t>
            </a:r>
            <a:r>
              <a:rPr lang="cs-CZ" altLang="cs-CZ" sz="2100" dirty="0"/>
              <a:t>výběru zaměstnanců  dává  přednost  </a:t>
            </a:r>
            <a:r>
              <a:rPr lang="cs-CZ" altLang="cs-CZ" sz="2100" dirty="0" smtClean="0"/>
              <a:t>např. mužům  </a:t>
            </a:r>
            <a:r>
              <a:rPr lang="cs-CZ" altLang="cs-CZ" sz="2100" dirty="0"/>
              <a:t>před  </a:t>
            </a:r>
            <a:r>
              <a:rPr lang="cs-CZ" altLang="cs-CZ" sz="2100" dirty="0" smtClean="0"/>
              <a:t>ženami nebo bílé rase před černou (</a:t>
            </a:r>
            <a:r>
              <a:rPr lang="cs-CZ" altLang="cs-CZ" sz="2100" dirty="0"/>
              <a:t>při  jinak  stejných  </a:t>
            </a:r>
            <a:r>
              <a:rPr lang="cs-CZ" altLang="cs-CZ" sz="2100" dirty="0" smtClean="0"/>
              <a:t>předpokladech) =&gt; podíl nezaměstnanosti určité skupiny osob je neúměrně vyšší než u ostatních skupin (např. Afroameričani nebo ženy). U takových osob také platí, že jsou najímány jako poslední a propouštěny jako první.</a:t>
            </a:r>
          </a:p>
          <a:p>
            <a:pPr algn="just" eaLnBrk="1" hangingPunct="1">
              <a:spcBef>
                <a:spcPts val="0"/>
              </a:spcBef>
              <a:spcAft>
                <a:spcPts val="1200"/>
              </a:spcAft>
              <a:buSzTx/>
              <a:buFont typeface="Wingdings" panose="05000000000000000000" pitchFamily="2" charset="2"/>
              <a:buChar char="§"/>
            </a:pPr>
            <a:r>
              <a:rPr lang="cs-CZ" altLang="cs-CZ" sz="2100" b="1" u="sng" dirty="0" smtClean="0"/>
              <a:t>Profesní diskriminace</a:t>
            </a:r>
            <a:r>
              <a:rPr lang="cs-CZ" altLang="cs-CZ" sz="2100" b="1" dirty="0" smtClean="0"/>
              <a:t> – </a:t>
            </a:r>
            <a:r>
              <a:rPr lang="cs-CZ" altLang="cs-CZ" sz="2100" dirty="0" smtClean="0"/>
              <a:t>týká se hlavně žen, mající omezený či přímo zakázaný vstup do některých povolání, a to i přesto, že mají stejné schopnosti</a:t>
            </a:r>
            <a:r>
              <a:rPr lang="cs-CZ" altLang="cs-CZ" sz="2100" dirty="0"/>
              <a:t> =&gt;  </a:t>
            </a:r>
            <a:r>
              <a:rPr lang="cs-CZ" altLang="cs-CZ" sz="2100" dirty="0" smtClean="0"/>
              <a:t>v důsledku  </a:t>
            </a:r>
            <a:r>
              <a:rPr lang="cs-CZ" altLang="cs-CZ" sz="2100" dirty="0"/>
              <a:t>toho  jsou  vytlačovány  do  jiných  profesí,  které  jsou považovány  za  „typicky  ženské  profese“.  Profesní  diskriminace  může  vést  až </a:t>
            </a:r>
            <a:r>
              <a:rPr lang="cs-CZ" altLang="cs-CZ" sz="2100" dirty="0" smtClean="0"/>
              <a:t>k segmentaci </a:t>
            </a:r>
            <a:r>
              <a:rPr lang="cs-CZ" altLang="cs-CZ" sz="2100" dirty="0"/>
              <a:t>na trhu práce (vytváření segmentů/skupin </a:t>
            </a:r>
            <a:r>
              <a:rPr lang="cs-CZ" altLang="cs-CZ" sz="2100" dirty="0" smtClean="0"/>
              <a:t>s nevýhodným </a:t>
            </a:r>
            <a:r>
              <a:rPr lang="cs-CZ" altLang="cs-CZ" sz="2100" dirty="0"/>
              <a:t>postavením na pracovním </a:t>
            </a:r>
            <a:r>
              <a:rPr lang="cs-CZ" altLang="cs-CZ" sz="2100" dirty="0" smtClean="0"/>
              <a:t>trhu)</a:t>
            </a:r>
          </a:p>
          <a:p>
            <a:pPr lvl="2" algn="just" eaLnBrk="1" hangingPunct="1">
              <a:lnSpc>
                <a:spcPct val="80000"/>
              </a:lnSpc>
              <a:spcBef>
                <a:spcPts val="600"/>
              </a:spcBef>
              <a:buFont typeface="Symbol" panose="05050102010706020507" pitchFamily="18" charset="2"/>
              <a:buNone/>
            </a:pPr>
            <a:endParaRPr lang="cs-CZ" altLang="cs-CZ" sz="2100" b="1" dirty="0" smtClean="0"/>
          </a:p>
          <a:p>
            <a:pPr eaLnBrk="1" hangingPunct="1">
              <a:lnSpc>
                <a:spcPct val="80000"/>
              </a:lnSpc>
            </a:pPr>
            <a:endParaRPr lang="en-US" altLang="cs-CZ" sz="2100" dirty="0" smtClean="0"/>
          </a:p>
        </p:txBody>
      </p:sp>
    </p:spTree>
    <p:extLst>
      <p:ext uri="{BB962C8B-B14F-4D97-AF65-F5344CB8AC3E}">
        <p14:creationId xmlns:p14="http://schemas.microsoft.com/office/powerpoint/2010/main" val="614158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normAutofit fontScale="90000"/>
          </a:bodyPr>
          <a:lstStyle/>
          <a:p>
            <a:pPr algn="ctr" eaLnBrk="1" hangingPunct="1">
              <a:defRPr/>
            </a:pPr>
            <a:r>
              <a:rPr lang="cs-CZ" sz="4100" dirty="0" smtClean="0"/>
              <a:t>Diskriminace ze strany zaměstnavatelů</a:t>
            </a:r>
            <a:endParaRPr lang="en-US" sz="4100" dirty="0" smtClean="0"/>
          </a:p>
        </p:txBody>
      </p:sp>
      <p:sp>
        <p:nvSpPr>
          <p:cNvPr id="44035" name="Rectangle 3"/>
          <p:cNvSpPr>
            <a:spLocks noGrp="1"/>
          </p:cNvSpPr>
          <p:nvPr>
            <p:ph type="body" idx="1"/>
          </p:nvPr>
        </p:nvSpPr>
        <p:spPr>
          <a:xfrm>
            <a:off x="0" y="1557338"/>
            <a:ext cx="8964613" cy="5184030"/>
          </a:xfrm>
        </p:spPr>
        <p:txBody>
          <a:bodyPr/>
          <a:lstStyle/>
          <a:p>
            <a:pPr algn="just" eaLnBrk="1" hangingPunct="1">
              <a:spcBef>
                <a:spcPts val="0"/>
              </a:spcBef>
              <a:spcAft>
                <a:spcPts val="1200"/>
              </a:spcAft>
              <a:buSzTx/>
              <a:buFont typeface="Wingdings" panose="05000000000000000000" pitchFamily="2" charset="2"/>
              <a:buChar char="§"/>
            </a:pPr>
            <a:r>
              <a:rPr lang="cs-CZ" altLang="cs-CZ" sz="2100" dirty="0" smtClean="0"/>
              <a:t>Preference  </a:t>
            </a:r>
            <a:r>
              <a:rPr lang="cs-CZ" altLang="cs-CZ" sz="2100" dirty="0"/>
              <a:t>zaměstnavatelů  ve  prospěch  mužů  </a:t>
            </a:r>
            <a:r>
              <a:rPr lang="cs-CZ" altLang="cs-CZ" sz="2100" dirty="0" smtClean="0"/>
              <a:t>vycházejí  z určité </a:t>
            </a:r>
            <a:r>
              <a:rPr lang="cs-CZ" altLang="cs-CZ" sz="2100" dirty="0"/>
              <a:t>předpojatosti (zaujatosti, předsudku) vůči ženám </a:t>
            </a:r>
            <a:r>
              <a:rPr lang="cs-CZ" altLang="cs-CZ" sz="2100" dirty="0" smtClean="0"/>
              <a:t>(jejich  </a:t>
            </a:r>
            <a:r>
              <a:rPr lang="cs-CZ" altLang="cs-CZ" sz="2100" dirty="0"/>
              <a:t>zaměstnání </a:t>
            </a:r>
            <a:r>
              <a:rPr lang="cs-CZ" altLang="cs-CZ" sz="2100" dirty="0" smtClean="0"/>
              <a:t>je pro  </a:t>
            </a:r>
            <a:r>
              <a:rPr lang="cs-CZ" altLang="cs-CZ" sz="2100" dirty="0"/>
              <a:t>něho  spojeno  s určitými  subjektivními  </a:t>
            </a:r>
            <a:r>
              <a:rPr lang="cs-CZ" altLang="cs-CZ" sz="2100" dirty="0" smtClean="0"/>
              <a:t>či psychickými  náklady)</a:t>
            </a:r>
          </a:p>
          <a:p>
            <a:pPr algn="just" eaLnBrk="1" hangingPunct="1">
              <a:spcBef>
                <a:spcPts val="0"/>
              </a:spcBef>
              <a:spcAft>
                <a:spcPts val="1200"/>
              </a:spcAft>
              <a:buSzTx/>
              <a:buFont typeface="Wingdings" panose="05000000000000000000" pitchFamily="2" charset="2"/>
              <a:buChar char="§"/>
            </a:pPr>
            <a:r>
              <a:rPr lang="cs-CZ" altLang="cs-CZ" sz="2100" dirty="0" smtClean="0"/>
              <a:t>Pokud nemá zaměstnavatel diskriminační preference </a:t>
            </a:r>
            <a:r>
              <a:rPr lang="cs-CZ" altLang="cs-CZ" sz="2100" dirty="0"/>
              <a:t>=&gt; </a:t>
            </a:r>
            <a:r>
              <a:rPr lang="cs-CZ" altLang="cs-CZ" sz="2100" dirty="0" err="1" smtClean="0"/>
              <a:t>w</a:t>
            </a:r>
            <a:r>
              <a:rPr lang="cs-CZ" altLang="cs-CZ" sz="2100" baseline="-25000" dirty="0" err="1" smtClean="0"/>
              <a:t>M</a:t>
            </a:r>
            <a:r>
              <a:rPr lang="cs-CZ" altLang="cs-CZ" sz="2100" dirty="0" smtClean="0"/>
              <a:t> </a:t>
            </a:r>
            <a:r>
              <a:rPr lang="cs-CZ" altLang="cs-CZ" sz="2100" dirty="0"/>
              <a:t>= </a:t>
            </a:r>
            <a:r>
              <a:rPr lang="cs-CZ" altLang="cs-CZ" sz="2100" dirty="0" err="1" smtClean="0"/>
              <a:t>w</a:t>
            </a:r>
            <a:r>
              <a:rPr lang="cs-CZ" altLang="cs-CZ" sz="2100" baseline="-25000" dirty="0" err="1" smtClean="0"/>
              <a:t>F</a:t>
            </a:r>
            <a:endParaRPr lang="cs-CZ" altLang="cs-CZ" sz="2100" dirty="0"/>
          </a:p>
          <a:p>
            <a:pPr algn="just" eaLnBrk="1" hangingPunct="1">
              <a:spcBef>
                <a:spcPts val="0"/>
              </a:spcBef>
              <a:spcAft>
                <a:spcPts val="1200"/>
              </a:spcAft>
              <a:buSzTx/>
              <a:buFont typeface="Wingdings" panose="05000000000000000000" pitchFamily="2" charset="2"/>
              <a:buChar char="§"/>
            </a:pPr>
            <a:r>
              <a:rPr lang="cs-CZ" altLang="cs-CZ" sz="2100" dirty="0" smtClean="0"/>
              <a:t>Pokud má zaměstnavatel diskriminační </a:t>
            </a:r>
            <a:r>
              <a:rPr lang="cs-CZ" altLang="cs-CZ" sz="2100" dirty="0"/>
              <a:t>preference =&gt; náklady  na  zaměstnávání  žen  vyšší  právě  o  diskriminační koeficient </a:t>
            </a:r>
            <a:r>
              <a:rPr lang="cs-CZ" altLang="cs-CZ" sz="2100" dirty="0" err="1" smtClean="0"/>
              <a:t>w</a:t>
            </a:r>
            <a:r>
              <a:rPr lang="cs-CZ" altLang="cs-CZ" sz="2100" baseline="-25000" dirty="0" err="1" smtClean="0"/>
              <a:t>F</a:t>
            </a:r>
            <a:r>
              <a:rPr lang="cs-CZ" altLang="cs-CZ" sz="2100" dirty="0" smtClean="0"/>
              <a:t>+ </a:t>
            </a:r>
            <a:r>
              <a:rPr lang="cs-CZ" altLang="cs-CZ" sz="2100" dirty="0"/>
              <a:t>d</a:t>
            </a:r>
            <a:r>
              <a:rPr lang="cs-CZ" altLang="cs-CZ" sz="2100" dirty="0" smtClean="0"/>
              <a:t>.</a:t>
            </a:r>
          </a:p>
          <a:p>
            <a:pPr algn="just" eaLnBrk="1" hangingPunct="1">
              <a:spcBef>
                <a:spcPts val="0"/>
              </a:spcBef>
              <a:spcAft>
                <a:spcPts val="1200"/>
              </a:spcAft>
              <a:buSzTx/>
              <a:buFont typeface="Wingdings" panose="05000000000000000000" pitchFamily="2" charset="2"/>
              <a:buChar char="§"/>
            </a:pPr>
            <a:r>
              <a:rPr lang="en-US" altLang="cs-CZ" sz="2100" dirty="0" err="1"/>
              <a:t>diskriminace</a:t>
            </a:r>
            <a:r>
              <a:rPr lang="en-US" altLang="cs-CZ" sz="2100" dirty="0"/>
              <a:t> </a:t>
            </a:r>
            <a:r>
              <a:rPr lang="en-US" altLang="cs-CZ" sz="2100" dirty="0" err="1"/>
              <a:t>na</a:t>
            </a:r>
            <a:r>
              <a:rPr lang="en-US" altLang="cs-CZ" sz="2100" dirty="0"/>
              <a:t> </a:t>
            </a:r>
            <a:r>
              <a:rPr lang="en-US" altLang="cs-CZ" sz="2100" dirty="0" err="1"/>
              <a:t>trhu</a:t>
            </a:r>
            <a:r>
              <a:rPr lang="en-US" altLang="cs-CZ" sz="2100" dirty="0"/>
              <a:t> </a:t>
            </a:r>
            <a:r>
              <a:rPr lang="en-US" altLang="cs-CZ" sz="2100" dirty="0" err="1"/>
              <a:t>práce</a:t>
            </a:r>
            <a:r>
              <a:rPr lang="en-US" altLang="cs-CZ" sz="2100" dirty="0"/>
              <a:t> </a:t>
            </a:r>
            <a:r>
              <a:rPr lang="en-US" altLang="cs-CZ" sz="2100" dirty="0" err="1"/>
              <a:t>chrání</a:t>
            </a:r>
            <a:r>
              <a:rPr lang="en-US" altLang="cs-CZ" sz="2100" dirty="0"/>
              <a:t> </a:t>
            </a:r>
            <a:r>
              <a:rPr lang="en-US" altLang="cs-CZ" sz="2100" dirty="0" err="1"/>
              <a:t>muže</a:t>
            </a:r>
            <a:r>
              <a:rPr lang="en-US" altLang="cs-CZ" sz="2100" dirty="0"/>
              <a:t> </a:t>
            </a:r>
            <a:r>
              <a:rPr lang="en-US" altLang="cs-CZ" sz="2100" dirty="0" err="1"/>
              <a:t>před</a:t>
            </a:r>
            <a:r>
              <a:rPr lang="en-US" altLang="cs-CZ" sz="2100" dirty="0"/>
              <a:t> </a:t>
            </a:r>
            <a:r>
              <a:rPr lang="en-US" altLang="cs-CZ" sz="2100" dirty="0" err="1"/>
              <a:t>konkurencí</a:t>
            </a:r>
            <a:r>
              <a:rPr lang="en-US" altLang="cs-CZ" sz="2100" dirty="0"/>
              <a:t>  </a:t>
            </a:r>
            <a:r>
              <a:rPr lang="en-US" altLang="cs-CZ" sz="2100" dirty="0" err="1"/>
              <a:t>stejně</a:t>
            </a:r>
            <a:r>
              <a:rPr lang="en-US" altLang="cs-CZ" sz="2100" dirty="0"/>
              <a:t>  </a:t>
            </a:r>
            <a:r>
              <a:rPr lang="en-US" altLang="cs-CZ" sz="2100" dirty="0" err="1"/>
              <a:t>produktivních</a:t>
            </a:r>
            <a:r>
              <a:rPr lang="en-US" altLang="cs-CZ" sz="2100" dirty="0"/>
              <a:t>  </a:t>
            </a:r>
            <a:r>
              <a:rPr lang="en-US" altLang="cs-CZ" sz="2100" dirty="0" err="1"/>
              <a:t>žen</a:t>
            </a:r>
            <a:r>
              <a:rPr lang="en-US" altLang="cs-CZ" sz="2100" dirty="0"/>
              <a:t>.  </a:t>
            </a:r>
            <a:r>
              <a:rPr lang="en-US" altLang="cs-CZ" sz="2100" dirty="0" err="1"/>
              <a:t>Přitom</a:t>
            </a:r>
            <a:r>
              <a:rPr lang="en-US" altLang="cs-CZ" sz="2100" dirty="0"/>
              <a:t>  </a:t>
            </a:r>
            <a:r>
              <a:rPr lang="en-US" altLang="cs-CZ" sz="2100" dirty="0" err="1"/>
              <a:t>zaměstnavatelé</a:t>
            </a:r>
            <a:r>
              <a:rPr lang="en-US" altLang="cs-CZ" sz="2100" dirty="0"/>
              <a:t>,  </a:t>
            </a:r>
            <a:r>
              <a:rPr lang="en-US" altLang="cs-CZ" sz="2100" dirty="0" err="1"/>
              <a:t>kteří</a:t>
            </a:r>
            <a:r>
              <a:rPr lang="en-US" altLang="cs-CZ" sz="2100" dirty="0"/>
              <a:t>  </a:t>
            </a:r>
            <a:r>
              <a:rPr lang="en-US" altLang="cs-CZ" sz="2100" dirty="0" err="1"/>
              <a:t>diskriminují</a:t>
            </a:r>
            <a:r>
              <a:rPr lang="en-US" altLang="cs-CZ" sz="2100" dirty="0"/>
              <a:t>, </a:t>
            </a:r>
            <a:r>
              <a:rPr lang="en-US" altLang="cs-CZ" sz="2100" dirty="0" err="1"/>
              <a:t>mají</a:t>
            </a:r>
            <a:r>
              <a:rPr lang="en-US" altLang="cs-CZ" sz="2100" dirty="0"/>
              <a:t>  </a:t>
            </a:r>
            <a:r>
              <a:rPr lang="en-US" altLang="cs-CZ" sz="2100" dirty="0" err="1"/>
              <a:t>vyšší</a:t>
            </a:r>
            <a:r>
              <a:rPr lang="en-US" altLang="cs-CZ" sz="2100" dirty="0"/>
              <a:t>  </a:t>
            </a:r>
            <a:r>
              <a:rPr lang="en-US" altLang="cs-CZ" sz="2100" dirty="0" err="1"/>
              <a:t>náklady</a:t>
            </a:r>
            <a:r>
              <a:rPr lang="en-US" altLang="cs-CZ" sz="2100" dirty="0"/>
              <a:t>  </a:t>
            </a:r>
            <a:r>
              <a:rPr lang="en-US" altLang="cs-CZ" sz="2100" dirty="0" err="1"/>
              <a:t>práce</a:t>
            </a:r>
            <a:r>
              <a:rPr lang="en-US" altLang="cs-CZ" sz="2100" dirty="0"/>
              <a:t>  (</a:t>
            </a:r>
            <a:r>
              <a:rPr lang="en-US" altLang="cs-CZ" sz="2100" dirty="0" err="1"/>
              <a:t>vyšší</a:t>
            </a:r>
            <a:r>
              <a:rPr lang="en-US" altLang="cs-CZ" sz="2100" dirty="0"/>
              <a:t>  </a:t>
            </a:r>
            <a:r>
              <a:rPr lang="en-US" altLang="cs-CZ" sz="2100" dirty="0" err="1"/>
              <a:t>náklady</a:t>
            </a:r>
            <a:r>
              <a:rPr lang="en-US" altLang="cs-CZ" sz="2100" dirty="0"/>
              <a:t>  </a:t>
            </a:r>
            <a:r>
              <a:rPr lang="en-US" altLang="cs-CZ" sz="2100" dirty="0" err="1"/>
              <a:t>na</a:t>
            </a:r>
            <a:r>
              <a:rPr lang="en-US" altLang="cs-CZ" sz="2100" dirty="0"/>
              <a:t>  </a:t>
            </a:r>
            <a:r>
              <a:rPr lang="en-US" altLang="cs-CZ" sz="2100" dirty="0" err="1"/>
              <a:t>mzdy</a:t>
            </a:r>
            <a:r>
              <a:rPr lang="en-US" altLang="cs-CZ" sz="2100" dirty="0" smtClean="0"/>
              <a:t>)</a:t>
            </a:r>
            <a:r>
              <a:rPr lang="cs-CZ" altLang="cs-CZ" sz="2100" dirty="0" smtClean="0"/>
              <a:t> </a:t>
            </a:r>
            <a:r>
              <a:rPr lang="en-US" altLang="cs-CZ" sz="2100" dirty="0" err="1" smtClean="0"/>
              <a:t>než</a:t>
            </a:r>
            <a:r>
              <a:rPr lang="en-US" altLang="cs-CZ" sz="2100" dirty="0" smtClean="0"/>
              <a:t>  </a:t>
            </a:r>
            <a:r>
              <a:rPr lang="en-US" altLang="cs-CZ" sz="2100" dirty="0" err="1"/>
              <a:t>zaměstnavatelé</a:t>
            </a:r>
            <a:r>
              <a:rPr lang="en-US" altLang="cs-CZ" sz="2100" dirty="0"/>
              <a:t> </a:t>
            </a:r>
            <a:r>
              <a:rPr lang="en-US" altLang="cs-CZ" sz="2100" dirty="0" err="1"/>
              <a:t>nediskriminující</a:t>
            </a:r>
            <a:r>
              <a:rPr lang="en-US" altLang="cs-CZ" sz="2100" dirty="0"/>
              <a:t>.</a:t>
            </a:r>
            <a:endParaRPr lang="en-US" altLang="cs-CZ" sz="2100" dirty="0" smtClean="0"/>
          </a:p>
        </p:txBody>
      </p:sp>
    </p:spTree>
    <p:extLst>
      <p:ext uri="{BB962C8B-B14F-4D97-AF65-F5344CB8AC3E}">
        <p14:creationId xmlns:p14="http://schemas.microsoft.com/office/powerpoint/2010/main" val="2099209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normAutofit/>
          </a:bodyPr>
          <a:lstStyle/>
          <a:p>
            <a:pPr algn="ctr" eaLnBrk="1" hangingPunct="1">
              <a:defRPr/>
            </a:pPr>
            <a:r>
              <a:rPr lang="cs-CZ" sz="4100" dirty="0" smtClean="0"/>
              <a:t>Teorie statistické diskriminace</a:t>
            </a:r>
            <a:endParaRPr lang="en-US" sz="4100" dirty="0" smtClean="0"/>
          </a:p>
        </p:txBody>
      </p:sp>
      <p:sp>
        <p:nvSpPr>
          <p:cNvPr id="44035" name="Rectangle 3"/>
          <p:cNvSpPr>
            <a:spLocks noGrp="1"/>
          </p:cNvSpPr>
          <p:nvPr>
            <p:ph type="body" idx="1"/>
          </p:nvPr>
        </p:nvSpPr>
        <p:spPr>
          <a:xfrm>
            <a:off x="0" y="1557338"/>
            <a:ext cx="8964613" cy="5184030"/>
          </a:xfrm>
        </p:spPr>
        <p:txBody>
          <a:bodyPr/>
          <a:lstStyle/>
          <a:p>
            <a:pPr algn="just" eaLnBrk="1" hangingPunct="1">
              <a:spcBef>
                <a:spcPts val="0"/>
              </a:spcBef>
              <a:spcAft>
                <a:spcPts val="1200"/>
              </a:spcAft>
              <a:buSzTx/>
              <a:buFont typeface="Wingdings" panose="05000000000000000000" pitchFamily="2" charset="2"/>
              <a:buChar char="§"/>
            </a:pPr>
            <a:r>
              <a:rPr lang="cs-CZ" altLang="cs-CZ" sz="2100" dirty="0" smtClean="0"/>
              <a:t>teorie </a:t>
            </a:r>
            <a:r>
              <a:rPr lang="cs-CZ" altLang="cs-CZ" sz="2100" dirty="0"/>
              <a:t>vychází </a:t>
            </a:r>
            <a:r>
              <a:rPr lang="cs-CZ" altLang="cs-CZ" sz="2100" dirty="0" smtClean="0"/>
              <a:t>z předpokladu </a:t>
            </a:r>
            <a:r>
              <a:rPr lang="cs-CZ" altLang="cs-CZ" sz="2100" dirty="0"/>
              <a:t>nedokonalých informací </a:t>
            </a:r>
            <a:r>
              <a:rPr lang="cs-CZ" altLang="cs-CZ" sz="2100" dirty="0" smtClean="0"/>
              <a:t>v procesu </a:t>
            </a:r>
            <a:r>
              <a:rPr lang="cs-CZ" altLang="cs-CZ" sz="2100" dirty="0"/>
              <a:t>přijímání zaměstnanců</a:t>
            </a:r>
            <a:endParaRPr lang="cs-CZ" altLang="cs-CZ" sz="2100" dirty="0" smtClean="0"/>
          </a:p>
          <a:p>
            <a:pPr algn="just" eaLnBrk="1" hangingPunct="1">
              <a:spcBef>
                <a:spcPts val="0"/>
              </a:spcBef>
              <a:spcAft>
                <a:spcPts val="1200"/>
              </a:spcAft>
              <a:buSzTx/>
              <a:buFont typeface="Wingdings" panose="05000000000000000000" pitchFamily="2" charset="2"/>
              <a:buChar char="§"/>
            </a:pPr>
            <a:r>
              <a:rPr lang="cs-CZ" altLang="cs-CZ" sz="2100" dirty="0"/>
              <a:t>jedinec posuzován především podle  průměrných  charakteristik  skupiny,  do  které  je  zařazován,  a nikoli především podle svých znalostních a osobnostních </a:t>
            </a:r>
            <a:r>
              <a:rPr lang="cs-CZ" altLang="cs-CZ" sz="2100" dirty="0" smtClean="0"/>
              <a:t>charakteristik</a:t>
            </a:r>
            <a:r>
              <a:rPr lang="cs-CZ" altLang="cs-CZ" sz="2100" dirty="0"/>
              <a:t> </a:t>
            </a:r>
            <a:r>
              <a:rPr lang="cs-CZ" altLang="cs-CZ" sz="2100" dirty="0" smtClean="0"/>
              <a:t>(viz např. Romové nebo mladé ženy)</a:t>
            </a:r>
          </a:p>
          <a:p>
            <a:pPr algn="just" eaLnBrk="1" hangingPunct="1">
              <a:spcBef>
                <a:spcPts val="0"/>
              </a:spcBef>
              <a:spcAft>
                <a:spcPts val="1200"/>
              </a:spcAft>
              <a:buSzTx/>
              <a:buFont typeface="Wingdings" panose="05000000000000000000" pitchFamily="2" charset="2"/>
              <a:buChar char="§"/>
            </a:pPr>
            <a:r>
              <a:rPr lang="cs-CZ" altLang="cs-CZ" sz="2100" dirty="0"/>
              <a:t>Trh práce mužů a trh práce žen se liší především na základě rozdílného očekávání firem ohledně produktivity mužů a žen (od mužů očekávají vyšší mezní </a:t>
            </a:r>
            <a:r>
              <a:rPr lang="cs-CZ" altLang="cs-CZ" sz="2100" dirty="0" smtClean="0"/>
              <a:t>produkt – nejsou doma s dětmi nebo nepečují o rodinu)</a:t>
            </a:r>
          </a:p>
          <a:p>
            <a:pPr algn="just" eaLnBrk="1" hangingPunct="1">
              <a:spcBef>
                <a:spcPts val="0"/>
              </a:spcBef>
              <a:spcAft>
                <a:spcPts val="1200"/>
              </a:spcAft>
              <a:buSzTx/>
              <a:buFont typeface="Wingdings" panose="05000000000000000000" pitchFamily="2" charset="2"/>
              <a:buChar char="§"/>
            </a:pPr>
            <a:r>
              <a:rPr lang="cs-CZ" altLang="cs-CZ" sz="2100" dirty="0" smtClean="0"/>
              <a:t>Na rozdíl od předchozí teorie zaměstnavatel diskriminací určité skupiny získává</a:t>
            </a:r>
          </a:p>
          <a:p>
            <a:pPr algn="just" eaLnBrk="1" hangingPunct="1">
              <a:spcBef>
                <a:spcPts val="0"/>
              </a:spcBef>
              <a:spcAft>
                <a:spcPts val="1200"/>
              </a:spcAft>
              <a:buSzTx/>
              <a:buFont typeface="Wingdings" panose="05000000000000000000" pitchFamily="2" charset="2"/>
              <a:buChar char="§"/>
            </a:pPr>
            <a:r>
              <a:rPr lang="cs-CZ" altLang="cs-CZ" sz="2100" dirty="0"/>
              <a:t>Praxe  podniků  také  ukazuje,  že  ženy  musí  svou  výkonnost dokazovat  více než muži.</a:t>
            </a:r>
            <a:endParaRPr lang="cs-CZ" altLang="cs-CZ" sz="2100" dirty="0" smtClean="0"/>
          </a:p>
          <a:p>
            <a:pPr algn="just" eaLnBrk="1" hangingPunct="1">
              <a:spcBef>
                <a:spcPts val="0"/>
              </a:spcBef>
              <a:spcAft>
                <a:spcPts val="1200"/>
              </a:spcAft>
              <a:buSzTx/>
              <a:buFont typeface="Wingdings" panose="05000000000000000000" pitchFamily="2" charset="2"/>
              <a:buChar char="§"/>
            </a:pPr>
            <a:endParaRPr lang="cs-CZ" altLang="cs-CZ" sz="2100" dirty="0"/>
          </a:p>
        </p:txBody>
      </p:sp>
    </p:spTree>
    <p:extLst>
      <p:ext uri="{BB962C8B-B14F-4D97-AF65-F5344CB8AC3E}">
        <p14:creationId xmlns:p14="http://schemas.microsoft.com/office/powerpoint/2010/main" val="9436650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normAutofit/>
          </a:bodyPr>
          <a:lstStyle/>
          <a:p>
            <a:pPr algn="ctr" eaLnBrk="1" hangingPunct="1">
              <a:defRPr/>
            </a:pPr>
            <a:r>
              <a:rPr lang="cs-CZ" sz="4100" dirty="0" smtClean="0"/>
              <a:t>Teorie statistické diskriminace</a:t>
            </a:r>
            <a:endParaRPr lang="en-US" sz="4100" dirty="0" smtClean="0"/>
          </a:p>
        </p:txBody>
      </p:sp>
      <p:pic>
        <p:nvPicPr>
          <p:cNvPr id="3" name="Obrázek 2"/>
          <p:cNvPicPr>
            <a:picLocks noChangeAspect="1"/>
          </p:cNvPicPr>
          <p:nvPr/>
        </p:nvPicPr>
        <p:blipFill>
          <a:blip r:embed="rId3"/>
          <a:stretch>
            <a:fillRect/>
          </a:stretch>
        </p:blipFill>
        <p:spPr>
          <a:xfrm>
            <a:off x="200442" y="1718707"/>
            <a:ext cx="8548022" cy="4662621"/>
          </a:xfrm>
          <a:prstGeom prst="rect">
            <a:avLst/>
          </a:prstGeom>
        </p:spPr>
      </p:pic>
    </p:spTree>
    <p:extLst>
      <p:ext uri="{BB962C8B-B14F-4D97-AF65-F5344CB8AC3E}">
        <p14:creationId xmlns:p14="http://schemas.microsoft.com/office/powerpoint/2010/main" val="14362939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normAutofit/>
          </a:bodyPr>
          <a:lstStyle/>
          <a:p>
            <a:pPr algn="ctr" eaLnBrk="1" hangingPunct="1">
              <a:defRPr/>
            </a:pPr>
            <a:r>
              <a:rPr lang="cs-CZ" sz="4100" dirty="0" smtClean="0"/>
              <a:t>Mzdová diskriminace </a:t>
            </a:r>
            <a:r>
              <a:rPr lang="cs-CZ" sz="4100" dirty="0" err="1" smtClean="0"/>
              <a:t>monopsonu</a:t>
            </a:r>
            <a:endParaRPr lang="en-US" sz="4100" dirty="0" smtClean="0"/>
          </a:p>
        </p:txBody>
      </p:sp>
      <p:sp>
        <p:nvSpPr>
          <p:cNvPr id="44035" name="Rectangle 3"/>
          <p:cNvSpPr>
            <a:spLocks noGrp="1"/>
          </p:cNvSpPr>
          <p:nvPr>
            <p:ph type="body" idx="1"/>
          </p:nvPr>
        </p:nvSpPr>
        <p:spPr>
          <a:xfrm>
            <a:off x="0" y="1557338"/>
            <a:ext cx="8964613" cy="5184030"/>
          </a:xfrm>
        </p:spPr>
        <p:txBody>
          <a:bodyPr/>
          <a:lstStyle/>
          <a:p>
            <a:pPr algn="just" eaLnBrk="1" hangingPunct="1">
              <a:spcBef>
                <a:spcPts val="0"/>
              </a:spcBef>
              <a:spcAft>
                <a:spcPts val="1200"/>
              </a:spcAft>
              <a:buSzTx/>
              <a:buFont typeface="Wingdings" panose="05000000000000000000" pitchFamily="2" charset="2"/>
              <a:buChar char="§"/>
            </a:pPr>
            <a:r>
              <a:rPr lang="cs-CZ" altLang="cs-CZ" sz="2100" dirty="0" err="1" smtClean="0">
                <a:latin typeface="+mj-lt"/>
              </a:rPr>
              <a:t>Monopson</a:t>
            </a:r>
            <a:r>
              <a:rPr lang="cs-CZ" altLang="cs-CZ" sz="2100" dirty="0" smtClean="0">
                <a:latin typeface="+mj-lt"/>
              </a:rPr>
              <a:t>= dominantní zaměstnavatel v regionu nebo odvětví</a:t>
            </a:r>
          </a:p>
          <a:p>
            <a:pPr algn="just" eaLnBrk="1" hangingPunct="1">
              <a:spcBef>
                <a:spcPts val="0"/>
              </a:spcBef>
              <a:spcAft>
                <a:spcPts val="1200"/>
              </a:spcAft>
              <a:buSzTx/>
              <a:buFont typeface="Wingdings" panose="05000000000000000000" pitchFamily="2" charset="2"/>
              <a:buChar char="§"/>
            </a:pPr>
            <a:r>
              <a:rPr lang="cs-CZ" altLang="cs-CZ" sz="2100" dirty="0">
                <a:latin typeface="+mj-lt"/>
              </a:rPr>
              <a:t>Zaměstnancům </a:t>
            </a:r>
            <a:r>
              <a:rPr lang="cs-CZ" altLang="cs-CZ" sz="2100" dirty="0" smtClean="0">
                <a:latin typeface="+mj-lt"/>
              </a:rPr>
              <a:t>s vyšší </a:t>
            </a:r>
            <a:r>
              <a:rPr lang="cs-CZ" altLang="cs-CZ" sz="2100" dirty="0">
                <a:latin typeface="+mj-lt"/>
              </a:rPr>
              <a:t>elasticitou nabídky práce vyplácí vyšší </a:t>
            </a:r>
            <a:r>
              <a:rPr lang="cs-CZ" altLang="cs-CZ" sz="2100" dirty="0" smtClean="0">
                <a:latin typeface="+mj-lt"/>
              </a:rPr>
              <a:t>mzdy (muži) </a:t>
            </a:r>
            <a:r>
              <a:rPr lang="cs-CZ" altLang="cs-CZ" sz="2100" dirty="0">
                <a:latin typeface="+mj-lt"/>
              </a:rPr>
              <a:t>a </a:t>
            </a:r>
            <a:r>
              <a:rPr lang="cs-CZ" altLang="cs-CZ" sz="2100" dirty="0" smtClean="0">
                <a:latin typeface="+mj-lt"/>
              </a:rPr>
              <a:t>uchazečům s nižší </a:t>
            </a:r>
            <a:r>
              <a:rPr lang="cs-CZ" altLang="cs-CZ" sz="2100" dirty="0">
                <a:latin typeface="+mj-lt"/>
              </a:rPr>
              <a:t>elasticitou nabídky práce mzdy </a:t>
            </a:r>
            <a:r>
              <a:rPr lang="cs-CZ" altLang="cs-CZ" sz="2100" dirty="0" smtClean="0">
                <a:latin typeface="+mj-lt"/>
              </a:rPr>
              <a:t>nižší (ženy)</a:t>
            </a:r>
          </a:p>
          <a:p>
            <a:pPr algn="just" eaLnBrk="1" hangingPunct="1">
              <a:spcBef>
                <a:spcPts val="0"/>
              </a:spcBef>
              <a:spcAft>
                <a:spcPts val="1200"/>
              </a:spcAft>
              <a:buSzTx/>
              <a:buFont typeface="Wingdings" panose="05000000000000000000" pitchFamily="2" charset="2"/>
              <a:buChar char="§"/>
            </a:pPr>
            <a:r>
              <a:rPr lang="cs-CZ" altLang="cs-CZ" sz="2100" dirty="0">
                <a:latin typeface="+mj-lt"/>
              </a:rPr>
              <a:t>Žena obvykle následuje muže za jeho pracovní příležitostí a sama si pak vybírá </a:t>
            </a:r>
            <a:r>
              <a:rPr lang="cs-CZ" altLang="cs-CZ" sz="2100" dirty="0" smtClean="0">
                <a:latin typeface="+mj-lt"/>
              </a:rPr>
              <a:t>z omezených  </a:t>
            </a:r>
            <a:r>
              <a:rPr lang="cs-CZ" altLang="cs-CZ" sz="2100" dirty="0">
                <a:latin typeface="+mj-lt"/>
              </a:rPr>
              <a:t>možností  vdané  lokalitě.  Hledá  pracovní  místo  blízko  školy,  kterou navštěvují její </a:t>
            </a:r>
            <a:r>
              <a:rPr lang="cs-CZ" altLang="cs-CZ" sz="2100" dirty="0" smtClean="0">
                <a:latin typeface="+mj-lt"/>
              </a:rPr>
              <a:t>děti (omezené možnosti jiného zaměstnavatele) </a:t>
            </a:r>
            <a:r>
              <a:rPr lang="cs-CZ" altLang="cs-CZ" sz="2100" dirty="0">
                <a:latin typeface="+mj-lt"/>
              </a:rPr>
              <a:t>=&gt; Ženy  proto  reagují daleko méně na změny mezd než </a:t>
            </a:r>
            <a:r>
              <a:rPr lang="cs-CZ" altLang="cs-CZ" sz="2100" dirty="0" smtClean="0">
                <a:latin typeface="+mj-lt"/>
              </a:rPr>
              <a:t>muži</a:t>
            </a:r>
          </a:p>
          <a:p>
            <a:pPr algn="just" eaLnBrk="1" hangingPunct="1">
              <a:spcBef>
                <a:spcPts val="0"/>
              </a:spcBef>
              <a:spcAft>
                <a:spcPts val="1200"/>
              </a:spcAft>
              <a:buSzTx/>
              <a:buFont typeface="Wingdings" panose="05000000000000000000" pitchFamily="2" charset="2"/>
              <a:buChar char="§"/>
            </a:pPr>
            <a:r>
              <a:rPr lang="cs-CZ" altLang="cs-CZ" sz="2100" dirty="0">
                <a:latin typeface="+mj-lt"/>
              </a:rPr>
              <a:t>Mzdová diskriminace </a:t>
            </a:r>
            <a:r>
              <a:rPr lang="cs-CZ" altLang="cs-CZ" sz="2100" dirty="0" err="1" smtClean="0">
                <a:latin typeface="+mj-lt"/>
              </a:rPr>
              <a:t>monopsonu</a:t>
            </a:r>
            <a:r>
              <a:rPr lang="cs-CZ" altLang="cs-CZ" sz="2100" dirty="0" smtClean="0">
                <a:latin typeface="+mj-lt"/>
              </a:rPr>
              <a:t> nevychází z  předpojatosti </a:t>
            </a:r>
            <a:r>
              <a:rPr lang="cs-CZ" altLang="cs-CZ" sz="2100" dirty="0">
                <a:latin typeface="+mj-lt"/>
              </a:rPr>
              <a:t>podniků vůči ženám, ale je výsledkem  racionální </a:t>
            </a:r>
            <a:r>
              <a:rPr lang="cs-CZ" altLang="cs-CZ" sz="2100" dirty="0" smtClean="0">
                <a:latin typeface="+mj-lt"/>
              </a:rPr>
              <a:t>cenové strategie</a:t>
            </a:r>
            <a:r>
              <a:rPr lang="cs-CZ" altLang="cs-CZ" sz="2100" dirty="0">
                <a:latin typeface="+mj-lt"/>
              </a:rPr>
              <a:t>,  která  umožňuje  podniku  </a:t>
            </a:r>
            <a:r>
              <a:rPr lang="cs-CZ" altLang="cs-CZ" sz="2100" dirty="0" smtClean="0">
                <a:latin typeface="+mj-lt"/>
              </a:rPr>
              <a:t>dosáhnout vyššího zisku </a:t>
            </a:r>
            <a:endParaRPr lang="cs-CZ" altLang="cs-CZ" sz="2100" dirty="0">
              <a:latin typeface="+mj-lt"/>
            </a:endParaRPr>
          </a:p>
          <a:p>
            <a:pPr algn="just" eaLnBrk="1" hangingPunct="1">
              <a:spcBef>
                <a:spcPts val="0"/>
              </a:spcBef>
              <a:spcAft>
                <a:spcPts val="1200"/>
              </a:spcAft>
              <a:buSzTx/>
              <a:buFont typeface="Wingdings" panose="05000000000000000000" pitchFamily="2" charset="2"/>
              <a:buChar char="§"/>
            </a:pPr>
            <a:endParaRPr lang="cs-CZ" altLang="cs-CZ" sz="2100" dirty="0" smtClean="0">
              <a:latin typeface="+mj-lt"/>
            </a:endParaRPr>
          </a:p>
          <a:p>
            <a:pPr algn="just" eaLnBrk="1" hangingPunct="1">
              <a:spcBef>
                <a:spcPts val="0"/>
              </a:spcBef>
              <a:spcAft>
                <a:spcPts val="1200"/>
              </a:spcAft>
              <a:buSzTx/>
              <a:buFont typeface="Wingdings" panose="05000000000000000000" pitchFamily="2" charset="2"/>
              <a:buChar char="§"/>
            </a:pPr>
            <a:endParaRPr lang="cs-CZ" altLang="cs-CZ" sz="2100" dirty="0">
              <a:latin typeface="+mj-lt"/>
            </a:endParaRPr>
          </a:p>
        </p:txBody>
      </p:sp>
    </p:spTree>
    <p:extLst>
      <p:ext uri="{BB962C8B-B14F-4D97-AF65-F5344CB8AC3E}">
        <p14:creationId xmlns:p14="http://schemas.microsoft.com/office/powerpoint/2010/main" val="1139349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p:cNvSpPr>
          <p:nvPr>
            <p:ph type="title"/>
          </p:nvPr>
        </p:nvSpPr>
        <p:spPr bwMode="auto">
          <a:xfrm>
            <a:off x="179388" y="0"/>
            <a:ext cx="6121400" cy="1250950"/>
          </a:xfrm>
        </p:spPr>
        <p:txBody>
          <a:bodyPr wrap="square" tIns="45720" bIns="45720" numCol="1" anchorCtr="0" compatLnSpc="1">
            <a:prstTxWarp prst="textNoShape">
              <a:avLst/>
            </a:prstTxWarp>
          </a:bodyPr>
          <a:lstStyle/>
          <a:p>
            <a:pPr eaLnBrk="1" hangingPunct="1">
              <a:defRPr/>
            </a:pPr>
            <a:r>
              <a:rPr lang="cs-CZ" sz="3600" smtClean="0"/>
              <a:t>Příčiny mzdových rozdílů</a:t>
            </a:r>
            <a:endParaRPr lang="en-US" sz="3600" smtClean="0"/>
          </a:p>
        </p:txBody>
      </p:sp>
      <p:sp>
        <p:nvSpPr>
          <p:cNvPr id="26627" name="Rectangle 3"/>
          <p:cNvSpPr>
            <a:spLocks noGrp="1"/>
          </p:cNvSpPr>
          <p:nvPr>
            <p:ph type="body" idx="1"/>
          </p:nvPr>
        </p:nvSpPr>
        <p:spPr>
          <a:xfrm>
            <a:off x="0" y="1773238"/>
            <a:ext cx="9036496" cy="4625975"/>
          </a:xfrm>
        </p:spPr>
        <p:txBody>
          <a:bodyPr/>
          <a:lstStyle/>
          <a:p>
            <a:pPr algn="just" eaLnBrk="1" hangingPunct="1">
              <a:spcBef>
                <a:spcPts val="1200"/>
              </a:spcBef>
              <a:buSzTx/>
              <a:buFont typeface="Wingdings" panose="05000000000000000000" pitchFamily="2" charset="2"/>
              <a:buChar char="§"/>
            </a:pPr>
            <a:r>
              <a:rPr lang="cs-CZ" altLang="cs-CZ" sz="2400" dirty="0" smtClean="0"/>
              <a:t>Vzdělání, odpracovaných čas, zkušenosti, věk.</a:t>
            </a:r>
          </a:p>
          <a:p>
            <a:pPr algn="just" eaLnBrk="1" hangingPunct="1">
              <a:spcBef>
                <a:spcPts val="1200"/>
              </a:spcBef>
              <a:buSzTx/>
              <a:buFont typeface="Wingdings" panose="05000000000000000000" pitchFamily="2" charset="2"/>
              <a:buChar char="§"/>
            </a:pPr>
            <a:r>
              <a:rPr lang="cs-CZ" altLang="cs-CZ" sz="2400" dirty="0" smtClean="0"/>
              <a:t>Kompenzační mzdové rozdíly: různá přitažlivost jednotlivých </a:t>
            </a:r>
            <a:r>
              <a:rPr lang="cs-CZ" altLang="cs-CZ" sz="2400" dirty="0" smtClean="0"/>
              <a:t>profesí (nutno kompenzovat např. </a:t>
            </a:r>
            <a:r>
              <a:rPr lang="cs-CZ" altLang="cs-CZ" sz="2400" dirty="0" smtClean="0"/>
              <a:t>špinavé prostředí)</a:t>
            </a:r>
            <a:endParaRPr lang="cs-CZ" altLang="cs-CZ" sz="2400" dirty="0" smtClean="0"/>
          </a:p>
          <a:p>
            <a:pPr algn="just" eaLnBrk="1" hangingPunct="1">
              <a:spcBef>
                <a:spcPts val="1200"/>
              </a:spcBef>
              <a:buSzTx/>
              <a:buFont typeface="Wingdings" panose="05000000000000000000" pitchFamily="2" charset="2"/>
              <a:buChar char="§"/>
            </a:pPr>
            <a:r>
              <a:rPr lang="cs-CZ" altLang="cs-CZ" sz="2400" dirty="0" smtClean="0"/>
              <a:t>Jedinečnost pracovní síly na trhu </a:t>
            </a:r>
            <a:r>
              <a:rPr lang="cs-CZ" altLang="cs-CZ" sz="2400" dirty="0" smtClean="0"/>
              <a:t>práce</a:t>
            </a:r>
            <a:r>
              <a:rPr lang="cs-CZ" altLang="cs-CZ" sz="2400" dirty="0"/>
              <a:t> </a:t>
            </a:r>
            <a:r>
              <a:rPr lang="cs-CZ" altLang="cs-CZ" sz="2400" dirty="0" smtClean="0"/>
              <a:t>(sportovci)</a:t>
            </a:r>
            <a:endParaRPr lang="cs-CZ" altLang="cs-CZ" sz="2400" dirty="0" smtClean="0"/>
          </a:p>
          <a:p>
            <a:pPr algn="just" eaLnBrk="1" hangingPunct="1">
              <a:spcBef>
                <a:spcPts val="1200"/>
              </a:spcBef>
              <a:buSzTx/>
              <a:buFont typeface="Wingdings" panose="05000000000000000000" pitchFamily="2" charset="2"/>
              <a:buChar char="§"/>
            </a:pPr>
            <a:r>
              <a:rPr lang="cs-CZ" altLang="cs-CZ" sz="2400" dirty="0" smtClean="0"/>
              <a:t>Nabídkově - poptávkové poměry na trzích kvalifikované a nekvalifikované </a:t>
            </a:r>
            <a:r>
              <a:rPr lang="cs-CZ" altLang="cs-CZ" sz="2400" dirty="0" smtClean="0"/>
              <a:t>práce (souvisí s kvalitou lidského kapitálu)</a:t>
            </a:r>
            <a:endParaRPr lang="cs-CZ" altLang="cs-CZ" sz="2400" dirty="0" smtClean="0"/>
          </a:p>
          <a:p>
            <a:pPr algn="just" eaLnBrk="1" hangingPunct="1">
              <a:spcBef>
                <a:spcPts val="1200"/>
              </a:spcBef>
              <a:buSzTx/>
              <a:buFont typeface="Wingdings" panose="05000000000000000000" pitchFamily="2" charset="2"/>
              <a:buChar char="§"/>
            </a:pPr>
            <a:r>
              <a:rPr lang="cs-CZ" altLang="cs-CZ" sz="2400" dirty="0" smtClean="0"/>
              <a:t>Nekonkurující si skupiny pracovníků </a:t>
            </a:r>
            <a:r>
              <a:rPr lang="cs-CZ" altLang="cs-CZ" sz="2400" dirty="0" smtClean="0"/>
              <a:t> na trhu práce (segmentace trhu práce). </a:t>
            </a:r>
            <a:endParaRPr lang="cs-CZ" altLang="cs-CZ" sz="2400" dirty="0" smtClean="0"/>
          </a:p>
          <a:p>
            <a:pPr algn="just" eaLnBrk="1" hangingPunct="1">
              <a:spcBef>
                <a:spcPts val="1200"/>
              </a:spcBef>
              <a:buSzTx/>
              <a:buFont typeface="Wingdings" panose="05000000000000000000" pitchFamily="2" charset="2"/>
              <a:buChar char="§"/>
            </a:pPr>
            <a:r>
              <a:rPr lang="cs-CZ" altLang="cs-CZ" sz="2400" dirty="0" smtClean="0"/>
              <a:t>Existence dvou „</a:t>
            </a:r>
            <a:r>
              <a:rPr lang="cs-CZ" altLang="cs-CZ" sz="2400" dirty="0" err="1" smtClean="0"/>
              <a:t>subtrhů</a:t>
            </a:r>
            <a:r>
              <a:rPr lang="cs-CZ" altLang="cs-CZ" sz="2400" dirty="0" smtClean="0"/>
              <a:t>“ na trhu práce (Teorie duálního trhu práce).</a:t>
            </a:r>
          </a:p>
          <a:p>
            <a:pPr eaLnBrk="1" hangingPunct="1">
              <a:spcBef>
                <a:spcPts val="1200"/>
              </a:spcBef>
              <a:buSzTx/>
              <a:buFont typeface="Wingdings" panose="05000000000000000000" pitchFamily="2" charset="2"/>
              <a:buChar char="§"/>
            </a:pPr>
            <a:endParaRPr lang="en-US" altLang="cs-CZ" sz="2400" dirty="0" smtClean="0"/>
          </a:p>
        </p:txBody>
      </p:sp>
      <p:pic>
        <p:nvPicPr>
          <p:cNvPr id="26628" name="Picture 6" descr="minimum-w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6025" y="0"/>
            <a:ext cx="1577975"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8" descr="mon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0"/>
            <a:ext cx="1992313"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65935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normAutofit/>
          </a:bodyPr>
          <a:lstStyle/>
          <a:p>
            <a:pPr algn="ctr" eaLnBrk="1" hangingPunct="1">
              <a:defRPr/>
            </a:pPr>
            <a:r>
              <a:rPr lang="cs-CZ" sz="4100" dirty="0" smtClean="0"/>
              <a:t>Vytěsňovací model diskriminace</a:t>
            </a:r>
            <a:endParaRPr lang="en-US" sz="4100" dirty="0" smtClean="0"/>
          </a:p>
        </p:txBody>
      </p:sp>
      <p:sp>
        <p:nvSpPr>
          <p:cNvPr id="44035" name="Rectangle 3"/>
          <p:cNvSpPr>
            <a:spLocks noGrp="1"/>
          </p:cNvSpPr>
          <p:nvPr>
            <p:ph type="body" idx="1"/>
          </p:nvPr>
        </p:nvSpPr>
        <p:spPr>
          <a:xfrm>
            <a:off x="0" y="1557338"/>
            <a:ext cx="8964613" cy="5184030"/>
          </a:xfrm>
        </p:spPr>
        <p:txBody>
          <a:bodyPr/>
          <a:lstStyle/>
          <a:p>
            <a:pPr algn="just" eaLnBrk="1" hangingPunct="1">
              <a:spcBef>
                <a:spcPts val="0"/>
              </a:spcBef>
              <a:spcAft>
                <a:spcPts val="1200"/>
              </a:spcAft>
              <a:buSzTx/>
              <a:buFont typeface="Wingdings" panose="05000000000000000000" pitchFamily="2" charset="2"/>
              <a:buChar char="§"/>
            </a:pPr>
            <a:r>
              <a:rPr lang="cs-CZ" altLang="cs-CZ" sz="2100" dirty="0" smtClean="0">
                <a:latin typeface="+mj-lt"/>
              </a:rPr>
              <a:t>Snaží </a:t>
            </a:r>
            <a:r>
              <a:rPr lang="cs-CZ" altLang="cs-CZ" sz="2100" dirty="0">
                <a:latin typeface="+mj-lt"/>
              </a:rPr>
              <a:t>se vysvětlit rozdílný přístup mužů a žen </a:t>
            </a:r>
            <a:r>
              <a:rPr lang="cs-CZ" altLang="cs-CZ" sz="2100" dirty="0" smtClean="0">
                <a:latin typeface="+mj-lt"/>
              </a:rPr>
              <a:t>do některých  </a:t>
            </a:r>
            <a:r>
              <a:rPr lang="cs-CZ" altLang="cs-CZ" sz="2100" dirty="0">
                <a:latin typeface="+mj-lt"/>
              </a:rPr>
              <a:t>profesí</a:t>
            </a:r>
            <a:r>
              <a:rPr lang="cs-CZ" altLang="cs-CZ" sz="2100" dirty="0" smtClean="0">
                <a:latin typeface="+mj-lt"/>
              </a:rPr>
              <a:t>. Lze  </a:t>
            </a:r>
            <a:r>
              <a:rPr lang="cs-CZ" altLang="cs-CZ" sz="2100" dirty="0">
                <a:latin typeface="+mj-lt"/>
              </a:rPr>
              <a:t>jim ale vysvětlit  také  omezený  přístup  žen  do  vedoucích pozic</a:t>
            </a:r>
            <a:r>
              <a:rPr lang="cs-CZ" altLang="cs-CZ" sz="2100" dirty="0" smtClean="0">
                <a:latin typeface="+mj-lt"/>
              </a:rPr>
              <a:t>.</a:t>
            </a:r>
          </a:p>
          <a:p>
            <a:pPr algn="just" eaLnBrk="1" hangingPunct="1">
              <a:spcBef>
                <a:spcPts val="0"/>
              </a:spcBef>
              <a:spcAft>
                <a:spcPts val="1200"/>
              </a:spcAft>
              <a:buSzTx/>
              <a:buFont typeface="Wingdings" panose="05000000000000000000" pitchFamily="2" charset="2"/>
              <a:buChar char="§"/>
            </a:pPr>
            <a:r>
              <a:rPr lang="cs-CZ" altLang="cs-CZ" sz="2100" dirty="0" smtClean="0">
                <a:latin typeface="+mj-lt"/>
              </a:rPr>
              <a:t>Přetrvávající názory, </a:t>
            </a:r>
            <a:r>
              <a:rPr lang="cs-CZ" altLang="cs-CZ" sz="2100" dirty="0">
                <a:latin typeface="+mj-lt"/>
              </a:rPr>
              <a:t>že určité profese jsou vhodnější pro muže a jiné zase pro </a:t>
            </a:r>
            <a:r>
              <a:rPr lang="cs-CZ" altLang="cs-CZ" sz="2100" dirty="0" smtClean="0">
                <a:latin typeface="+mj-lt"/>
              </a:rPr>
              <a:t>ženy </a:t>
            </a:r>
            <a:r>
              <a:rPr lang="cs-CZ" altLang="cs-CZ" sz="2100" dirty="0" smtClean="0">
                <a:latin typeface="Consolas" panose="020B0609020204030204" pitchFamily="49" charset="0"/>
              </a:rPr>
              <a:t>=&gt; p</a:t>
            </a:r>
            <a:r>
              <a:rPr lang="cs-CZ" altLang="cs-CZ" sz="2100" dirty="0" smtClean="0">
                <a:latin typeface="+mj-lt"/>
              </a:rPr>
              <a:t>odniky </a:t>
            </a:r>
            <a:r>
              <a:rPr lang="cs-CZ" altLang="cs-CZ" sz="2100" dirty="0">
                <a:latin typeface="+mj-lt"/>
              </a:rPr>
              <a:t>pak obsazují pracovní pozice zpravidla </a:t>
            </a:r>
            <a:r>
              <a:rPr lang="cs-CZ" altLang="cs-CZ" sz="2100" dirty="0" smtClean="0">
                <a:latin typeface="+mj-lt"/>
              </a:rPr>
              <a:t>v souladu s převažujícími </a:t>
            </a:r>
            <a:r>
              <a:rPr lang="cs-CZ" altLang="cs-CZ" sz="2100" dirty="0">
                <a:latin typeface="+mj-lt"/>
              </a:rPr>
              <a:t>názory ve </a:t>
            </a:r>
            <a:r>
              <a:rPr lang="cs-CZ" altLang="cs-CZ" sz="2100" dirty="0" smtClean="0">
                <a:latin typeface="+mj-lt"/>
              </a:rPr>
              <a:t>společnosti</a:t>
            </a:r>
            <a:endParaRPr lang="cs-CZ" altLang="cs-CZ" sz="2100" dirty="0">
              <a:latin typeface="+mj-lt"/>
            </a:endParaRPr>
          </a:p>
          <a:p>
            <a:pPr algn="just" eaLnBrk="1" hangingPunct="1">
              <a:spcBef>
                <a:spcPts val="0"/>
              </a:spcBef>
              <a:spcAft>
                <a:spcPts val="1200"/>
              </a:spcAft>
              <a:buSzTx/>
              <a:buFont typeface="Wingdings" panose="05000000000000000000" pitchFamily="2" charset="2"/>
              <a:buChar char="§"/>
            </a:pPr>
            <a:r>
              <a:rPr lang="cs-CZ" altLang="cs-CZ" sz="2100" dirty="0">
                <a:latin typeface="+mj-lt"/>
              </a:rPr>
              <a:t> </a:t>
            </a:r>
            <a:r>
              <a:rPr lang="cs-CZ" altLang="cs-CZ" sz="2100" dirty="0" smtClean="0">
                <a:latin typeface="+mj-lt"/>
              </a:rPr>
              <a:t>V zájmu  </a:t>
            </a:r>
            <a:r>
              <a:rPr lang="cs-CZ" altLang="cs-CZ" sz="2100" dirty="0">
                <a:latin typeface="+mj-lt"/>
              </a:rPr>
              <a:t>dosažení  optimálního pracovního výkonu zaměstnavatelé určité pracovní pozice obsazují ženami, jiné zase jen muži (proto také zpravidla na úrovni vyššího managementu převažují </a:t>
            </a:r>
            <a:r>
              <a:rPr lang="cs-CZ" altLang="cs-CZ" sz="2100" dirty="0" smtClean="0">
                <a:latin typeface="+mj-lt"/>
              </a:rPr>
              <a:t>v podnicích muži – ti neradi přijímají příkazy od žen).</a:t>
            </a:r>
          </a:p>
          <a:p>
            <a:pPr algn="just" eaLnBrk="1" hangingPunct="1">
              <a:spcBef>
                <a:spcPts val="0"/>
              </a:spcBef>
              <a:spcAft>
                <a:spcPts val="1200"/>
              </a:spcAft>
              <a:buSzTx/>
              <a:buFont typeface="Wingdings" panose="05000000000000000000" pitchFamily="2" charset="2"/>
              <a:buChar char="§"/>
            </a:pPr>
            <a:r>
              <a:rPr lang="cs-CZ" altLang="cs-CZ" sz="2100" dirty="0">
                <a:latin typeface="+mj-lt"/>
              </a:rPr>
              <a:t>Uvedené  skutečnosti  vedou  </a:t>
            </a:r>
            <a:r>
              <a:rPr lang="cs-CZ" altLang="cs-CZ" sz="2100" dirty="0" smtClean="0">
                <a:latin typeface="+mj-lt"/>
              </a:rPr>
              <a:t>k tomu</a:t>
            </a:r>
            <a:r>
              <a:rPr lang="cs-CZ" altLang="cs-CZ" sz="2100" dirty="0">
                <a:latin typeface="+mj-lt"/>
              </a:rPr>
              <a:t>,  že  se  některé  profese  stávají  postupně typicky  mužskými  a  jiné  zase  typicky  ženskými.  Ženy  pak  mají  do  „mužských profesí“  ztížený přístup.</a:t>
            </a:r>
            <a:endParaRPr lang="cs-CZ" altLang="cs-CZ" sz="2100" dirty="0" smtClean="0">
              <a:latin typeface="+mj-lt"/>
            </a:endParaRPr>
          </a:p>
          <a:p>
            <a:pPr algn="just" eaLnBrk="1" hangingPunct="1">
              <a:spcBef>
                <a:spcPts val="0"/>
              </a:spcBef>
              <a:spcAft>
                <a:spcPts val="1200"/>
              </a:spcAft>
              <a:buSzTx/>
              <a:buFont typeface="Wingdings" panose="05000000000000000000" pitchFamily="2" charset="2"/>
              <a:buChar char="§"/>
            </a:pPr>
            <a:endParaRPr lang="cs-CZ" altLang="cs-CZ" sz="2100" dirty="0">
              <a:latin typeface="+mj-lt"/>
            </a:endParaRPr>
          </a:p>
        </p:txBody>
      </p:sp>
    </p:spTree>
    <p:extLst>
      <p:ext uri="{BB962C8B-B14F-4D97-AF65-F5344CB8AC3E}">
        <p14:creationId xmlns:p14="http://schemas.microsoft.com/office/powerpoint/2010/main" val="11600274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normAutofit/>
          </a:bodyPr>
          <a:lstStyle/>
          <a:p>
            <a:pPr algn="ctr" eaLnBrk="1" hangingPunct="1">
              <a:defRPr/>
            </a:pPr>
            <a:r>
              <a:rPr lang="cs-CZ" sz="3700" dirty="0"/>
              <a:t>Diskriminace na trhu práce – </a:t>
            </a:r>
            <a:br>
              <a:rPr lang="cs-CZ" sz="3700" dirty="0"/>
            </a:br>
            <a:r>
              <a:rPr lang="cs-CZ" sz="3700" dirty="0"/>
              <a:t>příčiny</a:t>
            </a:r>
            <a:endParaRPr lang="en-US" sz="3700" dirty="0"/>
          </a:p>
        </p:txBody>
      </p:sp>
      <p:sp>
        <p:nvSpPr>
          <p:cNvPr id="48131" name="Rectangle 3"/>
          <p:cNvSpPr>
            <a:spLocks noGrp="1"/>
          </p:cNvSpPr>
          <p:nvPr>
            <p:ph type="body" idx="1"/>
          </p:nvPr>
        </p:nvSpPr>
        <p:spPr>
          <a:xfrm>
            <a:off x="107504" y="1556792"/>
            <a:ext cx="8856984" cy="4625975"/>
          </a:xfrm>
        </p:spPr>
        <p:txBody>
          <a:bodyPr/>
          <a:lstStyle/>
          <a:p>
            <a:pPr algn="just" eaLnBrk="1" hangingPunct="1">
              <a:spcBef>
                <a:spcPts val="600"/>
              </a:spcBef>
              <a:buSzTx/>
              <a:buFont typeface="Wingdings" panose="05000000000000000000" pitchFamily="2" charset="2"/>
              <a:buChar char="§"/>
            </a:pPr>
            <a:r>
              <a:rPr lang="cs-CZ" altLang="cs-CZ" sz="2400" b="1" dirty="0" smtClean="0"/>
              <a:t>využití </a:t>
            </a:r>
            <a:r>
              <a:rPr lang="cs-CZ" altLang="cs-CZ" sz="2400" b="1" dirty="0" err="1" smtClean="0"/>
              <a:t>monopsonní</a:t>
            </a:r>
            <a:r>
              <a:rPr lang="cs-CZ" altLang="cs-CZ" sz="2400" b="1" dirty="0" smtClean="0"/>
              <a:t> síly zaměstnavateli</a:t>
            </a:r>
            <a:r>
              <a:rPr lang="cs-CZ" altLang="cs-CZ" sz="2400" dirty="0" smtClean="0"/>
              <a:t> - bílí zaměstnavatelé na </a:t>
            </a:r>
            <a:r>
              <a:rPr lang="cs-CZ" altLang="cs-CZ" sz="2400" dirty="0" err="1" smtClean="0"/>
              <a:t>monopsonních</a:t>
            </a:r>
            <a:r>
              <a:rPr lang="cs-CZ" altLang="cs-CZ" sz="2400" dirty="0" smtClean="0"/>
              <a:t> trzích práce najímají příslušníky etnických minorit a vyplácejí jim </a:t>
            </a:r>
            <a:r>
              <a:rPr lang="cs-CZ" altLang="cs-CZ" sz="2400" dirty="0" err="1" smtClean="0"/>
              <a:t>monopsonní</a:t>
            </a:r>
            <a:r>
              <a:rPr lang="cs-CZ" altLang="cs-CZ" sz="2400" dirty="0" smtClean="0"/>
              <a:t> mzdu. </a:t>
            </a:r>
          </a:p>
          <a:p>
            <a:pPr algn="just" eaLnBrk="1" hangingPunct="1">
              <a:spcBef>
                <a:spcPts val="600"/>
              </a:spcBef>
              <a:buSzTx/>
              <a:buFont typeface="Wingdings" panose="05000000000000000000" pitchFamily="2" charset="2"/>
              <a:buChar char="§"/>
            </a:pPr>
            <a:r>
              <a:rPr lang="cs-CZ" altLang="cs-CZ" sz="2400" b="1" dirty="0" smtClean="0"/>
              <a:t>duální trh práce</a:t>
            </a:r>
            <a:r>
              <a:rPr lang="cs-CZ" altLang="cs-CZ" sz="2400" dirty="0" smtClean="0"/>
              <a:t> - trhu privilegovaných prací se mzda utváří na poměrně vysoké úrovni, ale na tento trh práce má přístup např. jen omezená skupina bílých pracovníků. Ve špatně placeném sektoru nekvalifikovaných prací je situace úplně jiná. Mzdová hladina se utváří na poměrně nízké úrovni a pracovní místa mohou být určena především pracovníkům jiné rasy než bílé. </a:t>
            </a:r>
          </a:p>
          <a:p>
            <a:pPr eaLnBrk="1" hangingPunct="1">
              <a:buSzTx/>
              <a:buFont typeface="Wingdings" panose="05000000000000000000" pitchFamily="2" charset="2"/>
              <a:buChar char="§"/>
            </a:pPr>
            <a:endParaRPr lang="en-US" altLang="cs-CZ" sz="2400"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normAutofit fontScale="90000"/>
          </a:bodyPr>
          <a:lstStyle/>
          <a:p>
            <a:pPr eaLnBrk="1" hangingPunct="1">
              <a:defRPr/>
            </a:pPr>
            <a:r>
              <a:rPr lang="cs-CZ" sz="4100" smtClean="0"/>
              <a:t>Diskriminace dle rasy – kampaň proti diskriminaci v USA</a:t>
            </a:r>
            <a:endParaRPr lang="en-US" sz="4100" smtClean="0"/>
          </a:p>
        </p:txBody>
      </p:sp>
      <p:pic>
        <p:nvPicPr>
          <p:cNvPr id="50179" name="Picture 5" descr="racial_discrimination_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773238"/>
            <a:ext cx="61341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179388" y="0"/>
            <a:ext cx="5976937" cy="1311275"/>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cs-CZ" altLang="cs-CZ" sz="4000" b="1">
                <a:solidFill>
                  <a:schemeClr val="accent1"/>
                </a:solidFill>
                <a:latin typeface="Corbel" panose="020B0503020204020204" pitchFamily="34" charset="0"/>
              </a:rPr>
              <a:t>Duální trh práce a diskriminace podle rasy</a:t>
            </a:r>
            <a:endParaRPr lang="en-US" altLang="cs-CZ" sz="4000" b="1">
              <a:solidFill>
                <a:schemeClr val="accent1"/>
              </a:solidFill>
              <a:latin typeface="Corbel" panose="020B0503020204020204" pitchFamily="34" charset="0"/>
            </a:endParaRPr>
          </a:p>
        </p:txBody>
      </p:sp>
      <p:sp>
        <p:nvSpPr>
          <p:cNvPr id="52227" name="Line 3"/>
          <p:cNvSpPr>
            <a:spLocks noChangeShapeType="1"/>
          </p:cNvSpPr>
          <p:nvPr/>
        </p:nvSpPr>
        <p:spPr bwMode="auto">
          <a:xfrm>
            <a:off x="1835150" y="2205038"/>
            <a:ext cx="0" cy="3024187"/>
          </a:xfrm>
          <a:prstGeom prst="line">
            <a:avLst/>
          </a:prstGeom>
          <a:noFill/>
          <a:ln w="381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a:p>
        </p:txBody>
      </p:sp>
      <p:sp>
        <p:nvSpPr>
          <p:cNvPr id="52228" name="Line 4"/>
          <p:cNvSpPr>
            <a:spLocks noChangeShapeType="1"/>
          </p:cNvSpPr>
          <p:nvPr/>
        </p:nvSpPr>
        <p:spPr bwMode="auto">
          <a:xfrm>
            <a:off x="1835150" y="5229225"/>
            <a:ext cx="5040313" cy="0"/>
          </a:xfrm>
          <a:prstGeom prst="line">
            <a:avLst/>
          </a:prstGeom>
          <a:noFill/>
          <a:ln w="381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a:p>
        </p:txBody>
      </p:sp>
      <p:sp>
        <p:nvSpPr>
          <p:cNvPr id="52229" name="Text Box 5"/>
          <p:cNvSpPr txBox="1">
            <a:spLocks noChangeArrowheads="1"/>
          </p:cNvSpPr>
          <p:nvPr/>
        </p:nvSpPr>
        <p:spPr bwMode="auto">
          <a:xfrm>
            <a:off x="1331913" y="1989138"/>
            <a:ext cx="503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cs-CZ" altLang="cs-CZ" b="1"/>
              <a:t>w</a:t>
            </a:r>
            <a:endParaRPr lang="en-US" altLang="cs-CZ" b="1"/>
          </a:p>
        </p:txBody>
      </p:sp>
      <p:sp>
        <p:nvSpPr>
          <p:cNvPr id="52230" name="Text Box 6"/>
          <p:cNvSpPr txBox="1">
            <a:spLocks noChangeArrowheads="1"/>
          </p:cNvSpPr>
          <p:nvPr/>
        </p:nvSpPr>
        <p:spPr bwMode="auto">
          <a:xfrm>
            <a:off x="6659563" y="5300663"/>
            <a:ext cx="792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cs-CZ" altLang="cs-CZ" b="1"/>
              <a:t>Q</a:t>
            </a:r>
            <a:r>
              <a:rPr lang="cs-CZ" altLang="cs-CZ" b="1" baseline="-25000"/>
              <a:t>L</a:t>
            </a:r>
            <a:endParaRPr lang="en-US" altLang="cs-CZ" b="1" baseline="-25000"/>
          </a:p>
        </p:txBody>
      </p:sp>
      <p:sp>
        <p:nvSpPr>
          <p:cNvPr id="52231" name="Line 7"/>
          <p:cNvSpPr>
            <a:spLocks noChangeShapeType="1"/>
          </p:cNvSpPr>
          <p:nvPr/>
        </p:nvSpPr>
        <p:spPr bwMode="auto">
          <a:xfrm>
            <a:off x="4500563" y="2349500"/>
            <a:ext cx="0" cy="2879725"/>
          </a:xfrm>
          <a:prstGeom prst="line">
            <a:avLst/>
          </a:prstGeom>
          <a:noFill/>
          <a:ln w="28575"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a:p>
        </p:txBody>
      </p:sp>
      <p:sp>
        <p:nvSpPr>
          <p:cNvPr id="52232" name="Line 8"/>
          <p:cNvSpPr>
            <a:spLocks noChangeShapeType="1"/>
          </p:cNvSpPr>
          <p:nvPr/>
        </p:nvSpPr>
        <p:spPr bwMode="auto">
          <a:xfrm>
            <a:off x="2987675" y="2276475"/>
            <a:ext cx="0" cy="2952750"/>
          </a:xfrm>
          <a:prstGeom prst="line">
            <a:avLst/>
          </a:prstGeom>
          <a:noFill/>
          <a:ln w="28575" cap="sq">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a:p>
        </p:txBody>
      </p:sp>
      <p:sp>
        <p:nvSpPr>
          <p:cNvPr id="52233" name="Text Box 10"/>
          <p:cNvSpPr txBox="1">
            <a:spLocks noChangeArrowheads="1"/>
          </p:cNvSpPr>
          <p:nvPr/>
        </p:nvSpPr>
        <p:spPr bwMode="auto">
          <a:xfrm>
            <a:off x="4284663" y="5373688"/>
            <a:ext cx="647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cs-CZ" altLang="cs-CZ" sz="2000" b="1"/>
              <a:t>S</a:t>
            </a:r>
            <a:r>
              <a:rPr lang="cs-CZ" altLang="cs-CZ" sz="2000" b="1" baseline="-25000"/>
              <a:t>B</a:t>
            </a:r>
            <a:endParaRPr lang="en-US" altLang="cs-CZ" sz="2000" b="1" baseline="-25000"/>
          </a:p>
        </p:txBody>
      </p:sp>
      <p:sp>
        <p:nvSpPr>
          <p:cNvPr id="52234" name="Text Box 12"/>
          <p:cNvSpPr txBox="1">
            <a:spLocks noChangeArrowheads="1"/>
          </p:cNvSpPr>
          <p:nvPr/>
        </p:nvSpPr>
        <p:spPr bwMode="auto">
          <a:xfrm>
            <a:off x="2771775" y="5373688"/>
            <a:ext cx="576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cs-CZ" altLang="cs-CZ" sz="2000" b="1"/>
              <a:t>S</a:t>
            </a:r>
            <a:r>
              <a:rPr lang="cs-CZ" altLang="cs-CZ" sz="2000" b="1" baseline="-25000"/>
              <a:t>w</a:t>
            </a:r>
            <a:endParaRPr lang="en-US" altLang="cs-CZ" sz="2000" b="1" baseline="-25000"/>
          </a:p>
        </p:txBody>
      </p:sp>
      <p:pic>
        <p:nvPicPr>
          <p:cNvPr id="52235" name="Picture 13" descr="graph-scre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4613" y="0"/>
            <a:ext cx="1449387"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6" name="Line 14"/>
          <p:cNvSpPr>
            <a:spLocks noChangeShapeType="1"/>
          </p:cNvSpPr>
          <p:nvPr/>
        </p:nvSpPr>
        <p:spPr bwMode="auto">
          <a:xfrm>
            <a:off x="2195513" y="2708275"/>
            <a:ext cx="1871662" cy="1081088"/>
          </a:xfrm>
          <a:prstGeom prst="line">
            <a:avLst/>
          </a:prstGeom>
          <a:noFill/>
          <a:ln w="28575" cap="sq">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a:p>
        </p:txBody>
      </p:sp>
      <p:sp>
        <p:nvSpPr>
          <p:cNvPr id="52237" name="Line 15"/>
          <p:cNvSpPr>
            <a:spLocks noChangeShapeType="1"/>
          </p:cNvSpPr>
          <p:nvPr/>
        </p:nvSpPr>
        <p:spPr bwMode="auto">
          <a:xfrm>
            <a:off x="3563938" y="4149725"/>
            <a:ext cx="2016125" cy="792163"/>
          </a:xfrm>
          <a:prstGeom prst="line">
            <a:avLst/>
          </a:prstGeom>
          <a:noFill/>
          <a:ln w="28575"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a:p>
        </p:txBody>
      </p:sp>
      <p:sp>
        <p:nvSpPr>
          <p:cNvPr id="52238" name="Text Box 16"/>
          <p:cNvSpPr txBox="1">
            <a:spLocks noChangeArrowheads="1"/>
          </p:cNvSpPr>
          <p:nvPr/>
        </p:nvSpPr>
        <p:spPr bwMode="auto">
          <a:xfrm>
            <a:off x="3708400" y="3284538"/>
            <a:ext cx="576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cs-CZ" altLang="cs-CZ" sz="2000" b="1"/>
              <a:t>D</a:t>
            </a:r>
            <a:r>
              <a:rPr lang="cs-CZ" altLang="cs-CZ" sz="2000" b="1" baseline="-25000"/>
              <a:t>w</a:t>
            </a:r>
            <a:endParaRPr lang="en-US" altLang="cs-CZ" sz="2000" b="1" baseline="-25000"/>
          </a:p>
        </p:txBody>
      </p:sp>
      <p:sp>
        <p:nvSpPr>
          <p:cNvPr id="52239" name="Text Box 17"/>
          <p:cNvSpPr txBox="1">
            <a:spLocks noChangeArrowheads="1"/>
          </p:cNvSpPr>
          <p:nvPr/>
        </p:nvSpPr>
        <p:spPr bwMode="auto">
          <a:xfrm>
            <a:off x="5435600" y="4508500"/>
            <a:ext cx="576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cs-CZ" altLang="cs-CZ" sz="2000" b="1"/>
              <a:t>D</a:t>
            </a:r>
            <a:r>
              <a:rPr lang="cs-CZ" altLang="cs-CZ" sz="2000" b="1" baseline="-25000"/>
              <a:t>B</a:t>
            </a:r>
            <a:endParaRPr lang="en-US" altLang="cs-CZ" sz="2000" b="1" baseline="-25000"/>
          </a:p>
        </p:txBody>
      </p:sp>
      <p:sp>
        <p:nvSpPr>
          <p:cNvPr id="52240" name="Freeform 18"/>
          <p:cNvSpPr>
            <a:spLocks/>
          </p:cNvSpPr>
          <p:nvPr/>
        </p:nvSpPr>
        <p:spPr bwMode="auto">
          <a:xfrm>
            <a:off x="1835150" y="3141663"/>
            <a:ext cx="1125538" cy="1587"/>
          </a:xfrm>
          <a:custGeom>
            <a:avLst/>
            <a:gdLst>
              <a:gd name="T0" fmla="*/ 1786792369 w 709"/>
              <a:gd name="T1" fmla="*/ 0 h 1"/>
              <a:gd name="T2" fmla="*/ 0 w 709"/>
              <a:gd name="T3" fmla="*/ 0 h 1"/>
              <a:gd name="T4" fmla="*/ 0 60000 65536"/>
              <a:gd name="T5" fmla="*/ 0 60000 65536"/>
              <a:gd name="T6" fmla="*/ 0 w 709"/>
              <a:gd name="T7" fmla="*/ 0 h 1"/>
              <a:gd name="T8" fmla="*/ 709 w 709"/>
              <a:gd name="T9" fmla="*/ 1 h 1"/>
            </a:gdLst>
            <a:ahLst/>
            <a:cxnLst>
              <a:cxn ang="T4">
                <a:pos x="T0" y="T1"/>
              </a:cxn>
              <a:cxn ang="T5">
                <a:pos x="T2" y="T3"/>
              </a:cxn>
            </a:cxnLst>
            <a:rect l="T6" t="T7" r="T8" b="T9"/>
            <a:pathLst>
              <a:path w="709" h="1">
                <a:moveTo>
                  <a:pt x="709" y="0"/>
                </a:moveTo>
                <a:lnTo>
                  <a:pt x="0" y="0"/>
                </a:lnTo>
              </a:path>
            </a:pathLst>
          </a:custGeom>
          <a:noFill/>
          <a:ln w="19050" cap="rnd" cmpd="sng">
            <a:solidFill>
              <a:schemeClr val="tx1"/>
            </a:solidFill>
            <a:prstDash val="sysDot"/>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241" name="Freeform 19"/>
          <p:cNvSpPr>
            <a:spLocks/>
          </p:cNvSpPr>
          <p:nvPr/>
        </p:nvSpPr>
        <p:spPr bwMode="auto">
          <a:xfrm>
            <a:off x="1835150" y="4498975"/>
            <a:ext cx="2659063" cy="1588"/>
          </a:xfrm>
          <a:custGeom>
            <a:avLst/>
            <a:gdLst>
              <a:gd name="T0" fmla="*/ 2147483646 w 1675"/>
              <a:gd name="T1" fmla="*/ 0 h 1"/>
              <a:gd name="T2" fmla="*/ 0 w 1675"/>
              <a:gd name="T3" fmla="*/ 0 h 1"/>
              <a:gd name="T4" fmla="*/ 0 60000 65536"/>
              <a:gd name="T5" fmla="*/ 0 60000 65536"/>
              <a:gd name="T6" fmla="*/ 0 w 1675"/>
              <a:gd name="T7" fmla="*/ 0 h 1"/>
              <a:gd name="T8" fmla="*/ 1675 w 1675"/>
              <a:gd name="T9" fmla="*/ 1 h 1"/>
            </a:gdLst>
            <a:ahLst/>
            <a:cxnLst>
              <a:cxn ang="T4">
                <a:pos x="T0" y="T1"/>
              </a:cxn>
              <a:cxn ang="T5">
                <a:pos x="T2" y="T3"/>
              </a:cxn>
            </a:cxnLst>
            <a:rect l="T6" t="T7" r="T8" b="T9"/>
            <a:pathLst>
              <a:path w="1675" h="1">
                <a:moveTo>
                  <a:pt x="1675" y="0"/>
                </a:moveTo>
                <a:lnTo>
                  <a:pt x="0" y="0"/>
                </a:lnTo>
              </a:path>
            </a:pathLst>
          </a:custGeom>
          <a:noFill/>
          <a:ln w="19050" cap="rnd" cmpd="sng">
            <a:solidFill>
              <a:schemeClr val="tx1"/>
            </a:solidFill>
            <a:prstDash val="sysDot"/>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242" name="Text Box 20"/>
          <p:cNvSpPr txBox="1">
            <a:spLocks noChangeArrowheads="1"/>
          </p:cNvSpPr>
          <p:nvPr/>
        </p:nvSpPr>
        <p:spPr bwMode="auto">
          <a:xfrm>
            <a:off x="1187450" y="2924175"/>
            <a:ext cx="647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cs-CZ" altLang="cs-CZ" sz="2000" b="1"/>
              <a:t>w</a:t>
            </a:r>
            <a:r>
              <a:rPr lang="cs-CZ" altLang="cs-CZ" sz="2000" b="1" baseline="-25000"/>
              <a:t>W</a:t>
            </a:r>
            <a:endParaRPr lang="en-US" altLang="cs-CZ" sz="2000" b="1" baseline="-25000"/>
          </a:p>
        </p:txBody>
      </p:sp>
      <p:sp>
        <p:nvSpPr>
          <p:cNvPr id="52243" name="Text Box 22"/>
          <p:cNvSpPr txBox="1">
            <a:spLocks noChangeArrowheads="1"/>
          </p:cNvSpPr>
          <p:nvPr/>
        </p:nvSpPr>
        <p:spPr bwMode="auto">
          <a:xfrm>
            <a:off x="1258888" y="4292600"/>
            <a:ext cx="5032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cs-CZ" altLang="cs-CZ" sz="2000" b="1"/>
              <a:t>w</a:t>
            </a:r>
            <a:r>
              <a:rPr lang="cs-CZ" altLang="cs-CZ" sz="2000" b="1" baseline="-25000"/>
              <a:t>B</a:t>
            </a:r>
            <a:endParaRPr lang="en-US" altLang="cs-CZ" sz="2000" b="1" baseline="-25000"/>
          </a:p>
        </p:txBody>
      </p:sp>
      <p:pic>
        <p:nvPicPr>
          <p:cNvPr id="30" name="Obrázek 29"/>
          <p:cNvPicPr>
            <a:picLocks noChangeAspect="1"/>
          </p:cNvPicPr>
          <p:nvPr/>
        </p:nvPicPr>
        <p:blipFill>
          <a:blip r:embed="rId4"/>
          <a:stretch>
            <a:fillRect/>
          </a:stretch>
        </p:blipFill>
        <p:spPr>
          <a:xfrm>
            <a:off x="1115616" y="1647533"/>
            <a:ext cx="6121481" cy="5004384"/>
          </a:xfrm>
          <a:prstGeom prst="rect">
            <a:avLst/>
          </a:prstGeom>
          <a:solidFill>
            <a:schemeClr val="bg1"/>
          </a:solidFill>
        </p:spPr>
      </p:pic>
    </p:spTree>
    <p:extLst>
      <p:ext uri="{BB962C8B-B14F-4D97-AF65-F5344CB8AC3E}">
        <p14:creationId xmlns:p14="http://schemas.microsoft.com/office/powerpoint/2010/main" val="41535000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normAutofit fontScale="90000"/>
          </a:bodyPr>
          <a:lstStyle/>
          <a:p>
            <a:pPr algn="ctr" eaLnBrk="1" hangingPunct="1">
              <a:defRPr/>
            </a:pPr>
            <a:r>
              <a:rPr lang="cs-CZ" sz="4100" dirty="0" smtClean="0"/>
              <a:t>Diskriminace na trhu práce – </a:t>
            </a:r>
            <a:br>
              <a:rPr lang="cs-CZ" sz="4100" dirty="0" smtClean="0"/>
            </a:br>
            <a:r>
              <a:rPr lang="cs-CZ" sz="4100" dirty="0" smtClean="0"/>
              <a:t>přípustné formy rozdílného zacházení</a:t>
            </a:r>
            <a:endParaRPr lang="en-US" sz="4100" dirty="0" smtClean="0"/>
          </a:p>
        </p:txBody>
      </p:sp>
      <p:sp>
        <p:nvSpPr>
          <p:cNvPr id="44035" name="Rectangle 3"/>
          <p:cNvSpPr>
            <a:spLocks noGrp="1"/>
          </p:cNvSpPr>
          <p:nvPr>
            <p:ph type="body" idx="1"/>
          </p:nvPr>
        </p:nvSpPr>
        <p:spPr>
          <a:xfrm>
            <a:off x="179388" y="1557338"/>
            <a:ext cx="8785225" cy="4625975"/>
          </a:xfrm>
        </p:spPr>
        <p:txBody>
          <a:bodyPr/>
          <a:lstStyle/>
          <a:p>
            <a:pPr marL="119062" indent="0" algn="just" eaLnBrk="1" hangingPunct="1">
              <a:lnSpc>
                <a:spcPct val="80000"/>
              </a:lnSpc>
              <a:spcBef>
                <a:spcPts val="600"/>
              </a:spcBef>
              <a:buSzTx/>
              <a:buNone/>
            </a:pPr>
            <a:r>
              <a:rPr lang="cs-CZ" altLang="cs-CZ" sz="2800" b="1" dirty="0" smtClean="0"/>
              <a:t>Vybrané příklady</a:t>
            </a:r>
          </a:p>
          <a:p>
            <a:pPr algn="just" eaLnBrk="1" hangingPunct="1">
              <a:lnSpc>
                <a:spcPct val="80000"/>
              </a:lnSpc>
              <a:spcBef>
                <a:spcPts val="600"/>
              </a:spcBef>
              <a:buSzTx/>
              <a:buFont typeface="Wingdings" panose="05000000000000000000" pitchFamily="2" charset="2"/>
              <a:buChar char="§"/>
            </a:pPr>
            <a:endParaRPr lang="cs-CZ" altLang="cs-CZ" sz="2400" b="1" u="sng" dirty="0"/>
          </a:p>
          <a:p>
            <a:pPr algn="just" eaLnBrk="1" hangingPunct="1">
              <a:lnSpc>
                <a:spcPct val="80000"/>
              </a:lnSpc>
              <a:spcBef>
                <a:spcPts val="600"/>
              </a:spcBef>
              <a:buSzTx/>
              <a:buFont typeface="Wingdings" panose="05000000000000000000" pitchFamily="2" charset="2"/>
              <a:buChar char="§"/>
            </a:pPr>
            <a:r>
              <a:rPr lang="cs-CZ" altLang="cs-CZ" sz="2400" b="1" u="sng" dirty="0" smtClean="0"/>
              <a:t>Věk</a:t>
            </a:r>
            <a:r>
              <a:rPr lang="cs-CZ" altLang="cs-CZ" sz="2400" b="1" dirty="0"/>
              <a:t>:</a:t>
            </a:r>
            <a:r>
              <a:rPr lang="cs-CZ" altLang="cs-CZ" sz="2400" b="1" dirty="0" smtClean="0"/>
              <a:t> </a:t>
            </a:r>
          </a:p>
          <a:p>
            <a:pPr lvl="1" algn="just" eaLnBrk="1" hangingPunct="1">
              <a:lnSpc>
                <a:spcPct val="80000"/>
              </a:lnSpc>
              <a:spcBef>
                <a:spcPts val="600"/>
              </a:spcBef>
              <a:buSzTx/>
              <a:buFont typeface="Wingdings" panose="05000000000000000000" pitchFamily="2" charset="2"/>
              <a:buChar char="§"/>
            </a:pPr>
            <a:r>
              <a:rPr lang="cs-CZ" altLang="cs-CZ" sz="2000" dirty="0" smtClean="0"/>
              <a:t>požadavek min. věku, </a:t>
            </a:r>
          </a:p>
          <a:p>
            <a:pPr lvl="1" algn="just" eaLnBrk="1" hangingPunct="1">
              <a:lnSpc>
                <a:spcPct val="80000"/>
              </a:lnSpc>
              <a:spcBef>
                <a:spcPts val="600"/>
              </a:spcBef>
              <a:buSzTx/>
              <a:buFont typeface="Wingdings" panose="05000000000000000000" pitchFamily="2" charset="2"/>
              <a:buChar char="§"/>
            </a:pPr>
            <a:r>
              <a:rPr lang="cs-CZ" altLang="cs-CZ" sz="2000" dirty="0" smtClean="0"/>
              <a:t>odborné praxe, </a:t>
            </a:r>
          </a:p>
          <a:p>
            <a:pPr lvl="1" algn="just" eaLnBrk="1" hangingPunct="1">
              <a:lnSpc>
                <a:spcPct val="80000"/>
              </a:lnSpc>
              <a:spcBef>
                <a:spcPts val="600"/>
              </a:spcBef>
              <a:buSzTx/>
              <a:buFont typeface="Wingdings" panose="05000000000000000000" pitchFamily="2" charset="2"/>
              <a:buChar char="§"/>
            </a:pPr>
            <a:r>
              <a:rPr lang="cs-CZ" altLang="cs-CZ" sz="2000" dirty="0" smtClean="0"/>
              <a:t>doby zaměstnání,</a:t>
            </a:r>
          </a:p>
          <a:p>
            <a:pPr lvl="1" algn="just" eaLnBrk="1" hangingPunct="1">
              <a:lnSpc>
                <a:spcPct val="80000"/>
              </a:lnSpc>
              <a:spcBef>
                <a:spcPts val="600"/>
              </a:spcBef>
              <a:buSzTx/>
              <a:buFont typeface="Wingdings" panose="05000000000000000000" pitchFamily="2" charset="2"/>
              <a:buChar char="§"/>
            </a:pPr>
            <a:r>
              <a:rPr lang="cs-CZ" altLang="cs-CZ" sz="2000" dirty="0" smtClean="0"/>
              <a:t>za účelem ochrany osob mladších 18 let, </a:t>
            </a:r>
          </a:p>
          <a:p>
            <a:pPr marL="457200" lvl="1" indent="0" algn="just" eaLnBrk="1" hangingPunct="1">
              <a:lnSpc>
                <a:spcPct val="80000"/>
              </a:lnSpc>
              <a:spcBef>
                <a:spcPts val="600"/>
              </a:spcBef>
              <a:buSzTx/>
              <a:buNone/>
            </a:pPr>
            <a:endParaRPr lang="cs-CZ" altLang="cs-CZ" sz="2000" dirty="0" smtClean="0"/>
          </a:p>
          <a:p>
            <a:pPr algn="just" eaLnBrk="1" hangingPunct="1">
              <a:lnSpc>
                <a:spcPct val="80000"/>
              </a:lnSpc>
              <a:spcBef>
                <a:spcPts val="600"/>
              </a:spcBef>
              <a:buSzTx/>
              <a:buFont typeface="Wingdings" panose="05000000000000000000" pitchFamily="2" charset="2"/>
              <a:buChar char="§"/>
            </a:pPr>
            <a:r>
              <a:rPr lang="cs-CZ" altLang="cs-CZ" sz="2400" b="1" u="sng" dirty="0" smtClean="0"/>
              <a:t>Pohlaví</a:t>
            </a:r>
            <a:r>
              <a:rPr lang="cs-CZ" altLang="cs-CZ" sz="2400" b="1" dirty="0"/>
              <a:t>:</a:t>
            </a:r>
            <a:r>
              <a:rPr lang="cs-CZ" altLang="cs-CZ" sz="2400" dirty="0" smtClean="0"/>
              <a:t> </a:t>
            </a:r>
          </a:p>
          <a:p>
            <a:pPr lvl="1" algn="just" eaLnBrk="1" hangingPunct="1">
              <a:lnSpc>
                <a:spcPct val="80000"/>
              </a:lnSpc>
              <a:spcBef>
                <a:spcPts val="600"/>
              </a:spcBef>
              <a:buSzTx/>
              <a:buFont typeface="Wingdings" panose="05000000000000000000" pitchFamily="2" charset="2"/>
              <a:buChar char="§"/>
            </a:pPr>
            <a:r>
              <a:rPr lang="cs-CZ" altLang="cs-CZ" sz="2000" dirty="0" smtClean="0"/>
              <a:t>rozdílný </a:t>
            </a:r>
            <a:r>
              <a:rPr lang="cs-CZ" altLang="cs-CZ" sz="2000" dirty="0"/>
              <a:t>důchodový </a:t>
            </a:r>
            <a:r>
              <a:rPr lang="cs-CZ" altLang="cs-CZ" sz="2000" dirty="0" smtClean="0"/>
              <a:t>věk, </a:t>
            </a:r>
          </a:p>
          <a:p>
            <a:pPr lvl="1" algn="just" eaLnBrk="1" hangingPunct="1">
              <a:lnSpc>
                <a:spcPct val="80000"/>
              </a:lnSpc>
              <a:spcBef>
                <a:spcPts val="600"/>
              </a:spcBef>
              <a:buSzTx/>
              <a:buFont typeface="Wingdings" panose="05000000000000000000" pitchFamily="2" charset="2"/>
              <a:buChar char="§"/>
            </a:pPr>
            <a:r>
              <a:rPr lang="cs-CZ" altLang="cs-CZ" sz="2000" dirty="0" smtClean="0"/>
              <a:t>za účelem ochrany žen z důvodu – těhotenství, mateřství,</a:t>
            </a:r>
          </a:p>
          <a:p>
            <a:pPr lvl="1" algn="just" eaLnBrk="1" hangingPunct="1">
              <a:lnSpc>
                <a:spcPct val="80000"/>
              </a:lnSpc>
              <a:spcBef>
                <a:spcPts val="600"/>
              </a:spcBef>
              <a:buSzTx/>
              <a:buFont typeface="Wingdings" panose="05000000000000000000" pitchFamily="2" charset="2"/>
              <a:buChar char="§"/>
            </a:pPr>
            <a:r>
              <a:rPr lang="cs-CZ" altLang="cs-CZ" sz="2000" dirty="0" smtClean="0"/>
              <a:t>při poskytování služeb v oblasti soukromého a rodinného života.</a:t>
            </a:r>
          </a:p>
          <a:p>
            <a:pPr eaLnBrk="1" hangingPunct="1">
              <a:lnSpc>
                <a:spcPct val="80000"/>
              </a:lnSpc>
            </a:pPr>
            <a:endParaRPr lang="en-US" altLang="cs-CZ" sz="2400" dirty="0" smtClean="0"/>
          </a:p>
        </p:txBody>
      </p:sp>
    </p:spTree>
    <p:extLst>
      <p:ext uri="{BB962C8B-B14F-4D97-AF65-F5344CB8AC3E}">
        <p14:creationId xmlns:p14="http://schemas.microsoft.com/office/powerpoint/2010/main" val="17861726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eaLnBrk="1" hangingPunct="1">
              <a:defRPr/>
            </a:pPr>
            <a:r>
              <a:rPr lang="cs-CZ" smtClean="0"/>
              <a:t>Formy boje proti diskriminaci</a:t>
            </a:r>
            <a:endParaRPr lang="en-US" smtClean="0"/>
          </a:p>
        </p:txBody>
      </p:sp>
      <p:sp>
        <p:nvSpPr>
          <p:cNvPr id="54275" name="Rectangle 3"/>
          <p:cNvSpPr>
            <a:spLocks noGrp="1"/>
          </p:cNvSpPr>
          <p:nvPr>
            <p:ph type="body" idx="1"/>
          </p:nvPr>
        </p:nvSpPr>
        <p:spPr>
          <a:xfrm>
            <a:off x="0" y="1774825"/>
            <a:ext cx="9036496" cy="4625975"/>
          </a:xfrm>
        </p:spPr>
        <p:txBody>
          <a:bodyPr/>
          <a:lstStyle/>
          <a:p>
            <a:pPr eaLnBrk="1" hangingPunct="1"/>
            <a:r>
              <a:rPr lang="cs-CZ" altLang="cs-CZ" dirty="0" smtClean="0"/>
              <a:t>Legislativa: </a:t>
            </a:r>
          </a:p>
          <a:p>
            <a:pPr lvl="1" eaLnBrk="1" hangingPunct="1"/>
            <a:r>
              <a:rPr lang="cs-CZ" altLang="cs-CZ" dirty="0" smtClean="0"/>
              <a:t>za stejnou práci stejná mzda; </a:t>
            </a:r>
          </a:p>
          <a:p>
            <a:pPr lvl="1" eaLnBrk="1" hangingPunct="1"/>
            <a:r>
              <a:rPr lang="cs-CZ" altLang="cs-CZ" dirty="0" smtClean="0"/>
              <a:t>odstranění mzdových tabulek zvlášť pro ženy a muže,</a:t>
            </a:r>
          </a:p>
          <a:p>
            <a:pPr lvl="1" eaLnBrk="1" hangingPunct="1"/>
            <a:r>
              <a:rPr lang="cs-CZ" altLang="cs-CZ" dirty="0" smtClean="0"/>
              <a:t>svoboda přístupu k zaměstnání bez ohledu na věk, rasu, pohlaví, náboženské vyznání či politickou příslušnost.</a:t>
            </a:r>
            <a:endParaRPr lang="cs-CZ" altLang="cs-CZ" dirty="0"/>
          </a:p>
          <a:p>
            <a:pPr eaLnBrk="1" hangingPunct="1">
              <a:spcBef>
                <a:spcPts val="1200"/>
              </a:spcBef>
            </a:pPr>
            <a:r>
              <a:rPr lang="cs-CZ" altLang="cs-CZ" sz="2800" dirty="0" smtClean="0"/>
              <a:t>Určité slabší bariéry (často nevědomé postoje) přetrvávají a vylučují ženy či menšinové skupiny z privilegovaných prací.</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eaLnBrk="1" hangingPunct="1">
              <a:defRPr/>
            </a:pPr>
            <a:r>
              <a:rPr lang="cs-CZ" smtClean="0"/>
              <a:t>Formy boje proti diskriminaci</a:t>
            </a:r>
            <a:endParaRPr lang="en-US" smtClean="0"/>
          </a:p>
        </p:txBody>
      </p:sp>
      <p:sp>
        <p:nvSpPr>
          <p:cNvPr id="54275" name="Rectangle 3"/>
          <p:cNvSpPr>
            <a:spLocks noGrp="1"/>
          </p:cNvSpPr>
          <p:nvPr>
            <p:ph type="body" idx="1"/>
          </p:nvPr>
        </p:nvSpPr>
        <p:spPr>
          <a:xfrm>
            <a:off x="0" y="1774825"/>
            <a:ext cx="8686800" cy="4625975"/>
          </a:xfrm>
        </p:spPr>
        <p:txBody>
          <a:bodyPr/>
          <a:lstStyle/>
          <a:p>
            <a:pPr eaLnBrk="1" hangingPunct="1"/>
            <a:r>
              <a:rPr lang="cs-CZ" altLang="cs-CZ" dirty="0" smtClean="0"/>
              <a:t>Legislativa v ČR: </a:t>
            </a:r>
          </a:p>
          <a:p>
            <a:pPr lvl="1" eaLnBrk="1" hangingPunct="1"/>
            <a:r>
              <a:rPr lang="cs-CZ" altLang="cs-CZ" dirty="0" smtClean="0"/>
              <a:t>Zákon č. 262/2006 Sb., zákoník práce:</a:t>
            </a:r>
          </a:p>
          <a:p>
            <a:pPr lvl="2" eaLnBrk="1" hangingPunct="1"/>
            <a:r>
              <a:rPr lang="cs-CZ" altLang="cs-CZ" dirty="0" smtClean="0"/>
              <a:t>§1a, odst. 1, písm. e): „</a:t>
            </a:r>
            <a:r>
              <a:rPr lang="cs-CZ" altLang="cs-CZ" i="1" dirty="0" smtClean="0"/>
              <a:t>rovné zacházení se zaměstnanci a zákaz jejich diskriminace</a:t>
            </a:r>
            <a:r>
              <a:rPr lang="cs-CZ" altLang="cs-CZ" dirty="0" smtClean="0"/>
              <a:t>“,</a:t>
            </a:r>
          </a:p>
          <a:p>
            <a:pPr lvl="2" eaLnBrk="1" hangingPunct="1"/>
            <a:r>
              <a:rPr lang="cs-CZ" altLang="cs-CZ" dirty="0" smtClean="0"/>
              <a:t>rovné zacházení a zákaz diskriminace - §16,  §17,</a:t>
            </a:r>
          </a:p>
          <a:p>
            <a:pPr lvl="1" eaLnBrk="1" hangingPunct="1"/>
            <a:r>
              <a:rPr lang="cs-CZ" altLang="cs-CZ" dirty="0" smtClean="0"/>
              <a:t>Zákon č. 189/2009 Sb., zákon o rovném zacházení a o právních prostředcích ochrany před diskriminací a o změně některých zákonů (tzv. antidiskriminační zákon):</a:t>
            </a:r>
          </a:p>
          <a:p>
            <a:pPr lvl="2" eaLnBrk="1" hangingPunct="1"/>
            <a:endParaRPr lang="cs-CZ" altLang="cs-CZ" dirty="0"/>
          </a:p>
          <a:p>
            <a:pPr lvl="2" eaLnBrk="1" hangingPunct="1"/>
            <a:endParaRPr lang="cs-CZ" altLang="cs-CZ" dirty="0" smtClean="0"/>
          </a:p>
        </p:txBody>
      </p:sp>
    </p:spTree>
    <p:extLst>
      <p:ext uri="{BB962C8B-B14F-4D97-AF65-F5344CB8AC3E}">
        <p14:creationId xmlns:p14="http://schemas.microsoft.com/office/powerpoint/2010/main" val="35465132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eaLnBrk="1" hangingPunct="1">
              <a:defRPr/>
            </a:pPr>
            <a:r>
              <a:rPr lang="cs-CZ" smtClean="0"/>
              <a:t>Formy boje proti diskriminaci</a:t>
            </a:r>
            <a:endParaRPr lang="en-US" smtClean="0"/>
          </a:p>
        </p:txBody>
      </p:sp>
      <p:sp>
        <p:nvSpPr>
          <p:cNvPr id="54275" name="Rectangle 3"/>
          <p:cNvSpPr>
            <a:spLocks noGrp="1"/>
          </p:cNvSpPr>
          <p:nvPr>
            <p:ph type="body" idx="1"/>
          </p:nvPr>
        </p:nvSpPr>
        <p:spPr>
          <a:xfrm>
            <a:off x="0" y="1774825"/>
            <a:ext cx="8686800" cy="4625975"/>
          </a:xfrm>
        </p:spPr>
        <p:txBody>
          <a:bodyPr/>
          <a:lstStyle/>
          <a:p>
            <a:pPr eaLnBrk="1" hangingPunct="1"/>
            <a:r>
              <a:rPr lang="cs-CZ" altLang="cs-CZ" dirty="0" smtClean="0"/>
              <a:t>Legislativa v zemích EU: </a:t>
            </a:r>
          </a:p>
          <a:p>
            <a:pPr lvl="1" eaLnBrk="1" hangingPunct="1"/>
            <a:r>
              <a:rPr lang="cs-CZ" altLang="cs-CZ" dirty="0" smtClean="0"/>
              <a:t>Smlouva o Evropské unii:</a:t>
            </a:r>
          </a:p>
          <a:p>
            <a:pPr lvl="2" eaLnBrk="1" hangingPunct="1"/>
            <a:r>
              <a:rPr lang="cs-CZ" altLang="cs-CZ" dirty="0" smtClean="0"/>
              <a:t>čl. </a:t>
            </a:r>
            <a:r>
              <a:rPr lang="cs-CZ" altLang="cs-CZ" dirty="0"/>
              <a:t>2</a:t>
            </a:r>
            <a:r>
              <a:rPr lang="cs-CZ" altLang="cs-CZ" dirty="0" smtClean="0"/>
              <a:t>: „</a:t>
            </a:r>
            <a:r>
              <a:rPr lang="cs-CZ" altLang="cs-CZ" i="1" dirty="0" smtClean="0"/>
              <a:t>Unie je založena na hodnotách úcty k lidské důstojnosti, svobody, demokracie, rovnosti, právního státu a dodržování lidských práv, včetně práv příslušníků menšin. Tyto hodnoty jsou společné členským státům ve společnosti vyznačující se pluralismem, nepřípustností diskriminace, tolerancí, spravedlností, solidaritou a rovností žen a mužů</a:t>
            </a:r>
            <a:r>
              <a:rPr lang="cs-CZ" altLang="cs-CZ" dirty="0" smtClean="0"/>
              <a:t>“,</a:t>
            </a:r>
          </a:p>
          <a:p>
            <a:pPr lvl="2" eaLnBrk="1" hangingPunct="1"/>
            <a:r>
              <a:rPr lang="cs-CZ" altLang="cs-CZ" dirty="0" smtClean="0"/>
              <a:t>čl. 3, „</a:t>
            </a:r>
            <a:r>
              <a:rPr lang="cs-CZ" altLang="cs-CZ" i="1" dirty="0" smtClean="0"/>
              <a:t>Bojuje proti sociálnímu vyloučení a diskriminaci, podporuje sociální spravedlnost a ochranu, rovnost žen a mužů, mezigenerační solidaritu a ochranu práv dítěte.</a:t>
            </a:r>
            <a:r>
              <a:rPr lang="cs-CZ" altLang="cs-CZ" dirty="0" smtClean="0"/>
              <a:t>“</a:t>
            </a:r>
            <a:endParaRPr lang="cs-CZ" altLang="cs-CZ" dirty="0"/>
          </a:p>
          <a:p>
            <a:pPr lvl="2" eaLnBrk="1" hangingPunct="1"/>
            <a:endParaRPr lang="cs-CZ" altLang="cs-CZ" dirty="0" smtClean="0"/>
          </a:p>
        </p:txBody>
      </p:sp>
    </p:spTree>
    <p:extLst>
      <p:ext uri="{BB962C8B-B14F-4D97-AF65-F5344CB8AC3E}">
        <p14:creationId xmlns:p14="http://schemas.microsoft.com/office/powerpoint/2010/main" val="28304041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eaLnBrk="1" hangingPunct="1">
              <a:defRPr/>
            </a:pPr>
            <a:r>
              <a:rPr lang="cs-CZ" smtClean="0"/>
              <a:t>Formy boje proti diskriminaci</a:t>
            </a:r>
            <a:endParaRPr lang="en-US" smtClean="0"/>
          </a:p>
        </p:txBody>
      </p:sp>
      <p:sp>
        <p:nvSpPr>
          <p:cNvPr id="54275" name="Rectangle 3"/>
          <p:cNvSpPr>
            <a:spLocks noGrp="1"/>
          </p:cNvSpPr>
          <p:nvPr>
            <p:ph type="body" idx="1"/>
          </p:nvPr>
        </p:nvSpPr>
        <p:spPr>
          <a:xfrm>
            <a:off x="-108520" y="1774825"/>
            <a:ext cx="8795320" cy="4625975"/>
          </a:xfrm>
        </p:spPr>
        <p:txBody>
          <a:bodyPr/>
          <a:lstStyle/>
          <a:p>
            <a:pPr eaLnBrk="1" hangingPunct="1"/>
            <a:r>
              <a:rPr lang="cs-CZ" altLang="cs-CZ" dirty="0" smtClean="0"/>
              <a:t>Legislativa v zemích EU: </a:t>
            </a:r>
          </a:p>
          <a:p>
            <a:pPr lvl="1" eaLnBrk="1" hangingPunct="1"/>
            <a:r>
              <a:rPr lang="cs-CZ" altLang="cs-CZ" dirty="0" smtClean="0"/>
              <a:t>Smlouva o fungování Evropské unii:</a:t>
            </a:r>
          </a:p>
          <a:p>
            <a:pPr lvl="2" eaLnBrk="1" hangingPunct="1"/>
            <a:r>
              <a:rPr lang="cs-CZ" altLang="cs-CZ" dirty="0" smtClean="0"/>
              <a:t>čl. </a:t>
            </a:r>
            <a:r>
              <a:rPr lang="cs-CZ" altLang="cs-CZ" smtClean="0"/>
              <a:t>10: </a:t>
            </a:r>
            <a:r>
              <a:rPr lang="cs-CZ" altLang="cs-CZ" dirty="0" smtClean="0"/>
              <a:t>„</a:t>
            </a:r>
            <a:r>
              <a:rPr lang="cs-CZ" altLang="cs-CZ" i="1" dirty="0" smtClean="0"/>
              <a:t>Při vymezování a provádění svých politik a činností se Unie zaměřuje na boj proti jakékoliv diskriminaci na základě pohlaví, rasy nebo etnického původu, náboženského vyznání nebo přesvědčení, zdravotního postižení, věku nebo sexuální orientace</a:t>
            </a:r>
            <a:r>
              <a:rPr lang="cs-CZ" altLang="cs-CZ" dirty="0" smtClean="0"/>
              <a:t>“,</a:t>
            </a:r>
          </a:p>
          <a:p>
            <a:pPr lvl="2" eaLnBrk="1" hangingPunct="1"/>
            <a:r>
              <a:rPr lang="cs-CZ" altLang="cs-CZ" dirty="0" smtClean="0"/>
              <a:t>zaměstnanost </a:t>
            </a:r>
            <a:r>
              <a:rPr lang="cs-CZ" altLang="cs-CZ" dirty="0"/>
              <a:t>a sociální politika:</a:t>
            </a:r>
            <a:br>
              <a:rPr lang="cs-CZ" altLang="cs-CZ" dirty="0"/>
            </a:br>
            <a:r>
              <a:rPr lang="cs-CZ" altLang="cs-CZ" dirty="0">
                <a:hlinkClick r:id="rId3"/>
              </a:rPr>
              <a:t>https://</a:t>
            </a:r>
            <a:r>
              <a:rPr lang="cs-CZ" altLang="cs-CZ" dirty="0" smtClean="0">
                <a:hlinkClick r:id="rId3"/>
              </a:rPr>
              <a:t>eur-lex.europa.eu/summary/chapter/employment_and_social_policy.html?root_default=SUM_1_CODED=17&amp;locale=cs</a:t>
            </a:r>
            <a:r>
              <a:rPr lang="cs-CZ" altLang="cs-CZ" dirty="0" smtClean="0"/>
              <a:t> </a:t>
            </a:r>
          </a:p>
        </p:txBody>
      </p:sp>
    </p:spTree>
    <p:extLst>
      <p:ext uri="{BB962C8B-B14F-4D97-AF65-F5344CB8AC3E}">
        <p14:creationId xmlns:p14="http://schemas.microsoft.com/office/powerpoint/2010/main" val="31999499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p:cNvSpPr>
          <p:nvPr>
            <p:ph type="title"/>
          </p:nvPr>
        </p:nvSpPr>
        <p:spPr bwMode="auto">
          <a:xfrm>
            <a:off x="250825" y="152400"/>
            <a:ext cx="6626225" cy="1250950"/>
          </a:xfrm>
        </p:spPr>
        <p:txBody>
          <a:bodyPr wrap="square" tIns="45720" bIns="45720" numCol="1" anchorCtr="0" compatLnSpc="1">
            <a:prstTxWarp prst="textNoShape">
              <a:avLst/>
            </a:prstTxWarp>
            <a:normAutofit fontScale="90000"/>
          </a:bodyPr>
          <a:lstStyle/>
          <a:p>
            <a:pPr eaLnBrk="1" hangingPunct="1">
              <a:defRPr/>
            </a:pPr>
            <a:r>
              <a:rPr lang="cs-CZ" sz="4100" smtClean="0"/>
              <a:t>Diskriminace na trhu práce – případ Německa</a:t>
            </a:r>
            <a:endParaRPr lang="en-US" sz="4100" smtClean="0"/>
          </a:p>
        </p:txBody>
      </p:sp>
      <p:sp>
        <p:nvSpPr>
          <p:cNvPr id="56323" name="Rectangle 3"/>
          <p:cNvSpPr>
            <a:spLocks noGrp="1"/>
          </p:cNvSpPr>
          <p:nvPr>
            <p:ph type="body" idx="1"/>
          </p:nvPr>
        </p:nvSpPr>
        <p:spPr>
          <a:xfrm>
            <a:off x="179388" y="1774825"/>
            <a:ext cx="8713787" cy="4625975"/>
          </a:xfrm>
        </p:spPr>
        <p:txBody>
          <a:bodyPr/>
          <a:lstStyle/>
          <a:p>
            <a:pPr eaLnBrk="1" hangingPunct="1"/>
            <a:r>
              <a:rPr lang="cs-CZ" altLang="cs-CZ" sz="2800" smtClean="0"/>
              <a:t>Německo patří mezi evropské země s nejvyššími mzdovými rozdíly mezi muži a ženami. Příčin nižších platů žen je několik: od častějšího využívání zkrácených pracovních úvazků až po méně žen na vedoucích pozicích. Nejnižší mzdové rozdíly jsou u špičkových odborných pracovníků (např. chemiků, elektroinženýrů, informatiků, programátorů, …), kde činí průměrný výdělek žen přes 90 % průměrného výdělku mužů. Naopak u prodavačů či kuchařů je mzdový rozdíl až 25%. </a:t>
            </a:r>
          </a:p>
        </p:txBody>
      </p:sp>
      <p:pic>
        <p:nvPicPr>
          <p:cNvPr id="56324" name="Picture 5" descr="German-Fla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288" y="260350"/>
            <a:ext cx="14001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symbol pro obsah 2"/>
          <p:cNvSpPr>
            <a:spLocks noGrp="1"/>
          </p:cNvSpPr>
          <p:nvPr>
            <p:ph idx="1"/>
          </p:nvPr>
        </p:nvSpPr>
        <p:spPr>
          <a:xfrm>
            <a:off x="0" y="1773238"/>
            <a:ext cx="8697913" cy="4625975"/>
          </a:xfrm>
        </p:spPr>
        <p:txBody>
          <a:bodyPr/>
          <a:lstStyle/>
          <a:p>
            <a:pPr algn="just" eaLnBrk="1" hangingPunct="1">
              <a:spcBef>
                <a:spcPts val="600"/>
              </a:spcBef>
              <a:buSzTx/>
              <a:buFont typeface="Wingdings" panose="05000000000000000000" pitchFamily="2" charset="2"/>
              <a:buChar char="§"/>
            </a:pPr>
            <a:r>
              <a:rPr lang="cs-CZ" altLang="cs-CZ" sz="2800" dirty="0" smtClean="0"/>
              <a:t>Rozdílná přitažlivost jednotlivých profesí </a:t>
            </a:r>
            <a:r>
              <a:rPr lang="cs-CZ" altLang="cs-CZ" sz="2800" dirty="0" smtClean="0">
                <a:latin typeface="Calibri" panose="020F0502020204030204" pitchFamily="34" charset="0"/>
                <a:cs typeface="Calibri" panose="020F0502020204030204" pitchFamily="34" charset="0"/>
              </a:rPr>
              <a:t>→ rozdíly ve mzdách:</a:t>
            </a:r>
          </a:p>
          <a:p>
            <a:pPr lvl="1" algn="just" eaLnBrk="1" hangingPunct="1">
              <a:spcBef>
                <a:spcPts val="600"/>
              </a:spcBef>
              <a:buSzTx/>
              <a:buFont typeface="Wingdings" panose="05000000000000000000" pitchFamily="2" charset="2"/>
              <a:buChar char="§"/>
            </a:pPr>
            <a:r>
              <a:rPr lang="cs-CZ" altLang="cs-CZ" sz="2400" dirty="0" smtClean="0">
                <a:latin typeface="Calibri" panose="020F0502020204030204" pitchFamily="34" charset="0"/>
                <a:cs typeface="Calibri" panose="020F0502020204030204" pitchFamily="34" charset="0"/>
              </a:rPr>
              <a:t>méně atraktivní profese → nutno nalákat pracovníky </a:t>
            </a:r>
            <a:r>
              <a:rPr lang="cs-CZ" altLang="cs-CZ" sz="2400" dirty="0">
                <a:latin typeface="Calibri" panose="020F0502020204030204" pitchFamily="34" charset="0"/>
                <a:cs typeface="Calibri" panose="020F0502020204030204" pitchFamily="34" charset="0"/>
              </a:rPr>
              <a:t>→ </a:t>
            </a:r>
            <a:r>
              <a:rPr lang="cs-CZ" altLang="cs-CZ" sz="2400" dirty="0" smtClean="0">
                <a:latin typeface="Calibri" panose="020F0502020204030204" pitchFamily="34" charset="0"/>
                <a:cs typeface="Calibri" panose="020F0502020204030204" pitchFamily="34" charset="0"/>
              </a:rPr>
              <a:t>vyšší mzdy</a:t>
            </a:r>
          </a:p>
          <a:p>
            <a:pPr lvl="1" algn="just" eaLnBrk="1" hangingPunct="1">
              <a:spcBef>
                <a:spcPts val="600"/>
              </a:spcBef>
              <a:buSzTx/>
              <a:buFont typeface="Wingdings" panose="05000000000000000000" pitchFamily="2" charset="2"/>
              <a:buChar char="§"/>
            </a:pPr>
            <a:r>
              <a:rPr lang="cs-CZ" altLang="cs-CZ" sz="2400" u="sng" dirty="0" smtClean="0">
                <a:latin typeface="Calibri" panose="020F0502020204030204" pitchFamily="34" charset="0"/>
                <a:cs typeface="Calibri" panose="020F0502020204030204" pitchFamily="34" charset="0"/>
              </a:rPr>
              <a:t>kompenzační rozdíly</a:t>
            </a:r>
            <a:r>
              <a:rPr lang="cs-CZ" altLang="cs-CZ" sz="2400" dirty="0" smtClean="0">
                <a:latin typeface="Calibri" panose="020F0502020204030204" pitchFamily="34" charset="0"/>
                <a:cs typeface="Calibri" panose="020F0502020204030204" pitchFamily="34" charset="0"/>
              </a:rPr>
              <a:t> – rozdíly ve mzdách sloužící ke kompenzaci nepeněžních rozdílů mezi profesemi,</a:t>
            </a:r>
          </a:p>
          <a:p>
            <a:pPr lvl="1" algn="just" eaLnBrk="1" hangingPunct="1">
              <a:spcBef>
                <a:spcPts val="600"/>
              </a:spcBef>
              <a:buSzTx/>
              <a:buFont typeface="Wingdings" panose="05000000000000000000" pitchFamily="2" charset="2"/>
              <a:buChar char="§"/>
            </a:pPr>
            <a:r>
              <a:rPr lang="cs-CZ" altLang="cs-CZ" sz="2400" dirty="0" smtClean="0">
                <a:latin typeface="Calibri" panose="020F0502020204030204" pitchFamily="34" charset="0"/>
                <a:cs typeface="Calibri" panose="020F0502020204030204" pitchFamily="34" charset="0"/>
              </a:rPr>
              <a:t>příklady profesí:</a:t>
            </a:r>
          </a:p>
          <a:p>
            <a:pPr lvl="2" algn="just" eaLnBrk="1" hangingPunct="1">
              <a:spcBef>
                <a:spcPts val="600"/>
              </a:spcBef>
              <a:buFont typeface="Wingdings" panose="05000000000000000000" pitchFamily="2" charset="2"/>
              <a:buChar char="§"/>
            </a:pPr>
            <a:r>
              <a:rPr lang="cs-CZ" altLang="cs-CZ" sz="2000" dirty="0" smtClean="0">
                <a:latin typeface="Calibri" panose="020F0502020204030204" pitchFamily="34" charset="0"/>
                <a:cs typeface="Calibri" panose="020F0502020204030204" pitchFamily="34" charset="0"/>
              </a:rPr>
              <a:t>špinavé pracovní prostředí,</a:t>
            </a:r>
          </a:p>
          <a:p>
            <a:pPr lvl="2" algn="just" eaLnBrk="1" hangingPunct="1">
              <a:spcBef>
                <a:spcPts val="600"/>
              </a:spcBef>
              <a:buFont typeface="Wingdings" panose="05000000000000000000" pitchFamily="2" charset="2"/>
              <a:buChar char="§"/>
            </a:pPr>
            <a:r>
              <a:rPr lang="cs-CZ" altLang="cs-CZ" sz="2000" dirty="0" smtClean="0">
                <a:latin typeface="Calibri" panose="020F0502020204030204" pitchFamily="34" charset="0"/>
                <a:cs typeface="Calibri" panose="020F0502020204030204" pitchFamily="34" charset="0"/>
              </a:rPr>
              <a:t>spojené s nepravidelnou zaměstnaností (včetně sezónní),</a:t>
            </a:r>
          </a:p>
          <a:p>
            <a:pPr lvl="2" algn="just" eaLnBrk="1" hangingPunct="1">
              <a:spcBef>
                <a:spcPts val="600"/>
              </a:spcBef>
              <a:buFont typeface="Wingdings" panose="05000000000000000000" pitchFamily="2" charset="2"/>
              <a:buChar char="§"/>
            </a:pPr>
            <a:r>
              <a:rPr lang="cs-CZ" altLang="cs-CZ" sz="2000" dirty="0" smtClean="0"/>
              <a:t>práce s krátkým obdobím celoživotní pracovní aktivity,</a:t>
            </a:r>
          </a:p>
          <a:p>
            <a:pPr lvl="2" algn="just" eaLnBrk="1" hangingPunct="1">
              <a:spcBef>
                <a:spcPts val="600"/>
              </a:spcBef>
              <a:buFont typeface="Wingdings" panose="05000000000000000000" pitchFamily="2" charset="2"/>
              <a:buChar char="§"/>
            </a:pPr>
            <a:r>
              <a:rPr lang="cs-CZ" altLang="cs-CZ" sz="2000" dirty="0" smtClean="0"/>
              <a:t>zahraniční vs. domácí firma.</a:t>
            </a:r>
          </a:p>
        </p:txBody>
      </p:sp>
      <p:sp>
        <p:nvSpPr>
          <p:cNvPr id="16387" name="Text Box 7"/>
          <p:cNvSpPr txBox="1">
            <a:spLocks noChangeArrowheads="1"/>
          </p:cNvSpPr>
          <p:nvPr/>
        </p:nvSpPr>
        <p:spPr bwMode="auto">
          <a:xfrm>
            <a:off x="251520" y="62449"/>
            <a:ext cx="6985000" cy="1323439"/>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cs-CZ" altLang="cs-CZ" sz="4000" b="1" dirty="0" smtClean="0">
                <a:solidFill>
                  <a:schemeClr val="accent1"/>
                </a:solidFill>
                <a:latin typeface="Corbel" panose="020B0503020204020204" pitchFamily="34" charset="0"/>
              </a:rPr>
              <a:t>Pracovní prostředí,</a:t>
            </a:r>
            <a:br>
              <a:rPr lang="cs-CZ" altLang="cs-CZ" sz="4000" b="1" dirty="0" smtClean="0">
                <a:solidFill>
                  <a:schemeClr val="accent1"/>
                </a:solidFill>
                <a:latin typeface="Corbel" panose="020B0503020204020204" pitchFamily="34" charset="0"/>
              </a:rPr>
            </a:br>
            <a:r>
              <a:rPr lang="cs-CZ" altLang="cs-CZ" sz="4000" b="1" dirty="0" smtClean="0">
                <a:solidFill>
                  <a:schemeClr val="accent1"/>
                </a:solidFill>
                <a:latin typeface="Corbel" panose="020B0503020204020204" pitchFamily="34" charset="0"/>
              </a:rPr>
              <a:t>pracovní podmínky</a:t>
            </a:r>
            <a:endParaRPr lang="en-US" altLang="cs-CZ" sz="4000" b="1" dirty="0">
              <a:solidFill>
                <a:schemeClr val="accent1"/>
              </a:solidFill>
              <a:latin typeface="Corbel" panose="020B0503020204020204" pitchFamily="34" charset="0"/>
            </a:endParaRPr>
          </a:p>
        </p:txBody>
      </p:sp>
      <p:pic>
        <p:nvPicPr>
          <p:cNvPr id="16388" name="Picture 9" descr="stud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650" y="188913"/>
            <a:ext cx="1068388"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p:cNvSpPr>
          <p:nvPr>
            <p:ph type="title"/>
          </p:nvPr>
        </p:nvSpPr>
        <p:spPr bwMode="auto">
          <a:xfrm>
            <a:off x="250825" y="152400"/>
            <a:ext cx="6626225" cy="1250950"/>
          </a:xfrm>
        </p:spPr>
        <p:txBody>
          <a:bodyPr wrap="square" tIns="45720" bIns="45720" numCol="1" anchorCtr="0" compatLnSpc="1">
            <a:prstTxWarp prst="textNoShape">
              <a:avLst/>
            </a:prstTxWarp>
            <a:normAutofit fontScale="90000"/>
          </a:bodyPr>
          <a:lstStyle/>
          <a:p>
            <a:pPr eaLnBrk="1" hangingPunct="1">
              <a:defRPr/>
            </a:pPr>
            <a:r>
              <a:rPr lang="cs-CZ" sz="4100" smtClean="0"/>
              <a:t>Diskriminace na trhu práce – případ Německa</a:t>
            </a:r>
            <a:endParaRPr lang="en-US" sz="4100" smtClean="0"/>
          </a:p>
        </p:txBody>
      </p:sp>
      <p:pic>
        <p:nvPicPr>
          <p:cNvPr id="58371" name="Picture 4" descr="German-Fla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288" y="260350"/>
            <a:ext cx="14001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Rectangle 6"/>
          <p:cNvSpPr>
            <a:spLocks noChangeArrowheads="1"/>
          </p:cNvSpPr>
          <p:nvPr/>
        </p:nvSpPr>
        <p:spPr bwMode="auto">
          <a:xfrm>
            <a:off x="815975" y="-914400"/>
            <a:ext cx="6967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cs-CZ"/>
              <a:t>Průměrný příjem u vybraných profesí (v euro měsíčně) </a:t>
            </a:r>
          </a:p>
        </p:txBody>
      </p:sp>
      <p:graphicFrame>
        <p:nvGraphicFramePr>
          <p:cNvPr id="130264" name="Group 216"/>
          <p:cNvGraphicFramePr>
            <a:graphicFrameLocks noGrp="1"/>
          </p:cNvGraphicFramePr>
          <p:nvPr/>
        </p:nvGraphicFramePr>
        <p:xfrm>
          <a:off x="1547813" y="1700213"/>
          <a:ext cx="5424487" cy="6035670"/>
        </p:xfrm>
        <a:graphic>
          <a:graphicData uri="http://schemas.openxmlformats.org/drawingml/2006/table">
            <a:tbl>
              <a:tblPr/>
              <a:tblGrid>
                <a:gridCol w="2717800">
                  <a:extLst>
                    <a:ext uri="{9D8B030D-6E8A-4147-A177-3AD203B41FA5}">
                      <a16:colId xmlns:a16="http://schemas.microsoft.com/office/drawing/2014/main" val="20000"/>
                    </a:ext>
                  </a:extLst>
                </a:gridCol>
                <a:gridCol w="1389062">
                  <a:extLst>
                    <a:ext uri="{9D8B030D-6E8A-4147-A177-3AD203B41FA5}">
                      <a16:colId xmlns:a16="http://schemas.microsoft.com/office/drawing/2014/main" val="20001"/>
                    </a:ext>
                  </a:extLst>
                </a:gridCol>
                <a:gridCol w="1317625">
                  <a:extLst>
                    <a:ext uri="{9D8B030D-6E8A-4147-A177-3AD203B41FA5}">
                      <a16:colId xmlns:a16="http://schemas.microsoft.com/office/drawing/2014/main" val="20002"/>
                    </a:ext>
                  </a:extLst>
                </a:gridCol>
              </a:tblGrid>
              <a:tr h="33531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Corbel" pitchFamily="34" charset="0"/>
                        </a:rPr>
                        <a:t>Profese </a:t>
                      </a:r>
                    </a:p>
                  </a:txBody>
                  <a:tcPr marT="45725" marB="45725"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Corbel" pitchFamily="34" charset="0"/>
                        </a:rPr>
                        <a:t>Příjem muže </a:t>
                      </a:r>
                    </a:p>
                  </a:txBody>
                  <a:tcPr marT="45725" marB="45725" anchor="ctr" horzOverflow="overflow">
                    <a:lnL>
                      <a:noFill/>
                    </a:lnL>
                    <a:lnR>
                      <a:noFill/>
                    </a:lnR>
                    <a:lnT cap="flat">
                      <a:noFill/>
                    </a:lnT>
                    <a:lnB>
                      <a:noFill/>
                    </a:lnB>
                    <a:lnTlToBr>
                      <a:noFill/>
                    </a:lnTlToBr>
                    <a:lnBlToTr>
                      <a:noFill/>
                    </a:lnBlToTr>
                    <a:solidFill>
                      <a:srgbClr val="99CC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Corbel" pitchFamily="34" charset="0"/>
                        </a:rPr>
                        <a:t>Příjem ženy </a:t>
                      </a:r>
                    </a:p>
                  </a:txBody>
                  <a:tcPr marT="45725" marB="45725" anchor="ctr" horzOverflow="overflow">
                    <a:lnL>
                      <a:noFill/>
                    </a:lnL>
                    <a:lnR cap="flat">
                      <a:noFill/>
                    </a:lnR>
                    <a:lnT cap="flat">
                      <a:noFill/>
                    </a:lnT>
                    <a:lnB>
                      <a:noFill/>
                    </a:lnB>
                    <a:lnTlToBr>
                      <a:noFill/>
                    </a:lnTlToBr>
                    <a:lnBlToTr>
                      <a:noFill/>
                    </a:lnBlToTr>
                    <a:solidFill>
                      <a:srgbClr val="FFCCFF"/>
                    </a:solidFill>
                  </a:tcPr>
                </a:tc>
                <a:extLst>
                  <a:ext uri="{0D108BD9-81ED-4DB2-BD59-A6C34878D82A}">
                    <a16:rowId xmlns:a16="http://schemas.microsoft.com/office/drawing/2014/main" val="10000"/>
                  </a:ext>
                </a:extLst>
              </a:tr>
              <a:tr h="33531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Corbel" pitchFamily="34" charset="0"/>
                        </a:rPr>
                        <a:t>Elektroinženýr </a:t>
                      </a:r>
                    </a:p>
                  </a:txBody>
                  <a:tcPr marT="45725" marB="45725"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Corbel" pitchFamily="34" charset="0"/>
                        </a:rPr>
                        <a:t>4377 </a:t>
                      </a:r>
                    </a:p>
                  </a:txBody>
                  <a:tcPr marT="45725" marB="45725" anchor="ctr" horzOverflow="overflow">
                    <a:lnL>
                      <a:noFill/>
                    </a:lnL>
                    <a:lnR>
                      <a:noFill/>
                    </a:lnR>
                    <a:lnT>
                      <a:noFill/>
                    </a:lnT>
                    <a:lnB>
                      <a:noFill/>
                    </a:lnB>
                    <a:lnTlToBr>
                      <a:noFill/>
                    </a:lnTlToBr>
                    <a:lnBlToTr>
                      <a:noFill/>
                    </a:lnBlToTr>
                    <a:solidFill>
                      <a:srgbClr val="99CC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Corbel" pitchFamily="34" charset="0"/>
                        </a:rPr>
                        <a:t>4112 </a:t>
                      </a:r>
                    </a:p>
                  </a:txBody>
                  <a:tcPr marT="45725" marB="45725" anchor="ctr" horzOverflow="overflow">
                    <a:lnL>
                      <a:noFill/>
                    </a:lnL>
                    <a:lnR cap="flat">
                      <a:noFill/>
                    </a:lnR>
                    <a:lnT>
                      <a:noFill/>
                    </a:lnT>
                    <a:lnB>
                      <a:noFill/>
                    </a:lnB>
                    <a:lnTlToBr>
                      <a:noFill/>
                    </a:lnTlToBr>
                    <a:lnBlToTr>
                      <a:noFill/>
                    </a:lnBlToTr>
                    <a:solidFill>
                      <a:srgbClr val="FFCCFF"/>
                    </a:solidFill>
                  </a:tcPr>
                </a:tc>
                <a:extLst>
                  <a:ext uri="{0D108BD9-81ED-4DB2-BD59-A6C34878D82A}">
                    <a16:rowId xmlns:a16="http://schemas.microsoft.com/office/drawing/2014/main" val="10001"/>
                  </a:ext>
                </a:extLst>
              </a:tr>
              <a:tr h="33531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Corbel" pitchFamily="34" charset="0"/>
                        </a:rPr>
                        <a:t>Ekonom </a:t>
                      </a:r>
                    </a:p>
                  </a:txBody>
                  <a:tcPr marT="45725" marB="45725"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Corbel" pitchFamily="34" charset="0"/>
                        </a:rPr>
                        <a:t>4231 </a:t>
                      </a:r>
                    </a:p>
                  </a:txBody>
                  <a:tcPr marT="45725" marB="45725" anchor="ctr" horzOverflow="overflow">
                    <a:lnL>
                      <a:noFill/>
                    </a:lnL>
                    <a:lnR>
                      <a:noFill/>
                    </a:lnR>
                    <a:lnT>
                      <a:noFill/>
                    </a:lnT>
                    <a:lnB>
                      <a:noFill/>
                    </a:lnB>
                    <a:lnTlToBr>
                      <a:noFill/>
                    </a:lnTlToBr>
                    <a:lnBlToTr>
                      <a:noFill/>
                    </a:lnBlToTr>
                    <a:solidFill>
                      <a:srgbClr val="99CC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Corbel" pitchFamily="34" charset="0"/>
                        </a:rPr>
                        <a:t>3351 </a:t>
                      </a:r>
                    </a:p>
                  </a:txBody>
                  <a:tcPr marT="45725" marB="45725" anchor="ctr" horzOverflow="overflow">
                    <a:lnL>
                      <a:noFill/>
                    </a:lnL>
                    <a:lnR cap="flat">
                      <a:noFill/>
                    </a:lnR>
                    <a:lnT>
                      <a:noFill/>
                    </a:lnT>
                    <a:lnB>
                      <a:noFill/>
                    </a:lnB>
                    <a:lnTlToBr>
                      <a:noFill/>
                    </a:lnTlToBr>
                    <a:lnBlToTr>
                      <a:noFill/>
                    </a:lnBlToTr>
                    <a:solidFill>
                      <a:srgbClr val="FFCCFF"/>
                    </a:solidFill>
                  </a:tcPr>
                </a:tc>
                <a:extLst>
                  <a:ext uri="{0D108BD9-81ED-4DB2-BD59-A6C34878D82A}">
                    <a16:rowId xmlns:a16="http://schemas.microsoft.com/office/drawing/2014/main" val="10002"/>
                  </a:ext>
                </a:extLst>
              </a:tr>
              <a:tr h="33531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Corbel" pitchFamily="34" charset="0"/>
                        </a:rPr>
                        <a:t>Informatik </a:t>
                      </a:r>
                    </a:p>
                  </a:txBody>
                  <a:tcPr marT="45725" marB="45725"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Corbel" pitchFamily="34" charset="0"/>
                        </a:rPr>
                        <a:t>3971 </a:t>
                      </a:r>
                    </a:p>
                  </a:txBody>
                  <a:tcPr marT="45725" marB="45725" anchor="ctr" horzOverflow="overflow">
                    <a:lnL>
                      <a:noFill/>
                    </a:lnL>
                    <a:lnR>
                      <a:noFill/>
                    </a:lnR>
                    <a:lnT>
                      <a:noFill/>
                    </a:lnT>
                    <a:lnB>
                      <a:noFill/>
                    </a:lnB>
                    <a:lnTlToBr>
                      <a:noFill/>
                    </a:lnTlToBr>
                    <a:lnBlToTr>
                      <a:noFill/>
                    </a:lnBlToTr>
                    <a:solidFill>
                      <a:srgbClr val="99CC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Corbel" pitchFamily="34" charset="0"/>
                        </a:rPr>
                        <a:t>3590 </a:t>
                      </a:r>
                    </a:p>
                  </a:txBody>
                  <a:tcPr marT="45725" marB="45725" anchor="ctr" horzOverflow="overflow">
                    <a:lnL>
                      <a:noFill/>
                    </a:lnL>
                    <a:lnR cap="flat">
                      <a:noFill/>
                    </a:lnR>
                    <a:lnT>
                      <a:noFill/>
                    </a:lnT>
                    <a:lnB>
                      <a:noFill/>
                    </a:lnB>
                    <a:lnTlToBr>
                      <a:noFill/>
                    </a:lnTlToBr>
                    <a:lnBlToTr>
                      <a:noFill/>
                    </a:lnBlToTr>
                    <a:solidFill>
                      <a:srgbClr val="FFCCFF"/>
                    </a:solidFill>
                  </a:tcPr>
                </a:tc>
                <a:extLst>
                  <a:ext uri="{0D108BD9-81ED-4DB2-BD59-A6C34878D82A}">
                    <a16:rowId xmlns:a16="http://schemas.microsoft.com/office/drawing/2014/main" val="10003"/>
                  </a:ext>
                </a:extLst>
              </a:tr>
              <a:tr h="33531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Corbel" pitchFamily="34" charset="0"/>
                        </a:rPr>
                        <a:t>Bankovní úředník </a:t>
                      </a:r>
                    </a:p>
                  </a:txBody>
                  <a:tcPr marT="45725" marB="45725"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Corbel" pitchFamily="34" charset="0"/>
                        </a:rPr>
                        <a:t>3682 </a:t>
                      </a:r>
                    </a:p>
                  </a:txBody>
                  <a:tcPr marT="45725" marB="45725" anchor="ctr" horzOverflow="overflow">
                    <a:lnL>
                      <a:noFill/>
                    </a:lnL>
                    <a:lnR>
                      <a:noFill/>
                    </a:lnR>
                    <a:lnT>
                      <a:noFill/>
                    </a:lnT>
                    <a:lnB>
                      <a:noFill/>
                    </a:lnB>
                    <a:lnTlToBr>
                      <a:noFill/>
                    </a:lnTlToBr>
                    <a:lnBlToTr>
                      <a:noFill/>
                    </a:lnBlToTr>
                    <a:solidFill>
                      <a:srgbClr val="99CC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Corbel" pitchFamily="34" charset="0"/>
                        </a:rPr>
                        <a:t>2967 </a:t>
                      </a:r>
                    </a:p>
                  </a:txBody>
                  <a:tcPr marT="45725" marB="45725" anchor="ctr" horzOverflow="overflow">
                    <a:lnL>
                      <a:noFill/>
                    </a:lnL>
                    <a:lnR cap="flat">
                      <a:noFill/>
                    </a:lnR>
                    <a:lnT>
                      <a:noFill/>
                    </a:lnT>
                    <a:lnB>
                      <a:noFill/>
                    </a:lnB>
                    <a:lnTlToBr>
                      <a:noFill/>
                    </a:lnTlToBr>
                    <a:lnBlToTr>
                      <a:noFill/>
                    </a:lnBlToTr>
                    <a:solidFill>
                      <a:srgbClr val="FFCCFF"/>
                    </a:solidFill>
                  </a:tcPr>
                </a:tc>
                <a:extLst>
                  <a:ext uri="{0D108BD9-81ED-4DB2-BD59-A6C34878D82A}">
                    <a16:rowId xmlns:a16="http://schemas.microsoft.com/office/drawing/2014/main" val="10004"/>
                  </a:ext>
                </a:extLst>
              </a:tr>
              <a:tr h="33531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Corbel" pitchFamily="34" charset="0"/>
                        </a:rPr>
                        <a:t>Pojišťovací zprostředkovatel </a:t>
                      </a:r>
                    </a:p>
                  </a:txBody>
                  <a:tcPr marT="45725" marB="45725"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Corbel" pitchFamily="34" charset="0"/>
                        </a:rPr>
                        <a:t>3545 </a:t>
                      </a:r>
                    </a:p>
                  </a:txBody>
                  <a:tcPr marT="45725" marB="45725" anchor="ctr" horzOverflow="overflow">
                    <a:lnL>
                      <a:noFill/>
                    </a:lnL>
                    <a:lnR>
                      <a:noFill/>
                    </a:lnR>
                    <a:lnT>
                      <a:noFill/>
                    </a:lnT>
                    <a:lnB>
                      <a:noFill/>
                    </a:lnB>
                    <a:lnTlToBr>
                      <a:noFill/>
                    </a:lnTlToBr>
                    <a:lnBlToTr>
                      <a:noFill/>
                    </a:lnBlToTr>
                    <a:solidFill>
                      <a:srgbClr val="99CC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Corbel" pitchFamily="34" charset="0"/>
                        </a:rPr>
                        <a:t>2593 </a:t>
                      </a:r>
                    </a:p>
                  </a:txBody>
                  <a:tcPr marT="45725" marB="45725" anchor="ctr" horzOverflow="overflow">
                    <a:lnL>
                      <a:noFill/>
                    </a:lnL>
                    <a:lnR cap="flat">
                      <a:noFill/>
                    </a:lnR>
                    <a:lnT>
                      <a:noFill/>
                    </a:lnT>
                    <a:lnB>
                      <a:noFill/>
                    </a:lnB>
                    <a:lnTlToBr>
                      <a:noFill/>
                    </a:lnTlToBr>
                    <a:lnBlToTr>
                      <a:noFill/>
                    </a:lnBlToTr>
                    <a:solidFill>
                      <a:srgbClr val="FFCCFF"/>
                    </a:solidFill>
                  </a:tcPr>
                </a:tc>
                <a:extLst>
                  <a:ext uri="{0D108BD9-81ED-4DB2-BD59-A6C34878D82A}">
                    <a16:rowId xmlns:a16="http://schemas.microsoft.com/office/drawing/2014/main" val="10005"/>
                  </a:ext>
                </a:extLst>
              </a:tr>
              <a:tr h="33531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Corbel" pitchFamily="34" charset="0"/>
                        </a:rPr>
                        <a:t>Programátor </a:t>
                      </a:r>
                    </a:p>
                  </a:txBody>
                  <a:tcPr marT="45725" marB="45725"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Corbel" pitchFamily="34" charset="0"/>
                        </a:rPr>
                        <a:t>3204 </a:t>
                      </a:r>
                    </a:p>
                  </a:txBody>
                  <a:tcPr marT="45725" marB="45725" anchor="ctr" horzOverflow="overflow">
                    <a:lnL>
                      <a:noFill/>
                    </a:lnL>
                    <a:lnR>
                      <a:noFill/>
                    </a:lnR>
                    <a:lnT>
                      <a:noFill/>
                    </a:lnT>
                    <a:lnB>
                      <a:noFill/>
                    </a:lnB>
                    <a:lnTlToBr>
                      <a:noFill/>
                    </a:lnTlToBr>
                    <a:lnBlToTr>
                      <a:noFill/>
                    </a:lnBlToTr>
                    <a:solidFill>
                      <a:srgbClr val="99CC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Corbel" pitchFamily="34" charset="0"/>
                        </a:rPr>
                        <a:t>2948 </a:t>
                      </a:r>
                    </a:p>
                  </a:txBody>
                  <a:tcPr marT="45725" marB="45725" anchor="ctr" horzOverflow="overflow">
                    <a:lnL>
                      <a:noFill/>
                    </a:lnL>
                    <a:lnR cap="flat">
                      <a:noFill/>
                    </a:lnR>
                    <a:lnT>
                      <a:noFill/>
                    </a:lnT>
                    <a:lnB>
                      <a:noFill/>
                    </a:lnB>
                    <a:lnTlToBr>
                      <a:noFill/>
                    </a:lnTlToBr>
                    <a:lnBlToTr>
                      <a:noFill/>
                    </a:lnBlToTr>
                    <a:solidFill>
                      <a:srgbClr val="FFCCFF"/>
                    </a:solidFill>
                  </a:tcPr>
                </a:tc>
                <a:extLst>
                  <a:ext uri="{0D108BD9-81ED-4DB2-BD59-A6C34878D82A}">
                    <a16:rowId xmlns:a16="http://schemas.microsoft.com/office/drawing/2014/main" val="10006"/>
                  </a:ext>
                </a:extLst>
              </a:tr>
              <a:tr h="33531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Corbel" pitchFamily="34" charset="0"/>
                        </a:rPr>
                        <a:t>Laboratorní chemik </a:t>
                      </a:r>
                    </a:p>
                  </a:txBody>
                  <a:tcPr marT="45725" marB="45725"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Corbel" pitchFamily="34" charset="0"/>
                        </a:rPr>
                        <a:t>3157 </a:t>
                      </a:r>
                    </a:p>
                  </a:txBody>
                  <a:tcPr marT="45725" marB="45725" anchor="ctr" horzOverflow="overflow">
                    <a:lnL>
                      <a:noFill/>
                    </a:lnL>
                    <a:lnR>
                      <a:noFill/>
                    </a:lnR>
                    <a:lnT>
                      <a:noFill/>
                    </a:lnT>
                    <a:lnB>
                      <a:noFill/>
                    </a:lnB>
                    <a:lnTlToBr>
                      <a:noFill/>
                    </a:lnTlToBr>
                    <a:lnBlToTr>
                      <a:noFill/>
                    </a:lnBlToTr>
                    <a:solidFill>
                      <a:srgbClr val="99CC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Corbel" pitchFamily="34" charset="0"/>
                        </a:rPr>
                        <a:t>2617 </a:t>
                      </a:r>
                    </a:p>
                  </a:txBody>
                  <a:tcPr marT="45725" marB="45725" anchor="ctr" horzOverflow="overflow">
                    <a:lnL>
                      <a:noFill/>
                    </a:lnL>
                    <a:lnR cap="flat">
                      <a:noFill/>
                    </a:lnR>
                    <a:lnT>
                      <a:noFill/>
                    </a:lnT>
                    <a:lnB>
                      <a:noFill/>
                    </a:lnB>
                    <a:lnTlToBr>
                      <a:noFill/>
                    </a:lnTlToBr>
                    <a:lnBlToTr>
                      <a:noFill/>
                    </a:lnBlToTr>
                    <a:solidFill>
                      <a:srgbClr val="FFCCFF"/>
                    </a:solidFill>
                  </a:tcPr>
                </a:tc>
                <a:extLst>
                  <a:ext uri="{0D108BD9-81ED-4DB2-BD59-A6C34878D82A}">
                    <a16:rowId xmlns:a16="http://schemas.microsoft.com/office/drawing/2014/main" val="10007"/>
                  </a:ext>
                </a:extLst>
              </a:tr>
              <a:tr h="33531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Corbel" pitchFamily="34" charset="0"/>
                        </a:rPr>
                        <a:t>Nákupčí v průmyslu </a:t>
                      </a:r>
                    </a:p>
                  </a:txBody>
                  <a:tcPr marT="45725" marB="45725"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Corbel" pitchFamily="34" charset="0"/>
                        </a:rPr>
                        <a:t>3055 </a:t>
                      </a:r>
                    </a:p>
                  </a:txBody>
                  <a:tcPr marT="45725" marB="45725" anchor="ctr" horzOverflow="overflow">
                    <a:lnL>
                      <a:noFill/>
                    </a:lnL>
                    <a:lnR>
                      <a:noFill/>
                    </a:lnR>
                    <a:lnT>
                      <a:noFill/>
                    </a:lnT>
                    <a:lnB>
                      <a:noFill/>
                    </a:lnB>
                    <a:lnTlToBr>
                      <a:noFill/>
                    </a:lnTlToBr>
                    <a:lnBlToTr>
                      <a:noFill/>
                    </a:lnBlToTr>
                    <a:solidFill>
                      <a:srgbClr val="99CC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Corbel" pitchFamily="34" charset="0"/>
                        </a:rPr>
                        <a:t>2418 </a:t>
                      </a:r>
                    </a:p>
                  </a:txBody>
                  <a:tcPr marT="45725" marB="45725" anchor="ctr" horzOverflow="overflow">
                    <a:lnL>
                      <a:noFill/>
                    </a:lnL>
                    <a:lnR cap="flat">
                      <a:noFill/>
                    </a:lnR>
                    <a:lnT>
                      <a:noFill/>
                    </a:lnT>
                    <a:lnB>
                      <a:noFill/>
                    </a:lnB>
                    <a:lnTlToBr>
                      <a:noFill/>
                    </a:lnTlToBr>
                    <a:lnBlToTr>
                      <a:noFill/>
                    </a:lnBlToTr>
                    <a:solidFill>
                      <a:srgbClr val="FFCCFF"/>
                    </a:solidFill>
                  </a:tcPr>
                </a:tc>
                <a:extLst>
                  <a:ext uri="{0D108BD9-81ED-4DB2-BD59-A6C34878D82A}">
                    <a16:rowId xmlns:a16="http://schemas.microsoft.com/office/drawing/2014/main" val="10008"/>
                  </a:ext>
                </a:extLst>
              </a:tr>
              <a:tr h="33531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Corbel" pitchFamily="34" charset="0"/>
                        </a:rPr>
                        <a:t>Personalista </a:t>
                      </a:r>
                    </a:p>
                  </a:txBody>
                  <a:tcPr marT="45725" marB="45725"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Corbel" pitchFamily="34" charset="0"/>
                        </a:rPr>
                        <a:t>2879 </a:t>
                      </a:r>
                    </a:p>
                  </a:txBody>
                  <a:tcPr marT="45725" marB="45725" anchor="ctr" horzOverflow="overflow">
                    <a:lnL>
                      <a:noFill/>
                    </a:lnL>
                    <a:lnR>
                      <a:noFill/>
                    </a:lnR>
                    <a:lnT>
                      <a:noFill/>
                    </a:lnT>
                    <a:lnB>
                      <a:noFill/>
                    </a:lnB>
                    <a:lnTlToBr>
                      <a:noFill/>
                    </a:lnTlToBr>
                    <a:lnBlToTr>
                      <a:noFill/>
                    </a:lnBlToTr>
                    <a:solidFill>
                      <a:srgbClr val="99CC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Corbel" pitchFamily="34" charset="0"/>
                        </a:rPr>
                        <a:t>2695 </a:t>
                      </a:r>
                    </a:p>
                  </a:txBody>
                  <a:tcPr marT="45725" marB="45725" anchor="ctr" horzOverflow="overflow">
                    <a:lnL>
                      <a:noFill/>
                    </a:lnL>
                    <a:lnR cap="flat">
                      <a:noFill/>
                    </a:lnR>
                    <a:lnT>
                      <a:noFill/>
                    </a:lnT>
                    <a:lnB>
                      <a:noFill/>
                    </a:lnB>
                    <a:lnTlToBr>
                      <a:noFill/>
                    </a:lnTlToBr>
                    <a:lnBlToTr>
                      <a:noFill/>
                    </a:lnBlToTr>
                    <a:solidFill>
                      <a:srgbClr val="FFCCFF"/>
                    </a:solidFill>
                  </a:tcPr>
                </a:tc>
                <a:extLst>
                  <a:ext uri="{0D108BD9-81ED-4DB2-BD59-A6C34878D82A}">
                    <a16:rowId xmlns:a16="http://schemas.microsoft.com/office/drawing/2014/main" val="10009"/>
                  </a:ext>
                </a:extLst>
              </a:tr>
              <a:tr h="33531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Corbel" pitchFamily="34" charset="0"/>
                        </a:rPr>
                        <a:t>Nákupčí v obchodu </a:t>
                      </a:r>
                    </a:p>
                  </a:txBody>
                  <a:tcPr marT="45725" marB="45725"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Corbel" pitchFamily="34" charset="0"/>
                        </a:rPr>
                        <a:t>2692 </a:t>
                      </a:r>
                    </a:p>
                  </a:txBody>
                  <a:tcPr marT="45725" marB="45725" anchor="ctr" horzOverflow="overflow">
                    <a:lnL>
                      <a:noFill/>
                    </a:lnL>
                    <a:lnR>
                      <a:noFill/>
                    </a:lnR>
                    <a:lnT>
                      <a:noFill/>
                    </a:lnT>
                    <a:lnB>
                      <a:noFill/>
                    </a:lnB>
                    <a:lnTlToBr>
                      <a:noFill/>
                    </a:lnTlToBr>
                    <a:lnBlToTr>
                      <a:noFill/>
                    </a:lnBlToTr>
                    <a:solidFill>
                      <a:srgbClr val="99CC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Corbel" pitchFamily="34" charset="0"/>
                        </a:rPr>
                        <a:t>2188 </a:t>
                      </a:r>
                    </a:p>
                  </a:txBody>
                  <a:tcPr marT="45725" marB="45725" anchor="ctr" horzOverflow="overflow">
                    <a:lnL>
                      <a:noFill/>
                    </a:lnL>
                    <a:lnR cap="flat">
                      <a:noFill/>
                    </a:lnR>
                    <a:lnT>
                      <a:noFill/>
                    </a:lnT>
                    <a:lnB>
                      <a:noFill/>
                    </a:lnB>
                    <a:lnTlToBr>
                      <a:noFill/>
                    </a:lnTlToBr>
                    <a:lnBlToTr>
                      <a:noFill/>
                    </a:lnBlToTr>
                    <a:solidFill>
                      <a:srgbClr val="FFCCFF"/>
                    </a:solidFill>
                  </a:tcPr>
                </a:tc>
                <a:extLst>
                  <a:ext uri="{0D108BD9-81ED-4DB2-BD59-A6C34878D82A}">
                    <a16:rowId xmlns:a16="http://schemas.microsoft.com/office/drawing/2014/main" val="10010"/>
                  </a:ext>
                </a:extLst>
              </a:tr>
              <a:tr h="33531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Corbel" pitchFamily="34" charset="0"/>
                        </a:rPr>
                        <a:t>Zdravotní sestra </a:t>
                      </a:r>
                    </a:p>
                  </a:txBody>
                  <a:tcPr marT="45725" marB="45725"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Corbel" pitchFamily="34" charset="0"/>
                        </a:rPr>
                        <a:t>2543 </a:t>
                      </a:r>
                    </a:p>
                  </a:txBody>
                  <a:tcPr marT="45725" marB="45725" anchor="ctr" horzOverflow="overflow">
                    <a:lnL>
                      <a:noFill/>
                    </a:lnL>
                    <a:lnR>
                      <a:noFill/>
                    </a:lnR>
                    <a:lnT>
                      <a:noFill/>
                    </a:lnT>
                    <a:lnB>
                      <a:noFill/>
                    </a:lnB>
                    <a:lnTlToBr>
                      <a:noFill/>
                    </a:lnTlToBr>
                    <a:lnBlToTr>
                      <a:noFill/>
                    </a:lnBlToTr>
                    <a:solidFill>
                      <a:srgbClr val="99CC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Corbel" pitchFamily="34" charset="0"/>
                        </a:rPr>
                        <a:t>2254 </a:t>
                      </a:r>
                    </a:p>
                  </a:txBody>
                  <a:tcPr marT="45725" marB="45725" anchor="ctr" horzOverflow="overflow">
                    <a:lnL>
                      <a:noFill/>
                    </a:lnL>
                    <a:lnR cap="flat">
                      <a:noFill/>
                    </a:lnR>
                    <a:lnT>
                      <a:noFill/>
                    </a:lnT>
                    <a:lnB>
                      <a:noFill/>
                    </a:lnB>
                    <a:lnTlToBr>
                      <a:noFill/>
                    </a:lnTlToBr>
                    <a:lnBlToTr>
                      <a:noFill/>
                    </a:lnBlToTr>
                    <a:solidFill>
                      <a:srgbClr val="FFCCFF"/>
                    </a:solidFill>
                  </a:tcPr>
                </a:tc>
                <a:extLst>
                  <a:ext uri="{0D108BD9-81ED-4DB2-BD59-A6C34878D82A}">
                    <a16:rowId xmlns:a16="http://schemas.microsoft.com/office/drawing/2014/main" val="10011"/>
                  </a:ext>
                </a:extLst>
              </a:tr>
              <a:tr h="33531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Corbel" pitchFamily="34" charset="0"/>
                        </a:rPr>
                        <a:t>Úředník </a:t>
                      </a:r>
                    </a:p>
                  </a:txBody>
                  <a:tcPr marT="45725" marB="45725"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Corbel" pitchFamily="34" charset="0"/>
                        </a:rPr>
                        <a:t>2442 </a:t>
                      </a:r>
                    </a:p>
                  </a:txBody>
                  <a:tcPr marT="45725" marB="45725" anchor="ctr" horzOverflow="overflow">
                    <a:lnL>
                      <a:noFill/>
                    </a:lnL>
                    <a:lnR>
                      <a:noFill/>
                    </a:lnR>
                    <a:lnT>
                      <a:noFill/>
                    </a:lnT>
                    <a:lnB>
                      <a:noFill/>
                    </a:lnB>
                    <a:lnTlToBr>
                      <a:noFill/>
                    </a:lnTlToBr>
                    <a:lnBlToTr>
                      <a:noFill/>
                    </a:lnBlToTr>
                    <a:solidFill>
                      <a:srgbClr val="99CC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Corbel" pitchFamily="34" charset="0"/>
                        </a:rPr>
                        <a:t>2021 </a:t>
                      </a:r>
                    </a:p>
                  </a:txBody>
                  <a:tcPr marT="45725" marB="45725" anchor="ctr" horzOverflow="overflow">
                    <a:lnL>
                      <a:noFill/>
                    </a:lnL>
                    <a:lnR cap="flat">
                      <a:noFill/>
                    </a:lnR>
                    <a:lnT>
                      <a:noFill/>
                    </a:lnT>
                    <a:lnB>
                      <a:noFill/>
                    </a:lnB>
                    <a:lnTlToBr>
                      <a:noFill/>
                    </a:lnTlToBr>
                    <a:lnBlToTr>
                      <a:noFill/>
                    </a:lnBlToTr>
                    <a:solidFill>
                      <a:srgbClr val="FFCCFF"/>
                    </a:solidFill>
                  </a:tcPr>
                </a:tc>
                <a:extLst>
                  <a:ext uri="{0D108BD9-81ED-4DB2-BD59-A6C34878D82A}">
                    <a16:rowId xmlns:a16="http://schemas.microsoft.com/office/drawing/2014/main" val="10012"/>
                  </a:ext>
                </a:extLst>
              </a:tr>
              <a:tr h="33531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Corbel" pitchFamily="34" charset="0"/>
                        </a:rPr>
                        <a:t>Prodavač </a:t>
                      </a:r>
                    </a:p>
                  </a:txBody>
                  <a:tcPr marT="45725" marB="45725"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Corbel" pitchFamily="34" charset="0"/>
                        </a:rPr>
                        <a:t>2051 </a:t>
                      </a:r>
                    </a:p>
                  </a:txBody>
                  <a:tcPr marT="45725" marB="45725" anchor="ctr" horzOverflow="overflow">
                    <a:lnL>
                      <a:noFill/>
                    </a:lnL>
                    <a:lnR>
                      <a:noFill/>
                    </a:lnR>
                    <a:lnT>
                      <a:noFill/>
                    </a:lnT>
                    <a:lnB>
                      <a:noFill/>
                    </a:lnB>
                    <a:lnTlToBr>
                      <a:noFill/>
                    </a:lnTlToBr>
                    <a:lnBlToTr>
                      <a:noFill/>
                    </a:lnBlToTr>
                    <a:solidFill>
                      <a:srgbClr val="99CC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Corbel" pitchFamily="34" charset="0"/>
                        </a:rPr>
                        <a:t>1656 </a:t>
                      </a:r>
                    </a:p>
                  </a:txBody>
                  <a:tcPr marT="45725" marB="45725" anchor="ctr" horzOverflow="overflow">
                    <a:lnL>
                      <a:noFill/>
                    </a:lnL>
                    <a:lnR cap="flat">
                      <a:noFill/>
                    </a:lnR>
                    <a:lnT>
                      <a:noFill/>
                    </a:lnT>
                    <a:lnB>
                      <a:noFill/>
                    </a:lnB>
                    <a:lnTlToBr>
                      <a:noFill/>
                    </a:lnTlToBr>
                    <a:lnBlToTr>
                      <a:noFill/>
                    </a:lnBlToTr>
                    <a:solidFill>
                      <a:srgbClr val="FFCCFF"/>
                    </a:solidFill>
                  </a:tcPr>
                </a:tc>
                <a:extLst>
                  <a:ext uri="{0D108BD9-81ED-4DB2-BD59-A6C34878D82A}">
                    <a16:rowId xmlns:a16="http://schemas.microsoft.com/office/drawing/2014/main" val="10013"/>
                  </a:ext>
                </a:extLst>
              </a:tr>
              <a:tr h="33531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Corbel" pitchFamily="34" charset="0"/>
                        </a:rPr>
                        <a:t>Kuchař </a:t>
                      </a:r>
                    </a:p>
                  </a:txBody>
                  <a:tcPr marT="45725" marB="45725"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Corbel" pitchFamily="34" charset="0"/>
                        </a:rPr>
                        <a:t>1863 </a:t>
                      </a:r>
                    </a:p>
                  </a:txBody>
                  <a:tcPr marT="45725" marB="45725" anchor="ctr" horzOverflow="overflow">
                    <a:lnL>
                      <a:noFill/>
                    </a:lnL>
                    <a:lnR>
                      <a:noFill/>
                    </a:lnR>
                    <a:lnT>
                      <a:noFill/>
                    </a:lnT>
                    <a:lnB>
                      <a:noFill/>
                    </a:lnB>
                    <a:lnTlToBr>
                      <a:noFill/>
                    </a:lnTlToBr>
                    <a:lnBlToTr>
                      <a:noFill/>
                    </a:lnBlToTr>
                    <a:solidFill>
                      <a:srgbClr val="99CC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Corbel" pitchFamily="34" charset="0"/>
                        </a:rPr>
                        <a:t>1505 </a:t>
                      </a:r>
                    </a:p>
                  </a:txBody>
                  <a:tcPr marT="45725" marB="45725" anchor="ctr" horzOverflow="overflow">
                    <a:lnL>
                      <a:noFill/>
                    </a:lnL>
                    <a:lnR cap="flat">
                      <a:noFill/>
                    </a:lnR>
                    <a:lnT>
                      <a:noFill/>
                    </a:lnT>
                    <a:lnB>
                      <a:noFill/>
                    </a:lnB>
                    <a:lnTlToBr>
                      <a:noFill/>
                    </a:lnTlToBr>
                    <a:lnBlToTr>
                      <a:noFill/>
                    </a:lnBlToTr>
                    <a:solidFill>
                      <a:srgbClr val="FFCCFF"/>
                    </a:solidFill>
                  </a:tcPr>
                </a:tc>
                <a:extLst>
                  <a:ext uri="{0D108BD9-81ED-4DB2-BD59-A6C34878D82A}">
                    <a16:rowId xmlns:a16="http://schemas.microsoft.com/office/drawing/2014/main" val="10014"/>
                  </a:ext>
                </a:extLst>
              </a:tr>
              <a:tr h="335315">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600" b="1" i="0" u="none" strike="noStrike" cap="none" normalizeH="0" baseline="0" smtClean="0">
                        <a:ln>
                          <a:noFill/>
                        </a:ln>
                        <a:solidFill>
                          <a:schemeClr val="tx1"/>
                        </a:solidFill>
                        <a:effectLst/>
                        <a:latin typeface="Corbel" pitchFamily="34" charset="0"/>
                      </a:endParaRPr>
                    </a:p>
                  </a:txBody>
                  <a:tcPr marT="45725" marB="45725"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600" b="1" i="0" u="none" strike="noStrike" cap="none" normalizeH="0" baseline="0" smtClean="0">
                        <a:ln>
                          <a:noFill/>
                        </a:ln>
                        <a:solidFill>
                          <a:schemeClr val="tx1"/>
                        </a:solidFill>
                        <a:effectLst/>
                        <a:latin typeface="Corbel" pitchFamily="34" charset="0"/>
                      </a:endParaRPr>
                    </a:p>
                  </a:txBody>
                  <a:tcPr marT="45725" marB="45725"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600" b="1" i="0" u="none" strike="noStrike" cap="none" normalizeH="0" baseline="0" smtClean="0">
                        <a:ln>
                          <a:noFill/>
                        </a:ln>
                        <a:solidFill>
                          <a:schemeClr val="tx1"/>
                        </a:solidFill>
                        <a:effectLst/>
                        <a:latin typeface="Corbel" pitchFamily="34" charset="0"/>
                      </a:endParaRPr>
                    </a:p>
                  </a:txBody>
                  <a:tcPr marT="45725" marB="45725"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5"/>
                  </a:ext>
                </a:extLst>
              </a:tr>
              <a:tr h="335315">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600" b="1" i="0" u="none" strike="noStrike" cap="none" normalizeH="0" baseline="0" smtClean="0">
                        <a:ln>
                          <a:noFill/>
                        </a:ln>
                        <a:solidFill>
                          <a:schemeClr val="tx1"/>
                        </a:solidFill>
                        <a:effectLst/>
                        <a:latin typeface="Corbel" pitchFamily="34" charset="0"/>
                      </a:endParaRPr>
                    </a:p>
                  </a:txBody>
                  <a:tcPr marT="45725" marB="45725"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600" b="1" i="0" u="none" strike="noStrike" cap="none" normalizeH="0" baseline="0" smtClean="0">
                        <a:ln>
                          <a:noFill/>
                        </a:ln>
                        <a:solidFill>
                          <a:schemeClr val="tx1"/>
                        </a:solidFill>
                        <a:effectLst/>
                        <a:latin typeface="Corbel" pitchFamily="34" charset="0"/>
                      </a:endParaRPr>
                    </a:p>
                  </a:txBody>
                  <a:tcPr marT="45725" marB="45725"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600" b="1" i="0" u="none" strike="noStrike" cap="none" normalizeH="0" baseline="0" smtClean="0">
                        <a:ln>
                          <a:noFill/>
                        </a:ln>
                        <a:solidFill>
                          <a:schemeClr val="tx1"/>
                        </a:solidFill>
                        <a:effectLst/>
                        <a:latin typeface="Corbel" pitchFamily="34" charset="0"/>
                      </a:endParaRPr>
                    </a:p>
                  </a:txBody>
                  <a:tcPr marT="45725" marB="45725"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6"/>
                  </a:ext>
                </a:extLst>
              </a:tr>
              <a:tr h="335315">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600" b="1" i="0" u="none" strike="noStrike" cap="none" normalizeH="0" baseline="0" smtClean="0">
                        <a:ln>
                          <a:noFill/>
                        </a:ln>
                        <a:solidFill>
                          <a:schemeClr val="tx1"/>
                        </a:solidFill>
                        <a:effectLst/>
                        <a:latin typeface="Corbel" pitchFamily="34" charset="0"/>
                      </a:endParaRPr>
                    </a:p>
                  </a:txBody>
                  <a:tcPr marT="45725" marB="45725"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600" b="1" i="0" u="none" strike="noStrike" cap="none" normalizeH="0" baseline="0" smtClean="0">
                        <a:ln>
                          <a:noFill/>
                        </a:ln>
                        <a:solidFill>
                          <a:schemeClr val="tx1"/>
                        </a:solidFill>
                        <a:effectLst/>
                        <a:latin typeface="Corbel" pitchFamily="34" charset="0"/>
                      </a:endParaRPr>
                    </a:p>
                  </a:txBody>
                  <a:tcPr marT="45725" marB="45725"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600" b="1" i="0" u="none" strike="noStrike" cap="none" normalizeH="0" baseline="0" smtClean="0">
                        <a:ln>
                          <a:noFill/>
                        </a:ln>
                        <a:solidFill>
                          <a:schemeClr val="tx1"/>
                        </a:solidFill>
                        <a:effectLst/>
                        <a:latin typeface="Corbel" pitchFamily="34" charset="0"/>
                      </a:endParaRPr>
                    </a:p>
                  </a:txBody>
                  <a:tcPr marT="45725" marB="45725"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17"/>
                  </a:ext>
                </a:extLst>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p:cNvSpPr>
          <p:nvPr>
            <p:ph type="title"/>
          </p:nvPr>
        </p:nvSpPr>
        <p:spPr bwMode="auto"/>
        <p:txBody>
          <a:bodyPr wrap="square" tIns="45720" bIns="45720" numCol="1" anchorCtr="0" compatLnSpc="1">
            <a:prstTxWarp prst="textNoShape">
              <a:avLst/>
            </a:prstTxWarp>
          </a:bodyPr>
          <a:lstStyle/>
          <a:p>
            <a:pPr eaLnBrk="1" hangingPunct="1">
              <a:defRPr/>
            </a:pPr>
            <a:r>
              <a:rPr lang="cs-CZ" smtClean="0"/>
              <a:t>A jak je na tom Česko?</a:t>
            </a:r>
            <a:endParaRPr lang="en-US" smtClean="0"/>
          </a:p>
        </p:txBody>
      </p:sp>
      <p:pic>
        <p:nvPicPr>
          <p:cNvPr id="70659" name="Picture 4" descr="flag_czech_republ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0"/>
            <a:ext cx="2208213"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Obrázek 1"/>
          <p:cNvPicPr>
            <a:picLocks noChangeAspect="1"/>
          </p:cNvPicPr>
          <p:nvPr/>
        </p:nvPicPr>
        <p:blipFill>
          <a:blip r:embed="rId4"/>
          <a:stretch>
            <a:fillRect/>
          </a:stretch>
        </p:blipFill>
        <p:spPr>
          <a:xfrm>
            <a:off x="457200" y="2132856"/>
            <a:ext cx="7392873" cy="4386928"/>
          </a:xfrm>
          <a:prstGeom prst="rect">
            <a:avLst/>
          </a:prstGeom>
        </p:spPr>
      </p:pic>
      <p:sp>
        <p:nvSpPr>
          <p:cNvPr id="3" name="TextovéPole 2"/>
          <p:cNvSpPr txBox="1"/>
          <p:nvPr/>
        </p:nvSpPr>
        <p:spPr>
          <a:xfrm>
            <a:off x="323528" y="1644078"/>
            <a:ext cx="7283152" cy="461665"/>
          </a:xfrm>
          <a:prstGeom prst="rect">
            <a:avLst/>
          </a:prstGeom>
          <a:noFill/>
        </p:spPr>
        <p:txBody>
          <a:bodyPr wrap="square" rtlCol="0">
            <a:spAutoFit/>
          </a:bodyPr>
          <a:lstStyle/>
          <a:p>
            <a:r>
              <a:rPr lang="cs-CZ" b="1" dirty="0" smtClean="0"/>
              <a:t>Míra nezaměstnanosti (v %)</a:t>
            </a:r>
            <a:endParaRPr lang="cs-CZ"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p:cNvSpPr>
          <p:nvPr>
            <p:ph type="title"/>
          </p:nvPr>
        </p:nvSpPr>
        <p:spPr bwMode="auto"/>
        <p:txBody>
          <a:bodyPr wrap="square" tIns="45720" bIns="45720" numCol="1" anchorCtr="0" compatLnSpc="1">
            <a:prstTxWarp prst="textNoShape">
              <a:avLst/>
            </a:prstTxWarp>
          </a:bodyPr>
          <a:lstStyle/>
          <a:p>
            <a:pPr eaLnBrk="1" hangingPunct="1">
              <a:defRPr/>
            </a:pPr>
            <a:r>
              <a:rPr lang="cs-CZ" smtClean="0"/>
              <a:t>A jak je na tom Česko?</a:t>
            </a:r>
            <a:endParaRPr lang="en-US" smtClean="0"/>
          </a:p>
        </p:txBody>
      </p:sp>
      <p:pic>
        <p:nvPicPr>
          <p:cNvPr id="70659" name="Picture 4" descr="flag_czech_republ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0"/>
            <a:ext cx="2208213"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Obrázek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555750"/>
            <a:ext cx="7118350" cy="50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86374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p:cNvSpPr>
          <p:nvPr>
            <p:ph type="title"/>
          </p:nvPr>
        </p:nvSpPr>
        <p:spPr bwMode="auto"/>
        <p:txBody>
          <a:bodyPr wrap="square" tIns="45720" bIns="45720" numCol="1" anchorCtr="0" compatLnSpc="1">
            <a:prstTxWarp prst="textNoShape">
              <a:avLst/>
            </a:prstTxWarp>
          </a:bodyPr>
          <a:lstStyle/>
          <a:p>
            <a:pPr eaLnBrk="1" hangingPunct="1">
              <a:defRPr/>
            </a:pPr>
            <a:r>
              <a:rPr lang="cs-CZ" smtClean="0"/>
              <a:t>A jak je na tom Česko?</a:t>
            </a:r>
            <a:endParaRPr lang="en-US" smtClean="0"/>
          </a:p>
        </p:txBody>
      </p:sp>
      <p:pic>
        <p:nvPicPr>
          <p:cNvPr id="80899" name="Picture 4" descr="flag_czech_republ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0"/>
            <a:ext cx="2208213"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0" name="Obrázek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555750"/>
            <a:ext cx="7097712" cy="501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p:cNvSpPr>
          <p:nvPr>
            <p:ph type="title"/>
          </p:nvPr>
        </p:nvSpPr>
        <p:spPr bwMode="auto"/>
        <p:txBody>
          <a:bodyPr wrap="square" tIns="45720" bIns="45720" numCol="1" anchorCtr="0" compatLnSpc="1">
            <a:prstTxWarp prst="textNoShape">
              <a:avLst/>
            </a:prstTxWarp>
          </a:bodyPr>
          <a:lstStyle/>
          <a:p>
            <a:pPr eaLnBrk="1" hangingPunct="1">
              <a:defRPr/>
            </a:pPr>
            <a:r>
              <a:rPr lang="cs-CZ" smtClean="0"/>
              <a:t>A jak je na tom Česko?</a:t>
            </a:r>
            <a:endParaRPr lang="en-US" smtClean="0"/>
          </a:p>
        </p:txBody>
      </p:sp>
      <p:pic>
        <p:nvPicPr>
          <p:cNvPr id="82947" name="Picture 4" descr="flag_czech_republ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0"/>
            <a:ext cx="2208213"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TextovéPole 2"/>
          <p:cNvSpPr txBox="1">
            <a:spLocks noChangeArrowheads="1"/>
          </p:cNvSpPr>
          <p:nvPr/>
        </p:nvSpPr>
        <p:spPr bwMode="auto">
          <a:xfrm>
            <a:off x="457200" y="1668463"/>
            <a:ext cx="8723313" cy="4000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2000" b="1" dirty="0">
                <a:solidFill>
                  <a:schemeClr val="bg1"/>
                </a:solidFill>
                <a:latin typeface="Sitka Small" panose="02000505000000020004" pitchFamily="2" charset="0"/>
              </a:rPr>
              <a:t>Mediánové mzdy podle </a:t>
            </a:r>
            <a:r>
              <a:rPr lang="cs-CZ" altLang="cs-CZ" sz="2000" b="1" dirty="0" smtClean="0">
                <a:solidFill>
                  <a:schemeClr val="bg1"/>
                </a:solidFill>
                <a:latin typeface="Sitka Small" panose="02000505000000020004" pitchFamily="2" charset="0"/>
              </a:rPr>
              <a:t>pohlaví</a:t>
            </a:r>
            <a:endParaRPr lang="cs-CZ" altLang="cs-CZ" sz="2000" b="1" dirty="0">
              <a:solidFill>
                <a:schemeClr val="bg1"/>
              </a:solidFill>
              <a:latin typeface="Sitka Small" panose="02000505000000020004" pitchFamily="2" charset="0"/>
            </a:endParaRPr>
          </a:p>
        </p:txBody>
      </p:sp>
      <p:pic>
        <p:nvPicPr>
          <p:cNvPr id="2" name="Obrázek 1"/>
          <p:cNvPicPr>
            <a:picLocks noChangeAspect="1"/>
          </p:cNvPicPr>
          <p:nvPr/>
        </p:nvPicPr>
        <p:blipFill>
          <a:blip r:embed="rId4"/>
          <a:stretch>
            <a:fillRect/>
          </a:stretch>
        </p:blipFill>
        <p:spPr>
          <a:xfrm>
            <a:off x="388355" y="2996952"/>
            <a:ext cx="8322428" cy="180020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p:cNvSpPr>
          <p:nvPr>
            <p:ph type="title"/>
          </p:nvPr>
        </p:nvSpPr>
        <p:spPr bwMode="auto"/>
        <p:txBody>
          <a:bodyPr wrap="square" tIns="45720" bIns="45720" numCol="1" anchorCtr="0" compatLnSpc="1">
            <a:prstTxWarp prst="textNoShape">
              <a:avLst/>
            </a:prstTxWarp>
          </a:bodyPr>
          <a:lstStyle/>
          <a:p>
            <a:pPr eaLnBrk="1" hangingPunct="1">
              <a:defRPr/>
            </a:pPr>
            <a:r>
              <a:rPr lang="cs-CZ" smtClean="0"/>
              <a:t>A jak je na tom Česko?</a:t>
            </a:r>
            <a:endParaRPr lang="en-US" smtClean="0"/>
          </a:p>
        </p:txBody>
      </p:sp>
      <p:pic>
        <p:nvPicPr>
          <p:cNvPr id="82947" name="Picture 4" descr="flag_czech_republ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0"/>
            <a:ext cx="2208213"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TextovéPole 2"/>
          <p:cNvSpPr txBox="1">
            <a:spLocks noChangeArrowheads="1"/>
          </p:cNvSpPr>
          <p:nvPr/>
        </p:nvSpPr>
        <p:spPr bwMode="auto">
          <a:xfrm>
            <a:off x="457200" y="1668463"/>
            <a:ext cx="8723313" cy="4000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2000" b="1" dirty="0" smtClean="0">
                <a:solidFill>
                  <a:schemeClr val="bg1"/>
                </a:solidFill>
                <a:latin typeface="Sitka Small" panose="02000505000000020004" pitchFamily="2" charset="0"/>
              </a:rPr>
              <a:t>Gender </a:t>
            </a:r>
            <a:r>
              <a:rPr lang="cs-CZ" altLang="cs-CZ" sz="2000" b="1" dirty="0" err="1" smtClean="0">
                <a:solidFill>
                  <a:schemeClr val="bg1"/>
                </a:solidFill>
                <a:latin typeface="Sitka Small" panose="02000505000000020004" pitchFamily="2" charset="0"/>
              </a:rPr>
              <a:t>pay</a:t>
            </a:r>
            <a:r>
              <a:rPr lang="cs-CZ" altLang="cs-CZ" sz="2000" b="1" dirty="0" smtClean="0">
                <a:solidFill>
                  <a:schemeClr val="bg1"/>
                </a:solidFill>
                <a:latin typeface="Sitka Small" panose="02000505000000020004" pitchFamily="2" charset="0"/>
              </a:rPr>
              <a:t> gap (v %)</a:t>
            </a:r>
            <a:endParaRPr lang="cs-CZ" altLang="cs-CZ" sz="2000" b="1" dirty="0">
              <a:solidFill>
                <a:schemeClr val="bg1"/>
              </a:solidFill>
              <a:latin typeface="Sitka Small" panose="02000505000000020004" pitchFamily="2" charset="0"/>
            </a:endParaRPr>
          </a:p>
        </p:txBody>
      </p:sp>
      <p:pic>
        <p:nvPicPr>
          <p:cNvPr id="3" name="Obrázek 2"/>
          <p:cNvPicPr>
            <a:picLocks noChangeAspect="1"/>
          </p:cNvPicPr>
          <p:nvPr/>
        </p:nvPicPr>
        <p:blipFill>
          <a:blip r:embed="rId4"/>
          <a:stretch>
            <a:fillRect/>
          </a:stretch>
        </p:blipFill>
        <p:spPr>
          <a:xfrm>
            <a:off x="337624" y="2235615"/>
            <a:ext cx="7330720" cy="4238547"/>
          </a:xfrm>
          <a:prstGeom prst="rect">
            <a:avLst/>
          </a:prstGeom>
        </p:spPr>
      </p:pic>
    </p:spTree>
    <p:extLst>
      <p:ext uri="{BB962C8B-B14F-4D97-AF65-F5344CB8AC3E}">
        <p14:creationId xmlns:p14="http://schemas.microsoft.com/office/powerpoint/2010/main" val="8481354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p:cNvSpPr>
          <p:nvPr>
            <p:ph type="title"/>
          </p:nvPr>
        </p:nvSpPr>
        <p:spPr bwMode="auto"/>
        <p:txBody>
          <a:bodyPr wrap="square" tIns="45720" bIns="45720" numCol="1" anchorCtr="0" compatLnSpc="1">
            <a:prstTxWarp prst="textNoShape">
              <a:avLst/>
            </a:prstTxWarp>
          </a:bodyPr>
          <a:lstStyle/>
          <a:p>
            <a:pPr eaLnBrk="1" hangingPunct="1">
              <a:defRPr/>
            </a:pPr>
            <a:r>
              <a:rPr lang="cs-CZ" smtClean="0"/>
              <a:t>A jak je na tom Česko?</a:t>
            </a:r>
            <a:endParaRPr lang="en-US" smtClean="0"/>
          </a:p>
        </p:txBody>
      </p:sp>
      <p:pic>
        <p:nvPicPr>
          <p:cNvPr id="82947" name="Picture 4" descr="flag_czech_republ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0"/>
            <a:ext cx="2208213"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TextovéPole 2"/>
          <p:cNvSpPr txBox="1">
            <a:spLocks noChangeArrowheads="1"/>
          </p:cNvSpPr>
          <p:nvPr/>
        </p:nvSpPr>
        <p:spPr bwMode="auto">
          <a:xfrm>
            <a:off x="457200" y="1668463"/>
            <a:ext cx="8723313" cy="4000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2000" b="1" dirty="0" smtClean="0">
                <a:solidFill>
                  <a:schemeClr val="bg1"/>
                </a:solidFill>
                <a:latin typeface="Sitka Small" panose="02000505000000020004" pitchFamily="2" charset="0"/>
              </a:rPr>
              <a:t>Zastoupení pohlaví v odvětvích (v %, rok 2017)</a:t>
            </a:r>
            <a:endParaRPr lang="cs-CZ" altLang="cs-CZ" sz="2000" b="1" dirty="0">
              <a:solidFill>
                <a:schemeClr val="bg1"/>
              </a:solidFill>
              <a:latin typeface="Sitka Small" panose="02000505000000020004" pitchFamily="2" charset="0"/>
            </a:endParaRPr>
          </a:p>
        </p:txBody>
      </p:sp>
      <p:pic>
        <p:nvPicPr>
          <p:cNvPr id="2" name="Obrázek 1"/>
          <p:cNvPicPr>
            <a:picLocks noChangeAspect="1"/>
          </p:cNvPicPr>
          <p:nvPr/>
        </p:nvPicPr>
        <p:blipFill>
          <a:blip r:embed="rId4"/>
          <a:stretch>
            <a:fillRect/>
          </a:stretch>
        </p:blipFill>
        <p:spPr>
          <a:xfrm>
            <a:off x="539552" y="2420888"/>
            <a:ext cx="6999018" cy="4282782"/>
          </a:xfrm>
          <a:prstGeom prst="rect">
            <a:avLst/>
          </a:prstGeom>
        </p:spPr>
      </p:pic>
    </p:spTree>
    <p:extLst>
      <p:ext uri="{BB962C8B-B14F-4D97-AF65-F5344CB8AC3E}">
        <p14:creationId xmlns:p14="http://schemas.microsoft.com/office/powerpoint/2010/main" val="9318597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p:cNvSpPr>
          <p:nvPr>
            <p:ph type="title"/>
          </p:nvPr>
        </p:nvSpPr>
        <p:spPr bwMode="auto"/>
        <p:txBody>
          <a:bodyPr wrap="square" tIns="45720" bIns="45720" numCol="1" anchorCtr="0" compatLnSpc="1">
            <a:prstTxWarp prst="textNoShape">
              <a:avLst/>
            </a:prstTxWarp>
          </a:bodyPr>
          <a:lstStyle/>
          <a:p>
            <a:pPr eaLnBrk="1" hangingPunct="1">
              <a:defRPr/>
            </a:pPr>
            <a:r>
              <a:rPr lang="cs-CZ" smtClean="0"/>
              <a:t>A jak je na tom Česko?</a:t>
            </a:r>
            <a:endParaRPr lang="en-US" smtClean="0"/>
          </a:p>
        </p:txBody>
      </p:sp>
      <p:pic>
        <p:nvPicPr>
          <p:cNvPr id="82947" name="Picture 4" descr="flag_czech_republ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0"/>
            <a:ext cx="2208213"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TextovéPole 2"/>
          <p:cNvSpPr txBox="1">
            <a:spLocks noChangeArrowheads="1"/>
          </p:cNvSpPr>
          <p:nvPr/>
        </p:nvSpPr>
        <p:spPr bwMode="auto">
          <a:xfrm>
            <a:off x="457200" y="1668463"/>
            <a:ext cx="8723313" cy="70788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2000" b="1" dirty="0" smtClean="0">
                <a:solidFill>
                  <a:schemeClr val="bg1"/>
                </a:solidFill>
                <a:latin typeface="Sitka Small" panose="02000505000000020004" pitchFamily="2" charset="0"/>
              </a:rPr>
              <a:t>Podíl žen ve vyšším managementu velkých podniků (v %, rok 2018)</a:t>
            </a:r>
            <a:endParaRPr lang="cs-CZ" altLang="cs-CZ" sz="2000" b="1" dirty="0">
              <a:solidFill>
                <a:schemeClr val="bg1"/>
              </a:solidFill>
              <a:latin typeface="Sitka Small" panose="02000505000000020004" pitchFamily="2" charset="0"/>
            </a:endParaRPr>
          </a:p>
        </p:txBody>
      </p:sp>
      <p:pic>
        <p:nvPicPr>
          <p:cNvPr id="3" name="Obrázek 2"/>
          <p:cNvPicPr>
            <a:picLocks noChangeAspect="1"/>
          </p:cNvPicPr>
          <p:nvPr/>
        </p:nvPicPr>
        <p:blipFill>
          <a:blip r:embed="rId4"/>
          <a:stretch>
            <a:fillRect/>
          </a:stretch>
        </p:blipFill>
        <p:spPr>
          <a:xfrm>
            <a:off x="323528" y="2420888"/>
            <a:ext cx="7232652" cy="4169854"/>
          </a:xfrm>
          <a:prstGeom prst="rect">
            <a:avLst/>
          </a:prstGeom>
        </p:spPr>
      </p:pic>
    </p:spTree>
    <p:extLst>
      <p:ext uri="{BB962C8B-B14F-4D97-AF65-F5344CB8AC3E}">
        <p14:creationId xmlns:p14="http://schemas.microsoft.com/office/powerpoint/2010/main" val="3522632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7"/>
          <p:cNvSpPr txBox="1">
            <a:spLocks noChangeArrowheads="1"/>
          </p:cNvSpPr>
          <p:nvPr/>
        </p:nvSpPr>
        <p:spPr bwMode="auto">
          <a:xfrm>
            <a:off x="251520" y="62449"/>
            <a:ext cx="6985000" cy="1323439"/>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cs-CZ" altLang="cs-CZ" sz="4000" b="1" dirty="0" smtClean="0">
                <a:solidFill>
                  <a:schemeClr val="accent1"/>
                </a:solidFill>
                <a:latin typeface="Corbel" panose="020B0503020204020204" pitchFamily="34" charset="0"/>
              </a:rPr>
              <a:t>Pracovní prostředí,</a:t>
            </a:r>
            <a:br>
              <a:rPr lang="cs-CZ" altLang="cs-CZ" sz="4000" b="1" dirty="0" smtClean="0">
                <a:solidFill>
                  <a:schemeClr val="accent1"/>
                </a:solidFill>
                <a:latin typeface="Corbel" panose="020B0503020204020204" pitchFamily="34" charset="0"/>
              </a:rPr>
            </a:br>
            <a:r>
              <a:rPr lang="cs-CZ" altLang="cs-CZ" sz="4000" b="1" dirty="0" smtClean="0">
                <a:solidFill>
                  <a:schemeClr val="accent1"/>
                </a:solidFill>
                <a:latin typeface="Corbel" panose="020B0503020204020204" pitchFamily="34" charset="0"/>
              </a:rPr>
              <a:t>pracovní podmínky</a:t>
            </a:r>
            <a:endParaRPr lang="en-US" altLang="cs-CZ" sz="4000" b="1" dirty="0">
              <a:solidFill>
                <a:schemeClr val="accent1"/>
              </a:solidFill>
              <a:latin typeface="Corbel" panose="020B0503020204020204" pitchFamily="34" charset="0"/>
            </a:endParaRPr>
          </a:p>
        </p:txBody>
      </p:sp>
      <p:pic>
        <p:nvPicPr>
          <p:cNvPr id="16388" name="Picture 9" descr="stud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650" y="188913"/>
            <a:ext cx="1068388"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brázek 2"/>
          <p:cNvPicPr>
            <a:picLocks noChangeAspect="1"/>
          </p:cNvPicPr>
          <p:nvPr/>
        </p:nvPicPr>
        <p:blipFill>
          <a:blip r:embed="rId4"/>
          <a:stretch>
            <a:fillRect/>
          </a:stretch>
        </p:blipFill>
        <p:spPr>
          <a:xfrm>
            <a:off x="551476" y="1698833"/>
            <a:ext cx="6468796" cy="4610487"/>
          </a:xfrm>
          <a:prstGeom prst="rect">
            <a:avLst/>
          </a:prstGeom>
        </p:spPr>
      </p:pic>
    </p:spTree>
    <p:extLst>
      <p:ext uri="{BB962C8B-B14F-4D97-AF65-F5344CB8AC3E}">
        <p14:creationId xmlns:p14="http://schemas.microsoft.com/office/powerpoint/2010/main" val="496043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symbol pro obsah 2"/>
          <p:cNvSpPr>
            <a:spLocks noGrp="1"/>
          </p:cNvSpPr>
          <p:nvPr>
            <p:ph idx="1"/>
          </p:nvPr>
        </p:nvSpPr>
        <p:spPr>
          <a:xfrm>
            <a:off x="468313" y="1773238"/>
            <a:ext cx="8229600" cy="4625975"/>
          </a:xfrm>
        </p:spPr>
        <p:txBody>
          <a:bodyPr/>
          <a:lstStyle/>
          <a:p>
            <a:pPr algn="just" eaLnBrk="1" hangingPunct="1">
              <a:spcBef>
                <a:spcPts val="600"/>
              </a:spcBef>
              <a:buSzTx/>
              <a:buFont typeface="Wingdings" panose="05000000000000000000" pitchFamily="2" charset="2"/>
              <a:buChar char="§"/>
            </a:pPr>
            <a:r>
              <a:rPr lang="cs-CZ" altLang="cs-CZ" sz="2400" dirty="0" smtClean="0"/>
              <a:t>Jedinečnost na trhu práce:</a:t>
            </a:r>
          </a:p>
          <a:p>
            <a:pPr lvl="1" algn="just" eaLnBrk="1" hangingPunct="1">
              <a:spcBef>
                <a:spcPts val="600"/>
              </a:spcBef>
              <a:buSzTx/>
              <a:buFont typeface="Wingdings" panose="05000000000000000000" pitchFamily="2" charset="2"/>
              <a:buChar char="§"/>
            </a:pPr>
            <a:r>
              <a:rPr lang="cs-CZ" altLang="cs-CZ" sz="2000" dirty="0" smtClean="0"/>
              <a:t>Mimořádné dovednosti </a:t>
            </a:r>
            <a:r>
              <a:rPr lang="cs-CZ" altLang="cs-CZ" sz="2000" dirty="0" smtClean="0">
                <a:latin typeface="Calibri" panose="020F0502020204030204" pitchFamily="34" charset="0"/>
                <a:cs typeface="Calibri" panose="020F0502020204030204" pitchFamily="34" charset="0"/>
              </a:rPr>
              <a:t>→ vysoce hodnoceny a oceňovány (např. golf)</a:t>
            </a:r>
          </a:p>
          <a:p>
            <a:pPr lvl="1" algn="just" eaLnBrk="1" hangingPunct="1">
              <a:spcBef>
                <a:spcPts val="600"/>
              </a:spcBef>
              <a:buSzTx/>
              <a:buFont typeface="Wingdings" panose="05000000000000000000" pitchFamily="2" charset="2"/>
              <a:buChar char="§"/>
            </a:pPr>
            <a:r>
              <a:rPr lang="cs-CZ" altLang="cs-CZ" sz="2000" dirty="0" smtClean="0">
                <a:latin typeface="Calibri" panose="020F0502020204030204" pitchFamily="34" charset="0"/>
                <a:cs typeface="Calibri" panose="020F0502020204030204" pitchFamily="34" charset="0"/>
              </a:rPr>
              <a:t>S</a:t>
            </a:r>
            <a:r>
              <a:rPr lang="cs-CZ" altLang="cs-CZ" sz="2000" baseline="-25000" dirty="0" smtClean="0">
                <a:latin typeface="Calibri" panose="020F0502020204030204" pitchFamily="34" charset="0"/>
                <a:cs typeface="Calibri" panose="020F0502020204030204" pitchFamily="34" charset="0"/>
              </a:rPr>
              <a:t>L</a:t>
            </a:r>
            <a:r>
              <a:rPr lang="cs-CZ" altLang="cs-CZ" sz="2000" dirty="0" smtClean="0">
                <a:latin typeface="Calibri" panose="020F0502020204030204" pitchFamily="34" charset="0"/>
                <a:cs typeface="Calibri" panose="020F0502020204030204" pitchFamily="34" charset="0"/>
              </a:rPr>
              <a:t> dokonale neelastická.</a:t>
            </a:r>
          </a:p>
          <a:p>
            <a:pPr algn="just" eaLnBrk="1" hangingPunct="1">
              <a:spcBef>
                <a:spcPts val="600"/>
              </a:spcBef>
              <a:buSzTx/>
              <a:buFont typeface="Wingdings" panose="05000000000000000000" pitchFamily="2" charset="2"/>
              <a:buChar char="§"/>
            </a:pPr>
            <a:r>
              <a:rPr lang="cs-CZ" altLang="cs-CZ" sz="2400" dirty="0" smtClean="0"/>
              <a:t>Věk: </a:t>
            </a:r>
          </a:p>
          <a:p>
            <a:pPr lvl="1" algn="just" eaLnBrk="1" hangingPunct="1">
              <a:spcBef>
                <a:spcPts val="600"/>
              </a:spcBef>
              <a:buSzTx/>
              <a:buFont typeface="Wingdings" panose="05000000000000000000" pitchFamily="2" charset="2"/>
              <a:buChar char="§"/>
            </a:pPr>
            <a:r>
              <a:rPr lang="cs-CZ" altLang="cs-CZ" sz="2000" dirty="0" smtClean="0"/>
              <a:t>podnikatelská sféra:</a:t>
            </a:r>
          </a:p>
          <a:p>
            <a:pPr lvl="2" algn="just" eaLnBrk="1" hangingPunct="1">
              <a:spcBef>
                <a:spcPts val="600"/>
              </a:spcBef>
              <a:buFont typeface="Wingdings" panose="05000000000000000000" pitchFamily="2" charset="2"/>
              <a:buChar char="§"/>
            </a:pPr>
            <a:r>
              <a:rPr lang="cs-CZ" altLang="cs-CZ" sz="1800" dirty="0" smtClean="0"/>
              <a:t>s růstem věku roste mzda (více zkušeností),</a:t>
            </a:r>
          </a:p>
          <a:p>
            <a:pPr lvl="2" algn="just" eaLnBrk="1" hangingPunct="1">
              <a:spcBef>
                <a:spcPts val="600"/>
              </a:spcBef>
              <a:buFont typeface="Wingdings" panose="05000000000000000000" pitchFamily="2" charset="2"/>
              <a:buChar char="§"/>
            </a:pPr>
            <a:r>
              <a:rPr lang="cs-CZ" altLang="cs-CZ" sz="1800" dirty="0" smtClean="0"/>
              <a:t>od určitého věku mzda klesá;</a:t>
            </a:r>
          </a:p>
          <a:p>
            <a:pPr lvl="1" algn="just" eaLnBrk="1" hangingPunct="1">
              <a:spcBef>
                <a:spcPts val="600"/>
              </a:spcBef>
              <a:buFont typeface="Wingdings" panose="05000000000000000000" pitchFamily="2" charset="2"/>
              <a:buChar char="§"/>
            </a:pPr>
            <a:r>
              <a:rPr lang="cs-CZ" altLang="cs-CZ" sz="2200" dirty="0" smtClean="0"/>
              <a:t>nepodnikatelská sféra:</a:t>
            </a:r>
          </a:p>
          <a:p>
            <a:pPr lvl="2" algn="just" eaLnBrk="1" hangingPunct="1">
              <a:spcBef>
                <a:spcPts val="600"/>
              </a:spcBef>
              <a:buFont typeface="Wingdings" panose="05000000000000000000" pitchFamily="2" charset="2"/>
              <a:buChar char="§"/>
            </a:pPr>
            <a:r>
              <a:rPr lang="cs-CZ" altLang="cs-CZ" sz="1800" dirty="0" smtClean="0"/>
              <a:t>s růstem věku roste mzda.</a:t>
            </a:r>
          </a:p>
          <a:p>
            <a:pPr algn="just" eaLnBrk="1" hangingPunct="1">
              <a:spcBef>
                <a:spcPts val="600"/>
              </a:spcBef>
              <a:buFont typeface="Wingdings" panose="05000000000000000000" pitchFamily="2" charset="2"/>
              <a:buChar char="§"/>
            </a:pPr>
            <a:r>
              <a:rPr lang="cs-CZ" altLang="cs-CZ" sz="2800" dirty="0" smtClean="0"/>
              <a:t>Pohlaví:</a:t>
            </a:r>
          </a:p>
          <a:p>
            <a:pPr algn="just" eaLnBrk="1" hangingPunct="1">
              <a:spcBef>
                <a:spcPts val="600"/>
              </a:spcBef>
              <a:buFont typeface="Wingdings" panose="05000000000000000000" pitchFamily="2" charset="2"/>
              <a:buChar char="§"/>
            </a:pPr>
            <a:r>
              <a:rPr lang="cs-CZ" altLang="cs-CZ" sz="2600" dirty="0" smtClean="0"/>
              <a:t>Vzdělání, region, odvětví.</a:t>
            </a:r>
            <a:endParaRPr lang="cs-CZ" altLang="cs-CZ" sz="2600" dirty="0"/>
          </a:p>
          <a:p>
            <a:pPr lvl="2" algn="just" eaLnBrk="1" hangingPunct="1">
              <a:spcBef>
                <a:spcPts val="600"/>
              </a:spcBef>
              <a:buFont typeface="Wingdings" panose="05000000000000000000" pitchFamily="2" charset="2"/>
              <a:buChar char="§"/>
            </a:pPr>
            <a:endParaRPr lang="cs-CZ" altLang="cs-CZ" sz="1800" dirty="0" smtClean="0"/>
          </a:p>
        </p:txBody>
      </p:sp>
      <p:sp>
        <p:nvSpPr>
          <p:cNvPr id="16387" name="Text Box 7"/>
          <p:cNvSpPr txBox="1">
            <a:spLocks noChangeArrowheads="1"/>
          </p:cNvSpPr>
          <p:nvPr/>
        </p:nvSpPr>
        <p:spPr bwMode="auto">
          <a:xfrm>
            <a:off x="251520" y="260648"/>
            <a:ext cx="6985000" cy="707886"/>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cs-CZ" altLang="cs-CZ" sz="4000" b="1" dirty="0" smtClean="0">
                <a:solidFill>
                  <a:schemeClr val="accent1"/>
                </a:solidFill>
                <a:latin typeface="Corbel" panose="020B0503020204020204" pitchFamily="34" charset="0"/>
              </a:rPr>
              <a:t>Další případy</a:t>
            </a:r>
            <a:endParaRPr lang="en-US" altLang="cs-CZ" sz="4000" b="1" dirty="0">
              <a:solidFill>
                <a:schemeClr val="accent1"/>
              </a:solidFill>
              <a:latin typeface="Corbel" panose="020B0503020204020204" pitchFamily="34" charset="0"/>
            </a:endParaRPr>
          </a:p>
        </p:txBody>
      </p:sp>
    </p:spTree>
    <p:extLst>
      <p:ext uri="{BB962C8B-B14F-4D97-AF65-F5344CB8AC3E}">
        <p14:creationId xmlns:p14="http://schemas.microsoft.com/office/powerpoint/2010/main" val="3575425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79388" y="0"/>
            <a:ext cx="6985000" cy="1311275"/>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cs-CZ" altLang="cs-CZ" sz="4000" b="1">
                <a:solidFill>
                  <a:schemeClr val="accent1"/>
                </a:solidFill>
                <a:latin typeface="Corbel" panose="020B0503020204020204" pitchFamily="34" charset="0"/>
              </a:rPr>
              <a:t>Nabídka kvalifikované a nekvalifikované práce</a:t>
            </a:r>
            <a:endParaRPr lang="en-US" altLang="cs-CZ" sz="4000" b="1">
              <a:solidFill>
                <a:schemeClr val="accent1"/>
              </a:solidFill>
              <a:latin typeface="Corbel" panose="020B0503020204020204" pitchFamily="34" charset="0"/>
            </a:endParaRPr>
          </a:p>
        </p:txBody>
      </p:sp>
      <p:sp>
        <p:nvSpPr>
          <p:cNvPr id="20483" name="Line 3"/>
          <p:cNvSpPr>
            <a:spLocks noChangeShapeType="1"/>
          </p:cNvSpPr>
          <p:nvPr/>
        </p:nvSpPr>
        <p:spPr bwMode="auto">
          <a:xfrm>
            <a:off x="1835150" y="2205038"/>
            <a:ext cx="0" cy="3024187"/>
          </a:xfrm>
          <a:prstGeom prst="line">
            <a:avLst/>
          </a:prstGeom>
          <a:noFill/>
          <a:ln w="381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a:p>
        </p:txBody>
      </p:sp>
      <p:sp>
        <p:nvSpPr>
          <p:cNvPr id="20484" name="Line 4"/>
          <p:cNvSpPr>
            <a:spLocks noChangeShapeType="1"/>
          </p:cNvSpPr>
          <p:nvPr/>
        </p:nvSpPr>
        <p:spPr bwMode="auto">
          <a:xfrm>
            <a:off x="1835150" y="5229225"/>
            <a:ext cx="5040313" cy="0"/>
          </a:xfrm>
          <a:prstGeom prst="line">
            <a:avLst/>
          </a:prstGeom>
          <a:noFill/>
          <a:ln w="381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a:p>
        </p:txBody>
      </p:sp>
      <p:sp>
        <p:nvSpPr>
          <p:cNvPr id="20485" name="Text Box 5"/>
          <p:cNvSpPr txBox="1">
            <a:spLocks noChangeArrowheads="1"/>
          </p:cNvSpPr>
          <p:nvPr/>
        </p:nvSpPr>
        <p:spPr bwMode="auto">
          <a:xfrm>
            <a:off x="1331913" y="1989138"/>
            <a:ext cx="503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cs-CZ" altLang="cs-CZ" b="1"/>
              <a:t>w</a:t>
            </a:r>
            <a:endParaRPr lang="en-US" altLang="cs-CZ" b="1"/>
          </a:p>
        </p:txBody>
      </p:sp>
      <p:sp>
        <p:nvSpPr>
          <p:cNvPr id="20486" name="Text Box 6"/>
          <p:cNvSpPr txBox="1">
            <a:spLocks noChangeArrowheads="1"/>
          </p:cNvSpPr>
          <p:nvPr/>
        </p:nvSpPr>
        <p:spPr bwMode="auto">
          <a:xfrm>
            <a:off x="6659563" y="5300663"/>
            <a:ext cx="792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cs-CZ" altLang="cs-CZ" b="1"/>
              <a:t>Q</a:t>
            </a:r>
            <a:r>
              <a:rPr lang="cs-CZ" altLang="cs-CZ" b="1" baseline="-25000"/>
              <a:t>L</a:t>
            </a:r>
            <a:endParaRPr lang="en-US" altLang="cs-CZ" b="1" baseline="-25000"/>
          </a:p>
        </p:txBody>
      </p:sp>
      <p:sp>
        <p:nvSpPr>
          <p:cNvPr id="20487" name="Line 7"/>
          <p:cNvSpPr>
            <a:spLocks noChangeShapeType="1"/>
          </p:cNvSpPr>
          <p:nvPr/>
        </p:nvSpPr>
        <p:spPr bwMode="auto">
          <a:xfrm flipV="1">
            <a:off x="2771775" y="3357563"/>
            <a:ext cx="3600450" cy="1223962"/>
          </a:xfrm>
          <a:prstGeom prst="line">
            <a:avLst/>
          </a:prstGeom>
          <a:noFill/>
          <a:ln w="28575"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a:p>
        </p:txBody>
      </p:sp>
      <p:sp>
        <p:nvSpPr>
          <p:cNvPr id="20488" name="Line 8"/>
          <p:cNvSpPr>
            <a:spLocks noChangeShapeType="1"/>
          </p:cNvSpPr>
          <p:nvPr/>
        </p:nvSpPr>
        <p:spPr bwMode="auto">
          <a:xfrm flipV="1">
            <a:off x="2411413" y="2708275"/>
            <a:ext cx="3457575" cy="1223963"/>
          </a:xfrm>
          <a:prstGeom prst="line">
            <a:avLst/>
          </a:prstGeom>
          <a:noFill/>
          <a:ln w="28575" cap="sq">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a:p>
        </p:txBody>
      </p:sp>
      <p:sp>
        <p:nvSpPr>
          <p:cNvPr id="20489" name="Line 9"/>
          <p:cNvSpPr>
            <a:spLocks noChangeShapeType="1"/>
          </p:cNvSpPr>
          <p:nvPr/>
        </p:nvSpPr>
        <p:spPr bwMode="auto">
          <a:xfrm flipV="1">
            <a:off x="3419475" y="3573463"/>
            <a:ext cx="0" cy="792162"/>
          </a:xfrm>
          <a:prstGeom prst="line">
            <a:avLst/>
          </a:prstGeom>
          <a:noFill/>
          <a:ln w="28575" cap="sq">
            <a:solidFill>
              <a:srgbClr val="000066"/>
            </a:solidFill>
            <a:round/>
            <a:headEnd type="triangle" w="sm" len="sm"/>
            <a:tailEnd type="triangle" w="sm" len="sm"/>
          </a:ln>
          <a:extLst>
            <a:ext uri="{909E8E84-426E-40DD-AFC4-6F175D3DCCD1}">
              <a14:hiddenFill xmlns:a14="http://schemas.microsoft.com/office/drawing/2010/main">
                <a:noFill/>
              </a14:hiddenFill>
            </a:ext>
          </a:extLst>
        </p:spPr>
        <p:txBody>
          <a:bodyPr/>
          <a:lstStyle/>
          <a:p>
            <a:endParaRPr lang="cs-CZ"/>
          </a:p>
        </p:txBody>
      </p:sp>
      <p:sp>
        <p:nvSpPr>
          <p:cNvPr id="20490" name="Text Box 10"/>
          <p:cNvSpPr txBox="1">
            <a:spLocks noChangeArrowheads="1"/>
          </p:cNvSpPr>
          <p:nvPr/>
        </p:nvSpPr>
        <p:spPr bwMode="auto">
          <a:xfrm>
            <a:off x="5435600" y="3716338"/>
            <a:ext cx="3889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cs-CZ" altLang="cs-CZ" sz="2000" b="1">
                <a:solidFill>
                  <a:srgbClr val="FF0000"/>
                </a:solidFill>
              </a:rPr>
              <a:t>S</a:t>
            </a:r>
            <a:r>
              <a:rPr lang="cs-CZ" altLang="cs-CZ" sz="2000" b="1" baseline="-25000">
                <a:solidFill>
                  <a:srgbClr val="FF0000"/>
                </a:solidFill>
              </a:rPr>
              <a:t>U </a:t>
            </a:r>
            <a:r>
              <a:rPr lang="cs-CZ" altLang="cs-CZ" sz="2000" b="1">
                <a:solidFill>
                  <a:srgbClr val="FF0000"/>
                </a:solidFill>
              </a:rPr>
              <a:t>= nabídka nekvalif. práce</a:t>
            </a:r>
            <a:endParaRPr lang="en-US" altLang="cs-CZ" sz="2000" b="1" baseline="-25000">
              <a:solidFill>
                <a:srgbClr val="FF0000"/>
              </a:solidFill>
            </a:endParaRPr>
          </a:p>
        </p:txBody>
      </p:sp>
      <p:sp>
        <p:nvSpPr>
          <p:cNvPr id="20491" name="Text Box 11"/>
          <p:cNvSpPr txBox="1">
            <a:spLocks noChangeArrowheads="1"/>
          </p:cNvSpPr>
          <p:nvPr/>
        </p:nvSpPr>
        <p:spPr bwMode="auto">
          <a:xfrm>
            <a:off x="4211638" y="4365625"/>
            <a:ext cx="35290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cs-CZ" altLang="cs-CZ" sz="2000" b="1">
                <a:solidFill>
                  <a:srgbClr val="000066"/>
                </a:solidFill>
              </a:rPr>
              <a:t>Kompenzace nákladů na vzdělání</a:t>
            </a:r>
            <a:endParaRPr lang="en-US" altLang="cs-CZ" sz="2000" b="1">
              <a:solidFill>
                <a:srgbClr val="000066"/>
              </a:solidFill>
            </a:endParaRPr>
          </a:p>
        </p:txBody>
      </p:sp>
      <p:sp>
        <p:nvSpPr>
          <p:cNvPr id="20492" name="Text Box 12"/>
          <p:cNvSpPr txBox="1">
            <a:spLocks noChangeArrowheads="1"/>
          </p:cNvSpPr>
          <p:nvPr/>
        </p:nvSpPr>
        <p:spPr bwMode="auto">
          <a:xfrm>
            <a:off x="5254625" y="2205038"/>
            <a:ext cx="3889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cs-CZ" altLang="cs-CZ" sz="2000" b="1">
                <a:solidFill>
                  <a:srgbClr val="008000"/>
                </a:solidFill>
              </a:rPr>
              <a:t>S</a:t>
            </a:r>
            <a:r>
              <a:rPr lang="cs-CZ" altLang="cs-CZ" sz="2000" b="1" baseline="-25000">
                <a:solidFill>
                  <a:srgbClr val="008000"/>
                </a:solidFill>
              </a:rPr>
              <a:t>S </a:t>
            </a:r>
            <a:r>
              <a:rPr lang="cs-CZ" altLang="cs-CZ" sz="2000" b="1">
                <a:solidFill>
                  <a:srgbClr val="008000"/>
                </a:solidFill>
              </a:rPr>
              <a:t>= nabídka kvalif. práce</a:t>
            </a:r>
            <a:endParaRPr lang="en-US" altLang="cs-CZ" sz="2000" b="1" baseline="-25000">
              <a:solidFill>
                <a:srgbClr val="008000"/>
              </a:solidFill>
            </a:endParaRPr>
          </a:p>
        </p:txBody>
      </p:sp>
      <p:pic>
        <p:nvPicPr>
          <p:cNvPr id="20493" name="Picture 13" descr="graph-scre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4613" y="0"/>
            <a:ext cx="1449387"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4" name="Line 19"/>
          <p:cNvSpPr>
            <a:spLocks noChangeShapeType="1"/>
          </p:cNvSpPr>
          <p:nvPr/>
        </p:nvSpPr>
        <p:spPr bwMode="auto">
          <a:xfrm>
            <a:off x="3419475" y="3933825"/>
            <a:ext cx="4318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a:p>
        </p:txBody>
      </p:sp>
      <p:sp>
        <p:nvSpPr>
          <p:cNvPr id="20495" name="Line 20"/>
          <p:cNvSpPr>
            <a:spLocks noChangeShapeType="1"/>
          </p:cNvSpPr>
          <p:nvPr/>
        </p:nvSpPr>
        <p:spPr bwMode="auto">
          <a:xfrm>
            <a:off x="3851275" y="3933825"/>
            <a:ext cx="0" cy="6477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a:p>
        </p:txBody>
      </p:sp>
      <p:sp>
        <p:nvSpPr>
          <p:cNvPr id="20496" name="Line 21"/>
          <p:cNvSpPr>
            <a:spLocks noChangeShapeType="1"/>
          </p:cNvSpPr>
          <p:nvPr/>
        </p:nvSpPr>
        <p:spPr bwMode="auto">
          <a:xfrm>
            <a:off x="3851275" y="4581525"/>
            <a:ext cx="433388"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cs-CZ"/>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179388" y="0"/>
            <a:ext cx="6985000" cy="1311275"/>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cs-CZ" altLang="cs-CZ" sz="4000" b="1">
                <a:solidFill>
                  <a:schemeClr val="accent1"/>
                </a:solidFill>
                <a:latin typeface="Corbel" panose="020B0503020204020204" pitchFamily="34" charset="0"/>
              </a:rPr>
              <a:t>Poptávka po kvalifikované a nekvalifikované práci</a:t>
            </a:r>
            <a:endParaRPr lang="en-US" altLang="cs-CZ" sz="4000" b="1">
              <a:solidFill>
                <a:schemeClr val="accent1"/>
              </a:solidFill>
              <a:latin typeface="Corbel" panose="020B0503020204020204" pitchFamily="34" charset="0"/>
            </a:endParaRPr>
          </a:p>
        </p:txBody>
      </p:sp>
      <p:sp>
        <p:nvSpPr>
          <p:cNvPr id="18435" name="Line 6"/>
          <p:cNvSpPr>
            <a:spLocks noChangeShapeType="1"/>
          </p:cNvSpPr>
          <p:nvPr/>
        </p:nvSpPr>
        <p:spPr bwMode="auto">
          <a:xfrm>
            <a:off x="1835150" y="2205038"/>
            <a:ext cx="0" cy="3024187"/>
          </a:xfrm>
          <a:prstGeom prst="line">
            <a:avLst/>
          </a:prstGeom>
          <a:noFill/>
          <a:ln w="381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a:p>
        </p:txBody>
      </p:sp>
      <p:sp>
        <p:nvSpPr>
          <p:cNvPr id="18436" name="Line 7"/>
          <p:cNvSpPr>
            <a:spLocks noChangeShapeType="1"/>
          </p:cNvSpPr>
          <p:nvPr/>
        </p:nvSpPr>
        <p:spPr bwMode="auto">
          <a:xfrm>
            <a:off x="1835150" y="5229225"/>
            <a:ext cx="5040313" cy="0"/>
          </a:xfrm>
          <a:prstGeom prst="line">
            <a:avLst/>
          </a:prstGeom>
          <a:noFill/>
          <a:ln w="381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a:p>
        </p:txBody>
      </p:sp>
      <p:sp>
        <p:nvSpPr>
          <p:cNvPr id="18437" name="Text Box 8"/>
          <p:cNvSpPr txBox="1">
            <a:spLocks noChangeArrowheads="1"/>
          </p:cNvSpPr>
          <p:nvPr/>
        </p:nvSpPr>
        <p:spPr bwMode="auto">
          <a:xfrm>
            <a:off x="1331913" y="1989138"/>
            <a:ext cx="503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cs-CZ" altLang="cs-CZ" b="1"/>
              <a:t>w</a:t>
            </a:r>
            <a:endParaRPr lang="en-US" altLang="cs-CZ" b="1"/>
          </a:p>
        </p:txBody>
      </p:sp>
      <p:sp>
        <p:nvSpPr>
          <p:cNvPr id="18438" name="Text Box 9"/>
          <p:cNvSpPr txBox="1">
            <a:spLocks noChangeArrowheads="1"/>
          </p:cNvSpPr>
          <p:nvPr/>
        </p:nvSpPr>
        <p:spPr bwMode="auto">
          <a:xfrm>
            <a:off x="6659563" y="5300663"/>
            <a:ext cx="792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cs-CZ" altLang="cs-CZ" b="1"/>
              <a:t>Q</a:t>
            </a:r>
            <a:r>
              <a:rPr lang="cs-CZ" altLang="cs-CZ" b="1" baseline="-25000"/>
              <a:t>L</a:t>
            </a:r>
            <a:endParaRPr lang="en-US" altLang="cs-CZ" b="1" baseline="-25000"/>
          </a:p>
        </p:txBody>
      </p:sp>
      <p:sp>
        <p:nvSpPr>
          <p:cNvPr id="18439" name="Line 10"/>
          <p:cNvSpPr>
            <a:spLocks noChangeShapeType="1"/>
          </p:cNvSpPr>
          <p:nvPr/>
        </p:nvSpPr>
        <p:spPr bwMode="auto">
          <a:xfrm>
            <a:off x="2484438" y="3213100"/>
            <a:ext cx="2519362" cy="1655763"/>
          </a:xfrm>
          <a:prstGeom prst="line">
            <a:avLst/>
          </a:prstGeom>
          <a:noFill/>
          <a:ln w="28575"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a:p>
        </p:txBody>
      </p:sp>
      <p:sp>
        <p:nvSpPr>
          <p:cNvPr id="18440" name="Line 11"/>
          <p:cNvSpPr>
            <a:spLocks noChangeShapeType="1"/>
          </p:cNvSpPr>
          <p:nvPr/>
        </p:nvSpPr>
        <p:spPr bwMode="auto">
          <a:xfrm>
            <a:off x="2700338" y="2492375"/>
            <a:ext cx="2879725" cy="1944688"/>
          </a:xfrm>
          <a:prstGeom prst="line">
            <a:avLst/>
          </a:prstGeom>
          <a:noFill/>
          <a:ln w="28575" cap="sq">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a:p>
        </p:txBody>
      </p:sp>
      <p:sp>
        <p:nvSpPr>
          <p:cNvPr id="18441" name="Line 12"/>
          <p:cNvSpPr>
            <a:spLocks noChangeShapeType="1"/>
          </p:cNvSpPr>
          <p:nvPr/>
        </p:nvSpPr>
        <p:spPr bwMode="auto">
          <a:xfrm flipV="1">
            <a:off x="3708400" y="3213100"/>
            <a:ext cx="0" cy="792163"/>
          </a:xfrm>
          <a:prstGeom prst="line">
            <a:avLst/>
          </a:prstGeom>
          <a:noFill/>
          <a:ln w="28575" cap="sq">
            <a:solidFill>
              <a:srgbClr val="000066"/>
            </a:solidFill>
            <a:round/>
            <a:headEnd type="triangle" w="sm" len="sm"/>
            <a:tailEnd type="triangle" w="sm" len="sm"/>
          </a:ln>
          <a:extLst>
            <a:ext uri="{909E8E84-426E-40DD-AFC4-6F175D3DCCD1}">
              <a14:hiddenFill xmlns:a14="http://schemas.microsoft.com/office/drawing/2010/main">
                <a:noFill/>
              </a14:hiddenFill>
            </a:ext>
          </a:extLst>
        </p:spPr>
        <p:txBody>
          <a:bodyPr/>
          <a:lstStyle/>
          <a:p>
            <a:endParaRPr lang="cs-CZ"/>
          </a:p>
        </p:txBody>
      </p:sp>
      <p:sp>
        <p:nvSpPr>
          <p:cNvPr id="18442" name="Text Box 13"/>
          <p:cNvSpPr txBox="1">
            <a:spLocks noChangeArrowheads="1"/>
          </p:cNvSpPr>
          <p:nvPr/>
        </p:nvSpPr>
        <p:spPr bwMode="auto">
          <a:xfrm>
            <a:off x="5003800" y="4724400"/>
            <a:ext cx="3889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cs-CZ" altLang="cs-CZ" sz="2000" b="1">
                <a:solidFill>
                  <a:srgbClr val="FF0000"/>
                </a:solidFill>
              </a:rPr>
              <a:t>D</a:t>
            </a:r>
            <a:r>
              <a:rPr lang="cs-CZ" altLang="cs-CZ" sz="2000" b="1" baseline="-25000">
                <a:solidFill>
                  <a:srgbClr val="FF0000"/>
                </a:solidFill>
              </a:rPr>
              <a:t>U </a:t>
            </a:r>
            <a:r>
              <a:rPr lang="cs-CZ" altLang="cs-CZ" sz="2000" b="1">
                <a:solidFill>
                  <a:srgbClr val="FF0000"/>
                </a:solidFill>
              </a:rPr>
              <a:t>= poptávka po nekvalif. práci</a:t>
            </a:r>
            <a:endParaRPr lang="en-US" altLang="cs-CZ" sz="2000" b="1" baseline="-25000">
              <a:solidFill>
                <a:srgbClr val="FF0000"/>
              </a:solidFill>
            </a:endParaRPr>
          </a:p>
        </p:txBody>
      </p:sp>
      <p:sp>
        <p:nvSpPr>
          <p:cNvPr id="18443" name="Text Box 15"/>
          <p:cNvSpPr txBox="1">
            <a:spLocks noChangeArrowheads="1"/>
          </p:cNvSpPr>
          <p:nvPr/>
        </p:nvSpPr>
        <p:spPr bwMode="auto">
          <a:xfrm>
            <a:off x="3708400" y="3644900"/>
            <a:ext cx="935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cs-CZ" altLang="cs-CZ" sz="2000" b="1">
                <a:solidFill>
                  <a:srgbClr val="000066"/>
                </a:solidFill>
              </a:rPr>
              <a:t>MRP</a:t>
            </a:r>
            <a:r>
              <a:rPr lang="cs-CZ" altLang="cs-CZ" sz="2000" b="1" baseline="-25000">
                <a:solidFill>
                  <a:srgbClr val="000066"/>
                </a:solidFill>
              </a:rPr>
              <a:t>L</a:t>
            </a:r>
            <a:endParaRPr lang="en-US" altLang="cs-CZ" sz="2000" b="1" baseline="-25000">
              <a:solidFill>
                <a:srgbClr val="000066"/>
              </a:solidFill>
            </a:endParaRPr>
          </a:p>
        </p:txBody>
      </p:sp>
      <p:sp>
        <p:nvSpPr>
          <p:cNvPr id="18444" name="Text Box 16"/>
          <p:cNvSpPr txBox="1">
            <a:spLocks noChangeArrowheads="1"/>
          </p:cNvSpPr>
          <p:nvPr/>
        </p:nvSpPr>
        <p:spPr bwMode="auto">
          <a:xfrm>
            <a:off x="5508625" y="4292600"/>
            <a:ext cx="3889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cs-CZ" altLang="cs-CZ" sz="2000" b="1">
                <a:solidFill>
                  <a:srgbClr val="008000"/>
                </a:solidFill>
              </a:rPr>
              <a:t>D</a:t>
            </a:r>
            <a:r>
              <a:rPr lang="cs-CZ" altLang="cs-CZ" sz="2000" b="1" baseline="-25000">
                <a:solidFill>
                  <a:srgbClr val="008000"/>
                </a:solidFill>
              </a:rPr>
              <a:t>S </a:t>
            </a:r>
            <a:r>
              <a:rPr lang="cs-CZ" altLang="cs-CZ" sz="2000" b="1">
                <a:solidFill>
                  <a:srgbClr val="008000"/>
                </a:solidFill>
              </a:rPr>
              <a:t>= poptávka po kvalif. práci</a:t>
            </a:r>
            <a:endParaRPr lang="en-US" altLang="cs-CZ" sz="2000" b="1" baseline="-25000">
              <a:solidFill>
                <a:srgbClr val="008000"/>
              </a:solidFill>
            </a:endParaRPr>
          </a:p>
        </p:txBody>
      </p:sp>
      <p:pic>
        <p:nvPicPr>
          <p:cNvPr id="18445" name="Picture 18" descr="graph-scre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4613" y="0"/>
            <a:ext cx="1449387"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79388" y="0"/>
            <a:ext cx="6985000" cy="1311275"/>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cs-CZ" altLang="cs-CZ" sz="4000" b="1">
                <a:solidFill>
                  <a:schemeClr val="accent1"/>
                </a:solidFill>
                <a:latin typeface="Corbel" panose="020B0503020204020204" pitchFamily="34" charset="0"/>
              </a:rPr>
              <a:t>Trhy kvalifikované a nekvalifikované práce</a:t>
            </a:r>
            <a:endParaRPr lang="en-US" altLang="cs-CZ" sz="4000" b="1">
              <a:solidFill>
                <a:schemeClr val="accent1"/>
              </a:solidFill>
              <a:latin typeface="Corbel" panose="020B0503020204020204" pitchFamily="34" charset="0"/>
            </a:endParaRPr>
          </a:p>
        </p:txBody>
      </p:sp>
      <p:sp>
        <p:nvSpPr>
          <p:cNvPr id="22531" name="Line 3"/>
          <p:cNvSpPr>
            <a:spLocks noChangeShapeType="1"/>
          </p:cNvSpPr>
          <p:nvPr/>
        </p:nvSpPr>
        <p:spPr bwMode="auto">
          <a:xfrm>
            <a:off x="1835150" y="2205038"/>
            <a:ext cx="0" cy="3024187"/>
          </a:xfrm>
          <a:prstGeom prst="line">
            <a:avLst/>
          </a:prstGeom>
          <a:noFill/>
          <a:ln w="381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a:p>
        </p:txBody>
      </p:sp>
      <p:sp>
        <p:nvSpPr>
          <p:cNvPr id="22532" name="Line 4"/>
          <p:cNvSpPr>
            <a:spLocks noChangeShapeType="1"/>
          </p:cNvSpPr>
          <p:nvPr/>
        </p:nvSpPr>
        <p:spPr bwMode="auto">
          <a:xfrm>
            <a:off x="1835150" y="5229225"/>
            <a:ext cx="5040313" cy="0"/>
          </a:xfrm>
          <a:prstGeom prst="line">
            <a:avLst/>
          </a:prstGeom>
          <a:noFill/>
          <a:ln w="381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a:p>
        </p:txBody>
      </p:sp>
      <p:sp>
        <p:nvSpPr>
          <p:cNvPr id="22533" name="Text Box 5"/>
          <p:cNvSpPr txBox="1">
            <a:spLocks noChangeArrowheads="1"/>
          </p:cNvSpPr>
          <p:nvPr/>
        </p:nvSpPr>
        <p:spPr bwMode="auto">
          <a:xfrm>
            <a:off x="1331913" y="1989138"/>
            <a:ext cx="503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cs-CZ" altLang="cs-CZ" b="1"/>
              <a:t>w</a:t>
            </a:r>
            <a:endParaRPr lang="en-US" altLang="cs-CZ" b="1"/>
          </a:p>
        </p:txBody>
      </p:sp>
      <p:sp>
        <p:nvSpPr>
          <p:cNvPr id="22534" name="Text Box 6"/>
          <p:cNvSpPr txBox="1">
            <a:spLocks noChangeArrowheads="1"/>
          </p:cNvSpPr>
          <p:nvPr/>
        </p:nvSpPr>
        <p:spPr bwMode="auto">
          <a:xfrm>
            <a:off x="6659563" y="5300663"/>
            <a:ext cx="792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cs-CZ" altLang="cs-CZ" b="1"/>
              <a:t>Q</a:t>
            </a:r>
            <a:r>
              <a:rPr lang="cs-CZ" altLang="cs-CZ" b="1" baseline="-25000"/>
              <a:t>L</a:t>
            </a:r>
            <a:endParaRPr lang="en-US" altLang="cs-CZ" b="1" baseline="-25000"/>
          </a:p>
        </p:txBody>
      </p:sp>
      <p:sp>
        <p:nvSpPr>
          <p:cNvPr id="22535" name="Line 7"/>
          <p:cNvSpPr>
            <a:spLocks noChangeShapeType="1"/>
          </p:cNvSpPr>
          <p:nvPr/>
        </p:nvSpPr>
        <p:spPr bwMode="auto">
          <a:xfrm flipV="1">
            <a:off x="2771775" y="3357563"/>
            <a:ext cx="3600450" cy="1223962"/>
          </a:xfrm>
          <a:prstGeom prst="line">
            <a:avLst/>
          </a:prstGeom>
          <a:noFill/>
          <a:ln w="28575"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a:p>
        </p:txBody>
      </p:sp>
      <p:sp>
        <p:nvSpPr>
          <p:cNvPr id="22536" name="Line 8"/>
          <p:cNvSpPr>
            <a:spLocks noChangeShapeType="1"/>
          </p:cNvSpPr>
          <p:nvPr/>
        </p:nvSpPr>
        <p:spPr bwMode="auto">
          <a:xfrm flipV="1">
            <a:off x="2411413" y="2708275"/>
            <a:ext cx="3457575" cy="1223963"/>
          </a:xfrm>
          <a:prstGeom prst="line">
            <a:avLst/>
          </a:prstGeom>
          <a:noFill/>
          <a:ln w="28575" cap="sq">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a:p>
        </p:txBody>
      </p:sp>
      <p:sp>
        <p:nvSpPr>
          <p:cNvPr id="22537" name="Text Box 10"/>
          <p:cNvSpPr txBox="1">
            <a:spLocks noChangeArrowheads="1"/>
          </p:cNvSpPr>
          <p:nvPr/>
        </p:nvSpPr>
        <p:spPr bwMode="auto">
          <a:xfrm>
            <a:off x="6443663" y="3213100"/>
            <a:ext cx="504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cs-CZ" altLang="cs-CZ" sz="2000" b="1">
                <a:solidFill>
                  <a:srgbClr val="FF0000"/>
                </a:solidFill>
              </a:rPr>
              <a:t>S</a:t>
            </a:r>
            <a:r>
              <a:rPr lang="cs-CZ" altLang="cs-CZ" sz="2000" b="1" baseline="-25000">
                <a:solidFill>
                  <a:srgbClr val="FF0000"/>
                </a:solidFill>
              </a:rPr>
              <a:t>U </a:t>
            </a:r>
            <a:endParaRPr lang="en-US" altLang="cs-CZ" sz="2000" b="1" baseline="-25000">
              <a:solidFill>
                <a:srgbClr val="FF0000"/>
              </a:solidFill>
            </a:endParaRPr>
          </a:p>
        </p:txBody>
      </p:sp>
      <p:sp>
        <p:nvSpPr>
          <p:cNvPr id="22538" name="Text Box 12"/>
          <p:cNvSpPr txBox="1">
            <a:spLocks noChangeArrowheads="1"/>
          </p:cNvSpPr>
          <p:nvPr/>
        </p:nvSpPr>
        <p:spPr bwMode="auto">
          <a:xfrm>
            <a:off x="5940425" y="2420938"/>
            <a:ext cx="973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cs-CZ" altLang="cs-CZ" sz="2000" b="1">
                <a:solidFill>
                  <a:srgbClr val="008000"/>
                </a:solidFill>
              </a:rPr>
              <a:t>S</a:t>
            </a:r>
            <a:r>
              <a:rPr lang="cs-CZ" altLang="cs-CZ" sz="2000" b="1" baseline="-25000">
                <a:solidFill>
                  <a:srgbClr val="008000"/>
                </a:solidFill>
              </a:rPr>
              <a:t>S </a:t>
            </a:r>
            <a:endParaRPr lang="en-US" altLang="cs-CZ" sz="2000" b="1" baseline="-25000">
              <a:solidFill>
                <a:srgbClr val="008000"/>
              </a:solidFill>
            </a:endParaRPr>
          </a:p>
        </p:txBody>
      </p:sp>
      <p:pic>
        <p:nvPicPr>
          <p:cNvPr id="22539" name="Picture 13" descr="graph-scre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4613" y="0"/>
            <a:ext cx="1449387"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0" name="Line 17"/>
          <p:cNvSpPr>
            <a:spLocks noChangeShapeType="1"/>
          </p:cNvSpPr>
          <p:nvPr/>
        </p:nvSpPr>
        <p:spPr bwMode="auto">
          <a:xfrm>
            <a:off x="2484438" y="3213100"/>
            <a:ext cx="2519362" cy="1655763"/>
          </a:xfrm>
          <a:prstGeom prst="line">
            <a:avLst/>
          </a:prstGeom>
          <a:noFill/>
          <a:ln w="28575"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a:p>
        </p:txBody>
      </p:sp>
      <p:sp>
        <p:nvSpPr>
          <p:cNvPr id="22541" name="Line 18"/>
          <p:cNvSpPr>
            <a:spLocks noChangeShapeType="1"/>
          </p:cNvSpPr>
          <p:nvPr/>
        </p:nvSpPr>
        <p:spPr bwMode="auto">
          <a:xfrm>
            <a:off x="3708400" y="2565400"/>
            <a:ext cx="2879725" cy="1944688"/>
          </a:xfrm>
          <a:prstGeom prst="line">
            <a:avLst/>
          </a:prstGeom>
          <a:noFill/>
          <a:ln w="28575" cap="sq">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a:p>
        </p:txBody>
      </p:sp>
      <p:sp>
        <p:nvSpPr>
          <p:cNvPr id="22542" name="Text Box 20"/>
          <p:cNvSpPr txBox="1">
            <a:spLocks noChangeArrowheads="1"/>
          </p:cNvSpPr>
          <p:nvPr/>
        </p:nvSpPr>
        <p:spPr bwMode="auto">
          <a:xfrm>
            <a:off x="5003800" y="4724400"/>
            <a:ext cx="3889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cs-CZ" altLang="cs-CZ" sz="2000" b="1">
                <a:solidFill>
                  <a:srgbClr val="FF0000"/>
                </a:solidFill>
              </a:rPr>
              <a:t>D</a:t>
            </a:r>
            <a:r>
              <a:rPr lang="cs-CZ" altLang="cs-CZ" sz="2000" b="1" baseline="-25000">
                <a:solidFill>
                  <a:srgbClr val="FF0000"/>
                </a:solidFill>
              </a:rPr>
              <a:t>U </a:t>
            </a:r>
            <a:endParaRPr lang="en-US" altLang="cs-CZ" sz="2000" b="1" baseline="-25000">
              <a:solidFill>
                <a:srgbClr val="FF0000"/>
              </a:solidFill>
            </a:endParaRPr>
          </a:p>
        </p:txBody>
      </p:sp>
      <p:sp>
        <p:nvSpPr>
          <p:cNvPr id="22543" name="Text Box 21"/>
          <p:cNvSpPr txBox="1">
            <a:spLocks noChangeArrowheads="1"/>
          </p:cNvSpPr>
          <p:nvPr/>
        </p:nvSpPr>
        <p:spPr bwMode="auto">
          <a:xfrm>
            <a:off x="6516688" y="4508500"/>
            <a:ext cx="1439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cs-CZ" altLang="cs-CZ" sz="2000" b="1">
                <a:solidFill>
                  <a:srgbClr val="008000"/>
                </a:solidFill>
              </a:rPr>
              <a:t>D</a:t>
            </a:r>
            <a:r>
              <a:rPr lang="cs-CZ" altLang="cs-CZ" sz="2000" b="1" baseline="-25000">
                <a:solidFill>
                  <a:srgbClr val="008000"/>
                </a:solidFill>
              </a:rPr>
              <a:t>S </a:t>
            </a:r>
            <a:endParaRPr lang="en-US" altLang="cs-CZ" sz="2000" b="1" baseline="-25000">
              <a:solidFill>
                <a:srgbClr val="008000"/>
              </a:solidFill>
            </a:endParaRPr>
          </a:p>
        </p:txBody>
      </p:sp>
      <p:sp>
        <p:nvSpPr>
          <p:cNvPr id="22544" name="Freeform 22"/>
          <p:cNvSpPr>
            <a:spLocks/>
          </p:cNvSpPr>
          <p:nvPr/>
        </p:nvSpPr>
        <p:spPr bwMode="auto">
          <a:xfrm>
            <a:off x="3952875" y="4178300"/>
            <a:ext cx="1588" cy="1054100"/>
          </a:xfrm>
          <a:custGeom>
            <a:avLst/>
            <a:gdLst>
              <a:gd name="T0" fmla="*/ 0 w 1"/>
              <a:gd name="T1" fmla="*/ 0 h 664"/>
              <a:gd name="T2" fmla="*/ 0 w 1"/>
              <a:gd name="T3" fmla="*/ 1673383750 h 664"/>
              <a:gd name="T4" fmla="*/ 0 60000 65536"/>
              <a:gd name="T5" fmla="*/ 0 60000 65536"/>
              <a:gd name="T6" fmla="*/ 0 w 1"/>
              <a:gd name="T7" fmla="*/ 0 h 664"/>
              <a:gd name="T8" fmla="*/ 1 w 1"/>
              <a:gd name="T9" fmla="*/ 664 h 664"/>
            </a:gdLst>
            <a:ahLst/>
            <a:cxnLst>
              <a:cxn ang="T4">
                <a:pos x="T0" y="T1"/>
              </a:cxn>
              <a:cxn ang="T5">
                <a:pos x="T2" y="T3"/>
              </a:cxn>
            </a:cxnLst>
            <a:rect l="T6" t="T7" r="T8" b="T9"/>
            <a:pathLst>
              <a:path w="1" h="664">
                <a:moveTo>
                  <a:pt x="0" y="0"/>
                </a:moveTo>
                <a:lnTo>
                  <a:pt x="0" y="664"/>
                </a:lnTo>
              </a:path>
            </a:pathLst>
          </a:custGeom>
          <a:noFill/>
          <a:ln w="25400" cap="rnd" cmpd="sng">
            <a:solidFill>
              <a:schemeClr val="tx1"/>
            </a:solidFill>
            <a:prstDash val="sysDot"/>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545" name="Freeform 23"/>
          <p:cNvSpPr>
            <a:spLocks/>
          </p:cNvSpPr>
          <p:nvPr/>
        </p:nvSpPr>
        <p:spPr bwMode="auto">
          <a:xfrm>
            <a:off x="1884363" y="4164013"/>
            <a:ext cx="2039937" cy="14287"/>
          </a:xfrm>
          <a:custGeom>
            <a:avLst/>
            <a:gdLst>
              <a:gd name="T0" fmla="*/ 2147483646 w 1285"/>
              <a:gd name="T1" fmla="*/ 0 h 9"/>
              <a:gd name="T2" fmla="*/ 0 w 1285"/>
              <a:gd name="T3" fmla="*/ 22679819 h 9"/>
              <a:gd name="T4" fmla="*/ 0 60000 65536"/>
              <a:gd name="T5" fmla="*/ 0 60000 65536"/>
              <a:gd name="T6" fmla="*/ 0 w 1285"/>
              <a:gd name="T7" fmla="*/ 0 h 9"/>
              <a:gd name="T8" fmla="*/ 1285 w 1285"/>
              <a:gd name="T9" fmla="*/ 9 h 9"/>
            </a:gdLst>
            <a:ahLst/>
            <a:cxnLst>
              <a:cxn ang="T4">
                <a:pos x="T0" y="T1"/>
              </a:cxn>
              <a:cxn ang="T5">
                <a:pos x="T2" y="T3"/>
              </a:cxn>
            </a:cxnLst>
            <a:rect l="T6" t="T7" r="T8" b="T9"/>
            <a:pathLst>
              <a:path w="1285" h="9">
                <a:moveTo>
                  <a:pt x="1285" y="0"/>
                </a:moveTo>
                <a:lnTo>
                  <a:pt x="0" y="9"/>
                </a:lnTo>
              </a:path>
            </a:pathLst>
          </a:custGeom>
          <a:noFill/>
          <a:ln w="25400" cap="rnd" cmpd="sng">
            <a:solidFill>
              <a:schemeClr val="tx1"/>
            </a:solidFill>
            <a:prstDash val="sysDot"/>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546" name="Line 24"/>
          <p:cNvSpPr>
            <a:spLocks noChangeShapeType="1"/>
          </p:cNvSpPr>
          <p:nvPr/>
        </p:nvSpPr>
        <p:spPr bwMode="auto">
          <a:xfrm>
            <a:off x="4572000" y="3141663"/>
            <a:ext cx="0" cy="2087562"/>
          </a:xfrm>
          <a:prstGeom prst="line">
            <a:avLst/>
          </a:prstGeom>
          <a:noFill/>
          <a:ln w="254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cs-CZ"/>
          </a:p>
        </p:txBody>
      </p:sp>
      <p:sp>
        <p:nvSpPr>
          <p:cNvPr id="22547" name="Line 25"/>
          <p:cNvSpPr>
            <a:spLocks noChangeShapeType="1"/>
          </p:cNvSpPr>
          <p:nvPr/>
        </p:nvSpPr>
        <p:spPr bwMode="auto">
          <a:xfrm flipH="1">
            <a:off x="1835150" y="3141663"/>
            <a:ext cx="2736850" cy="0"/>
          </a:xfrm>
          <a:prstGeom prst="line">
            <a:avLst/>
          </a:prstGeom>
          <a:noFill/>
          <a:ln w="254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cs-CZ"/>
          </a:p>
        </p:txBody>
      </p:sp>
      <p:sp>
        <p:nvSpPr>
          <p:cNvPr id="22548" name="Text Box 26"/>
          <p:cNvSpPr txBox="1">
            <a:spLocks noChangeArrowheads="1"/>
          </p:cNvSpPr>
          <p:nvPr/>
        </p:nvSpPr>
        <p:spPr bwMode="auto">
          <a:xfrm>
            <a:off x="1331913" y="2924175"/>
            <a:ext cx="5032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cs-CZ" altLang="cs-CZ" sz="2000" b="1"/>
              <a:t>w</a:t>
            </a:r>
            <a:r>
              <a:rPr lang="cs-CZ" altLang="cs-CZ" sz="2000" b="1" baseline="-25000"/>
              <a:t>S</a:t>
            </a:r>
            <a:endParaRPr lang="en-US" altLang="cs-CZ" sz="2000" b="1" baseline="-25000"/>
          </a:p>
        </p:txBody>
      </p:sp>
      <p:sp>
        <p:nvSpPr>
          <p:cNvPr id="22549" name="Text Box 27"/>
          <p:cNvSpPr txBox="1">
            <a:spLocks noChangeArrowheads="1"/>
          </p:cNvSpPr>
          <p:nvPr/>
        </p:nvSpPr>
        <p:spPr bwMode="auto">
          <a:xfrm>
            <a:off x="1331913" y="3860800"/>
            <a:ext cx="5032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cs-CZ" altLang="cs-CZ" sz="2000" b="1"/>
              <a:t>w</a:t>
            </a:r>
            <a:r>
              <a:rPr lang="cs-CZ" altLang="cs-CZ" sz="2000" b="1" baseline="-25000"/>
              <a:t>U</a:t>
            </a:r>
            <a:endParaRPr lang="en-US" altLang="cs-CZ" sz="2000" b="1" baseline="-25000"/>
          </a:p>
        </p:txBody>
      </p:sp>
      <p:sp>
        <p:nvSpPr>
          <p:cNvPr id="22550" name="Text Box 28"/>
          <p:cNvSpPr txBox="1">
            <a:spLocks noChangeArrowheads="1"/>
          </p:cNvSpPr>
          <p:nvPr/>
        </p:nvSpPr>
        <p:spPr bwMode="auto">
          <a:xfrm>
            <a:off x="3635375" y="5300663"/>
            <a:ext cx="649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cs-CZ" altLang="cs-CZ" sz="2000" b="1"/>
              <a:t>Q</a:t>
            </a:r>
            <a:r>
              <a:rPr lang="cs-CZ" altLang="cs-CZ" sz="2000" b="1" baseline="-25000"/>
              <a:t>U</a:t>
            </a:r>
            <a:endParaRPr lang="en-US" altLang="cs-CZ" sz="2000" b="1" baseline="-25000"/>
          </a:p>
        </p:txBody>
      </p:sp>
      <p:sp>
        <p:nvSpPr>
          <p:cNvPr id="22551" name="Text Box 29"/>
          <p:cNvSpPr txBox="1">
            <a:spLocks noChangeArrowheads="1"/>
          </p:cNvSpPr>
          <p:nvPr/>
        </p:nvSpPr>
        <p:spPr bwMode="auto">
          <a:xfrm>
            <a:off x="4356100" y="5300663"/>
            <a:ext cx="720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cs-CZ" altLang="cs-CZ" sz="2000" b="1"/>
              <a:t>Q</a:t>
            </a:r>
            <a:r>
              <a:rPr lang="cs-CZ" altLang="cs-CZ" sz="2000" b="1" baseline="-25000"/>
              <a:t>S</a:t>
            </a:r>
            <a:endParaRPr lang="en-US" altLang="cs-CZ" sz="2000" b="1" baseline="-2500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
  <a:themeElements>
    <a:clrScheme name="Modu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Vlastní návrh">
  <a:themeElements>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lastní návrh">
      <a:majorFont>
        <a:latin typeface="Arial"/>
        <a:ea typeface=""/>
        <a:cs typeface="Arial"/>
      </a:majorFont>
      <a:minorFont>
        <a:latin typeface="Arial"/>
        <a:ea typeface=""/>
        <a:cs typeface="Arial"/>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lastn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lastn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lastn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lastn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lastn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lastn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lastn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lastn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lastn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lastn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lastn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2887</TotalTime>
  <Words>2429</Words>
  <Application>Microsoft Office PowerPoint</Application>
  <PresentationFormat>Předvádění na obrazovce (4:3)</PresentationFormat>
  <Paragraphs>275</Paragraphs>
  <Slides>47</Slides>
  <Notes>44</Notes>
  <HiddenSlides>0</HiddenSlides>
  <MMClips>0</MMClips>
  <ScaleCrop>false</ScaleCrop>
  <HeadingPairs>
    <vt:vector size="6" baseType="variant">
      <vt:variant>
        <vt:lpstr>Použitá písma</vt:lpstr>
      </vt:variant>
      <vt:variant>
        <vt:i4>10</vt:i4>
      </vt:variant>
      <vt:variant>
        <vt:lpstr>Motiv</vt:lpstr>
      </vt:variant>
      <vt:variant>
        <vt:i4>2</vt:i4>
      </vt:variant>
      <vt:variant>
        <vt:lpstr>Nadpisy snímků</vt:lpstr>
      </vt:variant>
      <vt:variant>
        <vt:i4>47</vt:i4>
      </vt:variant>
    </vt:vector>
  </HeadingPairs>
  <TitlesOfParts>
    <vt:vector size="59" baseType="lpstr">
      <vt:lpstr>Arial</vt:lpstr>
      <vt:lpstr>Calibri</vt:lpstr>
      <vt:lpstr>Consolas</vt:lpstr>
      <vt:lpstr>Corbel</vt:lpstr>
      <vt:lpstr>Sitka Small</vt:lpstr>
      <vt:lpstr>Symbol</vt:lpstr>
      <vt:lpstr>Times New Roman</vt:lpstr>
      <vt:lpstr>Wingdings</vt:lpstr>
      <vt:lpstr>Wingdings 2</vt:lpstr>
      <vt:lpstr>Wingdings 3</vt:lpstr>
      <vt:lpstr>Modul</vt:lpstr>
      <vt:lpstr>Vlastní návrh</vt:lpstr>
      <vt:lpstr>Prezentace aplikace PowerPoint</vt:lpstr>
      <vt:lpstr>Struktura přednášky</vt:lpstr>
      <vt:lpstr>Příčiny mzdových rozdílů</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Příčiny mzdových rozdílů</vt:lpstr>
      <vt:lpstr>Příčiny mzdových rozdílů</vt:lpstr>
      <vt:lpstr>Nekonkurující si skupiny na trhu práce</vt:lpstr>
      <vt:lpstr>Teorie duálního trhu práce  – primární a sekundární trh práce</vt:lpstr>
      <vt:lpstr>Primární trh práce</vt:lpstr>
      <vt:lpstr>Sekundární trh</vt:lpstr>
      <vt:lpstr>Diskriminace na trhu práce</vt:lpstr>
      <vt:lpstr>Diskriminace na trhu práce</vt:lpstr>
      <vt:lpstr>Prezentace aplikace PowerPoint</vt:lpstr>
      <vt:lpstr>A jak je na tom Česko?</vt:lpstr>
      <vt:lpstr>A jak je na tom Česko?</vt:lpstr>
      <vt:lpstr>Nediskriminační faktory rozdílné výše mezd mužů a žen</vt:lpstr>
      <vt:lpstr>Diskriminace</vt:lpstr>
      <vt:lpstr>Diskriminace</vt:lpstr>
      <vt:lpstr>Diskriminace na trhu práce -  podstata diskriminace</vt:lpstr>
      <vt:lpstr>Diskriminace na trhu práce –  projevy</vt:lpstr>
      <vt:lpstr>Diskriminace ze strany zaměstnavatelů</vt:lpstr>
      <vt:lpstr>Teorie statistické diskriminace</vt:lpstr>
      <vt:lpstr>Teorie statistické diskriminace</vt:lpstr>
      <vt:lpstr>Mzdová diskriminace monopsonu</vt:lpstr>
      <vt:lpstr>Vytěsňovací model diskriminace</vt:lpstr>
      <vt:lpstr>Diskriminace na trhu práce –  příčiny</vt:lpstr>
      <vt:lpstr>Diskriminace dle rasy – kampaň proti diskriminaci v USA</vt:lpstr>
      <vt:lpstr>Prezentace aplikace PowerPoint</vt:lpstr>
      <vt:lpstr>Diskriminace na trhu práce –  přípustné formy rozdílného zacházení</vt:lpstr>
      <vt:lpstr>Formy boje proti diskriminaci</vt:lpstr>
      <vt:lpstr>Formy boje proti diskriminaci</vt:lpstr>
      <vt:lpstr>Formy boje proti diskriminaci</vt:lpstr>
      <vt:lpstr>Formy boje proti diskriminaci</vt:lpstr>
      <vt:lpstr>Diskriminace na trhu práce – případ Německa</vt:lpstr>
      <vt:lpstr>Diskriminace na trhu práce – případ Německa</vt:lpstr>
      <vt:lpstr>A jak je na tom Česko?</vt:lpstr>
      <vt:lpstr>A jak je na tom Česko?</vt:lpstr>
      <vt:lpstr>A jak je na tom Česko?</vt:lpstr>
      <vt:lpstr>A jak je na tom Česko?</vt:lpstr>
      <vt:lpstr>A jak je na tom Česko?</vt:lpstr>
      <vt:lpstr>A jak je na tom Česko?</vt:lpstr>
      <vt:lpstr>A jak je na tom Česko?</vt:lpstr>
    </vt:vector>
  </TitlesOfParts>
  <Company>Prstná</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Trh práce</dc:title>
  <dc:creator>Lebiedzik;Tvrdoň;Verner</dc:creator>
  <cp:lastModifiedBy>Michal Tvrdoň</cp:lastModifiedBy>
  <cp:revision>147</cp:revision>
  <dcterms:created xsi:type="dcterms:W3CDTF">2003-10-04T09:43:03Z</dcterms:created>
  <dcterms:modified xsi:type="dcterms:W3CDTF">2020-11-12T12:13:45Z</dcterms:modified>
</cp:coreProperties>
</file>