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 id="2147483787" r:id="rId2"/>
  </p:sldMasterIdLst>
  <p:notesMasterIdLst>
    <p:notesMasterId r:id="rId52"/>
  </p:notesMasterIdLst>
  <p:sldIdLst>
    <p:sldId id="275" r:id="rId3"/>
    <p:sldId id="273" r:id="rId4"/>
    <p:sldId id="274" r:id="rId5"/>
    <p:sldId id="300" r:id="rId6"/>
    <p:sldId id="276" r:id="rId7"/>
    <p:sldId id="307" r:id="rId8"/>
    <p:sldId id="313" r:id="rId9"/>
    <p:sldId id="314" r:id="rId10"/>
    <p:sldId id="308" r:id="rId11"/>
    <p:sldId id="312" r:id="rId12"/>
    <p:sldId id="310" r:id="rId13"/>
    <p:sldId id="309" r:id="rId14"/>
    <p:sldId id="311" r:id="rId15"/>
    <p:sldId id="306" r:id="rId16"/>
    <p:sldId id="277" r:id="rId17"/>
    <p:sldId id="278" r:id="rId18"/>
    <p:sldId id="279" r:id="rId19"/>
    <p:sldId id="301" r:id="rId20"/>
    <p:sldId id="302" r:id="rId21"/>
    <p:sldId id="324" r:id="rId22"/>
    <p:sldId id="325" r:id="rId23"/>
    <p:sldId id="326" r:id="rId24"/>
    <p:sldId id="327" r:id="rId25"/>
    <p:sldId id="280" r:id="rId26"/>
    <p:sldId id="281" r:id="rId27"/>
    <p:sldId id="282" r:id="rId28"/>
    <p:sldId id="283" r:id="rId29"/>
    <p:sldId id="321" r:id="rId30"/>
    <p:sldId id="322" r:id="rId31"/>
    <p:sldId id="323" r:id="rId32"/>
    <p:sldId id="315" r:id="rId33"/>
    <p:sldId id="284" r:id="rId34"/>
    <p:sldId id="288" r:id="rId35"/>
    <p:sldId id="316" r:id="rId36"/>
    <p:sldId id="289" r:id="rId37"/>
    <p:sldId id="317" r:id="rId38"/>
    <p:sldId id="285" r:id="rId39"/>
    <p:sldId id="286" r:id="rId40"/>
    <p:sldId id="287" r:id="rId41"/>
    <p:sldId id="290" r:id="rId42"/>
    <p:sldId id="303" r:id="rId43"/>
    <p:sldId id="293" r:id="rId44"/>
    <p:sldId id="298" r:id="rId45"/>
    <p:sldId id="299" r:id="rId46"/>
    <p:sldId id="295" r:id="rId47"/>
    <p:sldId id="318" r:id="rId48"/>
    <p:sldId id="297" r:id="rId49"/>
    <p:sldId id="319" r:id="rId50"/>
    <p:sldId id="320"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594" y="43"/>
      </p:cViewPr>
      <p:guideLst>
        <p:guide orient="horz" pos="2160"/>
        <p:guide pos="2880"/>
      </p:guideLst>
    </p:cSldViewPr>
  </p:slideViewPr>
  <p:notesTextViewPr>
    <p:cViewPr>
      <p:scale>
        <a:sx n="3" d="2"/>
        <a:sy n="3" d="2"/>
      </p:scale>
      <p:origin x="0" y="0"/>
    </p:cViewPr>
  </p:notesTextViewPr>
  <p:sorterViewPr>
    <p:cViewPr>
      <p:scale>
        <a:sx n="66" d="100"/>
        <a:sy n="66" d="100"/>
      </p:scale>
      <p:origin x="0" y="-426"/>
    </p:cViewPr>
  </p:sorterViewPr>
  <p:notesViewPr>
    <p:cSldViewPr>
      <p:cViewPr varScale="1">
        <p:scale>
          <a:sx n="28" d="100"/>
          <a:sy n="28" d="100"/>
        </p:scale>
        <p:origin x="-126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261C186-93A0-46AA-96C7-67E6531B1D4C}" type="datetimeFigureOut">
              <a:rPr lang="en-US"/>
              <a:pPr>
                <a:defRPr/>
              </a:pPr>
              <a:t>3/12/2021</a:t>
            </a:fld>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2CDA4B4-0A24-42BD-A6E8-7B2F85B657E9}" type="slidenum">
              <a:rPr lang="en-US" altLang="cs-CZ"/>
              <a:pPr>
                <a:defRPr/>
              </a:pPr>
              <a:t>‹#›</a:t>
            </a:fld>
            <a:endParaRPr lang="en-US"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588155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2509172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214786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3786545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3118269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3612134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408135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1957704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598848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523477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3584637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2177199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220270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352500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smtClean="0"/>
              <a:t>vývoj minimální mzdy v ČR</a:t>
            </a:r>
          </a:p>
          <a:p>
            <a:pPr eaLnBrk="1" hangingPunct="1"/>
            <a:r>
              <a:rPr lang="cs-CZ" altLang="cs-CZ" dirty="0" smtClean="0"/>
              <a:t>https://www.mpsv.cz/web/cz/prehled-o-vyvoji-castek-minimalni-mzdy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smtClean="0"/>
              <a:t>vývoj minimální mzdy v ČR</a:t>
            </a:r>
          </a:p>
          <a:p>
            <a:pPr eaLnBrk="1" hangingPunct="1"/>
            <a:r>
              <a:rPr lang="cs-CZ" altLang="cs-CZ" dirty="0" smtClean="0"/>
              <a:t>https://www.mpsv.cz/web/cz/prehled-o-vyvoji-castek-minimalni-mzdy</a:t>
            </a:r>
          </a:p>
        </p:txBody>
      </p:sp>
    </p:spTree>
    <p:extLst>
      <p:ext uri="{BB962C8B-B14F-4D97-AF65-F5344CB8AC3E}">
        <p14:creationId xmlns:p14="http://schemas.microsoft.com/office/powerpoint/2010/main" val="3480267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265774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3535400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38363219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7164643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320928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3827494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85040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cs typeface="Arial" panose="020B0604020202020204" pitchFamily="34" charset="0"/>
            </a:endParaRPr>
          </a:p>
        </p:txBody>
      </p:sp>
    </p:spTree>
    <p:extLst>
      <p:ext uri="{BB962C8B-B14F-4D97-AF65-F5344CB8AC3E}">
        <p14:creationId xmlns:p14="http://schemas.microsoft.com/office/powerpoint/2010/main" val="340108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1731558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bdélník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ctrTitle"/>
          </p:nvPr>
        </p:nvSpPr>
        <p:spPr>
          <a:xfrm>
            <a:off x="685800" y="3355848"/>
            <a:ext cx="8077200" cy="1673352"/>
          </a:xfrm>
        </p:spPr>
        <p:txBody>
          <a:bodyPr tIns="0" bIns="0" anchor="t"/>
          <a:lstStyle>
            <a:lvl1pPr algn="l">
              <a:defRPr sz="4700" b="1"/>
            </a:lvl1pPr>
            <a:extLst/>
          </a:lstStyle>
          <a:p>
            <a:r>
              <a:rPr lang="cs-CZ" smtClean="0"/>
              <a:t>Klepnutím lze upravit styl předlohy nadpisů.</a:t>
            </a:r>
            <a:endParaRPr lang="en-US"/>
          </a:p>
        </p:txBody>
      </p:sp>
      <p:sp>
        <p:nvSpPr>
          <p:cNvPr id="3" name="Podnadpis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cs-CZ" smtClean="0"/>
              <a:t>Klepnutím lze upravit styl předlohy podnadpisů.</a:t>
            </a:r>
            <a:endParaRPr lang="en-US"/>
          </a:p>
        </p:txBody>
      </p:sp>
      <p:sp>
        <p:nvSpPr>
          <p:cNvPr id="6" name="Zástupný symbol pro datum 3"/>
          <p:cNvSpPr>
            <a:spLocks noGrp="1"/>
          </p:cNvSpPr>
          <p:nvPr>
            <p:ph type="dt" sz="half" idx="10"/>
          </p:nvPr>
        </p:nvSpPr>
        <p:spPr/>
        <p:txBody>
          <a:bodyPr/>
          <a:lstStyle>
            <a:lvl1pPr>
              <a:defRPr/>
            </a:lvl1pPr>
          </a:lstStyle>
          <a:p>
            <a:pPr>
              <a:defRPr/>
            </a:pPr>
            <a:endParaRPr lang="en-CA"/>
          </a:p>
        </p:txBody>
      </p:sp>
      <p:sp>
        <p:nvSpPr>
          <p:cNvPr id="7" name="Zástupný symbol pro zápatí 4"/>
          <p:cNvSpPr>
            <a:spLocks noGrp="1"/>
          </p:cNvSpPr>
          <p:nvPr>
            <p:ph type="ftr" sz="quarter" idx="11"/>
          </p:nvPr>
        </p:nvSpPr>
        <p:spPr/>
        <p:txBody>
          <a:bodyPr/>
          <a:lstStyle>
            <a:lvl1pPr>
              <a:defRPr/>
            </a:lvl1pPr>
          </a:lstStyle>
          <a:p>
            <a:pPr>
              <a:defRPr/>
            </a:pPr>
            <a:endParaRPr lang="en-CA"/>
          </a:p>
        </p:txBody>
      </p:sp>
      <p:sp>
        <p:nvSpPr>
          <p:cNvPr id="8" name="Zástupný symbol pro číslo snímku 5"/>
          <p:cNvSpPr>
            <a:spLocks noGrp="1"/>
          </p:cNvSpPr>
          <p:nvPr>
            <p:ph type="sldNum" sz="quarter" idx="12"/>
          </p:nvPr>
        </p:nvSpPr>
        <p:spPr/>
        <p:txBody>
          <a:bodyPr/>
          <a:lstStyle>
            <a:lvl1pPr>
              <a:defRPr>
                <a:solidFill>
                  <a:srgbClr val="FFFFFF"/>
                </a:solidFill>
              </a:defRPr>
            </a:lvl1pPr>
          </a:lstStyle>
          <a:p>
            <a:pPr>
              <a:defRPr/>
            </a:pPr>
            <a:fld id="{7DBC052B-B1EE-4527-972F-FC41205A7FBA}" type="slidenum">
              <a:rPr lang="en-CA" altLang="cs-CZ"/>
              <a:pPr>
                <a:defRPr/>
              </a:pPr>
              <a:t>‹#›</a:t>
            </a:fld>
            <a:endParaRPr lang="en-CA" altLang="cs-CZ"/>
          </a:p>
        </p:txBody>
      </p:sp>
    </p:spTree>
    <p:extLst>
      <p:ext uri="{BB962C8B-B14F-4D97-AF65-F5344CB8AC3E}">
        <p14:creationId xmlns:p14="http://schemas.microsoft.com/office/powerpoint/2010/main" val="624876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endParaRPr lang="en-CA"/>
          </a:p>
        </p:txBody>
      </p:sp>
      <p:sp>
        <p:nvSpPr>
          <p:cNvPr id="5" name="Zástupný symbol pro zápatí 4"/>
          <p:cNvSpPr>
            <a:spLocks noGrp="1"/>
          </p:cNvSpPr>
          <p:nvPr>
            <p:ph type="ftr" sz="quarter" idx="11"/>
          </p:nvPr>
        </p:nvSpPr>
        <p:spPr/>
        <p:txBody>
          <a:bodyPr/>
          <a:lstStyle>
            <a:lvl1pPr>
              <a:defRPr/>
            </a:lvl1pPr>
          </a:lstStyle>
          <a:p>
            <a:pPr>
              <a:defRPr/>
            </a:pPr>
            <a:endParaRPr lang="en-CA"/>
          </a:p>
        </p:txBody>
      </p:sp>
      <p:sp>
        <p:nvSpPr>
          <p:cNvPr id="6" name="Zástupný symbol pro číslo snímku 5"/>
          <p:cNvSpPr>
            <a:spLocks noGrp="1"/>
          </p:cNvSpPr>
          <p:nvPr>
            <p:ph type="sldNum" sz="quarter" idx="12"/>
          </p:nvPr>
        </p:nvSpPr>
        <p:spPr/>
        <p:txBody>
          <a:bodyPr/>
          <a:lstStyle>
            <a:lvl1pPr>
              <a:defRPr/>
            </a:lvl1pPr>
          </a:lstStyle>
          <a:p>
            <a:pPr>
              <a:defRPr/>
            </a:pPr>
            <a:fld id="{2D620337-4B06-41A6-8620-C970A9D8E570}" type="slidenum">
              <a:rPr lang="en-CA" altLang="cs-CZ"/>
              <a:pPr>
                <a:defRPr/>
              </a:pPr>
              <a:t>‹#›</a:t>
            </a:fld>
            <a:endParaRPr lang="en-CA" altLang="cs-CZ"/>
          </a:p>
        </p:txBody>
      </p:sp>
    </p:spTree>
    <p:extLst>
      <p:ext uri="{BB962C8B-B14F-4D97-AF65-F5344CB8AC3E}">
        <p14:creationId xmlns:p14="http://schemas.microsoft.com/office/powerpoint/2010/main" val="3846928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Obdélník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bdélník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Svislý nadpis 1"/>
          <p:cNvSpPr>
            <a:spLocks noGrp="1"/>
          </p:cNvSpPr>
          <p:nvPr>
            <p:ph type="title" orient="vert"/>
          </p:nvPr>
        </p:nvSpPr>
        <p:spPr>
          <a:xfrm>
            <a:off x="6781800" y="274640"/>
            <a:ext cx="1905000" cy="5851525"/>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457200" y="304800"/>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datum 3"/>
          <p:cNvSpPr>
            <a:spLocks noGrp="1"/>
          </p:cNvSpPr>
          <p:nvPr>
            <p:ph type="dt" sz="half" idx="10"/>
          </p:nvPr>
        </p:nvSpPr>
        <p:spPr/>
        <p:txBody>
          <a:bodyPr/>
          <a:lstStyle>
            <a:lvl1pPr>
              <a:defRPr/>
            </a:lvl1pPr>
          </a:lstStyle>
          <a:p>
            <a:pPr>
              <a:defRPr/>
            </a:pPr>
            <a:endParaRPr lang="en-CA"/>
          </a:p>
        </p:txBody>
      </p:sp>
      <p:sp>
        <p:nvSpPr>
          <p:cNvPr id="7" name="Zástupný symbol pro zápatí 4"/>
          <p:cNvSpPr>
            <a:spLocks noGrp="1"/>
          </p:cNvSpPr>
          <p:nvPr>
            <p:ph type="ftr" sz="quarter" idx="11"/>
          </p:nvPr>
        </p:nvSpPr>
        <p:spPr>
          <a:xfrm>
            <a:off x="2640013" y="6376988"/>
            <a:ext cx="3836987" cy="365125"/>
          </a:xfrm>
        </p:spPr>
        <p:txBody>
          <a:bodyPr/>
          <a:lstStyle>
            <a:lvl1pPr>
              <a:defRPr/>
            </a:lvl1pPr>
          </a:lstStyle>
          <a:p>
            <a:pPr>
              <a:defRPr/>
            </a:pPr>
            <a:endParaRPr lang="en-CA"/>
          </a:p>
        </p:txBody>
      </p:sp>
      <p:sp>
        <p:nvSpPr>
          <p:cNvPr id="8" name="Zástupný symbol pro číslo snímku 5"/>
          <p:cNvSpPr>
            <a:spLocks noGrp="1"/>
          </p:cNvSpPr>
          <p:nvPr>
            <p:ph type="sldNum" sz="quarter" idx="12"/>
          </p:nvPr>
        </p:nvSpPr>
        <p:spPr/>
        <p:txBody>
          <a:bodyPr/>
          <a:lstStyle>
            <a:lvl1pPr>
              <a:defRPr/>
            </a:lvl1pPr>
          </a:lstStyle>
          <a:p>
            <a:pPr>
              <a:defRPr/>
            </a:pPr>
            <a:fld id="{6B00E8AE-0CBA-49B3-B4DB-CF89A241F398}" type="slidenum">
              <a:rPr lang="en-CA" altLang="cs-CZ"/>
              <a:pPr>
                <a:defRPr/>
              </a:pPr>
              <a:t>‹#›</a:t>
            </a:fld>
            <a:endParaRPr lang="en-CA" altLang="cs-CZ"/>
          </a:p>
        </p:txBody>
      </p:sp>
    </p:spTree>
    <p:extLst>
      <p:ext uri="{BB962C8B-B14F-4D97-AF65-F5344CB8AC3E}">
        <p14:creationId xmlns:p14="http://schemas.microsoft.com/office/powerpoint/2010/main" val="394518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en-CA"/>
          </a:p>
        </p:txBody>
      </p:sp>
      <p:sp>
        <p:nvSpPr>
          <p:cNvPr id="3" name="Zástupný symbol pro zápatí 4"/>
          <p:cNvSpPr>
            <a:spLocks noGrp="1"/>
          </p:cNvSpPr>
          <p:nvPr>
            <p:ph type="ftr" sz="quarter" idx="11"/>
          </p:nvPr>
        </p:nvSpPr>
        <p:spPr/>
        <p:txBody>
          <a:bodyPr/>
          <a:lstStyle>
            <a:lvl1pPr>
              <a:defRPr/>
            </a:lvl1pPr>
          </a:lstStyle>
          <a:p>
            <a:pPr>
              <a:defRPr/>
            </a:pPr>
            <a:endParaRPr lang="en-CA"/>
          </a:p>
        </p:txBody>
      </p:sp>
      <p:sp>
        <p:nvSpPr>
          <p:cNvPr id="4" name="Zástupný symbol pro číslo snímku 5"/>
          <p:cNvSpPr>
            <a:spLocks noGrp="1"/>
          </p:cNvSpPr>
          <p:nvPr>
            <p:ph type="sldNum" sz="quarter" idx="12"/>
          </p:nvPr>
        </p:nvSpPr>
        <p:spPr/>
        <p:txBody>
          <a:bodyPr/>
          <a:lstStyle>
            <a:lvl1pPr>
              <a:defRPr/>
            </a:lvl1pPr>
          </a:lstStyle>
          <a:p>
            <a:pPr>
              <a:defRPr/>
            </a:pPr>
            <a:fld id="{231239E3-88F5-4AAF-9993-72524B31729A}" type="slidenum">
              <a:rPr lang="en-CA" altLang="cs-CZ"/>
              <a:pPr>
                <a:defRPr/>
              </a:pPr>
              <a:t>‹#›</a:t>
            </a:fld>
            <a:endParaRPr lang="en-CA" altLang="cs-CZ"/>
          </a:p>
        </p:txBody>
      </p:sp>
    </p:spTree>
    <p:extLst>
      <p:ext uri="{BB962C8B-B14F-4D97-AF65-F5344CB8AC3E}">
        <p14:creationId xmlns:p14="http://schemas.microsoft.com/office/powerpoint/2010/main" val="87548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25095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774825"/>
            <a:ext cx="8229600" cy="4625975"/>
          </a:xfrm>
        </p:spPr>
        <p:txBody>
          <a:bodyPr/>
          <a:lstStyle/>
          <a:p>
            <a:pPr lvl="0"/>
            <a:endParaRPr lang="cs-CZ" noProof="0"/>
          </a:p>
        </p:txBody>
      </p:sp>
      <p:sp>
        <p:nvSpPr>
          <p:cNvPr id="4" name="Zástupný symbol pro datum 3"/>
          <p:cNvSpPr>
            <a:spLocks noGrp="1"/>
          </p:cNvSpPr>
          <p:nvPr>
            <p:ph type="dt" sz="half" idx="10"/>
          </p:nvPr>
        </p:nvSpPr>
        <p:spPr/>
        <p:txBody>
          <a:bodyPr/>
          <a:lstStyle>
            <a:lvl1pPr>
              <a:defRPr/>
            </a:lvl1pPr>
          </a:lstStyle>
          <a:p>
            <a:pPr>
              <a:defRPr/>
            </a:pPr>
            <a:endParaRPr lang="en-CA"/>
          </a:p>
        </p:txBody>
      </p:sp>
      <p:sp>
        <p:nvSpPr>
          <p:cNvPr id="5" name="Zástupný symbol pro zápatí 4"/>
          <p:cNvSpPr>
            <a:spLocks noGrp="1"/>
          </p:cNvSpPr>
          <p:nvPr>
            <p:ph type="ftr" sz="quarter" idx="11"/>
          </p:nvPr>
        </p:nvSpPr>
        <p:spPr/>
        <p:txBody>
          <a:bodyPr/>
          <a:lstStyle>
            <a:lvl1pPr>
              <a:defRPr/>
            </a:lvl1pPr>
          </a:lstStyle>
          <a:p>
            <a:pPr>
              <a:defRPr/>
            </a:pPr>
            <a:endParaRPr lang="en-CA"/>
          </a:p>
        </p:txBody>
      </p:sp>
      <p:sp>
        <p:nvSpPr>
          <p:cNvPr id="6" name="Zástupný symbol pro číslo snímku 5"/>
          <p:cNvSpPr>
            <a:spLocks noGrp="1"/>
          </p:cNvSpPr>
          <p:nvPr>
            <p:ph type="sldNum" sz="quarter" idx="12"/>
          </p:nvPr>
        </p:nvSpPr>
        <p:spPr/>
        <p:txBody>
          <a:bodyPr/>
          <a:lstStyle>
            <a:lvl1pPr>
              <a:defRPr/>
            </a:lvl1pPr>
          </a:lstStyle>
          <a:p>
            <a:pPr>
              <a:defRPr/>
            </a:pPr>
            <a:fld id="{F961BE86-0F8B-430E-AEDA-C70D6467ED74}" type="slidenum">
              <a:rPr lang="en-CA" altLang="cs-CZ"/>
              <a:pPr>
                <a:defRPr/>
              </a:pPr>
              <a:t>‹#›</a:t>
            </a:fld>
            <a:endParaRPr lang="en-CA" altLang="cs-CZ"/>
          </a:p>
        </p:txBody>
      </p:sp>
    </p:spTree>
    <p:extLst>
      <p:ext uri="{BB962C8B-B14F-4D97-AF65-F5344CB8AC3E}">
        <p14:creationId xmlns:p14="http://schemas.microsoft.com/office/powerpoint/2010/main" val="3042470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684EE896-29FC-4341-8925-173656FA6B2F}" type="datetimeFigureOut">
              <a:rPr lang="en-US"/>
              <a:pPr>
                <a:defRPr/>
              </a:pPr>
              <a:t>3/12/2021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FA7C4B-D75C-4108-A725-2423C1774A43}" type="slidenum">
              <a:rPr lang="en-US" altLang="cs-CZ"/>
              <a:pPr>
                <a:defRPr/>
              </a:pPr>
              <a:t>‹#›</a:t>
            </a:fld>
            <a:endParaRPr lang="en-US" altLang="cs-CZ"/>
          </a:p>
        </p:txBody>
      </p:sp>
    </p:spTree>
    <p:extLst>
      <p:ext uri="{BB962C8B-B14F-4D97-AF65-F5344CB8AC3E}">
        <p14:creationId xmlns:p14="http://schemas.microsoft.com/office/powerpoint/2010/main" val="3965071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1AFBE255-539D-420A-B0AA-664DA1244AC3}" type="datetimeFigureOut">
              <a:rPr lang="en-US"/>
              <a:pPr>
                <a:defRPr/>
              </a:pPr>
              <a:t>3/12/2021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10D146-5667-47A5-9A33-F928021AA885}" type="slidenum">
              <a:rPr lang="en-US" altLang="cs-CZ"/>
              <a:pPr>
                <a:defRPr/>
              </a:pPr>
              <a:t>‹#›</a:t>
            </a:fld>
            <a:endParaRPr lang="en-US" altLang="cs-CZ"/>
          </a:p>
        </p:txBody>
      </p:sp>
    </p:spTree>
    <p:extLst>
      <p:ext uri="{BB962C8B-B14F-4D97-AF65-F5344CB8AC3E}">
        <p14:creationId xmlns:p14="http://schemas.microsoft.com/office/powerpoint/2010/main" val="280145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C83A724A-4A62-443A-A01E-82530F581F80}" type="datetimeFigureOut">
              <a:rPr lang="en-US"/>
              <a:pPr>
                <a:defRPr/>
              </a:pPr>
              <a:t>3/12/2021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0B7C33-1A05-4234-9D5D-47EE1BF00251}" type="slidenum">
              <a:rPr lang="en-US" altLang="cs-CZ"/>
              <a:pPr>
                <a:defRPr/>
              </a:pPr>
              <a:t>‹#›</a:t>
            </a:fld>
            <a:endParaRPr lang="en-US" altLang="cs-CZ"/>
          </a:p>
        </p:txBody>
      </p:sp>
    </p:spTree>
    <p:extLst>
      <p:ext uri="{BB962C8B-B14F-4D97-AF65-F5344CB8AC3E}">
        <p14:creationId xmlns:p14="http://schemas.microsoft.com/office/powerpoint/2010/main" val="175107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fld id="{6553873D-C2B0-4759-AEB5-5D95EF9CBE95}" type="datetimeFigureOut">
              <a:rPr lang="en-US"/>
              <a:pPr>
                <a:defRPr/>
              </a:pPr>
              <a:t>3/12/2021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47B217-56A4-44EC-B09E-42E7E9C0C281}" type="slidenum">
              <a:rPr lang="en-US" altLang="cs-CZ"/>
              <a:pPr>
                <a:defRPr/>
              </a:pPr>
              <a:t>‹#›</a:t>
            </a:fld>
            <a:endParaRPr lang="en-US" altLang="cs-CZ"/>
          </a:p>
        </p:txBody>
      </p:sp>
    </p:spTree>
    <p:extLst>
      <p:ext uri="{BB962C8B-B14F-4D97-AF65-F5344CB8AC3E}">
        <p14:creationId xmlns:p14="http://schemas.microsoft.com/office/powerpoint/2010/main" val="3590825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fld id="{FD5986AF-5591-47DE-A0D4-D4AD6A2EEB7E}" type="datetimeFigureOut">
              <a:rPr lang="en-US"/>
              <a:pPr>
                <a:defRPr/>
              </a:pPr>
              <a:t>3/12/2021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8B3E13-9B2C-49E2-9630-2A9BA45F0307}" type="slidenum">
              <a:rPr lang="en-US" altLang="cs-CZ"/>
              <a:pPr>
                <a:defRPr/>
              </a:pPr>
              <a:t>‹#›</a:t>
            </a:fld>
            <a:endParaRPr lang="en-US" altLang="cs-CZ"/>
          </a:p>
        </p:txBody>
      </p:sp>
    </p:spTree>
    <p:extLst>
      <p:ext uri="{BB962C8B-B14F-4D97-AF65-F5344CB8AC3E}">
        <p14:creationId xmlns:p14="http://schemas.microsoft.com/office/powerpoint/2010/main" val="2744215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fld id="{03DE7745-E192-4B84-B5FC-A3974E149653}" type="datetimeFigureOut">
              <a:rPr lang="en-US"/>
              <a:pPr>
                <a:defRPr/>
              </a:pPr>
              <a:t>3/12/2021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80BD5B-2CC3-4E93-9A13-AE3E8D375EC9}" type="slidenum">
              <a:rPr lang="en-US" altLang="cs-CZ"/>
              <a:pPr>
                <a:defRPr/>
              </a:pPr>
              <a:t>‹#›</a:t>
            </a:fld>
            <a:endParaRPr lang="en-US" altLang="cs-CZ"/>
          </a:p>
        </p:txBody>
      </p:sp>
    </p:spTree>
    <p:extLst>
      <p:ext uri="{BB962C8B-B14F-4D97-AF65-F5344CB8AC3E}">
        <p14:creationId xmlns:p14="http://schemas.microsoft.com/office/powerpoint/2010/main" val="356295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endParaRPr lang="en-CA"/>
          </a:p>
        </p:txBody>
      </p:sp>
      <p:sp>
        <p:nvSpPr>
          <p:cNvPr id="5" name="Zástupný symbol pro zápatí 4"/>
          <p:cNvSpPr>
            <a:spLocks noGrp="1"/>
          </p:cNvSpPr>
          <p:nvPr>
            <p:ph type="ftr" sz="quarter" idx="11"/>
          </p:nvPr>
        </p:nvSpPr>
        <p:spPr/>
        <p:txBody>
          <a:bodyPr/>
          <a:lstStyle>
            <a:lvl1pPr>
              <a:defRPr/>
            </a:lvl1pPr>
          </a:lstStyle>
          <a:p>
            <a:pPr>
              <a:defRPr/>
            </a:pPr>
            <a:endParaRPr lang="en-CA"/>
          </a:p>
        </p:txBody>
      </p:sp>
      <p:sp>
        <p:nvSpPr>
          <p:cNvPr id="6" name="Zástupný symbol pro číslo snímku 5"/>
          <p:cNvSpPr>
            <a:spLocks noGrp="1"/>
          </p:cNvSpPr>
          <p:nvPr>
            <p:ph type="sldNum" sz="quarter" idx="12"/>
          </p:nvPr>
        </p:nvSpPr>
        <p:spPr/>
        <p:txBody>
          <a:bodyPr/>
          <a:lstStyle>
            <a:lvl1pPr>
              <a:defRPr/>
            </a:lvl1pPr>
          </a:lstStyle>
          <a:p>
            <a:pPr>
              <a:defRPr/>
            </a:pPr>
            <a:fld id="{41061528-CA0C-4992-93E7-9E6BA6E11BD1}" type="slidenum">
              <a:rPr lang="en-CA" altLang="cs-CZ"/>
              <a:pPr>
                <a:defRPr/>
              </a:pPr>
              <a:t>‹#›</a:t>
            </a:fld>
            <a:endParaRPr lang="en-CA" altLang="cs-CZ"/>
          </a:p>
        </p:txBody>
      </p:sp>
    </p:spTree>
    <p:extLst>
      <p:ext uri="{BB962C8B-B14F-4D97-AF65-F5344CB8AC3E}">
        <p14:creationId xmlns:p14="http://schemas.microsoft.com/office/powerpoint/2010/main" val="1367096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F7E4E08-A560-4DE1-A394-A3D8F5C1A42F}" type="datetimeFigureOut">
              <a:rPr lang="en-US"/>
              <a:pPr>
                <a:defRPr/>
              </a:pPr>
              <a:t>3/12/2021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6C85CD-1CDD-40DC-88FC-0E16E2BD4E28}" type="slidenum">
              <a:rPr lang="en-US" altLang="cs-CZ"/>
              <a:pPr>
                <a:defRPr/>
              </a:pPr>
              <a:t>‹#›</a:t>
            </a:fld>
            <a:endParaRPr lang="en-US" altLang="cs-CZ"/>
          </a:p>
        </p:txBody>
      </p:sp>
    </p:spTree>
    <p:extLst>
      <p:ext uri="{BB962C8B-B14F-4D97-AF65-F5344CB8AC3E}">
        <p14:creationId xmlns:p14="http://schemas.microsoft.com/office/powerpoint/2010/main" val="145903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29055C85-C0AD-42ED-9F1D-7FA99B0ACFE6}" type="datetimeFigureOut">
              <a:rPr lang="en-US"/>
              <a:pPr>
                <a:defRPr/>
              </a:pPr>
              <a:t>3/12/2021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319DDA-43C5-4663-8922-05CD0196EC9F}" type="slidenum">
              <a:rPr lang="en-US" altLang="cs-CZ"/>
              <a:pPr>
                <a:defRPr/>
              </a:pPr>
              <a:t>‹#›</a:t>
            </a:fld>
            <a:endParaRPr lang="en-US" altLang="cs-CZ"/>
          </a:p>
        </p:txBody>
      </p:sp>
    </p:spTree>
    <p:extLst>
      <p:ext uri="{BB962C8B-B14F-4D97-AF65-F5344CB8AC3E}">
        <p14:creationId xmlns:p14="http://schemas.microsoft.com/office/powerpoint/2010/main" val="144920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00E7D0F6-D8D9-440A-8E3C-E83202962336}" type="datetimeFigureOut">
              <a:rPr lang="en-US"/>
              <a:pPr>
                <a:defRPr/>
              </a:pPr>
              <a:t>3/12/2021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CEC3D2-FD91-4EAC-9D9D-8E027A37CF68}" type="slidenum">
              <a:rPr lang="en-US" altLang="cs-CZ"/>
              <a:pPr>
                <a:defRPr/>
              </a:pPr>
              <a:t>‹#›</a:t>
            </a:fld>
            <a:endParaRPr lang="en-US" altLang="cs-CZ"/>
          </a:p>
        </p:txBody>
      </p:sp>
    </p:spTree>
    <p:extLst>
      <p:ext uri="{BB962C8B-B14F-4D97-AF65-F5344CB8AC3E}">
        <p14:creationId xmlns:p14="http://schemas.microsoft.com/office/powerpoint/2010/main" val="3316501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767287C5-17B9-465B-9AAF-9BF29F567619}" type="datetimeFigureOut">
              <a:rPr lang="en-US"/>
              <a:pPr>
                <a:defRPr/>
              </a:pPr>
              <a:t>3/12/2021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169911-40EC-4273-99E0-722E9C6AB250}" type="slidenum">
              <a:rPr lang="en-US" altLang="cs-CZ"/>
              <a:pPr>
                <a:defRPr/>
              </a:pPr>
              <a:t>‹#›</a:t>
            </a:fld>
            <a:endParaRPr lang="en-US" altLang="cs-CZ"/>
          </a:p>
        </p:txBody>
      </p:sp>
    </p:spTree>
    <p:extLst>
      <p:ext uri="{BB962C8B-B14F-4D97-AF65-F5344CB8AC3E}">
        <p14:creationId xmlns:p14="http://schemas.microsoft.com/office/powerpoint/2010/main" val="3332171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6C9BF2B4-19DE-4A56-9FDD-1F83597282FB}" type="datetimeFigureOut">
              <a:rPr lang="en-US"/>
              <a:pPr>
                <a:defRPr/>
              </a:pPr>
              <a:t>3/12/2021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28092B-2FE9-4FAF-8B3C-93F1FA4DF82F}" type="slidenum">
              <a:rPr lang="en-US" altLang="cs-CZ"/>
              <a:pPr>
                <a:defRPr/>
              </a:pPr>
              <a:t>‹#›</a:t>
            </a:fld>
            <a:endParaRPr lang="en-US" altLang="cs-CZ"/>
          </a:p>
        </p:txBody>
      </p:sp>
    </p:spTree>
    <p:extLst>
      <p:ext uri="{BB962C8B-B14F-4D97-AF65-F5344CB8AC3E}">
        <p14:creationId xmlns:p14="http://schemas.microsoft.com/office/powerpoint/2010/main" val="236259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Obdélník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bdélník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cs-CZ" smtClean="0"/>
              <a:t>Klepnutím lze upravit styl předlohy nadpisů.</a:t>
            </a:r>
            <a:endParaRPr lang="en-US"/>
          </a:p>
        </p:txBody>
      </p:sp>
      <p:sp>
        <p:nvSpPr>
          <p:cNvPr id="3" name="Zástupný symbol pro text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cs-CZ" smtClean="0"/>
              <a:t>Klepnutím lze upravit styly předlohy textu.</a:t>
            </a:r>
          </a:p>
        </p:txBody>
      </p:sp>
      <p:sp>
        <p:nvSpPr>
          <p:cNvPr id="6" name="Zástupný symbol pro datum 3"/>
          <p:cNvSpPr>
            <a:spLocks noGrp="1"/>
          </p:cNvSpPr>
          <p:nvPr>
            <p:ph type="dt" sz="half" idx="10"/>
          </p:nvPr>
        </p:nvSpPr>
        <p:spPr/>
        <p:txBody>
          <a:bodyPr/>
          <a:lstStyle>
            <a:lvl1pPr>
              <a:defRPr/>
            </a:lvl1pPr>
          </a:lstStyle>
          <a:p>
            <a:pPr>
              <a:defRPr/>
            </a:pPr>
            <a:endParaRPr lang="en-CA"/>
          </a:p>
        </p:txBody>
      </p:sp>
      <p:sp>
        <p:nvSpPr>
          <p:cNvPr id="7" name="Zástupný symbol pro zápatí 4"/>
          <p:cNvSpPr>
            <a:spLocks noGrp="1"/>
          </p:cNvSpPr>
          <p:nvPr>
            <p:ph type="ftr" sz="quarter" idx="11"/>
          </p:nvPr>
        </p:nvSpPr>
        <p:spPr/>
        <p:txBody>
          <a:bodyPr/>
          <a:lstStyle>
            <a:lvl1pPr>
              <a:defRPr/>
            </a:lvl1pPr>
          </a:lstStyle>
          <a:p>
            <a:pPr>
              <a:defRPr/>
            </a:pPr>
            <a:endParaRPr lang="en-CA"/>
          </a:p>
        </p:txBody>
      </p:sp>
      <p:sp>
        <p:nvSpPr>
          <p:cNvPr id="8" name="Zástupný symbol pro číslo snímku 5"/>
          <p:cNvSpPr>
            <a:spLocks noGrp="1"/>
          </p:cNvSpPr>
          <p:nvPr>
            <p:ph type="sldNum" sz="quarter" idx="12"/>
          </p:nvPr>
        </p:nvSpPr>
        <p:spPr/>
        <p:txBody>
          <a:bodyPr/>
          <a:lstStyle>
            <a:lvl1pPr>
              <a:defRPr>
                <a:solidFill>
                  <a:srgbClr val="FFFFFF"/>
                </a:solidFill>
              </a:defRPr>
            </a:lvl1pPr>
          </a:lstStyle>
          <a:p>
            <a:pPr>
              <a:defRPr/>
            </a:pPr>
            <a:fld id="{3A1CC59D-1BAE-450D-919C-4503F7497FD8}" type="slidenum">
              <a:rPr lang="en-CA" altLang="cs-CZ"/>
              <a:pPr>
                <a:defRPr/>
              </a:pPr>
              <a:t>‹#›</a:t>
            </a:fld>
            <a:endParaRPr lang="en-CA" altLang="cs-CZ"/>
          </a:p>
        </p:txBody>
      </p:sp>
    </p:spTree>
    <p:extLst>
      <p:ext uri="{BB962C8B-B14F-4D97-AF65-F5344CB8AC3E}">
        <p14:creationId xmlns:p14="http://schemas.microsoft.com/office/powerpoint/2010/main" val="11285017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3"/>
          <p:cNvSpPr>
            <a:spLocks noGrp="1"/>
          </p:cNvSpPr>
          <p:nvPr>
            <p:ph type="dt" sz="half" idx="10"/>
          </p:nvPr>
        </p:nvSpPr>
        <p:spPr/>
        <p:txBody>
          <a:bodyPr/>
          <a:lstStyle>
            <a:lvl1pPr>
              <a:defRPr/>
            </a:lvl1pPr>
          </a:lstStyle>
          <a:p>
            <a:pPr>
              <a:defRPr/>
            </a:pPr>
            <a:endParaRPr lang="en-CA"/>
          </a:p>
        </p:txBody>
      </p:sp>
      <p:sp>
        <p:nvSpPr>
          <p:cNvPr id="6" name="Zástupný symbol pro zápatí 4"/>
          <p:cNvSpPr>
            <a:spLocks noGrp="1"/>
          </p:cNvSpPr>
          <p:nvPr>
            <p:ph type="ftr" sz="quarter" idx="11"/>
          </p:nvPr>
        </p:nvSpPr>
        <p:spPr/>
        <p:txBody>
          <a:bodyPr/>
          <a:lstStyle>
            <a:lvl1pPr>
              <a:defRPr/>
            </a:lvl1pPr>
          </a:lstStyle>
          <a:p>
            <a:pPr>
              <a:defRPr/>
            </a:pPr>
            <a:endParaRPr lang="en-CA"/>
          </a:p>
        </p:txBody>
      </p:sp>
      <p:sp>
        <p:nvSpPr>
          <p:cNvPr id="7" name="Zástupný symbol pro číslo snímku 5"/>
          <p:cNvSpPr>
            <a:spLocks noGrp="1"/>
          </p:cNvSpPr>
          <p:nvPr>
            <p:ph type="sldNum" sz="quarter" idx="12"/>
          </p:nvPr>
        </p:nvSpPr>
        <p:spPr/>
        <p:txBody>
          <a:bodyPr/>
          <a:lstStyle>
            <a:lvl1pPr>
              <a:defRPr/>
            </a:lvl1pPr>
          </a:lstStyle>
          <a:p>
            <a:pPr>
              <a:defRPr/>
            </a:pPr>
            <a:fld id="{7FA5302D-4F12-4632-A60A-24703EE9CD8D}" type="slidenum">
              <a:rPr lang="en-CA" altLang="cs-CZ"/>
              <a:pPr>
                <a:defRPr/>
              </a:pPr>
              <a:t>‹#›</a:t>
            </a:fld>
            <a:endParaRPr lang="en-CA" altLang="cs-CZ"/>
          </a:p>
        </p:txBody>
      </p:sp>
    </p:spTree>
    <p:extLst>
      <p:ext uri="{BB962C8B-B14F-4D97-AF65-F5344CB8AC3E}">
        <p14:creationId xmlns:p14="http://schemas.microsoft.com/office/powerpoint/2010/main" val="249222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extLst/>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cs-CZ" smtClean="0"/>
              <a:t>Klepnutím lze upravit styly předlohy textu.</a:t>
            </a:r>
          </a:p>
        </p:txBody>
      </p:sp>
      <p:sp>
        <p:nvSpPr>
          <p:cNvPr id="4" name="Zástupný symbol pro obsah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cs-CZ" smtClean="0"/>
              <a:t>Klepnutím lze upravit styly předlohy textu.</a:t>
            </a:r>
          </a:p>
        </p:txBody>
      </p:sp>
      <p:sp>
        <p:nvSpPr>
          <p:cNvPr id="6" name="Zástupný symbol pro obsah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3"/>
          <p:cNvSpPr>
            <a:spLocks noGrp="1"/>
          </p:cNvSpPr>
          <p:nvPr>
            <p:ph type="dt" sz="half" idx="10"/>
          </p:nvPr>
        </p:nvSpPr>
        <p:spPr/>
        <p:txBody>
          <a:bodyPr/>
          <a:lstStyle>
            <a:lvl1pPr>
              <a:defRPr/>
            </a:lvl1pPr>
          </a:lstStyle>
          <a:p>
            <a:pPr>
              <a:defRPr/>
            </a:pPr>
            <a:endParaRPr lang="en-CA"/>
          </a:p>
        </p:txBody>
      </p:sp>
      <p:sp>
        <p:nvSpPr>
          <p:cNvPr id="8" name="Zástupný symbol pro zápatí 4"/>
          <p:cNvSpPr>
            <a:spLocks noGrp="1"/>
          </p:cNvSpPr>
          <p:nvPr>
            <p:ph type="ftr" sz="quarter" idx="11"/>
          </p:nvPr>
        </p:nvSpPr>
        <p:spPr/>
        <p:txBody>
          <a:bodyPr/>
          <a:lstStyle>
            <a:lvl1pPr>
              <a:defRPr/>
            </a:lvl1pPr>
          </a:lstStyle>
          <a:p>
            <a:pPr>
              <a:defRPr/>
            </a:pPr>
            <a:endParaRPr lang="en-CA"/>
          </a:p>
        </p:txBody>
      </p:sp>
      <p:sp>
        <p:nvSpPr>
          <p:cNvPr id="9" name="Zástupný symbol pro číslo snímku 5"/>
          <p:cNvSpPr>
            <a:spLocks noGrp="1"/>
          </p:cNvSpPr>
          <p:nvPr>
            <p:ph type="sldNum" sz="quarter" idx="12"/>
          </p:nvPr>
        </p:nvSpPr>
        <p:spPr/>
        <p:txBody>
          <a:bodyPr/>
          <a:lstStyle>
            <a:lvl1pPr>
              <a:defRPr/>
            </a:lvl1pPr>
          </a:lstStyle>
          <a:p>
            <a:pPr>
              <a:defRPr/>
            </a:pPr>
            <a:fld id="{9E532EBC-D628-487E-BE48-A50A652760D9}" type="slidenum">
              <a:rPr lang="en-CA" altLang="cs-CZ"/>
              <a:pPr>
                <a:defRPr/>
              </a:pPr>
              <a:t>‹#›</a:t>
            </a:fld>
            <a:endParaRPr lang="en-CA" altLang="cs-CZ"/>
          </a:p>
        </p:txBody>
      </p:sp>
    </p:spTree>
    <p:extLst>
      <p:ext uri="{BB962C8B-B14F-4D97-AF65-F5344CB8AC3E}">
        <p14:creationId xmlns:p14="http://schemas.microsoft.com/office/powerpoint/2010/main" val="25331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datum 3"/>
          <p:cNvSpPr>
            <a:spLocks noGrp="1"/>
          </p:cNvSpPr>
          <p:nvPr>
            <p:ph type="dt" sz="half" idx="10"/>
          </p:nvPr>
        </p:nvSpPr>
        <p:spPr/>
        <p:txBody>
          <a:bodyPr/>
          <a:lstStyle>
            <a:lvl1pPr>
              <a:defRPr/>
            </a:lvl1pPr>
          </a:lstStyle>
          <a:p>
            <a:pPr>
              <a:defRPr/>
            </a:pPr>
            <a:endParaRPr lang="en-CA"/>
          </a:p>
        </p:txBody>
      </p:sp>
      <p:sp>
        <p:nvSpPr>
          <p:cNvPr id="4" name="Zástupný symbol pro zápatí 4"/>
          <p:cNvSpPr>
            <a:spLocks noGrp="1"/>
          </p:cNvSpPr>
          <p:nvPr>
            <p:ph type="ftr" sz="quarter" idx="11"/>
          </p:nvPr>
        </p:nvSpPr>
        <p:spPr/>
        <p:txBody>
          <a:bodyPr/>
          <a:lstStyle>
            <a:lvl1pPr>
              <a:defRPr/>
            </a:lvl1pPr>
          </a:lstStyle>
          <a:p>
            <a:pPr>
              <a:defRPr/>
            </a:pPr>
            <a:endParaRPr lang="en-CA"/>
          </a:p>
        </p:txBody>
      </p:sp>
      <p:sp>
        <p:nvSpPr>
          <p:cNvPr id="5" name="Zástupný symbol pro číslo snímku 5"/>
          <p:cNvSpPr>
            <a:spLocks noGrp="1"/>
          </p:cNvSpPr>
          <p:nvPr>
            <p:ph type="sldNum" sz="quarter" idx="12"/>
          </p:nvPr>
        </p:nvSpPr>
        <p:spPr/>
        <p:txBody>
          <a:bodyPr/>
          <a:lstStyle>
            <a:lvl1pPr>
              <a:defRPr/>
            </a:lvl1pPr>
          </a:lstStyle>
          <a:p>
            <a:pPr>
              <a:defRPr/>
            </a:pPr>
            <a:fld id="{4DC5755F-EA95-4547-9B6F-C5330497B7FA}" type="slidenum">
              <a:rPr lang="en-CA" altLang="cs-CZ"/>
              <a:pPr>
                <a:defRPr/>
              </a:pPr>
              <a:t>‹#›</a:t>
            </a:fld>
            <a:endParaRPr lang="en-CA" altLang="cs-CZ"/>
          </a:p>
        </p:txBody>
      </p:sp>
    </p:spTree>
    <p:extLst>
      <p:ext uri="{BB962C8B-B14F-4D97-AF65-F5344CB8AC3E}">
        <p14:creationId xmlns:p14="http://schemas.microsoft.com/office/powerpoint/2010/main" val="33450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pPr>
              <a:defRPr/>
            </a:pPr>
            <a:endParaRPr lang="en-CA"/>
          </a:p>
        </p:txBody>
      </p:sp>
      <p:sp>
        <p:nvSpPr>
          <p:cNvPr id="3" name="Zástupný symbol pro zápatí 2"/>
          <p:cNvSpPr>
            <a:spLocks noGrp="1"/>
          </p:cNvSpPr>
          <p:nvPr>
            <p:ph type="ftr" sz="quarter" idx="11"/>
          </p:nvPr>
        </p:nvSpPr>
        <p:spPr/>
        <p:txBody>
          <a:bodyPr/>
          <a:lstStyle>
            <a:lvl1pPr>
              <a:defRPr/>
            </a:lvl1pPr>
          </a:lstStyle>
          <a:p>
            <a:pPr>
              <a:defRPr/>
            </a:pPr>
            <a:endParaRPr lang="en-CA"/>
          </a:p>
        </p:txBody>
      </p:sp>
      <p:sp>
        <p:nvSpPr>
          <p:cNvPr id="4" name="Zástupný symbol pro číslo snímku 3"/>
          <p:cNvSpPr>
            <a:spLocks noGrp="1"/>
          </p:cNvSpPr>
          <p:nvPr>
            <p:ph type="sldNum" sz="quarter" idx="12"/>
          </p:nvPr>
        </p:nvSpPr>
        <p:spPr/>
        <p:txBody>
          <a:bodyPr/>
          <a:lstStyle>
            <a:lvl1pPr>
              <a:defRPr/>
            </a:lvl1pPr>
          </a:lstStyle>
          <a:p>
            <a:pPr>
              <a:defRPr/>
            </a:pPr>
            <a:fld id="{DBDE07E6-0495-4A62-96D7-385048D4794F}" type="slidenum">
              <a:rPr lang="en-CA" altLang="cs-CZ"/>
              <a:pPr>
                <a:defRPr/>
              </a:pPr>
              <a:t>‹#›</a:t>
            </a:fld>
            <a:endParaRPr lang="en-CA" altLang="cs-CZ"/>
          </a:p>
        </p:txBody>
      </p:sp>
    </p:spTree>
    <p:extLst>
      <p:ext uri="{BB962C8B-B14F-4D97-AF65-F5344CB8AC3E}">
        <p14:creationId xmlns:p14="http://schemas.microsoft.com/office/powerpoint/2010/main" val="222592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5" name="Obdélník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bdélník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cs-CZ" smtClean="0"/>
              <a:t>Klepnutím lze upravit styl předlohy nadpisů.</a:t>
            </a:r>
            <a:endParaRPr lang="en-US"/>
          </a:p>
        </p:txBody>
      </p:sp>
      <p:sp>
        <p:nvSpPr>
          <p:cNvPr id="3" name="Zástupný symbol pro obsah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cs-CZ" smtClean="0"/>
              <a:t>Klepnutím lze upravit styly předlohy textu.</a:t>
            </a:r>
          </a:p>
        </p:txBody>
      </p:sp>
      <p:sp>
        <p:nvSpPr>
          <p:cNvPr id="7" name="Zástupný symbol pro datum 4"/>
          <p:cNvSpPr>
            <a:spLocks noGrp="1"/>
          </p:cNvSpPr>
          <p:nvPr>
            <p:ph type="dt" sz="half" idx="10"/>
          </p:nvPr>
        </p:nvSpPr>
        <p:spPr/>
        <p:txBody>
          <a:bodyPr/>
          <a:lstStyle>
            <a:lvl1pPr>
              <a:defRPr/>
            </a:lvl1pPr>
          </a:lstStyle>
          <a:p>
            <a:pPr>
              <a:defRPr/>
            </a:pPr>
            <a:endParaRPr lang="en-CA"/>
          </a:p>
        </p:txBody>
      </p:sp>
      <p:sp>
        <p:nvSpPr>
          <p:cNvPr id="8" name="Zástupný symbol pro zápatí 5"/>
          <p:cNvSpPr>
            <a:spLocks noGrp="1"/>
          </p:cNvSpPr>
          <p:nvPr>
            <p:ph type="ftr" sz="quarter" idx="11"/>
          </p:nvPr>
        </p:nvSpPr>
        <p:spPr/>
        <p:txBody>
          <a:bodyPr/>
          <a:lstStyle>
            <a:lvl1pPr>
              <a:defRPr/>
            </a:lvl1pPr>
          </a:lstStyle>
          <a:p>
            <a:pPr>
              <a:defRPr/>
            </a:pPr>
            <a:endParaRPr lang="en-CA"/>
          </a:p>
        </p:txBody>
      </p:sp>
      <p:sp>
        <p:nvSpPr>
          <p:cNvPr id="9" name="Zástupný symbol pro číslo snímku 6"/>
          <p:cNvSpPr>
            <a:spLocks noGrp="1"/>
          </p:cNvSpPr>
          <p:nvPr>
            <p:ph type="sldNum" sz="quarter" idx="12"/>
          </p:nvPr>
        </p:nvSpPr>
        <p:spPr/>
        <p:txBody>
          <a:bodyPr/>
          <a:lstStyle>
            <a:lvl1pPr>
              <a:defRPr/>
            </a:lvl1pPr>
          </a:lstStyle>
          <a:p>
            <a:pPr>
              <a:defRPr/>
            </a:pPr>
            <a:fld id="{9D1CAD67-B0BB-4323-91FB-955FF4B269CF}" type="slidenum">
              <a:rPr lang="en-CA" altLang="cs-CZ"/>
              <a:pPr>
                <a:defRPr/>
              </a:pPr>
              <a:t>‹#›</a:t>
            </a:fld>
            <a:endParaRPr lang="en-CA" altLang="cs-CZ"/>
          </a:p>
        </p:txBody>
      </p:sp>
    </p:spTree>
    <p:extLst>
      <p:ext uri="{BB962C8B-B14F-4D97-AF65-F5344CB8AC3E}">
        <p14:creationId xmlns:p14="http://schemas.microsoft.com/office/powerpoint/2010/main" val="12310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Pr>
        <a:solidFill>
          <a:schemeClr val="bg2"/>
        </a:solidFill>
        <a:effectLst/>
      </p:bgPr>
    </p:bg>
    <p:spTree>
      <p:nvGrpSpPr>
        <p:cNvPr id="1" name=""/>
        <p:cNvGrpSpPr/>
        <p:nvPr/>
      </p:nvGrpSpPr>
      <p:grpSpPr>
        <a:xfrm>
          <a:off x="0" y="0"/>
          <a:ext cx="0" cy="0"/>
          <a:chOff x="0" y="0"/>
          <a:chExt cx="0" cy="0"/>
        </a:xfrm>
      </p:grpSpPr>
      <p:sp>
        <p:nvSpPr>
          <p:cNvPr id="5" name="Obdélník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bdélník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cs-CZ" smtClean="0"/>
              <a:t>Klepnutím lze upravit styly předlohy textu.</a:t>
            </a:r>
          </a:p>
        </p:txBody>
      </p:sp>
      <p:sp>
        <p:nvSpPr>
          <p:cNvPr id="7" name="Zástupný symbol pro datum 4"/>
          <p:cNvSpPr>
            <a:spLocks noGrp="1"/>
          </p:cNvSpPr>
          <p:nvPr>
            <p:ph type="dt" sz="half" idx="10"/>
          </p:nvPr>
        </p:nvSpPr>
        <p:spPr>
          <a:xfrm>
            <a:off x="165100" y="1169988"/>
            <a:ext cx="2522538" cy="201612"/>
          </a:xfrm>
        </p:spPr>
        <p:txBody>
          <a:bodyPr/>
          <a:lstStyle>
            <a:lvl1pPr>
              <a:defRPr/>
            </a:lvl1pPr>
          </a:lstStyle>
          <a:p>
            <a:pPr>
              <a:defRPr/>
            </a:pPr>
            <a:endParaRPr lang="en-CA"/>
          </a:p>
        </p:txBody>
      </p:sp>
      <p:sp>
        <p:nvSpPr>
          <p:cNvPr id="8" name="Zástupný symbol pro zápatí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CA"/>
          </a:p>
        </p:txBody>
      </p:sp>
      <p:sp>
        <p:nvSpPr>
          <p:cNvPr id="9" name="Zástupný symbol pro číslo snímku 6"/>
          <p:cNvSpPr>
            <a:spLocks noGrp="1"/>
          </p:cNvSpPr>
          <p:nvPr>
            <p:ph type="sldNum" sz="quarter" idx="12"/>
          </p:nvPr>
        </p:nvSpPr>
        <p:spPr>
          <a:xfrm>
            <a:off x="8339138" y="1169988"/>
            <a:ext cx="733425" cy="201612"/>
          </a:xfrm>
        </p:spPr>
        <p:txBody>
          <a:bodyPr/>
          <a:lstStyle>
            <a:lvl1pPr>
              <a:defRPr/>
            </a:lvl1pPr>
          </a:lstStyle>
          <a:p>
            <a:pPr>
              <a:defRPr/>
            </a:pPr>
            <a:fld id="{29FE9BB3-2585-4E42-BCBB-62FA23F36F2D}" type="slidenum">
              <a:rPr lang="en-CA" altLang="cs-CZ"/>
              <a:pPr>
                <a:defRPr/>
              </a:pPr>
              <a:t>‹#›</a:t>
            </a:fld>
            <a:endParaRPr lang="en-CA" altLang="cs-CZ"/>
          </a:p>
        </p:txBody>
      </p:sp>
    </p:spTree>
    <p:extLst>
      <p:ext uri="{BB962C8B-B14F-4D97-AF65-F5344CB8AC3E}">
        <p14:creationId xmlns:p14="http://schemas.microsoft.com/office/powerpoint/2010/main" val="19364668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bdélník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bdélník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Zástupný symbol pro nadpis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cs-CZ" smtClean="0"/>
              <a:t>Klepnutím lze upravit styl předlohy nadpisů.</a:t>
            </a:r>
            <a:endParaRPr lang="en-US"/>
          </a:p>
        </p:txBody>
      </p:sp>
      <p:sp>
        <p:nvSpPr>
          <p:cNvPr id="1029" name="Zástupný symbol pro text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4" name="Zástupný symbol pro datum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Times New Roman" pitchFamily="18" charset="-18"/>
              </a:defRPr>
            </a:lvl1pPr>
            <a:extLst/>
          </a:lstStyle>
          <a:p>
            <a:pPr>
              <a:defRPr/>
            </a:pPr>
            <a:endParaRPr lang="en-CA"/>
          </a:p>
        </p:txBody>
      </p:sp>
      <p:sp>
        <p:nvSpPr>
          <p:cNvPr id="5" name="Zástupný symbol pro zápatí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Times New Roman" pitchFamily="18" charset="-18"/>
              </a:defRPr>
            </a:lvl1pPr>
            <a:extLst/>
          </a:lstStyle>
          <a:p>
            <a:pPr>
              <a:defRPr/>
            </a:pPr>
            <a:endParaRPr lang="en-CA"/>
          </a:p>
        </p:txBody>
      </p:sp>
      <p:sp>
        <p:nvSpPr>
          <p:cNvPr id="6" name="Zástupný symbol pro číslo snímku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defRPr>
            </a:lvl1pPr>
          </a:lstStyle>
          <a:p>
            <a:pPr>
              <a:defRPr/>
            </a:pPr>
            <a:fld id="{C7C663FB-50BB-475D-BBC2-D5A5FB6866DC}" type="slidenum">
              <a:rPr lang="en-CA" altLang="cs-CZ"/>
              <a:pPr>
                <a:defRPr/>
              </a:pPr>
              <a:t>‹#›</a:t>
            </a:fld>
            <a:endParaRPr lang="en-CA" altLang="cs-CZ"/>
          </a:p>
        </p:txBody>
      </p:sp>
    </p:spTree>
  </p:cSld>
  <p:clrMap bg1="lt1" tx1="dk1" bg2="lt2" tx2="dk2" accent1="accent1" accent2="accent2" accent3="accent3" accent4="accent4" accent5="accent5" accent6="accent6" hlink="hlink" folHlink="folHlink"/>
  <p:sldLayoutIdLst>
    <p:sldLayoutId id="2147483896" r:id="rId1"/>
    <p:sldLayoutId id="2147483878" r:id="rId2"/>
    <p:sldLayoutId id="2147483897" r:id="rId3"/>
    <p:sldLayoutId id="2147483879" r:id="rId4"/>
    <p:sldLayoutId id="2147483880" r:id="rId5"/>
    <p:sldLayoutId id="2147483881" r:id="rId6"/>
    <p:sldLayoutId id="2147483898" r:id="rId7"/>
    <p:sldLayoutId id="2147483899" r:id="rId8"/>
    <p:sldLayoutId id="2147483900" r:id="rId9"/>
    <p:sldLayoutId id="2147483882" r:id="rId10"/>
    <p:sldLayoutId id="2147483901" r:id="rId11"/>
    <p:sldLayoutId id="2147483883" r:id="rId12"/>
    <p:sldLayoutId id="2147483884" r:id="rId13"/>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cs-CZ" smtClean="0"/>
              <a:t>Klepnutím lze upravit styl předlohy nadpisů.</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cs-CZ" smtClean="0"/>
              <a:t>Klepnutím lze upravit styly předlohy textu.</a:t>
            </a:r>
          </a:p>
          <a:p>
            <a:pPr lvl="1"/>
            <a:r>
              <a:rPr lang="en-US" altLang="cs-CZ" smtClean="0"/>
              <a:t>Druhá úroveň</a:t>
            </a:r>
          </a:p>
          <a:p>
            <a:pPr lvl="2"/>
            <a:r>
              <a:rPr lang="en-US" altLang="cs-CZ" smtClean="0"/>
              <a:t>Třetí úroveň</a:t>
            </a:r>
          </a:p>
          <a:p>
            <a:pPr lvl="3"/>
            <a:r>
              <a:rPr lang="en-US" altLang="cs-CZ" smtClean="0"/>
              <a:t>Čtvrtá úroveň</a:t>
            </a:r>
          </a:p>
          <a:p>
            <a:pPr lvl="4"/>
            <a:r>
              <a:rPr lang="en-US" altLang="cs-CZ" smtClean="0"/>
              <a:t>Pátá úroveň</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5D1DD46-ED86-4D9A-A362-526980D192B4}" type="datetimeFigureOut">
              <a:rPr lang="en-US"/>
              <a:pPr>
                <a:defRPr/>
              </a:pPr>
              <a:t>3/12/2021</a:t>
            </a:fld>
            <a:endParaRPr lang="en-US"/>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8C93E13-CEE2-4287-8A3B-EDFE0CF176C3}" type="slidenum">
              <a:rPr lang="en-US" altLang="cs-CZ"/>
              <a:pPr>
                <a:defRPr/>
              </a:pPr>
              <a:t>‹#›</a:t>
            </a:fld>
            <a:endParaRPr lang="en-US" altLang="cs-CZ"/>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468313" y="0"/>
            <a:ext cx="7921625" cy="2123658"/>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cs-CZ" altLang="cs-CZ" sz="4400" b="1" dirty="0">
                <a:solidFill>
                  <a:schemeClr val="accent1"/>
                </a:solidFill>
                <a:latin typeface="Corbel" panose="020B0503020204020204" pitchFamily="34" charset="0"/>
              </a:rPr>
              <a:t>Utváření mezd v tržních ekonomikách. </a:t>
            </a:r>
            <a:r>
              <a:rPr lang="cs-CZ" altLang="cs-CZ" sz="4400" b="1" dirty="0" smtClean="0">
                <a:solidFill>
                  <a:schemeClr val="accent1"/>
                </a:solidFill>
                <a:latin typeface="Corbel" panose="020B0503020204020204" pitchFamily="34" charset="0"/>
              </a:rPr>
              <a:t/>
            </a:r>
            <a:br>
              <a:rPr lang="cs-CZ" altLang="cs-CZ" sz="4400" b="1" dirty="0" smtClean="0">
                <a:solidFill>
                  <a:schemeClr val="accent1"/>
                </a:solidFill>
                <a:latin typeface="Corbel" panose="020B0503020204020204" pitchFamily="34" charset="0"/>
              </a:rPr>
            </a:br>
            <a:r>
              <a:rPr lang="cs-CZ" altLang="cs-CZ" sz="4400" b="1" dirty="0" smtClean="0">
                <a:solidFill>
                  <a:schemeClr val="accent1"/>
                </a:solidFill>
                <a:latin typeface="Corbel" panose="020B0503020204020204" pitchFamily="34" charset="0"/>
              </a:rPr>
              <a:t>Minimální </a:t>
            </a:r>
            <a:r>
              <a:rPr lang="cs-CZ" altLang="cs-CZ" sz="4400" b="1" dirty="0">
                <a:solidFill>
                  <a:schemeClr val="accent1"/>
                </a:solidFill>
                <a:latin typeface="Corbel" panose="020B0503020204020204" pitchFamily="34" charset="0"/>
              </a:rPr>
              <a:t>mzda</a:t>
            </a:r>
            <a:endParaRPr lang="en-US" altLang="cs-CZ" sz="4400" b="1" dirty="0">
              <a:solidFill>
                <a:schemeClr val="accent1"/>
              </a:solidFill>
              <a:latin typeface="Corbel" panose="020B0503020204020204" pitchFamily="34" charset="0"/>
            </a:endParaRPr>
          </a:p>
        </p:txBody>
      </p:sp>
      <p:pic>
        <p:nvPicPr>
          <p:cNvPr id="10243" name="Picture 22" descr="2006-441-wages-barg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05038"/>
            <a:ext cx="3489325"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4" descr="00_minimum_w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205038"/>
            <a:ext cx="3576637"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835696" y="332656"/>
            <a:ext cx="6084888" cy="701675"/>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000" b="1" dirty="0" smtClean="0">
                <a:solidFill>
                  <a:schemeClr val="accent1"/>
                </a:solidFill>
                <a:latin typeface="Corbel" panose="020B0503020204020204" pitchFamily="34" charset="0"/>
              </a:rPr>
              <a:t>Vývoj průměrné mzdy</a:t>
            </a:r>
            <a:endParaRPr lang="en-US" altLang="cs-CZ" sz="4000" b="1" dirty="0">
              <a:solidFill>
                <a:schemeClr val="accent1"/>
              </a:solidFill>
              <a:latin typeface="Corbel" panose="020B0503020204020204" pitchFamily="34" charset="0"/>
            </a:endParaRPr>
          </a:p>
        </p:txBody>
      </p:sp>
      <p:pic>
        <p:nvPicPr>
          <p:cNvPr id="2" name="Obrázek 1"/>
          <p:cNvPicPr>
            <a:picLocks noChangeAspect="1"/>
          </p:cNvPicPr>
          <p:nvPr/>
        </p:nvPicPr>
        <p:blipFill>
          <a:blip r:embed="rId3"/>
          <a:stretch>
            <a:fillRect/>
          </a:stretch>
        </p:blipFill>
        <p:spPr>
          <a:xfrm>
            <a:off x="2699792" y="1700808"/>
            <a:ext cx="3412795" cy="4968156"/>
          </a:xfrm>
          <a:prstGeom prst="rect">
            <a:avLst/>
          </a:prstGeom>
        </p:spPr>
      </p:pic>
    </p:spTree>
    <p:extLst>
      <p:ext uri="{BB962C8B-B14F-4D97-AF65-F5344CB8AC3E}">
        <p14:creationId xmlns:p14="http://schemas.microsoft.com/office/powerpoint/2010/main" val="2044081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95536" y="3472"/>
            <a:ext cx="8352928" cy="1323439"/>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000" b="1" dirty="0" smtClean="0">
                <a:solidFill>
                  <a:schemeClr val="accent1"/>
                </a:solidFill>
                <a:latin typeface="Corbel" panose="020B0503020204020204" pitchFamily="34" charset="0"/>
              </a:rPr>
              <a:t>Meziroční růst mezd dle odvětví v roce 2019</a:t>
            </a:r>
            <a:endParaRPr lang="en-US" altLang="cs-CZ" sz="4000" b="1" dirty="0">
              <a:solidFill>
                <a:schemeClr val="accent1"/>
              </a:solidFill>
              <a:latin typeface="Corbel" panose="020B0503020204020204" pitchFamily="34" charset="0"/>
            </a:endParaRPr>
          </a:p>
        </p:txBody>
      </p:sp>
      <p:pic>
        <p:nvPicPr>
          <p:cNvPr id="3" name="Obrázek 2"/>
          <p:cNvPicPr>
            <a:picLocks noChangeAspect="1"/>
          </p:cNvPicPr>
          <p:nvPr/>
        </p:nvPicPr>
        <p:blipFill>
          <a:blip r:embed="rId3"/>
          <a:stretch>
            <a:fillRect/>
          </a:stretch>
        </p:blipFill>
        <p:spPr>
          <a:xfrm>
            <a:off x="2555776" y="1484784"/>
            <a:ext cx="3470710" cy="5323944"/>
          </a:xfrm>
          <a:prstGeom prst="rect">
            <a:avLst/>
          </a:prstGeom>
        </p:spPr>
      </p:pic>
    </p:spTree>
    <p:extLst>
      <p:ext uri="{BB962C8B-B14F-4D97-AF65-F5344CB8AC3E}">
        <p14:creationId xmlns:p14="http://schemas.microsoft.com/office/powerpoint/2010/main" val="3109269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835696" y="332656"/>
            <a:ext cx="6084888" cy="701675"/>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000" b="1" dirty="0" smtClean="0">
                <a:solidFill>
                  <a:schemeClr val="accent1"/>
                </a:solidFill>
                <a:latin typeface="Corbel" panose="020B0503020204020204" pitchFamily="34" charset="0"/>
              </a:rPr>
              <a:t>Vývoj průměrné mzdy</a:t>
            </a:r>
            <a:endParaRPr lang="en-US" altLang="cs-CZ" sz="4000" b="1" dirty="0">
              <a:solidFill>
                <a:schemeClr val="accent1"/>
              </a:solidFill>
              <a:latin typeface="Corbel" panose="020B0503020204020204" pitchFamily="34" charset="0"/>
            </a:endParaRPr>
          </a:p>
        </p:txBody>
      </p:sp>
      <p:pic>
        <p:nvPicPr>
          <p:cNvPr id="3" name="Obrázek 2"/>
          <p:cNvPicPr>
            <a:picLocks noChangeAspect="1"/>
          </p:cNvPicPr>
          <p:nvPr/>
        </p:nvPicPr>
        <p:blipFill>
          <a:blip r:embed="rId3"/>
          <a:stretch>
            <a:fillRect/>
          </a:stretch>
        </p:blipFill>
        <p:spPr>
          <a:xfrm>
            <a:off x="1835696" y="1844824"/>
            <a:ext cx="4473598" cy="4273005"/>
          </a:xfrm>
          <a:prstGeom prst="rect">
            <a:avLst/>
          </a:prstGeom>
        </p:spPr>
      </p:pic>
    </p:spTree>
    <p:extLst>
      <p:ext uri="{BB962C8B-B14F-4D97-AF65-F5344CB8AC3E}">
        <p14:creationId xmlns:p14="http://schemas.microsoft.com/office/powerpoint/2010/main" val="1445665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835696" y="332656"/>
            <a:ext cx="6084888" cy="701675"/>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000" b="1" dirty="0" smtClean="0">
                <a:solidFill>
                  <a:schemeClr val="accent1"/>
                </a:solidFill>
                <a:latin typeface="Corbel" panose="020B0503020204020204" pitchFamily="34" charset="0"/>
              </a:rPr>
              <a:t>Vývoj reálné mzdy</a:t>
            </a:r>
            <a:endParaRPr lang="en-US" altLang="cs-CZ" sz="4000" b="1" dirty="0">
              <a:solidFill>
                <a:schemeClr val="accent1"/>
              </a:solidFill>
              <a:latin typeface="Corbel" panose="020B0503020204020204" pitchFamily="34" charset="0"/>
            </a:endParaRPr>
          </a:p>
        </p:txBody>
      </p:sp>
      <p:pic>
        <p:nvPicPr>
          <p:cNvPr id="4" name="Obrázek 3"/>
          <p:cNvPicPr>
            <a:picLocks noChangeAspect="1"/>
          </p:cNvPicPr>
          <p:nvPr/>
        </p:nvPicPr>
        <p:blipFill>
          <a:blip r:embed="rId2"/>
          <a:stretch>
            <a:fillRect/>
          </a:stretch>
        </p:blipFill>
        <p:spPr>
          <a:xfrm>
            <a:off x="179512" y="2060848"/>
            <a:ext cx="8124825" cy="4562475"/>
          </a:xfrm>
          <a:prstGeom prst="rect">
            <a:avLst/>
          </a:prstGeom>
        </p:spPr>
      </p:pic>
    </p:spTree>
    <p:extLst>
      <p:ext uri="{BB962C8B-B14F-4D97-AF65-F5344CB8AC3E}">
        <p14:creationId xmlns:p14="http://schemas.microsoft.com/office/powerpoint/2010/main" val="1515912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187624" y="1844824"/>
            <a:ext cx="6400800" cy="4467225"/>
          </a:xfrm>
          <a:prstGeom prst="rect">
            <a:avLst/>
          </a:prstGeom>
        </p:spPr>
      </p:pic>
      <p:sp>
        <p:nvSpPr>
          <p:cNvPr id="3" name="Text Box 3"/>
          <p:cNvSpPr txBox="1">
            <a:spLocks noChangeArrowheads="1"/>
          </p:cNvSpPr>
          <p:nvPr/>
        </p:nvSpPr>
        <p:spPr bwMode="auto">
          <a:xfrm>
            <a:off x="1835696" y="332656"/>
            <a:ext cx="6084888" cy="701675"/>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000" b="1" dirty="0" smtClean="0">
                <a:solidFill>
                  <a:schemeClr val="accent1"/>
                </a:solidFill>
                <a:latin typeface="Corbel" panose="020B0503020204020204" pitchFamily="34" charset="0"/>
              </a:rPr>
              <a:t>Vývoj průměrné mzdy</a:t>
            </a:r>
            <a:endParaRPr lang="en-US" altLang="cs-CZ" sz="4000" b="1" dirty="0">
              <a:solidFill>
                <a:schemeClr val="accent1"/>
              </a:solidFill>
              <a:latin typeface="Corbel" panose="020B0503020204020204" pitchFamily="34" charset="0"/>
            </a:endParaRPr>
          </a:p>
        </p:txBody>
      </p:sp>
    </p:spTree>
    <p:extLst>
      <p:ext uri="{BB962C8B-B14F-4D97-AF65-F5344CB8AC3E}">
        <p14:creationId xmlns:p14="http://schemas.microsoft.com/office/powerpoint/2010/main" val="3446684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sah 2"/>
          <p:cNvSpPr>
            <a:spLocks noGrp="1"/>
          </p:cNvSpPr>
          <p:nvPr>
            <p:ph idx="4294967295"/>
          </p:nvPr>
        </p:nvSpPr>
        <p:spPr>
          <a:xfrm>
            <a:off x="468313" y="1773238"/>
            <a:ext cx="8229600" cy="4625975"/>
          </a:xfrm>
        </p:spPr>
        <p:txBody>
          <a:bodyPr/>
          <a:lstStyle/>
          <a:p>
            <a:pPr marL="728663" indent="-609600" eaLnBrk="1" hangingPunct="1">
              <a:buSzTx/>
              <a:buFont typeface="Wingdings 2" panose="05020102010507070707" pitchFamily="18" charset="2"/>
              <a:buAutoNum type="arabicPeriod"/>
            </a:pPr>
            <a:r>
              <a:rPr lang="cs-CZ" altLang="cs-CZ" u="sng" smtClean="0"/>
              <a:t>Decentralizovaná úroveň</a:t>
            </a:r>
            <a:r>
              <a:rPr lang="cs-CZ" altLang="cs-CZ" smtClean="0"/>
              <a:t> (odbory v rámci firmy - Japonsko, USA)</a:t>
            </a:r>
          </a:p>
          <a:p>
            <a:pPr marL="728663" indent="-609600" eaLnBrk="1" hangingPunct="1">
              <a:buSzTx/>
              <a:buFont typeface="Wingdings 2" panose="05020102010507070707" pitchFamily="18" charset="2"/>
              <a:buAutoNum type="arabicPeriod"/>
            </a:pPr>
            <a:r>
              <a:rPr lang="cs-CZ" altLang="cs-CZ" u="sng" smtClean="0"/>
              <a:t>Centralizovaná úroveň</a:t>
            </a:r>
            <a:r>
              <a:rPr lang="cs-CZ" altLang="cs-CZ" smtClean="0"/>
              <a:t> (odvětvová – řada evropských zemí, nebo národní – např. Rakousko, některé skandinávské země)</a:t>
            </a:r>
          </a:p>
          <a:p>
            <a:pPr marL="728663" indent="-609600" eaLnBrk="1" hangingPunct="1">
              <a:buSzTx/>
              <a:buFont typeface="Wingdings 2" panose="05020102010507070707" pitchFamily="18" charset="2"/>
              <a:buAutoNum type="arabicPeriod"/>
            </a:pPr>
            <a:endParaRPr lang="cs-CZ" altLang="cs-CZ" smtClean="0"/>
          </a:p>
          <a:p>
            <a:pPr marL="728663" indent="-609600" eaLnBrk="1" hangingPunct="1">
              <a:buSzTx/>
              <a:buFont typeface="Wingdings 2" panose="05020102010507070707" pitchFamily="18" charset="2"/>
              <a:buChar char="¡"/>
            </a:pPr>
            <a:r>
              <a:rPr lang="cs-CZ" altLang="cs-CZ" smtClean="0"/>
              <a:t>Důležitým aspektem je doba platnosti kolektivní smlouvy (zpravidla 2-3 roky).</a:t>
            </a:r>
          </a:p>
        </p:txBody>
      </p:sp>
      <p:sp>
        <p:nvSpPr>
          <p:cNvPr id="18435" name="Text Box 3"/>
          <p:cNvSpPr txBox="1">
            <a:spLocks noChangeArrowheads="1"/>
          </p:cNvSpPr>
          <p:nvPr/>
        </p:nvSpPr>
        <p:spPr bwMode="auto">
          <a:xfrm>
            <a:off x="250825" y="404813"/>
            <a:ext cx="7777163" cy="701675"/>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000" b="1">
                <a:solidFill>
                  <a:schemeClr val="accent1"/>
                </a:solidFill>
                <a:latin typeface="Corbel" panose="020B0503020204020204" pitchFamily="34" charset="0"/>
              </a:rPr>
              <a:t>Kolektivní vyjednávání</a:t>
            </a:r>
            <a:endParaRPr lang="en-US" altLang="cs-CZ" sz="4000" b="1">
              <a:solidFill>
                <a:schemeClr val="accent1"/>
              </a:solidFill>
              <a:latin typeface="Corbel" panose="020B0503020204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mtClean="0"/>
              <a:t>Stanovení mzdy arbitráží</a:t>
            </a:r>
            <a:endParaRPr lang="en-US" smtClean="0"/>
          </a:p>
        </p:txBody>
      </p:sp>
      <p:sp>
        <p:nvSpPr>
          <p:cNvPr id="20483" name="Rectangle 3"/>
          <p:cNvSpPr>
            <a:spLocks noGrp="1"/>
          </p:cNvSpPr>
          <p:nvPr>
            <p:ph type="body" idx="1"/>
          </p:nvPr>
        </p:nvSpPr>
        <p:spPr/>
        <p:txBody>
          <a:bodyPr/>
          <a:lstStyle/>
          <a:p>
            <a:pPr eaLnBrk="1" hangingPunct="1"/>
            <a:r>
              <a:rPr lang="cs-CZ" altLang="cs-CZ" dirty="0" smtClean="0"/>
              <a:t>(nejrozšířenější v Austrálii, fiktivní soudní řízení mezi zpravidla odbory a zaměstnavateli, jedná se o centralizovaný způsob, dosti často slouží k urovnání sporů a jedná se o náhradní prostředek stávky). </a:t>
            </a:r>
            <a:endParaRPr lang="en-US" altLang="cs-CZ"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z="4100" smtClean="0"/>
              <a:t>Smíšené systémy stanovení mzdy</a:t>
            </a:r>
            <a:endParaRPr lang="en-US" sz="4100" smtClean="0"/>
          </a:p>
        </p:txBody>
      </p:sp>
      <p:sp>
        <p:nvSpPr>
          <p:cNvPr id="22531" name="Rectangle 3"/>
          <p:cNvSpPr>
            <a:spLocks noGrp="1"/>
          </p:cNvSpPr>
          <p:nvPr>
            <p:ph type="body" idx="1"/>
          </p:nvPr>
        </p:nvSpPr>
        <p:spPr/>
        <p:txBody>
          <a:bodyPr/>
          <a:lstStyle/>
          <a:p>
            <a:pPr eaLnBrk="1" hangingPunct="1"/>
            <a:r>
              <a:rPr lang="cs-CZ" altLang="cs-CZ" smtClean="0"/>
              <a:t>(v tržních ekonomikách zpravidla vedle sebe stojí souběžně několik systémů, obecně má větší přínosy z vyjednávání nekvalifikovaná pracovní síla)</a:t>
            </a:r>
            <a:endParaRPr lang="en-US" altLang="cs-CZ"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eaLnBrk="1" hangingPunct="1">
              <a:defRPr/>
            </a:pPr>
            <a:r>
              <a:rPr lang="cs-CZ" sz="4100" dirty="0" smtClean="0"/>
              <a:t>Mzdové stimuly:</a:t>
            </a:r>
            <a:br>
              <a:rPr lang="cs-CZ" sz="4100" dirty="0" smtClean="0"/>
            </a:br>
            <a:r>
              <a:rPr lang="cs-CZ" sz="4100" dirty="0" smtClean="0"/>
              <a:t>Individuální</a:t>
            </a:r>
            <a:endParaRPr lang="en-US" sz="4100" dirty="0" smtClean="0"/>
          </a:p>
        </p:txBody>
      </p:sp>
      <p:sp>
        <p:nvSpPr>
          <p:cNvPr id="22531" name="Rectangle 3"/>
          <p:cNvSpPr>
            <a:spLocks noGrp="1"/>
          </p:cNvSpPr>
          <p:nvPr>
            <p:ph type="body" idx="1"/>
          </p:nvPr>
        </p:nvSpPr>
        <p:spPr/>
        <p:txBody>
          <a:bodyPr/>
          <a:lstStyle/>
          <a:p>
            <a:pPr eaLnBrk="1" hangingPunct="1"/>
            <a:r>
              <a:rPr lang="cs-CZ" altLang="cs-CZ" dirty="0" smtClean="0"/>
              <a:t>ukazatele individuální výkonnosti:</a:t>
            </a:r>
          </a:p>
          <a:p>
            <a:pPr lvl="1" eaLnBrk="1" hangingPunct="1"/>
            <a:r>
              <a:rPr lang="cs-CZ" altLang="cs-CZ" dirty="0" smtClean="0"/>
              <a:t>fyzický výsledek – úkolová mzda,</a:t>
            </a:r>
          </a:p>
          <a:p>
            <a:pPr lvl="1" eaLnBrk="1" hangingPunct="1"/>
            <a:r>
              <a:rPr lang="cs-CZ" altLang="cs-CZ" dirty="0" smtClean="0"/>
              <a:t>hodnotové měřítko – provize z obratu.</a:t>
            </a:r>
          </a:p>
          <a:p>
            <a:pPr eaLnBrk="1" hangingPunct="1"/>
            <a:r>
              <a:rPr lang="cs-CZ" altLang="cs-CZ" dirty="0" smtClean="0"/>
              <a:t>Problémy: </a:t>
            </a:r>
          </a:p>
          <a:p>
            <a:pPr lvl="1" eaLnBrk="1" hangingPunct="1"/>
            <a:r>
              <a:rPr lang="cs-CZ" altLang="cs-CZ" dirty="0" smtClean="0">
                <a:latin typeface="Calibri" panose="020F0502020204030204" pitchFamily="34" charset="0"/>
                <a:cs typeface="Calibri" panose="020F0502020204030204" pitchFamily="34" charset="0"/>
              </a:rPr>
              <a:t>↑výkonu pracovníků → ↓snížení sazeb (zpřísnění norem) → ↓výroby,</a:t>
            </a:r>
          </a:p>
          <a:p>
            <a:pPr lvl="1" eaLnBrk="1" hangingPunct="1"/>
            <a:r>
              <a:rPr lang="cs-CZ" altLang="cs-CZ" dirty="0" smtClean="0">
                <a:latin typeface="Calibri" panose="020F0502020204030204" pitchFamily="34" charset="0"/>
                <a:cs typeface="Calibri" panose="020F0502020204030204" pitchFamily="34" charset="0"/>
              </a:rPr>
              <a:t>možný pokles kvality, plýtvání surovinami.</a:t>
            </a:r>
            <a:endParaRPr lang="en-US" altLang="cs-CZ" dirty="0" smtClean="0"/>
          </a:p>
        </p:txBody>
      </p:sp>
    </p:spTree>
    <p:extLst>
      <p:ext uri="{BB962C8B-B14F-4D97-AF65-F5344CB8AC3E}">
        <p14:creationId xmlns:p14="http://schemas.microsoft.com/office/powerpoint/2010/main" val="2299796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eaLnBrk="1" hangingPunct="1">
              <a:defRPr/>
            </a:pPr>
            <a:r>
              <a:rPr lang="cs-CZ" sz="4100" dirty="0" smtClean="0"/>
              <a:t>Mzdové stimuly:</a:t>
            </a:r>
            <a:br>
              <a:rPr lang="cs-CZ" sz="4100" dirty="0" smtClean="0"/>
            </a:br>
            <a:r>
              <a:rPr lang="cs-CZ" sz="4100" dirty="0" smtClean="0"/>
              <a:t>Skupinové</a:t>
            </a:r>
            <a:endParaRPr lang="en-US" sz="4100" dirty="0" smtClean="0"/>
          </a:p>
        </p:txBody>
      </p:sp>
      <p:sp>
        <p:nvSpPr>
          <p:cNvPr id="22531" name="Rectangle 3"/>
          <p:cNvSpPr>
            <a:spLocks noGrp="1"/>
          </p:cNvSpPr>
          <p:nvPr>
            <p:ph type="body" idx="1"/>
          </p:nvPr>
        </p:nvSpPr>
        <p:spPr/>
        <p:txBody>
          <a:bodyPr/>
          <a:lstStyle/>
          <a:p>
            <a:pPr eaLnBrk="1" hangingPunct="1"/>
            <a:r>
              <a:rPr lang="cs-CZ" altLang="cs-CZ" dirty="0" smtClean="0"/>
              <a:t>Nutnost stálé kontroly pracovního výkonu.</a:t>
            </a:r>
          </a:p>
          <a:p>
            <a:pPr eaLnBrk="1" hangingPunct="1"/>
            <a:r>
              <a:rPr lang="cs-CZ" altLang="cs-CZ" dirty="0" smtClean="0"/>
              <a:t>Potřeba najít nový mechanismus:</a:t>
            </a:r>
          </a:p>
          <a:p>
            <a:pPr lvl="1" eaLnBrk="1" hangingPunct="1"/>
            <a:r>
              <a:rPr lang="cs-CZ" altLang="cs-CZ" dirty="0" smtClean="0"/>
              <a:t>systém dělení výnosů váží mzdu skupiny pracovníků na splnění určitého úkolu,</a:t>
            </a:r>
          </a:p>
          <a:p>
            <a:pPr lvl="1" eaLnBrk="1" hangingPunct="1"/>
            <a:r>
              <a:rPr lang="cs-CZ" altLang="cs-CZ" dirty="0" smtClean="0"/>
              <a:t>systém vlastnictví zaměstnaneckých akcií,</a:t>
            </a:r>
          </a:p>
          <a:p>
            <a:pPr lvl="1" eaLnBrk="1" hangingPunct="1"/>
            <a:r>
              <a:rPr lang="cs-CZ" altLang="cs-CZ" dirty="0" smtClean="0"/>
              <a:t>systém dělení zisku.</a:t>
            </a:r>
          </a:p>
        </p:txBody>
      </p:sp>
    </p:spTree>
    <p:extLst>
      <p:ext uri="{BB962C8B-B14F-4D97-AF65-F5344CB8AC3E}">
        <p14:creationId xmlns:p14="http://schemas.microsoft.com/office/powerpoint/2010/main" val="2711838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285750" y="1828800"/>
            <a:ext cx="8172450" cy="4457700"/>
          </a:xfrm>
        </p:spPr>
        <p:txBody>
          <a:bodyPr/>
          <a:lstStyle/>
          <a:p>
            <a:pPr eaLnBrk="1" hangingPunct="1">
              <a:lnSpc>
                <a:spcPct val="130000"/>
              </a:lnSpc>
              <a:buSzTx/>
              <a:buFont typeface="Wingdings" panose="05000000000000000000" pitchFamily="2" charset="2"/>
              <a:buChar char="§"/>
            </a:pPr>
            <a:r>
              <a:rPr lang="cs-CZ" altLang="cs-CZ" sz="2400" smtClean="0">
                <a:latin typeface="Arial" panose="020B0604020202020204" pitchFamily="34" charset="0"/>
              </a:rPr>
              <a:t>Mzdy a mzdová politika v tržních ekonomikách, systémy tvorby mezd </a:t>
            </a:r>
          </a:p>
          <a:p>
            <a:pPr eaLnBrk="1" hangingPunct="1">
              <a:lnSpc>
                <a:spcPct val="130000"/>
              </a:lnSpc>
              <a:buSzTx/>
              <a:buFont typeface="Wingdings" panose="05000000000000000000" pitchFamily="2" charset="2"/>
              <a:buChar char="§"/>
            </a:pPr>
            <a:r>
              <a:rPr lang="cs-CZ" altLang="cs-CZ" sz="2400" smtClean="0">
                <a:latin typeface="Arial" panose="020B0604020202020204" pitchFamily="34" charset="0"/>
              </a:rPr>
              <a:t>Minimální mzda</a:t>
            </a:r>
          </a:p>
          <a:p>
            <a:pPr eaLnBrk="1" hangingPunct="1">
              <a:lnSpc>
                <a:spcPct val="130000"/>
              </a:lnSpc>
              <a:buSzTx/>
              <a:buFont typeface="Wingdings" panose="05000000000000000000" pitchFamily="2" charset="2"/>
              <a:buChar char="§"/>
            </a:pPr>
            <a:r>
              <a:rPr lang="cs-CZ" altLang="cs-CZ" sz="2400" smtClean="0">
                <a:latin typeface="Arial" panose="020B0604020202020204" pitchFamily="34" charset="0"/>
              </a:rPr>
              <a:t>Důsledky státních zásahů při stanovení minimální a maximální mzdy</a:t>
            </a:r>
          </a:p>
          <a:p>
            <a:pPr eaLnBrk="1" hangingPunct="1">
              <a:lnSpc>
                <a:spcPct val="130000"/>
              </a:lnSpc>
              <a:buSzTx/>
              <a:buFont typeface="Wingdings" panose="05000000000000000000" pitchFamily="2" charset="2"/>
              <a:buChar char="§"/>
            </a:pPr>
            <a:r>
              <a:rPr lang="cs-CZ" altLang="cs-CZ" sz="2400" smtClean="0">
                <a:latin typeface="Arial" panose="020B0604020202020204" pitchFamily="34" charset="0"/>
              </a:rPr>
              <a:t>Efektivnostní mzdy na trhu práce</a:t>
            </a:r>
          </a:p>
        </p:txBody>
      </p:sp>
      <p:pic>
        <p:nvPicPr>
          <p:cNvPr id="12291" name="Picture 6" descr="C:\Documents and Settings\Zam\Local Settings\Temporary Internet Files\Content.IE5\9CHFMSF4\MCj0441462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60350"/>
            <a:ext cx="101441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Nadpis 7"/>
          <p:cNvSpPr>
            <a:spLocks noGrp="1"/>
          </p:cNvSpPr>
          <p:nvPr>
            <p:ph type="title"/>
          </p:nvPr>
        </p:nvSpPr>
        <p:spPr>
          <a:xfrm>
            <a:off x="447675" y="3048"/>
            <a:ext cx="5400684" cy="1252728"/>
          </a:xfrm>
        </p:spPr>
        <p:txBody>
          <a:bodyPr/>
          <a:lstStyle/>
          <a:p>
            <a:pPr eaLnBrk="1" fontAlgn="auto" hangingPunct="1">
              <a:spcAft>
                <a:spcPts val="0"/>
              </a:spcAft>
              <a:defRPr/>
            </a:pPr>
            <a:r>
              <a:rPr lang="cs-CZ" dirty="0" smtClean="0">
                <a:solidFill>
                  <a:schemeClr val="accent1">
                    <a:satMod val="150000"/>
                  </a:schemeClr>
                </a:solidFill>
              </a:rPr>
              <a:t>Struktura přednášky</a:t>
            </a:r>
            <a:endParaRPr lang="cs-CZ" dirty="0">
              <a:solidFill>
                <a:schemeClr val="accent1">
                  <a:satMod val="1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eaLnBrk="1" hangingPunct="1">
              <a:defRPr/>
            </a:pPr>
            <a:r>
              <a:rPr lang="cs-CZ" dirty="0" smtClean="0"/>
              <a:t>Teorie </a:t>
            </a:r>
            <a:r>
              <a:rPr lang="cs-CZ" dirty="0" err="1" smtClean="0"/>
              <a:t>efektivnostních</a:t>
            </a:r>
            <a:r>
              <a:rPr lang="cs-CZ" dirty="0" smtClean="0"/>
              <a:t> (motivačních) mezd</a:t>
            </a:r>
            <a:endParaRPr lang="en-US" dirty="0" smtClean="0"/>
          </a:p>
        </p:txBody>
      </p:sp>
      <p:sp>
        <p:nvSpPr>
          <p:cNvPr id="43011" name="Rectangle 27"/>
          <p:cNvSpPr>
            <a:spLocks noGrp="1"/>
          </p:cNvSpPr>
          <p:nvPr>
            <p:ph type="body" idx="1"/>
          </p:nvPr>
        </p:nvSpPr>
        <p:spPr>
          <a:xfrm>
            <a:off x="250825" y="1774825"/>
            <a:ext cx="8713788" cy="4625975"/>
          </a:xfrm>
        </p:spPr>
        <p:txBody>
          <a:bodyPr/>
          <a:lstStyle/>
          <a:p>
            <a:pPr marL="500063" indent="-381000" eaLnBrk="1" hangingPunct="1">
              <a:lnSpc>
                <a:spcPct val="80000"/>
              </a:lnSpc>
              <a:buFont typeface="Arial" panose="020B0604020202020204" pitchFamily="34" charset="0"/>
              <a:buChar char="•"/>
            </a:pPr>
            <a:r>
              <a:rPr lang="cs-CZ" altLang="cs-CZ" sz="2400" dirty="0" smtClean="0"/>
              <a:t>Skutečné mzdy (mzdové sazby) mohou být vyšší než rovnovážné mzdy.</a:t>
            </a:r>
          </a:p>
          <a:p>
            <a:pPr marL="500063" indent="-381000" eaLnBrk="1" hangingPunct="1">
              <a:lnSpc>
                <a:spcPct val="80000"/>
              </a:lnSpc>
              <a:buFont typeface="Arial" panose="020B0604020202020204" pitchFamily="34" charset="0"/>
              <a:buChar char="•"/>
            </a:pPr>
            <a:endParaRPr lang="cs-CZ" altLang="cs-CZ" sz="2400" dirty="0" smtClean="0"/>
          </a:p>
          <a:p>
            <a:pPr marL="500063" indent="-381000" eaLnBrk="1" hangingPunct="1">
              <a:lnSpc>
                <a:spcPct val="80000"/>
              </a:lnSpc>
              <a:buFont typeface="Arial" panose="020B0604020202020204" pitchFamily="34" charset="0"/>
              <a:buChar char="•"/>
            </a:pPr>
            <a:r>
              <a:rPr lang="cs-CZ" altLang="cs-CZ" sz="2400" dirty="0" smtClean="0"/>
              <a:t>Růst mzdy způsobí:</a:t>
            </a:r>
          </a:p>
          <a:p>
            <a:pPr marL="792163" lvl="1" indent="-381000" eaLnBrk="1" hangingPunct="1">
              <a:lnSpc>
                <a:spcPct val="80000"/>
              </a:lnSpc>
              <a:buFont typeface="Arial" panose="020B0604020202020204" pitchFamily="34" charset="0"/>
              <a:buChar char="•"/>
            </a:pPr>
            <a:r>
              <a:rPr lang="cs-CZ" altLang="cs-CZ" sz="2000" dirty="0" smtClean="0"/>
              <a:t>nárůst produktivity práce,</a:t>
            </a:r>
          </a:p>
          <a:p>
            <a:pPr marL="792163" lvl="1" indent="-381000" eaLnBrk="1" hangingPunct="1">
              <a:lnSpc>
                <a:spcPct val="80000"/>
              </a:lnSpc>
              <a:buFont typeface="Arial" panose="020B0604020202020204" pitchFamily="34" charset="0"/>
              <a:buChar char="•"/>
            </a:pPr>
            <a:r>
              <a:rPr lang="cs-CZ" altLang="cs-CZ" sz="2000" dirty="0" smtClean="0"/>
              <a:t>snížení nákladů na hledání/školení nových zaměstnanců,</a:t>
            </a:r>
          </a:p>
          <a:p>
            <a:pPr marL="792163" lvl="1" indent="-381000" eaLnBrk="1" hangingPunct="1">
              <a:lnSpc>
                <a:spcPct val="80000"/>
              </a:lnSpc>
              <a:buFont typeface="Arial" panose="020B0604020202020204" pitchFamily="34" charset="0"/>
              <a:buChar char="•"/>
            </a:pPr>
            <a:r>
              <a:rPr lang="cs-CZ" altLang="cs-CZ" sz="2000" dirty="0" smtClean="0"/>
              <a:t>příliv kvalitnějších zaměstnanců</a:t>
            </a:r>
          </a:p>
          <a:p>
            <a:pPr marL="792163" lvl="1" indent="-381000" eaLnBrk="1" hangingPunct="1">
              <a:lnSpc>
                <a:spcPct val="80000"/>
              </a:lnSpc>
              <a:buFont typeface="Arial" panose="020B0604020202020204" pitchFamily="34" charset="0"/>
              <a:buChar char="•"/>
            </a:pPr>
            <a:endParaRPr lang="cs-CZ" altLang="cs-CZ" sz="2000" dirty="0"/>
          </a:p>
          <a:p>
            <a:pPr marL="500063" indent="-381000" eaLnBrk="1" hangingPunct="1">
              <a:lnSpc>
                <a:spcPct val="80000"/>
              </a:lnSpc>
              <a:buFont typeface="Arial" panose="020B0604020202020204" pitchFamily="34" charset="0"/>
              <a:buChar char="•"/>
            </a:pPr>
            <a:r>
              <a:rPr lang="cs-CZ" altLang="cs-CZ" sz="2400" dirty="0" smtClean="0"/>
              <a:t>Modely </a:t>
            </a:r>
            <a:r>
              <a:rPr lang="cs-CZ" altLang="cs-CZ" sz="2400" dirty="0" err="1" smtClean="0"/>
              <a:t>efektivnostních</a:t>
            </a:r>
            <a:r>
              <a:rPr lang="cs-CZ" altLang="cs-CZ" sz="2400" dirty="0" smtClean="0"/>
              <a:t> mezd:</a:t>
            </a:r>
          </a:p>
          <a:p>
            <a:pPr marL="792163" lvl="1" indent="-381000" eaLnBrk="1" hangingPunct="1">
              <a:lnSpc>
                <a:spcPct val="80000"/>
              </a:lnSpc>
              <a:buFont typeface="Arial" panose="020B0604020202020204" pitchFamily="34" charset="0"/>
              <a:buChar char="•"/>
            </a:pPr>
            <a:r>
              <a:rPr lang="cs-CZ" altLang="cs-CZ" sz="2000" dirty="0" smtClean="0"/>
              <a:t>nutriční,</a:t>
            </a:r>
          </a:p>
          <a:p>
            <a:pPr marL="792163" lvl="1" indent="-381000" eaLnBrk="1" hangingPunct="1">
              <a:lnSpc>
                <a:spcPct val="80000"/>
              </a:lnSpc>
              <a:buFont typeface="Arial" panose="020B0604020202020204" pitchFamily="34" charset="0"/>
              <a:buChar char="•"/>
            </a:pPr>
            <a:r>
              <a:rPr lang="cs-CZ" altLang="cs-CZ" sz="2000" dirty="0" err="1" smtClean="0"/>
              <a:t>shirking</a:t>
            </a:r>
            <a:r>
              <a:rPr lang="cs-CZ" altLang="cs-CZ" sz="2000" dirty="0" smtClean="0"/>
              <a:t>,</a:t>
            </a:r>
          </a:p>
          <a:p>
            <a:pPr marL="792163" lvl="1" indent="-381000" eaLnBrk="1" hangingPunct="1">
              <a:lnSpc>
                <a:spcPct val="80000"/>
              </a:lnSpc>
              <a:buFont typeface="Arial" panose="020B0604020202020204" pitchFamily="34" charset="0"/>
              <a:buChar char="•"/>
            </a:pPr>
            <a:r>
              <a:rPr lang="cs-CZ" altLang="cs-CZ" sz="2000" dirty="0" smtClean="0"/>
              <a:t>fluktuační.</a:t>
            </a:r>
          </a:p>
          <a:p>
            <a:pPr marL="792163" lvl="1" indent="-381000" eaLnBrk="1" hangingPunct="1">
              <a:lnSpc>
                <a:spcPct val="80000"/>
              </a:lnSpc>
              <a:buFont typeface="Arial" panose="020B0604020202020204" pitchFamily="34" charset="0"/>
              <a:buChar char="•"/>
            </a:pPr>
            <a:endParaRPr lang="en-US" altLang="cs-CZ" sz="2000" dirty="0" smtClean="0"/>
          </a:p>
        </p:txBody>
      </p:sp>
    </p:spTree>
    <p:extLst>
      <p:ext uri="{BB962C8B-B14F-4D97-AF65-F5344CB8AC3E}">
        <p14:creationId xmlns:p14="http://schemas.microsoft.com/office/powerpoint/2010/main" val="4178598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eaLnBrk="1" hangingPunct="1">
              <a:defRPr/>
            </a:pPr>
            <a:r>
              <a:rPr lang="cs-CZ" dirty="0" smtClean="0"/>
              <a:t>Teorie </a:t>
            </a:r>
            <a:r>
              <a:rPr lang="cs-CZ" dirty="0" err="1" smtClean="0"/>
              <a:t>efektivnostních</a:t>
            </a:r>
            <a:r>
              <a:rPr lang="cs-CZ" dirty="0" smtClean="0"/>
              <a:t> (motivačních) mezd</a:t>
            </a:r>
            <a:endParaRPr lang="en-US" dirty="0" smtClean="0"/>
          </a:p>
        </p:txBody>
      </p:sp>
      <p:sp>
        <p:nvSpPr>
          <p:cNvPr id="43011" name="Rectangle 27"/>
          <p:cNvSpPr>
            <a:spLocks noGrp="1"/>
          </p:cNvSpPr>
          <p:nvPr>
            <p:ph type="body" idx="1"/>
          </p:nvPr>
        </p:nvSpPr>
        <p:spPr>
          <a:xfrm>
            <a:off x="250825" y="1774825"/>
            <a:ext cx="8713788" cy="4625975"/>
          </a:xfrm>
        </p:spPr>
        <p:txBody>
          <a:bodyPr/>
          <a:lstStyle/>
          <a:p>
            <a:pPr marL="500063" indent="-381000" eaLnBrk="1" hangingPunct="1">
              <a:lnSpc>
                <a:spcPct val="80000"/>
              </a:lnSpc>
              <a:buFont typeface="Arial" panose="020B0604020202020204" pitchFamily="34" charset="0"/>
              <a:buChar char="•"/>
            </a:pPr>
            <a:r>
              <a:rPr lang="cs-CZ" altLang="cs-CZ" sz="2400" dirty="0" smtClean="0"/>
              <a:t>Nutriční model: </a:t>
            </a:r>
          </a:p>
          <a:p>
            <a:pPr marL="792163" lvl="1" indent="-381000" eaLnBrk="1" hangingPunct="1">
              <a:lnSpc>
                <a:spcPct val="80000"/>
              </a:lnSpc>
              <a:buFont typeface="Arial" panose="020B0604020202020204" pitchFamily="34" charset="0"/>
              <a:buChar char="•"/>
            </a:pPr>
            <a:r>
              <a:rPr lang="cs-CZ" altLang="cs-CZ" sz="2000" dirty="0" smtClean="0"/>
              <a:t>v ekonomicky málo rozvinutých zemích růst mezd může zvýšit fyzický i duševní stav zaměstnanců,</a:t>
            </a:r>
          </a:p>
          <a:p>
            <a:pPr marL="792163" lvl="1" indent="-381000" eaLnBrk="1" hangingPunct="1">
              <a:lnSpc>
                <a:spcPct val="80000"/>
              </a:lnSpc>
              <a:buFont typeface="Arial" panose="020B0604020202020204" pitchFamily="34" charset="0"/>
              <a:buChar char="•"/>
            </a:pPr>
            <a:r>
              <a:rPr lang="cs-CZ" altLang="cs-CZ" sz="2000" dirty="0" smtClean="0"/>
              <a:t>platí: </a:t>
            </a:r>
            <a:r>
              <a:rPr lang="cs-CZ" altLang="cs-CZ" sz="2000" dirty="0" smtClean="0">
                <a:latin typeface="Calibri" panose="020F0502020204030204" pitchFamily="34" charset="0"/>
                <a:cs typeface="Calibri" panose="020F0502020204030204" pitchFamily="34" charset="0"/>
              </a:rPr>
              <a:t>↑mezd → ↑produktivity práce</a:t>
            </a:r>
          </a:p>
          <a:p>
            <a:pPr marL="792163" lvl="1" indent="-381000" eaLnBrk="1" hangingPunct="1">
              <a:lnSpc>
                <a:spcPct val="80000"/>
              </a:lnSpc>
              <a:buFont typeface="Arial" panose="020B0604020202020204" pitchFamily="34" charset="0"/>
              <a:buChar char="•"/>
            </a:pPr>
            <a:r>
              <a:rPr lang="cs-CZ" altLang="cs-CZ" sz="2000" dirty="0" smtClean="0">
                <a:latin typeface="Calibri" panose="020F0502020204030204" pitchFamily="34" charset="0"/>
                <a:cs typeface="Calibri" panose="020F0502020204030204" pitchFamily="34" charset="0"/>
              </a:rPr>
              <a:t>výhodné pro zaměstnance i zaměstnavatele</a:t>
            </a:r>
          </a:p>
          <a:p>
            <a:pPr marL="792163" lvl="1" indent="-381000" eaLnBrk="1" hangingPunct="1">
              <a:lnSpc>
                <a:spcPct val="80000"/>
              </a:lnSpc>
              <a:buFont typeface="Arial" panose="020B0604020202020204" pitchFamily="34" charset="0"/>
              <a:buChar char="•"/>
            </a:pPr>
            <a:endParaRPr lang="cs-CZ" altLang="cs-CZ" sz="2000" dirty="0">
              <a:latin typeface="Calibri" panose="020F0502020204030204" pitchFamily="34" charset="0"/>
              <a:cs typeface="Calibri" panose="020F0502020204030204" pitchFamily="34" charset="0"/>
            </a:endParaRPr>
          </a:p>
          <a:p>
            <a:pPr marL="500063" indent="-381000" eaLnBrk="1" hangingPunct="1">
              <a:lnSpc>
                <a:spcPct val="80000"/>
              </a:lnSpc>
              <a:buFont typeface="Arial" panose="020B0604020202020204" pitchFamily="34" charset="0"/>
              <a:buChar char="•"/>
            </a:pPr>
            <a:r>
              <a:rPr lang="cs-CZ" altLang="cs-CZ" sz="2400" dirty="0" smtClean="0">
                <a:latin typeface="Calibri" panose="020F0502020204030204" pitchFamily="34" charset="0"/>
                <a:cs typeface="Calibri" panose="020F0502020204030204" pitchFamily="34" charset="0"/>
              </a:rPr>
              <a:t>Fluktuační model:</a:t>
            </a:r>
          </a:p>
          <a:p>
            <a:pPr marL="792163" lvl="1" indent="-381000" eaLnBrk="1" hangingPunct="1">
              <a:lnSpc>
                <a:spcPct val="80000"/>
              </a:lnSpc>
              <a:buFont typeface="Arial" panose="020B0604020202020204" pitchFamily="34" charset="0"/>
              <a:buChar char="•"/>
            </a:pPr>
            <a:r>
              <a:rPr lang="cs-CZ" altLang="cs-CZ" sz="2000" dirty="0" smtClean="0">
                <a:latin typeface="Calibri" panose="020F0502020204030204" pitchFamily="34" charset="0"/>
                <a:cs typeface="Calibri" panose="020F0502020204030204" pitchFamily="34" charset="0"/>
              </a:rPr>
              <a:t>růst mezd z důvodu snahy zabránit fluktuaci pracovníků,</a:t>
            </a:r>
          </a:p>
          <a:p>
            <a:pPr marL="792163" lvl="1" indent="-381000" eaLnBrk="1" hangingPunct="1">
              <a:lnSpc>
                <a:spcPct val="80000"/>
              </a:lnSpc>
              <a:buFont typeface="Arial" panose="020B0604020202020204" pitchFamily="34" charset="0"/>
              <a:buChar char="•"/>
            </a:pPr>
            <a:r>
              <a:rPr lang="cs-CZ" altLang="cs-CZ" sz="2000" dirty="0" smtClean="0">
                <a:latin typeface="Calibri" panose="020F0502020204030204" pitchFamily="34" charset="0"/>
                <a:cs typeface="Calibri" panose="020F0502020204030204" pitchFamily="34" charset="0"/>
              </a:rPr>
              <a:t>snaha:</a:t>
            </a:r>
          </a:p>
          <a:p>
            <a:pPr marL="1057276" lvl="2" indent="-381000" eaLnBrk="1" hangingPunct="1">
              <a:lnSpc>
                <a:spcPct val="80000"/>
              </a:lnSpc>
              <a:buFont typeface="Arial" panose="020B0604020202020204" pitchFamily="34" charset="0"/>
              <a:buChar char="•"/>
            </a:pPr>
            <a:r>
              <a:rPr lang="cs-CZ" altLang="cs-CZ" sz="1600" dirty="0" smtClean="0">
                <a:latin typeface="Calibri" panose="020F0502020204030204" pitchFamily="34" charset="0"/>
                <a:cs typeface="Calibri" panose="020F0502020204030204" pitchFamily="34" charset="0"/>
              </a:rPr>
              <a:t>snižovat náklady spojené se zaškolením,</a:t>
            </a:r>
          </a:p>
          <a:p>
            <a:pPr marL="1057276" lvl="2" indent="-381000" eaLnBrk="1" hangingPunct="1">
              <a:lnSpc>
                <a:spcPct val="80000"/>
              </a:lnSpc>
              <a:buFont typeface="Arial" panose="020B0604020202020204" pitchFamily="34" charset="0"/>
              <a:buChar char="•"/>
            </a:pPr>
            <a:r>
              <a:rPr lang="cs-CZ" altLang="cs-CZ" sz="1600" dirty="0" smtClean="0">
                <a:latin typeface="Calibri" panose="020F0502020204030204" pitchFamily="34" charset="0"/>
                <a:cs typeface="Calibri" panose="020F0502020204030204" pitchFamily="34" charset="0"/>
              </a:rPr>
              <a:t>předcházet snížení produktivity, rizika zmetkovitosti (u nových zaměstnanců).</a:t>
            </a:r>
          </a:p>
          <a:p>
            <a:pPr marL="1057276" lvl="2" indent="-381000" eaLnBrk="1" hangingPunct="1">
              <a:lnSpc>
                <a:spcPct val="80000"/>
              </a:lnSpc>
              <a:buFont typeface="Arial" panose="020B0604020202020204" pitchFamily="34" charset="0"/>
              <a:buChar char="•"/>
            </a:pPr>
            <a:endParaRPr lang="cs-CZ" altLang="cs-CZ" sz="1600" dirty="0" smtClean="0">
              <a:latin typeface="Calibri" panose="020F0502020204030204" pitchFamily="34" charset="0"/>
              <a:cs typeface="Calibri" panose="020F0502020204030204" pitchFamily="34" charset="0"/>
            </a:endParaRPr>
          </a:p>
          <a:p>
            <a:pPr marL="792163" lvl="1" indent="-381000" eaLnBrk="1" hangingPunct="1">
              <a:lnSpc>
                <a:spcPct val="80000"/>
              </a:lnSpc>
              <a:buFont typeface="Arial" panose="020B0604020202020204" pitchFamily="34" charset="0"/>
              <a:buChar char="•"/>
            </a:pPr>
            <a:endParaRPr lang="cs-CZ" altLang="cs-CZ" sz="2000" dirty="0" smtClean="0"/>
          </a:p>
          <a:p>
            <a:pPr marL="500063" indent="-381000" eaLnBrk="1" hangingPunct="1">
              <a:lnSpc>
                <a:spcPct val="80000"/>
              </a:lnSpc>
              <a:buFont typeface="Arial" panose="020B0604020202020204" pitchFamily="34" charset="0"/>
              <a:buChar char="•"/>
            </a:pPr>
            <a:endParaRPr lang="cs-CZ" altLang="cs-CZ" sz="2000" dirty="0" smtClean="0"/>
          </a:p>
          <a:p>
            <a:pPr marL="792163" lvl="1" indent="-381000" eaLnBrk="1" hangingPunct="1">
              <a:lnSpc>
                <a:spcPct val="80000"/>
              </a:lnSpc>
              <a:buFont typeface="Arial" panose="020B0604020202020204" pitchFamily="34" charset="0"/>
              <a:buChar char="•"/>
            </a:pPr>
            <a:endParaRPr lang="en-US" altLang="cs-CZ" sz="2000" dirty="0" smtClean="0"/>
          </a:p>
        </p:txBody>
      </p:sp>
    </p:spTree>
    <p:extLst>
      <p:ext uri="{BB962C8B-B14F-4D97-AF65-F5344CB8AC3E}">
        <p14:creationId xmlns:p14="http://schemas.microsoft.com/office/powerpoint/2010/main" val="945933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eaLnBrk="1" hangingPunct="1">
              <a:defRPr/>
            </a:pPr>
            <a:r>
              <a:rPr lang="cs-CZ" dirty="0"/>
              <a:t>Teorie </a:t>
            </a:r>
            <a:r>
              <a:rPr lang="cs-CZ" dirty="0" err="1"/>
              <a:t>efektivnostních</a:t>
            </a:r>
            <a:r>
              <a:rPr lang="cs-CZ" dirty="0"/>
              <a:t> (motivačních) mezd</a:t>
            </a:r>
            <a:endParaRPr lang="en-US" dirty="0" smtClean="0"/>
          </a:p>
        </p:txBody>
      </p:sp>
      <p:grpSp>
        <p:nvGrpSpPr>
          <p:cNvPr id="40963" name="Group 5"/>
          <p:cNvGrpSpPr>
            <a:grpSpLocks/>
          </p:cNvGrpSpPr>
          <p:nvPr/>
        </p:nvGrpSpPr>
        <p:grpSpPr bwMode="auto">
          <a:xfrm>
            <a:off x="179388" y="2910529"/>
            <a:ext cx="4984750" cy="3938588"/>
            <a:chOff x="1046" y="2141"/>
            <a:chExt cx="7850" cy="6202"/>
          </a:xfrm>
        </p:grpSpPr>
        <p:sp>
          <p:nvSpPr>
            <p:cNvPr id="40967" name="Text Box 6"/>
            <p:cNvSpPr txBox="1">
              <a:spLocks noChangeArrowheads="1"/>
            </p:cNvSpPr>
            <p:nvPr/>
          </p:nvSpPr>
          <p:spPr bwMode="auto">
            <a:xfrm>
              <a:off x="3411" y="5085"/>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A</a:t>
              </a:r>
              <a:endParaRPr lang="en-US" altLang="cs-CZ"/>
            </a:p>
          </p:txBody>
        </p:sp>
        <p:sp>
          <p:nvSpPr>
            <p:cNvPr id="40968" name="Text Box 7"/>
            <p:cNvSpPr txBox="1">
              <a:spLocks noChangeArrowheads="1"/>
            </p:cNvSpPr>
            <p:nvPr/>
          </p:nvSpPr>
          <p:spPr bwMode="auto">
            <a:xfrm>
              <a:off x="3675" y="2636"/>
              <a:ext cx="1730"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Přebytek</a:t>
              </a:r>
              <a:endParaRPr lang="en-US" altLang="cs-CZ"/>
            </a:p>
          </p:txBody>
        </p:sp>
        <p:sp>
          <p:nvSpPr>
            <p:cNvPr id="40969" name="Text Box 8"/>
            <p:cNvSpPr txBox="1">
              <a:spLocks noChangeArrowheads="1"/>
            </p:cNvSpPr>
            <p:nvPr/>
          </p:nvSpPr>
          <p:spPr bwMode="auto">
            <a:xfrm>
              <a:off x="1046" y="3206"/>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W</a:t>
              </a:r>
              <a:r>
                <a:rPr lang="cs-CZ" altLang="cs-CZ" sz="1400" b="1" baseline="-25000"/>
                <a:t>1</a:t>
              </a:r>
              <a:endParaRPr lang="en-US" altLang="cs-CZ"/>
            </a:p>
          </p:txBody>
        </p:sp>
        <p:sp>
          <p:nvSpPr>
            <p:cNvPr id="40970" name="Text Box 9"/>
            <p:cNvSpPr txBox="1">
              <a:spLocks noChangeArrowheads="1"/>
            </p:cNvSpPr>
            <p:nvPr/>
          </p:nvSpPr>
          <p:spPr bwMode="auto">
            <a:xfrm>
              <a:off x="5140" y="3037"/>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C</a:t>
              </a:r>
              <a:endParaRPr lang="en-US" altLang="cs-CZ"/>
            </a:p>
          </p:txBody>
        </p:sp>
        <p:sp>
          <p:nvSpPr>
            <p:cNvPr id="40971" name="Text Box 10"/>
            <p:cNvSpPr txBox="1">
              <a:spLocks noChangeArrowheads="1"/>
            </p:cNvSpPr>
            <p:nvPr/>
          </p:nvSpPr>
          <p:spPr bwMode="auto">
            <a:xfrm>
              <a:off x="3411" y="3037"/>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B</a:t>
              </a:r>
              <a:endParaRPr lang="en-US" altLang="cs-CZ"/>
            </a:p>
          </p:txBody>
        </p:sp>
        <p:sp>
          <p:nvSpPr>
            <p:cNvPr id="40972" name="Text Box 11"/>
            <p:cNvSpPr txBox="1">
              <a:spLocks noChangeArrowheads="1"/>
            </p:cNvSpPr>
            <p:nvPr/>
          </p:nvSpPr>
          <p:spPr bwMode="auto">
            <a:xfrm>
              <a:off x="1136" y="4785"/>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w</a:t>
              </a:r>
              <a:r>
                <a:rPr lang="cs-CZ" altLang="cs-CZ" sz="1400" b="1" baseline="-25000"/>
                <a:t>E</a:t>
              </a:r>
              <a:endParaRPr lang="en-US" altLang="cs-CZ"/>
            </a:p>
          </p:txBody>
        </p:sp>
        <p:sp>
          <p:nvSpPr>
            <p:cNvPr id="40973" name="Text Box 12"/>
            <p:cNvSpPr txBox="1">
              <a:spLocks noChangeArrowheads="1"/>
            </p:cNvSpPr>
            <p:nvPr/>
          </p:nvSpPr>
          <p:spPr bwMode="auto">
            <a:xfrm>
              <a:off x="1136" y="2426"/>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W</a:t>
              </a:r>
              <a:endParaRPr lang="en-US" altLang="cs-CZ"/>
            </a:p>
          </p:txBody>
        </p:sp>
        <p:sp>
          <p:nvSpPr>
            <p:cNvPr id="40974" name="Text Box 13"/>
            <p:cNvSpPr txBox="1">
              <a:spLocks noChangeArrowheads="1"/>
            </p:cNvSpPr>
            <p:nvPr/>
          </p:nvSpPr>
          <p:spPr bwMode="auto">
            <a:xfrm>
              <a:off x="6955" y="6881"/>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D</a:t>
              </a:r>
              <a:r>
                <a:rPr lang="cs-CZ" altLang="cs-CZ" sz="1400" b="1" baseline="-25000"/>
                <a:t>L1</a:t>
              </a:r>
              <a:endParaRPr lang="en-US" altLang="cs-CZ"/>
            </a:p>
          </p:txBody>
        </p:sp>
        <p:cxnSp>
          <p:nvCxnSpPr>
            <p:cNvPr id="40975" name="AutoShape 14"/>
            <p:cNvCxnSpPr>
              <a:cxnSpLocks noChangeShapeType="1"/>
            </p:cNvCxnSpPr>
            <p:nvPr/>
          </p:nvCxnSpPr>
          <p:spPr bwMode="auto">
            <a:xfrm>
              <a:off x="1725" y="7612"/>
              <a:ext cx="672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976" name="AutoShape 15"/>
            <p:cNvCxnSpPr>
              <a:cxnSpLocks noChangeShapeType="1"/>
            </p:cNvCxnSpPr>
            <p:nvPr/>
          </p:nvCxnSpPr>
          <p:spPr bwMode="auto">
            <a:xfrm flipV="1">
              <a:off x="1725" y="2392"/>
              <a:ext cx="0" cy="522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977" name="AutoShape 16"/>
            <p:cNvCxnSpPr>
              <a:cxnSpLocks noChangeShapeType="1"/>
            </p:cNvCxnSpPr>
            <p:nvPr/>
          </p:nvCxnSpPr>
          <p:spPr bwMode="auto">
            <a:xfrm flipV="1">
              <a:off x="2310" y="2752"/>
              <a:ext cx="4095" cy="3435"/>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40978" name="AutoShape 17"/>
            <p:cNvCxnSpPr>
              <a:cxnSpLocks noChangeShapeType="1"/>
            </p:cNvCxnSpPr>
            <p:nvPr/>
          </p:nvCxnSpPr>
          <p:spPr bwMode="auto">
            <a:xfrm>
              <a:off x="2985" y="3037"/>
              <a:ext cx="4920" cy="3675"/>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40979" name="Text Box 18"/>
            <p:cNvSpPr txBox="1">
              <a:spLocks noChangeArrowheads="1"/>
            </p:cNvSpPr>
            <p:nvPr/>
          </p:nvSpPr>
          <p:spPr bwMode="auto">
            <a:xfrm>
              <a:off x="8081" y="7732"/>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Q</a:t>
              </a:r>
              <a:endParaRPr lang="en-US" altLang="cs-CZ"/>
            </a:p>
          </p:txBody>
        </p:sp>
        <p:cxnSp>
          <p:nvCxnSpPr>
            <p:cNvPr id="40980" name="AutoShape 19"/>
            <p:cNvCxnSpPr>
              <a:cxnSpLocks noChangeShapeType="1"/>
            </p:cNvCxnSpPr>
            <p:nvPr/>
          </p:nvCxnSpPr>
          <p:spPr bwMode="auto">
            <a:xfrm>
              <a:off x="5505" y="3472"/>
              <a:ext cx="15" cy="4140"/>
            </a:xfrm>
            <a:prstGeom prst="straightConnector1">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40981" name="AutoShape 20"/>
            <p:cNvCxnSpPr>
              <a:cxnSpLocks noChangeShapeType="1"/>
            </p:cNvCxnSpPr>
            <p:nvPr/>
          </p:nvCxnSpPr>
          <p:spPr bwMode="auto">
            <a:xfrm flipH="1">
              <a:off x="3645" y="4252"/>
              <a:ext cx="30" cy="3360"/>
            </a:xfrm>
            <a:prstGeom prst="straightConnector1">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cxnSp>
        <p:sp>
          <p:nvSpPr>
            <p:cNvPr id="40982" name="Text Box 21"/>
            <p:cNvSpPr txBox="1">
              <a:spLocks noChangeArrowheads="1"/>
            </p:cNvSpPr>
            <p:nvPr/>
          </p:nvSpPr>
          <p:spPr bwMode="auto">
            <a:xfrm>
              <a:off x="2726" y="7732"/>
              <a:ext cx="1969"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Q</a:t>
              </a:r>
              <a:r>
                <a:rPr lang="cs-CZ" altLang="cs-CZ" sz="1400" b="1" baseline="-25000"/>
                <a:t>L1</a:t>
              </a:r>
              <a:r>
                <a:rPr lang="cs-CZ" altLang="cs-CZ" sz="1400" b="1"/>
                <a:t>=Q</a:t>
              </a:r>
              <a:r>
                <a:rPr lang="cs-CZ" altLang="cs-CZ" sz="1400" b="1" baseline="-25000"/>
                <a:t>L2</a:t>
              </a:r>
              <a:endParaRPr lang="en-US" altLang="cs-CZ"/>
            </a:p>
          </p:txBody>
        </p:sp>
        <p:sp>
          <p:nvSpPr>
            <p:cNvPr id="40983" name="Text Box 22"/>
            <p:cNvSpPr txBox="1">
              <a:spLocks noChangeArrowheads="1"/>
            </p:cNvSpPr>
            <p:nvPr/>
          </p:nvSpPr>
          <p:spPr bwMode="auto">
            <a:xfrm>
              <a:off x="5216" y="7732"/>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150</a:t>
              </a:r>
              <a:endParaRPr lang="en-US" altLang="cs-CZ"/>
            </a:p>
          </p:txBody>
        </p:sp>
        <p:cxnSp>
          <p:nvCxnSpPr>
            <p:cNvPr id="40984" name="AutoShape 23"/>
            <p:cNvCxnSpPr>
              <a:cxnSpLocks noChangeShapeType="1"/>
            </p:cNvCxnSpPr>
            <p:nvPr/>
          </p:nvCxnSpPr>
          <p:spPr bwMode="auto">
            <a:xfrm>
              <a:off x="1725" y="3472"/>
              <a:ext cx="6180" cy="0"/>
            </a:xfrm>
            <a:prstGeom prst="straightConnector1">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cxnSp>
        <p:sp>
          <p:nvSpPr>
            <p:cNvPr id="40985" name="Text Box 24"/>
            <p:cNvSpPr txBox="1">
              <a:spLocks noChangeArrowheads="1"/>
            </p:cNvSpPr>
            <p:nvPr/>
          </p:nvSpPr>
          <p:spPr bwMode="auto">
            <a:xfrm>
              <a:off x="7905" y="6412"/>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D</a:t>
              </a:r>
              <a:r>
                <a:rPr lang="cs-CZ" altLang="cs-CZ" sz="1400" b="1" baseline="-25000"/>
                <a:t>L2</a:t>
              </a:r>
              <a:endParaRPr lang="en-US" altLang="cs-CZ"/>
            </a:p>
          </p:txBody>
        </p:sp>
        <p:sp>
          <p:nvSpPr>
            <p:cNvPr id="40986" name="Text Box 25"/>
            <p:cNvSpPr txBox="1">
              <a:spLocks noChangeArrowheads="1"/>
            </p:cNvSpPr>
            <p:nvPr/>
          </p:nvSpPr>
          <p:spPr bwMode="auto">
            <a:xfrm>
              <a:off x="6236" y="2141"/>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S</a:t>
              </a:r>
              <a:r>
                <a:rPr lang="cs-CZ" altLang="cs-CZ" sz="1400" b="1" baseline="-25000"/>
                <a:t>L</a:t>
              </a:r>
              <a:endParaRPr lang="en-US" altLang="cs-CZ"/>
            </a:p>
          </p:txBody>
        </p:sp>
        <p:cxnSp>
          <p:nvCxnSpPr>
            <p:cNvPr id="40987" name="AutoShape 26"/>
            <p:cNvCxnSpPr>
              <a:cxnSpLocks noChangeShapeType="1"/>
            </p:cNvCxnSpPr>
            <p:nvPr/>
          </p:nvCxnSpPr>
          <p:spPr bwMode="auto">
            <a:xfrm>
              <a:off x="2131" y="3817"/>
              <a:ext cx="4920" cy="3675"/>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40988" name="AutoShape 27"/>
            <p:cNvCxnSpPr>
              <a:cxnSpLocks noChangeShapeType="1"/>
            </p:cNvCxnSpPr>
            <p:nvPr/>
          </p:nvCxnSpPr>
          <p:spPr bwMode="auto">
            <a:xfrm flipV="1">
              <a:off x="3675" y="3648"/>
              <a:ext cx="0" cy="1332"/>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989" name="AutoShape 28"/>
            <p:cNvCxnSpPr>
              <a:cxnSpLocks noChangeShapeType="1"/>
            </p:cNvCxnSpPr>
            <p:nvPr/>
          </p:nvCxnSpPr>
          <p:spPr bwMode="auto">
            <a:xfrm flipH="1">
              <a:off x="1725" y="4980"/>
              <a:ext cx="1950" cy="0"/>
            </a:xfrm>
            <a:prstGeom prst="straightConnector1">
              <a:avLst/>
            </a:prstGeom>
            <a:noFill/>
            <a:ln w="19050" cap="rnd">
              <a:solidFill>
                <a:srgbClr val="000000"/>
              </a:solidFill>
              <a:prstDash val="sysDot"/>
              <a:round/>
              <a:headEnd/>
              <a:tailEnd/>
            </a:ln>
            <a:extLst>
              <a:ext uri="{909E8E84-426E-40DD-AFC4-6F175D3DCCD1}">
                <a14:hiddenFill xmlns:a14="http://schemas.microsoft.com/office/drawing/2010/main">
                  <a:noFill/>
                </a14:hiddenFill>
              </a:ext>
            </a:extLst>
          </p:spPr>
        </p:cxnSp>
      </p:grpSp>
      <p:sp>
        <p:nvSpPr>
          <p:cNvPr id="40964" name="Text Box 29"/>
          <p:cNvSpPr txBox="1">
            <a:spLocks noChangeArrowheads="1"/>
          </p:cNvSpPr>
          <p:nvPr/>
        </p:nvSpPr>
        <p:spPr bwMode="auto">
          <a:xfrm>
            <a:off x="5795963" y="2276475"/>
            <a:ext cx="309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cs-CZ" altLang="cs-CZ"/>
          </a:p>
        </p:txBody>
      </p:sp>
      <p:sp>
        <p:nvSpPr>
          <p:cNvPr id="40965" name="Text Box 30"/>
          <p:cNvSpPr txBox="1">
            <a:spLocks noChangeArrowheads="1"/>
          </p:cNvSpPr>
          <p:nvPr/>
        </p:nvSpPr>
        <p:spPr bwMode="auto">
          <a:xfrm>
            <a:off x="214472" y="1703939"/>
            <a:ext cx="86407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eaLnBrk="1" hangingPunct="1">
              <a:lnSpc>
                <a:spcPct val="80000"/>
              </a:lnSpc>
              <a:buClr>
                <a:schemeClr val="accent1"/>
              </a:buClr>
              <a:buSzPct val="80000"/>
              <a:buFont typeface="Arial" panose="020B0604020202020204" pitchFamily="34" charset="0"/>
              <a:buChar char="•"/>
            </a:pPr>
            <a:r>
              <a:rPr lang="cs-CZ" altLang="cs-CZ" sz="2000" u="sng" dirty="0" err="1" smtClean="0">
                <a:latin typeface="+mj-lt"/>
              </a:rPr>
              <a:t>Shirking</a:t>
            </a:r>
            <a:r>
              <a:rPr lang="cs-CZ" altLang="cs-CZ" sz="2000" u="sng" dirty="0" smtClean="0">
                <a:latin typeface="+mj-lt"/>
              </a:rPr>
              <a:t> model: </a:t>
            </a:r>
          </a:p>
          <a:p>
            <a:pPr eaLnBrk="1" hangingPunct="1">
              <a:lnSpc>
                <a:spcPct val="80000"/>
              </a:lnSpc>
              <a:buClr>
                <a:schemeClr val="accent1"/>
              </a:buClr>
              <a:buSzPct val="80000"/>
            </a:pPr>
            <a:r>
              <a:rPr lang="cs-CZ" altLang="cs-CZ" sz="2000" dirty="0" smtClean="0">
                <a:latin typeface="+mj-lt"/>
              </a:rPr>
              <a:t>používá </a:t>
            </a:r>
            <a:r>
              <a:rPr lang="cs-CZ" altLang="cs-CZ" sz="2000" dirty="0">
                <a:latin typeface="+mj-lt"/>
              </a:rPr>
              <a:t>se u některých profesí, jako způsob, jak snížit vyhýbání se práci u svých zaměstnanců. Zaměstnavatelé mají zpravidla málo informací o výkonech svých zaměstnanců (např. u bezpečnostních služeb) a dozor a kontrola těchto pracovníků by neúměrně zvýšila náklady.  SHIRK=vyhýbat se</a:t>
            </a:r>
            <a:endParaRPr lang="en-US" altLang="cs-CZ" sz="2000" dirty="0">
              <a:latin typeface="+mj-lt"/>
            </a:endParaRPr>
          </a:p>
        </p:txBody>
      </p:sp>
      <p:sp>
        <p:nvSpPr>
          <p:cNvPr id="40966" name="Text Box 31"/>
          <p:cNvSpPr txBox="1">
            <a:spLocks noChangeArrowheads="1"/>
          </p:cNvSpPr>
          <p:nvPr/>
        </p:nvSpPr>
        <p:spPr bwMode="auto">
          <a:xfrm>
            <a:off x="5347018" y="3755782"/>
            <a:ext cx="367188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2000" dirty="0"/>
              <a:t>zvýšení mzdy z </a:t>
            </a:r>
            <a:r>
              <a:rPr lang="cs-CZ" altLang="cs-CZ" sz="2000" dirty="0" err="1"/>
              <a:t>w</a:t>
            </a:r>
            <a:r>
              <a:rPr lang="cs-CZ" altLang="cs-CZ" sz="2000" baseline="-25000" dirty="0" err="1"/>
              <a:t>E</a:t>
            </a:r>
            <a:r>
              <a:rPr lang="cs-CZ" altLang="cs-CZ" sz="2000" dirty="0"/>
              <a:t> na w</a:t>
            </a:r>
            <a:r>
              <a:rPr lang="cs-CZ" altLang="cs-CZ" sz="2000" baseline="-25000" dirty="0"/>
              <a:t>1</a:t>
            </a:r>
            <a:r>
              <a:rPr lang="cs-CZ" altLang="cs-CZ" sz="2000" dirty="0"/>
              <a:t> může zvýšit produktivitu práce, zároveň  se posune poptávka po práci a tento krok minimalizuje náklady firmy na efektivní jednotku práce. Vzniká ale přebytek nabízené práce na trhu. </a:t>
            </a:r>
            <a:endParaRPr lang="en-US" altLang="cs-CZ" sz="2000" dirty="0"/>
          </a:p>
        </p:txBody>
      </p:sp>
    </p:spTree>
    <p:extLst>
      <p:ext uri="{BB962C8B-B14F-4D97-AF65-F5344CB8AC3E}">
        <p14:creationId xmlns:p14="http://schemas.microsoft.com/office/powerpoint/2010/main" val="3424132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eaLnBrk="1" hangingPunct="1">
              <a:defRPr/>
            </a:pPr>
            <a:r>
              <a:rPr lang="cs-CZ" dirty="0"/>
              <a:t>Teorie </a:t>
            </a:r>
            <a:r>
              <a:rPr lang="cs-CZ" dirty="0" err="1"/>
              <a:t>efektivnostních</a:t>
            </a:r>
            <a:r>
              <a:rPr lang="cs-CZ" dirty="0"/>
              <a:t> (motivačních) mezd</a:t>
            </a:r>
            <a:endParaRPr lang="en-US" dirty="0" smtClean="0"/>
          </a:p>
        </p:txBody>
      </p:sp>
      <p:sp>
        <p:nvSpPr>
          <p:cNvPr id="43011" name="Rectangle 27"/>
          <p:cNvSpPr>
            <a:spLocks noGrp="1"/>
          </p:cNvSpPr>
          <p:nvPr>
            <p:ph type="body" idx="1"/>
          </p:nvPr>
        </p:nvSpPr>
        <p:spPr>
          <a:xfrm>
            <a:off x="250825" y="1774825"/>
            <a:ext cx="8713788" cy="4625975"/>
          </a:xfrm>
        </p:spPr>
        <p:txBody>
          <a:bodyPr/>
          <a:lstStyle/>
          <a:p>
            <a:pPr marL="500063" indent="-381000" eaLnBrk="1" hangingPunct="1">
              <a:lnSpc>
                <a:spcPct val="80000"/>
              </a:lnSpc>
            </a:pPr>
            <a:r>
              <a:rPr lang="cs-CZ" altLang="cs-CZ" sz="2400" u="sng" dirty="0" smtClean="0"/>
              <a:t>Kritika tohoto modelu</a:t>
            </a:r>
            <a:r>
              <a:rPr lang="cs-CZ" altLang="cs-CZ" sz="2400" dirty="0" smtClean="0"/>
              <a:t>:</a:t>
            </a:r>
          </a:p>
          <a:p>
            <a:pPr marL="792163" lvl="1" indent="-381000" eaLnBrk="1" hangingPunct="1">
              <a:spcBef>
                <a:spcPts val="1200"/>
              </a:spcBef>
              <a:buFont typeface="Wingdings 2" panose="05020102010507070707" pitchFamily="18" charset="2"/>
              <a:buAutoNum type="arabicPeriod"/>
            </a:pPr>
            <a:r>
              <a:rPr lang="cs-CZ" altLang="cs-CZ" sz="2000" dirty="0" smtClean="0"/>
              <a:t>Lepší variantou je u některých profesí tzv. úkolová mzda (sklizeň ovoce)</a:t>
            </a:r>
          </a:p>
          <a:p>
            <a:pPr marL="792163" lvl="1" indent="-381000" eaLnBrk="1" hangingPunct="1">
              <a:spcBef>
                <a:spcPts val="1200"/>
              </a:spcBef>
              <a:buFont typeface="Wingdings 2" panose="05020102010507070707" pitchFamily="18" charset="2"/>
              <a:buAutoNum type="arabicPeriod"/>
            </a:pPr>
            <a:r>
              <a:rPr lang="cs-CZ" altLang="cs-CZ" sz="2000" dirty="0" smtClean="0"/>
              <a:t>Možnost zavedení systému ohodnocení dle toho, jak pracovníci přispívají k zisku firmy (pojišťovací agenti, prodejci automobilů)</a:t>
            </a:r>
          </a:p>
          <a:p>
            <a:pPr marL="792163" lvl="1" indent="-381000" eaLnBrk="1" hangingPunct="1">
              <a:spcBef>
                <a:spcPts val="1200"/>
              </a:spcBef>
              <a:buFont typeface="Wingdings 2" panose="05020102010507070707" pitchFamily="18" charset="2"/>
              <a:buAutoNum type="arabicPeriod"/>
            </a:pPr>
            <a:r>
              <a:rPr lang="cs-CZ" altLang="cs-CZ" sz="2000" dirty="0" smtClean="0"/>
              <a:t>Systém bonusu, o který by pracující přišli, kdyby nevykonávali řádně svoji práci</a:t>
            </a:r>
            <a:endParaRPr lang="en-US" altLang="cs-CZ" sz="2000" dirty="0" smtClean="0"/>
          </a:p>
        </p:txBody>
      </p:sp>
    </p:spTree>
    <p:extLst>
      <p:ext uri="{BB962C8B-B14F-4D97-AF65-F5344CB8AC3E}">
        <p14:creationId xmlns:p14="http://schemas.microsoft.com/office/powerpoint/2010/main" val="472964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mtClean="0"/>
              <a:t>Minimální mzda </a:t>
            </a:r>
            <a:endParaRPr lang="en-US" smtClean="0"/>
          </a:p>
        </p:txBody>
      </p:sp>
      <p:pic>
        <p:nvPicPr>
          <p:cNvPr id="24579" name="Picture 5" descr="minw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484313"/>
            <a:ext cx="4924425"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mtClean="0"/>
              <a:t>Minimální mzda </a:t>
            </a:r>
            <a:endParaRPr lang="en-US" smtClean="0"/>
          </a:p>
        </p:txBody>
      </p:sp>
      <p:pic>
        <p:nvPicPr>
          <p:cNvPr id="26627" name="Picture 5" descr="minimum_wage-incr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276475"/>
            <a:ext cx="539750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mtClean="0"/>
              <a:t>Minimální mzda </a:t>
            </a:r>
            <a:endParaRPr lang="en-US" smtClean="0"/>
          </a:p>
        </p:txBody>
      </p:sp>
      <p:pic>
        <p:nvPicPr>
          <p:cNvPr id="28675" name="Picture 5" descr="MinimumWageWor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773238"/>
            <a:ext cx="585787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mtClean="0"/>
              <a:t>Minimální mzda</a:t>
            </a:r>
            <a:endParaRPr lang="en-US" smtClean="0"/>
          </a:p>
        </p:txBody>
      </p:sp>
      <p:sp>
        <p:nvSpPr>
          <p:cNvPr id="30723" name="Rectangle 3"/>
          <p:cNvSpPr>
            <a:spLocks noGrp="1"/>
          </p:cNvSpPr>
          <p:nvPr>
            <p:ph type="body" idx="1"/>
          </p:nvPr>
        </p:nvSpPr>
        <p:spPr>
          <a:xfrm>
            <a:off x="251520" y="1556792"/>
            <a:ext cx="8229600" cy="4625975"/>
          </a:xfrm>
        </p:spPr>
        <p:txBody>
          <a:bodyPr/>
          <a:lstStyle/>
          <a:p>
            <a:pPr eaLnBrk="1" hangingPunct="1">
              <a:spcBef>
                <a:spcPts val="1200"/>
              </a:spcBef>
            </a:pPr>
            <a:r>
              <a:rPr lang="cs-CZ" altLang="cs-CZ" sz="2000" dirty="0" smtClean="0"/>
              <a:t>Velmi rozporuplná problematika. </a:t>
            </a:r>
          </a:p>
          <a:p>
            <a:pPr eaLnBrk="1" hangingPunct="1">
              <a:spcBef>
                <a:spcPts val="1200"/>
              </a:spcBef>
            </a:pPr>
            <a:r>
              <a:rPr lang="cs-CZ" altLang="cs-CZ" sz="2000" dirty="0" smtClean="0"/>
              <a:t>Cílem je zaručit pracujícím určitou minimální úroveň příjmu, který by stačil na to, aby mohli uspokojit své základní potřeby (tzv. </a:t>
            </a:r>
            <a:r>
              <a:rPr lang="cs-CZ" altLang="cs-CZ" sz="2000" u="sng" dirty="0" smtClean="0"/>
              <a:t>sociální cíl</a:t>
            </a:r>
            <a:r>
              <a:rPr lang="cs-CZ" altLang="cs-CZ" sz="2000" dirty="0"/>
              <a:t>). </a:t>
            </a:r>
            <a:r>
              <a:rPr lang="cs-CZ" altLang="cs-CZ" sz="2000" dirty="0" smtClean="0"/>
              <a:t>Každému </a:t>
            </a:r>
            <a:r>
              <a:rPr lang="cs-CZ" altLang="cs-CZ" sz="2000" dirty="0"/>
              <a:t>zaměstnanci </a:t>
            </a:r>
            <a:r>
              <a:rPr lang="cs-CZ" altLang="cs-CZ" sz="2000" dirty="0" smtClean="0"/>
              <a:t>náleží </a:t>
            </a:r>
            <a:r>
              <a:rPr lang="cs-CZ" altLang="cs-CZ" sz="2000" dirty="0"/>
              <a:t>minimální příjem, </a:t>
            </a:r>
            <a:r>
              <a:rPr lang="cs-CZ" altLang="cs-CZ" sz="2000" dirty="0" smtClean="0"/>
              <a:t>jenž </a:t>
            </a:r>
            <a:r>
              <a:rPr lang="cs-CZ" altLang="cs-CZ" sz="2000" dirty="0"/>
              <a:t>je formou ochrany před chudobou a sociálním vyloučením ze společnosti a zároveň by tento příjem měl postačovat k zabezpečení </a:t>
            </a:r>
            <a:r>
              <a:rPr lang="cs-CZ" altLang="cs-CZ" sz="2000" dirty="0" smtClean="0"/>
              <a:t>obživy </a:t>
            </a:r>
            <a:r>
              <a:rPr lang="cs-CZ" altLang="cs-CZ" sz="2000" dirty="0"/>
              <a:t>a všeobecně </a:t>
            </a:r>
            <a:r>
              <a:rPr lang="cs-CZ" altLang="cs-CZ" sz="2000" dirty="0" smtClean="0"/>
              <a:t>žití </a:t>
            </a:r>
            <a:r>
              <a:rPr lang="cs-CZ" altLang="cs-CZ" sz="2000" dirty="0"/>
              <a:t>na společensky uznané </a:t>
            </a:r>
            <a:r>
              <a:rPr lang="cs-CZ" altLang="cs-CZ" sz="2000" dirty="0" smtClean="0"/>
              <a:t>úrovni.</a:t>
            </a:r>
          </a:p>
          <a:p>
            <a:pPr eaLnBrk="1" hangingPunct="1">
              <a:spcBef>
                <a:spcPts val="1200"/>
              </a:spcBef>
            </a:pPr>
            <a:r>
              <a:rPr lang="cs-CZ" altLang="cs-CZ" sz="2000" u="sng" dirty="0"/>
              <a:t>Ekonomicko-kriteriální </a:t>
            </a:r>
            <a:r>
              <a:rPr lang="cs-CZ" altLang="cs-CZ" sz="2000" u="sng" dirty="0" smtClean="0"/>
              <a:t>cíl</a:t>
            </a:r>
            <a:r>
              <a:rPr lang="cs-CZ" altLang="cs-CZ" sz="2000" dirty="0" smtClean="0"/>
              <a:t> je zaměřen </a:t>
            </a:r>
            <a:r>
              <a:rPr lang="cs-CZ" altLang="cs-CZ" sz="2000" dirty="0"/>
              <a:t>šířeji ve vztahu hospodářské politiky k politice zaměstnanosti (s tím související regulaci trhu práce či konkurenceschopnosti národní ekonomiky) a k sociální politice státu. Cílem této funkce je motivace pro účastníky trhu práce minimálně v takové výši, kdy se budou subjekty </a:t>
            </a:r>
            <a:r>
              <a:rPr lang="cs-CZ" altLang="cs-CZ" sz="2000" dirty="0" smtClean="0"/>
              <a:t>snažit </a:t>
            </a:r>
            <a:r>
              <a:rPr lang="cs-CZ" altLang="cs-CZ" sz="2000" dirty="0"/>
              <a:t>nalézt a svědomitě vykonávat legální zaměstnání</a:t>
            </a:r>
            <a:endParaRPr lang="en-US" altLang="cs-CZ" sz="2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dirty="0" smtClean="0"/>
              <a:t>Atributy minimální mzdy</a:t>
            </a:r>
            <a:endParaRPr lang="en-US" dirty="0" smtClean="0"/>
          </a:p>
        </p:txBody>
      </p:sp>
      <p:sp>
        <p:nvSpPr>
          <p:cNvPr id="30723" name="Rectangle 3"/>
          <p:cNvSpPr>
            <a:spLocks noGrp="1"/>
          </p:cNvSpPr>
          <p:nvPr>
            <p:ph type="body" idx="1"/>
          </p:nvPr>
        </p:nvSpPr>
        <p:spPr>
          <a:xfrm>
            <a:off x="251520" y="1556792"/>
            <a:ext cx="8229600" cy="4625975"/>
          </a:xfrm>
        </p:spPr>
        <p:txBody>
          <a:bodyPr/>
          <a:lstStyle/>
          <a:p>
            <a:pPr eaLnBrk="1" hangingPunct="1">
              <a:spcBef>
                <a:spcPts val="1200"/>
              </a:spcBef>
            </a:pPr>
            <a:r>
              <a:rPr lang="cs-CZ" altLang="cs-CZ" sz="1800" dirty="0" smtClean="0"/>
              <a:t>Minimální </a:t>
            </a:r>
            <a:r>
              <a:rPr lang="cs-CZ" altLang="cs-CZ" sz="1800" dirty="0"/>
              <a:t>mzda nemá </a:t>
            </a:r>
            <a:r>
              <a:rPr lang="cs-CZ" altLang="cs-CZ" sz="1800" u="sng" dirty="0"/>
              <a:t>žádné okamžité rozpočtové konsekvence </a:t>
            </a:r>
            <a:r>
              <a:rPr lang="cs-CZ" altLang="cs-CZ" sz="1800" dirty="0"/>
              <a:t>– uzákonění minimální mzdy nezvyšuje daně a ani zadlužení veřejného sektoru.</a:t>
            </a:r>
          </a:p>
          <a:p>
            <a:pPr eaLnBrk="1" hangingPunct="1">
              <a:spcBef>
                <a:spcPts val="1200"/>
              </a:spcBef>
            </a:pPr>
            <a:r>
              <a:rPr lang="cs-CZ" altLang="cs-CZ" sz="1800" u="sng" dirty="0" smtClean="0"/>
              <a:t>Zvyšuje </a:t>
            </a:r>
            <a:r>
              <a:rPr lang="cs-CZ" altLang="cs-CZ" sz="1800" u="sng" dirty="0"/>
              <a:t>motivaci pracovat </a:t>
            </a:r>
            <a:r>
              <a:rPr lang="cs-CZ" altLang="cs-CZ" sz="1800" dirty="0"/>
              <a:t>– pracovní participace sice může klesnout, což jde na vrub zavedení minimální mzdy, pokud jsou ale současně nabízeny pracovní pozice za minimální mzdu, lidé je přijmou (výše uvedené ale bude platit za předpokladu dostatečně nízkých sociálních benefitů během trvání nezaměstnanosti).  </a:t>
            </a:r>
          </a:p>
          <a:p>
            <a:pPr eaLnBrk="1" hangingPunct="1">
              <a:spcBef>
                <a:spcPts val="1200"/>
              </a:spcBef>
            </a:pPr>
            <a:r>
              <a:rPr lang="cs-CZ" altLang="cs-CZ" sz="1800" u="sng" dirty="0" smtClean="0"/>
              <a:t>Administrativní </a:t>
            </a:r>
            <a:r>
              <a:rPr lang="cs-CZ" altLang="cs-CZ" sz="1800" u="sng" dirty="0"/>
              <a:t>nenáročnost</a:t>
            </a:r>
            <a:r>
              <a:rPr lang="cs-CZ" altLang="cs-CZ" sz="1800" dirty="0"/>
              <a:t> – je poměrně jednoduché definovat práva,  povinnosti a sankce za porušení pravidel, což představuje následně malé požadavky na velikost </a:t>
            </a:r>
            <a:r>
              <a:rPr lang="cs-CZ" altLang="cs-CZ" sz="1800" dirty="0" smtClean="0"/>
              <a:t>dohlížejícího </a:t>
            </a:r>
            <a:r>
              <a:rPr lang="cs-CZ" altLang="cs-CZ" sz="1800" dirty="0"/>
              <a:t>úřadu. </a:t>
            </a:r>
            <a:endParaRPr lang="cs-CZ" altLang="cs-CZ" sz="1800" dirty="0" smtClean="0"/>
          </a:p>
          <a:p>
            <a:pPr eaLnBrk="1" hangingPunct="1">
              <a:spcBef>
                <a:spcPts val="1200"/>
              </a:spcBef>
            </a:pPr>
            <a:r>
              <a:rPr lang="cs-CZ" altLang="cs-CZ" sz="1800" u="sng" dirty="0"/>
              <a:t>Sociální atribut </a:t>
            </a:r>
            <a:r>
              <a:rPr lang="cs-CZ" altLang="cs-CZ" sz="1800" dirty="0"/>
              <a:t>- minimální mzda nepodporuje nízce placené pracovní pozice tak, jak to dělají ostatní formy redistribuce. Ve smyslu výše uvedeného to znamená, že lidé jsou připraveni akceptovat zvýšení úrovně minimální mzdy tím víc, čím víc nebude zasahováno do systému sociálního zabezpečení. Je to dáno jednoduchým vztahem – lidé raději podpoří ty, kteří chtějí pracovat než ty, kteří nepracují a pobírají jen sociální dávky. </a:t>
            </a:r>
          </a:p>
        </p:txBody>
      </p:sp>
    </p:spTree>
    <p:extLst>
      <p:ext uri="{BB962C8B-B14F-4D97-AF65-F5344CB8AC3E}">
        <p14:creationId xmlns:p14="http://schemas.microsoft.com/office/powerpoint/2010/main" val="3948343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eaLnBrk="1" hangingPunct="1">
              <a:defRPr/>
            </a:pPr>
            <a:r>
              <a:rPr lang="cs-CZ" dirty="0" smtClean="0"/>
              <a:t>Minimální mzdy vs. sociální podpory</a:t>
            </a:r>
            <a:endParaRPr lang="en-US" dirty="0" smtClean="0"/>
          </a:p>
        </p:txBody>
      </p:sp>
      <p:sp>
        <p:nvSpPr>
          <p:cNvPr id="30723" name="Rectangle 3"/>
          <p:cNvSpPr>
            <a:spLocks noGrp="1"/>
          </p:cNvSpPr>
          <p:nvPr>
            <p:ph type="body" idx="1"/>
          </p:nvPr>
        </p:nvSpPr>
        <p:spPr>
          <a:xfrm>
            <a:off x="251520" y="1556792"/>
            <a:ext cx="8229600" cy="4625975"/>
          </a:xfrm>
        </p:spPr>
        <p:txBody>
          <a:bodyPr/>
          <a:lstStyle/>
          <a:p>
            <a:pPr eaLnBrk="1" hangingPunct="1">
              <a:spcBef>
                <a:spcPts val="1200"/>
              </a:spcBef>
            </a:pPr>
            <a:r>
              <a:rPr lang="cs-CZ" altLang="cs-CZ" sz="1800" dirty="0"/>
              <a:t>méně kvalifikovaní či nekvalifikovaní občané berou v úvahu při rozhodování o tom, zda nastoupí do pracovně-právního poměru jak investici do lidského kapitálu, tak i právě výši minimální mzdy, </a:t>
            </a:r>
            <a:r>
              <a:rPr lang="cs-CZ" altLang="cs-CZ" sz="1800" dirty="0" smtClean="0"/>
              <a:t>již </a:t>
            </a:r>
            <a:r>
              <a:rPr lang="cs-CZ" altLang="cs-CZ" sz="1800" dirty="0"/>
              <a:t>legislativa státu garantuje na daném trhu práce jako </a:t>
            </a:r>
            <a:r>
              <a:rPr lang="cs-CZ" altLang="cs-CZ" sz="1800" dirty="0" smtClean="0"/>
              <a:t>nejnižší možný </a:t>
            </a:r>
            <a:r>
              <a:rPr lang="cs-CZ" altLang="cs-CZ" sz="1800" dirty="0"/>
              <a:t>výdělek</a:t>
            </a:r>
            <a:r>
              <a:rPr lang="cs-CZ" altLang="cs-CZ" sz="1800" dirty="0" smtClean="0"/>
              <a:t>.</a:t>
            </a:r>
          </a:p>
          <a:p>
            <a:pPr eaLnBrk="1" hangingPunct="1">
              <a:spcBef>
                <a:spcPts val="1200"/>
              </a:spcBef>
            </a:pPr>
            <a:r>
              <a:rPr lang="cs-CZ" altLang="cs-CZ" sz="1800" u="sng" dirty="0" smtClean="0"/>
              <a:t>Dopad na motivaci lidí pracovat </a:t>
            </a:r>
            <a:r>
              <a:rPr lang="cs-CZ" altLang="cs-CZ" sz="1800" dirty="0"/>
              <a:t>–  </a:t>
            </a:r>
            <a:r>
              <a:rPr lang="cs-CZ" altLang="cs-CZ" sz="1800" dirty="0" smtClean="0"/>
              <a:t>faktická konkurence </a:t>
            </a:r>
            <a:r>
              <a:rPr lang="cs-CZ" altLang="cs-CZ" sz="1800" dirty="0"/>
              <a:t>mezi minimálními příjmy z legálního výkonu </a:t>
            </a:r>
            <a:r>
              <a:rPr lang="cs-CZ" altLang="cs-CZ" sz="1800" dirty="0" smtClean="0"/>
              <a:t>práce </a:t>
            </a:r>
            <a:r>
              <a:rPr lang="cs-CZ" altLang="cs-CZ" sz="1800" dirty="0"/>
              <a:t>a maximální </a:t>
            </a:r>
            <a:r>
              <a:rPr lang="cs-CZ" altLang="cs-CZ" sz="1800" dirty="0" smtClean="0"/>
              <a:t>dosažitelnou </a:t>
            </a:r>
            <a:r>
              <a:rPr lang="cs-CZ" altLang="cs-CZ" sz="1800" dirty="0"/>
              <a:t>částkou, která není závislá na pracovní činnosti – sociální dávky (jedná se </a:t>
            </a:r>
            <a:r>
              <a:rPr lang="cs-CZ" altLang="cs-CZ" sz="1800" dirty="0" smtClean="0"/>
              <a:t>převážně </a:t>
            </a:r>
            <a:r>
              <a:rPr lang="cs-CZ" altLang="cs-CZ" sz="1800" dirty="0"/>
              <a:t>o podporu </a:t>
            </a:r>
            <a:r>
              <a:rPr lang="cs-CZ" altLang="cs-CZ" sz="1800" dirty="0" smtClean="0"/>
              <a:t>v nezaměstnanosti </a:t>
            </a:r>
            <a:r>
              <a:rPr lang="cs-CZ" altLang="cs-CZ" sz="1800" dirty="0"/>
              <a:t>a další nárokové sociální </a:t>
            </a:r>
            <a:r>
              <a:rPr lang="cs-CZ" altLang="cs-CZ" sz="1800" dirty="0" smtClean="0"/>
              <a:t>dávky)</a:t>
            </a:r>
          </a:p>
          <a:p>
            <a:pPr eaLnBrk="1" hangingPunct="1">
              <a:spcBef>
                <a:spcPts val="1200"/>
              </a:spcBef>
            </a:pPr>
            <a:r>
              <a:rPr lang="cs-CZ" altLang="cs-CZ" sz="1800" u="sng" dirty="0"/>
              <a:t>Past nezaměstnanosti</a:t>
            </a:r>
            <a:r>
              <a:rPr lang="cs-CZ" altLang="cs-CZ" sz="1800" dirty="0"/>
              <a:t> </a:t>
            </a:r>
            <a:r>
              <a:rPr lang="cs-CZ" altLang="cs-CZ" sz="1800" dirty="0" smtClean="0"/>
              <a:t>- vzniká </a:t>
            </a:r>
            <a:r>
              <a:rPr lang="cs-CZ" altLang="cs-CZ" sz="1800" dirty="0"/>
              <a:t>v případě, kdy výše </a:t>
            </a:r>
            <a:r>
              <a:rPr lang="cs-CZ" altLang="cs-CZ" sz="1800" dirty="0" smtClean="0"/>
              <a:t>dosažitelných </a:t>
            </a:r>
            <a:r>
              <a:rPr lang="cs-CZ" altLang="cs-CZ" sz="1800" dirty="0"/>
              <a:t>sociálních příjmů je stejně vysoká nebo jen o něco málo </a:t>
            </a:r>
            <a:r>
              <a:rPr lang="cs-CZ" altLang="cs-CZ" sz="1800" dirty="0" smtClean="0"/>
              <a:t>nižší než </a:t>
            </a:r>
            <a:r>
              <a:rPr lang="cs-CZ" altLang="cs-CZ" sz="1800" dirty="0"/>
              <a:t>minimální mzda. V této situaci se nevyplatí lidem s nízkými příjmy pracovat, </a:t>
            </a:r>
            <a:r>
              <a:rPr lang="cs-CZ" altLang="cs-CZ" sz="1800" dirty="0" smtClean="0"/>
              <a:t>protože </a:t>
            </a:r>
            <a:r>
              <a:rPr lang="cs-CZ" altLang="cs-CZ" sz="1800" dirty="0"/>
              <a:t>nízkopříjmové skupiny obyvatelstva nejsou ochotny pracovat z důvodu minimálního očekávaného příjmového zlepšení a raději budou nadále pobírat sociální dávky</a:t>
            </a:r>
          </a:p>
        </p:txBody>
      </p:sp>
    </p:spTree>
    <p:extLst>
      <p:ext uri="{BB962C8B-B14F-4D97-AF65-F5344CB8AC3E}">
        <p14:creationId xmlns:p14="http://schemas.microsoft.com/office/powerpoint/2010/main" val="211173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Zástupný symbol pro obsah 2"/>
          <p:cNvSpPr>
            <a:spLocks noGrp="1"/>
          </p:cNvSpPr>
          <p:nvPr>
            <p:ph idx="1"/>
          </p:nvPr>
        </p:nvSpPr>
        <p:spPr>
          <a:xfrm>
            <a:off x="468313" y="1773238"/>
            <a:ext cx="8229600" cy="4625975"/>
          </a:xfrm>
        </p:spPr>
        <p:txBody>
          <a:bodyPr/>
          <a:lstStyle/>
          <a:p>
            <a:pPr eaLnBrk="1" hangingPunct="1">
              <a:buFont typeface="Wingdings 2" panose="05020102010507070707" pitchFamily="18" charset="2"/>
              <a:buNone/>
            </a:pPr>
            <a:r>
              <a:rPr lang="cs-CZ" altLang="cs-CZ" sz="2800" u="sng" smtClean="0"/>
              <a:t>Dvojí pohled na pracovní sílu a její využití:</a:t>
            </a:r>
          </a:p>
          <a:p>
            <a:pPr eaLnBrk="1" hangingPunct="1"/>
            <a:r>
              <a:rPr lang="cs-CZ" altLang="cs-CZ" sz="2400" smtClean="0"/>
              <a:t>Makroekonomický (co nejlepší rozmístění=alokace pracovní síly v rámci sektorů ekonomiky)</a:t>
            </a:r>
          </a:p>
          <a:p>
            <a:pPr eaLnBrk="1" hangingPunct="1"/>
            <a:r>
              <a:rPr lang="cs-CZ" altLang="cs-CZ" sz="2400" smtClean="0"/>
              <a:t>Mikroekonomický (dosažení co nejvyšší produktivity práce)</a:t>
            </a:r>
          </a:p>
          <a:p>
            <a:pPr eaLnBrk="1" hangingPunct="1">
              <a:buFont typeface="Wingdings 2" panose="05020102010507070707" pitchFamily="18" charset="2"/>
              <a:buNone/>
            </a:pPr>
            <a:r>
              <a:rPr lang="cs-CZ" altLang="cs-CZ" sz="2800" i="1" smtClean="0"/>
              <a:t>↑produktivity práce vytváří prostor pro růst reálných mezd.</a:t>
            </a:r>
          </a:p>
          <a:p>
            <a:pPr eaLnBrk="1" hangingPunct="1">
              <a:buFont typeface="Wingdings 2" panose="05020102010507070707" pitchFamily="18" charset="2"/>
              <a:buNone/>
            </a:pPr>
            <a:r>
              <a:rPr lang="cs-CZ" altLang="cs-CZ" sz="2800" u="sng" smtClean="0"/>
              <a:t>Stanovení mzdy:</a:t>
            </a:r>
          </a:p>
          <a:p>
            <a:pPr eaLnBrk="1" hangingPunct="1"/>
            <a:r>
              <a:rPr lang="cs-CZ" altLang="cs-CZ" sz="2400" smtClean="0"/>
              <a:t>Neodborovým mechanismem</a:t>
            </a:r>
          </a:p>
          <a:p>
            <a:pPr eaLnBrk="1" hangingPunct="1"/>
            <a:r>
              <a:rPr lang="cs-CZ" altLang="cs-CZ" sz="2400" smtClean="0"/>
              <a:t>Kolektivním vyjednáváním</a:t>
            </a:r>
          </a:p>
          <a:p>
            <a:pPr eaLnBrk="1" hangingPunct="1"/>
            <a:r>
              <a:rPr lang="cs-CZ" altLang="cs-CZ" sz="2400" smtClean="0"/>
              <a:t>Arbitráží</a:t>
            </a:r>
          </a:p>
          <a:p>
            <a:pPr eaLnBrk="1" hangingPunct="1"/>
            <a:r>
              <a:rPr lang="cs-CZ" altLang="cs-CZ" sz="2400" smtClean="0"/>
              <a:t>Smíšené systémy</a:t>
            </a:r>
          </a:p>
        </p:txBody>
      </p:sp>
      <p:sp>
        <p:nvSpPr>
          <p:cNvPr id="14339" name="Text Box 7"/>
          <p:cNvSpPr txBox="1">
            <a:spLocks noChangeArrowheads="1"/>
          </p:cNvSpPr>
          <p:nvPr/>
        </p:nvSpPr>
        <p:spPr bwMode="auto">
          <a:xfrm>
            <a:off x="395288" y="260350"/>
            <a:ext cx="5832475" cy="823913"/>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800" b="1">
                <a:solidFill>
                  <a:schemeClr val="accent1"/>
                </a:solidFill>
                <a:latin typeface="Corbel" panose="020B0503020204020204" pitchFamily="34" charset="0"/>
              </a:rPr>
              <a:t>Základní východiska</a:t>
            </a:r>
            <a:endParaRPr lang="en-US" altLang="cs-CZ" sz="4800" b="1">
              <a:solidFill>
                <a:schemeClr val="accent1"/>
              </a:solidFill>
              <a:latin typeface="Corbel" panose="020B0503020204020204" pitchFamily="34" charset="0"/>
            </a:endParaRPr>
          </a:p>
        </p:txBody>
      </p:sp>
      <p:pic>
        <p:nvPicPr>
          <p:cNvPr id="14340" name="Picture 9" descr="stud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650" y="188913"/>
            <a:ext cx="106838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3" descr="more_in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88913"/>
            <a:ext cx="12779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eaLnBrk="1" hangingPunct="1">
              <a:defRPr/>
            </a:pPr>
            <a:r>
              <a:rPr lang="cs-CZ" dirty="0" smtClean="0"/>
              <a:t>Minimální mzdy vs. sociální podpory</a:t>
            </a:r>
            <a:endParaRPr lang="en-US" dirty="0" smtClean="0"/>
          </a:p>
        </p:txBody>
      </p:sp>
      <p:pic>
        <p:nvPicPr>
          <p:cNvPr id="3" name="Obrázek 2"/>
          <p:cNvPicPr>
            <a:picLocks noChangeAspect="1"/>
          </p:cNvPicPr>
          <p:nvPr/>
        </p:nvPicPr>
        <p:blipFill>
          <a:blip r:embed="rId3"/>
          <a:stretch>
            <a:fillRect/>
          </a:stretch>
        </p:blipFill>
        <p:spPr>
          <a:xfrm>
            <a:off x="1187624" y="1556792"/>
            <a:ext cx="6213473" cy="5212413"/>
          </a:xfrm>
          <a:prstGeom prst="rect">
            <a:avLst/>
          </a:prstGeom>
        </p:spPr>
      </p:pic>
    </p:spTree>
    <p:extLst>
      <p:ext uri="{BB962C8B-B14F-4D97-AF65-F5344CB8AC3E}">
        <p14:creationId xmlns:p14="http://schemas.microsoft.com/office/powerpoint/2010/main" val="3358081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eaLnBrk="1" hangingPunct="1">
              <a:defRPr/>
            </a:pPr>
            <a:r>
              <a:rPr lang="cs-CZ" dirty="0" smtClean="0"/>
              <a:t>Minimální mzda – historické okénko</a:t>
            </a:r>
            <a:endParaRPr lang="en-US" dirty="0" smtClean="0"/>
          </a:p>
        </p:txBody>
      </p:sp>
      <p:sp>
        <p:nvSpPr>
          <p:cNvPr id="32771" name="Rectangle 3"/>
          <p:cNvSpPr>
            <a:spLocks noGrp="1"/>
          </p:cNvSpPr>
          <p:nvPr>
            <p:ph type="body" idx="1"/>
          </p:nvPr>
        </p:nvSpPr>
        <p:spPr>
          <a:xfrm>
            <a:off x="179512" y="1774825"/>
            <a:ext cx="8856984" cy="4625975"/>
          </a:xfrm>
        </p:spPr>
        <p:txBody>
          <a:bodyPr/>
          <a:lstStyle/>
          <a:p>
            <a:pPr eaLnBrk="1" hangingPunct="1">
              <a:spcBef>
                <a:spcPts val="1200"/>
              </a:spcBef>
            </a:pPr>
            <a:r>
              <a:rPr lang="cs-CZ" altLang="cs-CZ" sz="2000" dirty="0" smtClean="0"/>
              <a:t>Poprvé na konci 19. století na Novém Zélandu a v Austrálii</a:t>
            </a:r>
          </a:p>
          <a:p>
            <a:pPr eaLnBrk="1" hangingPunct="1">
              <a:spcBef>
                <a:spcPts val="1200"/>
              </a:spcBef>
            </a:pPr>
            <a:r>
              <a:rPr lang="cs-CZ" altLang="cs-CZ" sz="2000" dirty="0"/>
              <a:t>Zákonná minimální mzda, která měla za cíl zvýšit blahobyt a životní úroveň pracovníků s nízkými mezními produkty, zkušenostmi a pracovními </a:t>
            </a:r>
            <a:r>
              <a:rPr lang="cs-CZ" altLang="cs-CZ" sz="2000" dirty="0" smtClean="0"/>
              <a:t>možnostmi</a:t>
            </a:r>
          </a:p>
          <a:p>
            <a:pPr eaLnBrk="1" hangingPunct="1">
              <a:spcBef>
                <a:spcPts val="1200"/>
              </a:spcBef>
            </a:pPr>
            <a:r>
              <a:rPr lang="cs-CZ" altLang="cs-CZ" sz="2000" dirty="0" smtClean="0"/>
              <a:t>Diskuze  diskuze o negativním dopadu na pracovní sílu zejména ve smyslu neoklasické ekonomie a funkci mzdy na trhu práce (tzv. vyčišťující funkce)</a:t>
            </a:r>
          </a:p>
          <a:p>
            <a:pPr eaLnBrk="1" hangingPunct="1">
              <a:spcBef>
                <a:spcPts val="1200"/>
              </a:spcBef>
            </a:pPr>
            <a:r>
              <a:rPr lang="cs-CZ" altLang="cs-CZ" sz="2000" dirty="0"/>
              <a:t>Při </a:t>
            </a:r>
            <a:r>
              <a:rPr lang="cs-CZ" altLang="cs-CZ" sz="2000" dirty="0" smtClean="0"/>
              <a:t>zavedení </a:t>
            </a:r>
            <a:r>
              <a:rPr lang="cs-CZ" altLang="cs-CZ" sz="2000" dirty="0"/>
              <a:t>minimální mzdy dochází ke zvýšení nákladů zaměstnavatelů, k poklesu poptávaného množství práce a firmy propouští pracovníky s nižším mezním </a:t>
            </a:r>
            <a:r>
              <a:rPr lang="cs-CZ" altLang="cs-CZ" sz="2000" dirty="0" smtClean="0"/>
              <a:t>produktem </a:t>
            </a:r>
          </a:p>
          <a:p>
            <a:pPr eaLnBrk="1" hangingPunct="1">
              <a:spcBef>
                <a:spcPts val="1200"/>
              </a:spcBef>
            </a:pPr>
            <a:r>
              <a:rPr lang="cs-CZ" altLang="cs-CZ" sz="2000" dirty="0" smtClean="0"/>
              <a:t>Její zvyšování má tak dopad hlavně na pracovní sílu s nízkým MPL</a:t>
            </a:r>
          </a:p>
          <a:p>
            <a:pPr eaLnBrk="1" hangingPunct="1">
              <a:spcBef>
                <a:spcPts val="1200"/>
              </a:spcBef>
            </a:pPr>
            <a:r>
              <a:rPr lang="cs-CZ" altLang="cs-CZ" sz="2000" dirty="0" smtClean="0"/>
              <a:t>Avšak předpoklady neoklasické ekonomie nejsou v souladu s ekonomickou realitou =&gt; nové ekonomické směry</a:t>
            </a:r>
          </a:p>
          <a:p>
            <a:pPr eaLnBrk="1" hangingPunct="1">
              <a:spcBef>
                <a:spcPts val="1200"/>
              </a:spcBef>
            </a:pPr>
            <a:endParaRPr lang="cs-CZ" altLang="cs-CZ" sz="2000" dirty="0" smtClean="0"/>
          </a:p>
          <a:p>
            <a:pPr eaLnBrk="1" hangingPunct="1">
              <a:spcBef>
                <a:spcPts val="1200"/>
              </a:spcBef>
            </a:pPr>
            <a:endParaRPr lang="cs-CZ" altLang="cs-CZ" sz="2000" dirty="0" smtClean="0"/>
          </a:p>
        </p:txBody>
      </p:sp>
    </p:spTree>
    <p:extLst>
      <p:ext uri="{BB962C8B-B14F-4D97-AF65-F5344CB8AC3E}">
        <p14:creationId xmlns:p14="http://schemas.microsoft.com/office/powerpoint/2010/main" val="1383605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mtClean="0"/>
              <a:t>Minimální mzda – dva pohledy</a:t>
            </a:r>
            <a:endParaRPr lang="en-US" smtClean="0"/>
          </a:p>
        </p:txBody>
      </p:sp>
      <p:sp>
        <p:nvSpPr>
          <p:cNvPr id="32771" name="Rectangle 3"/>
          <p:cNvSpPr>
            <a:spLocks noGrp="1"/>
          </p:cNvSpPr>
          <p:nvPr>
            <p:ph type="body" idx="1"/>
          </p:nvPr>
        </p:nvSpPr>
        <p:spPr/>
        <p:txBody>
          <a:bodyPr/>
          <a:lstStyle/>
          <a:p>
            <a:pPr eaLnBrk="1" hangingPunct="1"/>
            <a:r>
              <a:rPr lang="cs-CZ" altLang="cs-CZ" sz="2400" dirty="0" smtClean="0"/>
              <a:t>Problémem ale je, že se týká zpravidla </a:t>
            </a:r>
            <a:r>
              <a:rPr lang="cs-CZ" altLang="cs-CZ" sz="2400" dirty="0" err="1" smtClean="0"/>
              <a:t>nízkokvalifikované</a:t>
            </a:r>
            <a:r>
              <a:rPr lang="cs-CZ" altLang="cs-CZ" sz="2400" dirty="0" smtClean="0"/>
              <a:t> pracovní síly či studentů, kteří by byli ochotni pracovat i za mzdu nižší=&gt;způsobuje nedobrovolnou nezaměstnanost (firmy je nenajímají, protože je to mzda vyšší než rovnovážná) </a:t>
            </a:r>
            <a:r>
              <a:rPr lang="en-US" altLang="cs-CZ" sz="2400" dirty="0" smtClean="0"/>
              <a:t>=&gt;</a:t>
            </a:r>
            <a:r>
              <a:rPr lang="cs-CZ" altLang="cs-CZ" sz="2400" u="sng" dirty="0" smtClean="0"/>
              <a:t>představuje tedy brzdu podnikání deformující trh práce</a:t>
            </a:r>
            <a:r>
              <a:rPr lang="cs-CZ" altLang="cs-CZ" sz="2400" dirty="0" smtClean="0"/>
              <a:t> </a:t>
            </a:r>
          </a:p>
          <a:p>
            <a:pPr eaLnBrk="1" hangingPunct="1"/>
            <a:endParaRPr lang="cs-CZ" altLang="cs-CZ" sz="2400" dirty="0" smtClean="0"/>
          </a:p>
          <a:p>
            <a:pPr eaLnBrk="1" hangingPunct="1"/>
            <a:r>
              <a:rPr lang="cs-CZ" altLang="cs-CZ" sz="2400" dirty="0" smtClean="0"/>
              <a:t>+Ale díky minimální mzdě </a:t>
            </a:r>
            <a:r>
              <a:rPr lang="cs-CZ" altLang="cs-CZ" sz="2400" u="sng" dirty="0" smtClean="0"/>
              <a:t>jsou občané motivováni</a:t>
            </a:r>
            <a:r>
              <a:rPr lang="cs-CZ" altLang="cs-CZ" sz="2400" dirty="0" smtClean="0"/>
              <a:t> k vykonávání prací, které by jinak </a:t>
            </a:r>
            <a:r>
              <a:rPr lang="cs-CZ" altLang="cs-CZ" sz="2400" u="sng" dirty="0" smtClean="0"/>
              <a:t>nikdo nevykonával</a:t>
            </a:r>
            <a:r>
              <a:rPr lang="cs-CZ" altLang="cs-CZ" sz="2400"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mtClean="0"/>
              <a:t>Stanovení minimální mzdy</a:t>
            </a:r>
            <a:endParaRPr lang="en-US" smtClean="0"/>
          </a:p>
        </p:txBody>
      </p:sp>
      <p:sp>
        <p:nvSpPr>
          <p:cNvPr id="34819" name="Rectangle 3"/>
          <p:cNvSpPr>
            <a:spLocks noGrp="1"/>
          </p:cNvSpPr>
          <p:nvPr>
            <p:ph type="body" idx="1"/>
          </p:nvPr>
        </p:nvSpPr>
        <p:spPr>
          <a:xfrm>
            <a:off x="107504" y="1774825"/>
            <a:ext cx="8579296" cy="4625975"/>
          </a:xfrm>
        </p:spPr>
        <p:txBody>
          <a:bodyPr/>
          <a:lstStyle/>
          <a:p>
            <a:pPr marL="728663" indent="-609600" eaLnBrk="1" hangingPunct="1">
              <a:lnSpc>
                <a:spcPct val="90000"/>
              </a:lnSpc>
              <a:spcBef>
                <a:spcPts val="0"/>
              </a:spcBef>
              <a:spcAft>
                <a:spcPts val="1200"/>
              </a:spcAft>
            </a:pPr>
            <a:r>
              <a:rPr lang="cs-CZ" altLang="cs-CZ" sz="2400" dirty="0" smtClean="0"/>
              <a:t>Rozhodnutím parlamentu (moc se nepoužívá z důvodu malé flexibility – USA)</a:t>
            </a:r>
          </a:p>
          <a:p>
            <a:pPr marL="728663" indent="-609600" eaLnBrk="1" hangingPunct="1">
              <a:lnSpc>
                <a:spcPct val="90000"/>
              </a:lnSpc>
              <a:spcBef>
                <a:spcPts val="0"/>
              </a:spcBef>
              <a:spcAft>
                <a:spcPts val="1200"/>
              </a:spcAft>
            </a:pPr>
            <a:r>
              <a:rPr lang="cs-CZ" altLang="cs-CZ" sz="2400" dirty="0" smtClean="0"/>
              <a:t>Rozhodnutím státní správy (vyhláška nebo nařízení, oproti předchozímu je pružnější, někdy je nutné projednat v rámci tripartity – Francie, ČR- nařízení vlády č. 567/2006 Sb. – dle potřeby upravováno)</a:t>
            </a:r>
          </a:p>
          <a:p>
            <a:pPr marL="728663" indent="-609600" eaLnBrk="1" hangingPunct="1">
              <a:lnSpc>
                <a:spcPct val="90000"/>
              </a:lnSpc>
              <a:spcBef>
                <a:spcPts val="0"/>
              </a:spcBef>
              <a:spcAft>
                <a:spcPts val="1200"/>
              </a:spcAft>
            </a:pPr>
            <a:r>
              <a:rPr lang="cs-CZ" altLang="cs-CZ" sz="2400" dirty="0" smtClean="0"/>
              <a:t>Orgány s pravomocí doporučovat (zpravidla nějaká komise, rada apod., dosti časté v rozvojových zemích)</a:t>
            </a:r>
          </a:p>
          <a:p>
            <a:pPr marL="728663" indent="-609600" eaLnBrk="1" hangingPunct="1">
              <a:lnSpc>
                <a:spcPct val="90000"/>
              </a:lnSpc>
              <a:spcBef>
                <a:spcPts val="0"/>
              </a:spcBef>
              <a:spcAft>
                <a:spcPts val="1200"/>
              </a:spcAft>
            </a:pPr>
            <a:r>
              <a:rPr lang="cs-CZ" altLang="cs-CZ" sz="2400" dirty="0" smtClean="0"/>
              <a:t>Orgány s pravomocí rozhodovat (Austrálie, Velká Británie)</a:t>
            </a:r>
            <a:endParaRPr lang="en-US" altLang="cs-CZ" sz="2400" dirty="0" smtClean="0"/>
          </a:p>
        </p:txBody>
      </p:sp>
      <p:pic>
        <p:nvPicPr>
          <p:cNvPr id="34820" name="Picture 5" descr="2N4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88913"/>
            <a:ext cx="14763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dirty="0" smtClean="0"/>
              <a:t>Vývoj minimální mzdy v USA</a:t>
            </a:r>
            <a:endParaRPr lang="en-US" dirty="0" smtClean="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772816"/>
            <a:ext cx="6516216" cy="4571533"/>
          </a:xfrm>
          <a:prstGeom prst="rect">
            <a:avLst/>
          </a:prstGeom>
        </p:spPr>
      </p:pic>
    </p:spTree>
    <p:extLst>
      <p:ext uri="{BB962C8B-B14F-4D97-AF65-F5344CB8AC3E}">
        <p14:creationId xmlns:p14="http://schemas.microsoft.com/office/powerpoint/2010/main" val="2005197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eaLnBrk="1" hangingPunct="1">
              <a:defRPr/>
            </a:pPr>
            <a:r>
              <a:rPr lang="cs-CZ" sz="4100" smtClean="0"/>
              <a:t>Efekt zavedení minimální mzdy na dokonale konkurenčním trhu</a:t>
            </a:r>
            <a:endParaRPr lang="en-US" sz="4100" smtClean="0"/>
          </a:p>
        </p:txBody>
      </p:sp>
      <p:grpSp>
        <p:nvGrpSpPr>
          <p:cNvPr id="36867" name="Group 4"/>
          <p:cNvGrpSpPr>
            <a:grpSpLocks/>
          </p:cNvGrpSpPr>
          <p:nvPr/>
        </p:nvGrpSpPr>
        <p:grpSpPr bwMode="auto">
          <a:xfrm>
            <a:off x="1403648" y="2060848"/>
            <a:ext cx="6156325" cy="3938588"/>
            <a:chOff x="971" y="754"/>
            <a:chExt cx="9694" cy="6202"/>
          </a:xfrm>
        </p:grpSpPr>
        <p:sp>
          <p:nvSpPr>
            <p:cNvPr id="36868" name="Text Box 5"/>
            <p:cNvSpPr txBox="1">
              <a:spLocks noChangeArrowheads="1"/>
            </p:cNvSpPr>
            <p:nvPr/>
          </p:nvSpPr>
          <p:spPr bwMode="auto">
            <a:xfrm>
              <a:off x="971" y="2655"/>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dirty="0" smtClean="0"/>
                <a:t>70</a:t>
              </a:r>
              <a:endParaRPr lang="en-US" altLang="cs-CZ" dirty="0"/>
            </a:p>
          </p:txBody>
        </p:sp>
        <p:sp>
          <p:nvSpPr>
            <p:cNvPr id="36869" name="Text Box 6"/>
            <p:cNvSpPr txBox="1">
              <a:spLocks noChangeArrowheads="1"/>
            </p:cNvSpPr>
            <p:nvPr/>
          </p:nvSpPr>
          <p:spPr bwMode="auto">
            <a:xfrm>
              <a:off x="4212" y="2261"/>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E</a:t>
              </a:r>
              <a:endParaRPr lang="en-US" altLang="cs-CZ"/>
            </a:p>
          </p:txBody>
        </p:sp>
        <p:sp>
          <p:nvSpPr>
            <p:cNvPr id="36870" name="Text Box 7"/>
            <p:cNvSpPr txBox="1">
              <a:spLocks noChangeArrowheads="1"/>
            </p:cNvSpPr>
            <p:nvPr/>
          </p:nvSpPr>
          <p:spPr bwMode="auto">
            <a:xfrm>
              <a:off x="3610" y="1650"/>
              <a:ext cx="1730"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Přebytek</a:t>
              </a:r>
              <a:endParaRPr lang="en-US" altLang="cs-CZ"/>
            </a:p>
          </p:txBody>
        </p:sp>
        <p:sp>
          <p:nvSpPr>
            <p:cNvPr id="36871" name="Text Box 8"/>
            <p:cNvSpPr txBox="1">
              <a:spLocks noChangeArrowheads="1"/>
            </p:cNvSpPr>
            <p:nvPr/>
          </p:nvSpPr>
          <p:spPr bwMode="auto">
            <a:xfrm>
              <a:off x="971" y="1039"/>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W</a:t>
              </a:r>
              <a:endParaRPr lang="en-US" altLang="cs-CZ"/>
            </a:p>
          </p:txBody>
        </p:sp>
        <p:cxnSp>
          <p:nvCxnSpPr>
            <p:cNvPr id="36872" name="AutoShape 9"/>
            <p:cNvCxnSpPr>
              <a:cxnSpLocks noChangeShapeType="1"/>
            </p:cNvCxnSpPr>
            <p:nvPr/>
          </p:nvCxnSpPr>
          <p:spPr bwMode="auto">
            <a:xfrm>
              <a:off x="1560" y="6225"/>
              <a:ext cx="672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73" name="AutoShape 10"/>
            <p:cNvCxnSpPr>
              <a:cxnSpLocks noChangeShapeType="1"/>
            </p:cNvCxnSpPr>
            <p:nvPr/>
          </p:nvCxnSpPr>
          <p:spPr bwMode="auto">
            <a:xfrm flipV="1">
              <a:off x="1560" y="1005"/>
              <a:ext cx="0" cy="522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874" name="AutoShape 11"/>
            <p:cNvCxnSpPr>
              <a:cxnSpLocks noChangeShapeType="1"/>
            </p:cNvCxnSpPr>
            <p:nvPr/>
          </p:nvCxnSpPr>
          <p:spPr bwMode="auto">
            <a:xfrm flipV="1">
              <a:off x="2145" y="1365"/>
              <a:ext cx="4095" cy="3435"/>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36875" name="AutoShape 12"/>
            <p:cNvCxnSpPr>
              <a:cxnSpLocks noChangeShapeType="1"/>
            </p:cNvCxnSpPr>
            <p:nvPr/>
          </p:nvCxnSpPr>
          <p:spPr bwMode="auto">
            <a:xfrm>
              <a:off x="2820" y="1650"/>
              <a:ext cx="4920" cy="3675"/>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36876" name="Text Box 13"/>
            <p:cNvSpPr txBox="1">
              <a:spLocks noChangeArrowheads="1"/>
            </p:cNvSpPr>
            <p:nvPr/>
          </p:nvSpPr>
          <p:spPr bwMode="auto">
            <a:xfrm>
              <a:off x="7916" y="6345"/>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Q</a:t>
              </a:r>
              <a:endParaRPr lang="en-US" altLang="cs-CZ"/>
            </a:p>
          </p:txBody>
        </p:sp>
        <p:sp>
          <p:nvSpPr>
            <p:cNvPr id="36877" name="Text Box 14"/>
            <p:cNvSpPr txBox="1">
              <a:spLocks noChangeArrowheads="1"/>
            </p:cNvSpPr>
            <p:nvPr/>
          </p:nvSpPr>
          <p:spPr bwMode="auto">
            <a:xfrm>
              <a:off x="6415" y="1650"/>
              <a:ext cx="4250"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dirty="0"/>
                <a:t>Minimální mzda </a:t>
              </a:r>
              <a:r>
                <a:rPr lang="cs-CZ" altLang="cs-CZ" sz="1400" b="1" dirty="0" smtClean="0"/>
                <a:t>(79,80 </a:t>
              </a:r>
              <a:r>
                <a:rPr lang="cs-CZ" altLang="cs-CZ" sz="1400" b="1" dirty="0"/>
                <a:t>Kč/hod)</a:t>
              </a:r>
              <a:endParaRPr lang="en-US" altLang="cs-CZ" dirty="0"/>
            </a:p>
          </p:txBody>
        </p:sp>
        <p:cxnSp>
          <p:nvCxnSpPr>
            <p:cNvPr id="36878" name="AutoShape 15"/>
            <p:cNvCxnSpPr>
              <a:cxnSpLocks noChangeShapeType="1"/>
            </p:cNvCxnSpPr>
            <p:nvPr/>
          </p:nvCxnSpPr>
          <p:spPr bwMode="auto">
            <a:xfrm>
              <a:off x="5340" y="2085"/>
              <a:ext cx="15" cy="4140"/>
            </a:xfrm>
            <a:prstGeom prst="straightConnector1">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6879" name="AutoShape 16"/>
            <p:cNvCxnSpPr>
              <a:cxnSpLocks noChangeShapeType="1"/>
            </p:cNvCxnSpPr>
            <p:nvPr/>
          </p:nvCxnSpPr>
          <p:spPr bwMode="auto">
            <a:xfrm>
              <a:off x="3420" y="2085"/>
              <a:ext cx="15" cy="4140"/>
            </a:xfrm>
            <a:prstGeom prst="straightConnector1">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6880" name="AutoShape 17"/>
            <p:cNvCxnSpPr>
              <a:cxnSpLocks noChangeShapeType="1"/>
            </p:cNvCxnSpPr>
            <p:nvPr/>
          </p:nvCxnSpPr>
          <p:spPr bwMode="auto">
            <a:xfrm flipH="1">
              <a:off x="4410" y="2865"/>
              <a:ext cx="30" cy="3360"/>
            </a:xfrm>
            <a:prstGeom prst="straightConnector1">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cxnSp>
        <p:sp>
          <p:nvSpPr>
            <p:cNvPr id="36881" name="Text Box 18"/>
            <p:cNvSpPr txBox="1">
              <a:spLocks noChangeArrowheads="1"/>
            </p:cNvSpPr>
            <p:nvPr/>
          </p:nvSpPr>
          <p:spPr bwMode="auto">
            <a:xfrm>
              <a:off x="3011" y="6345"/>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50</a:t>
              </a:r>
              <a:endParaRPr lang="en-US" altLang="cs-CZ"/>
            </a:p>
          </p:txBody>
        </p:sp>
        <p:sp>
          <p:nvSpPr>
            <p:cNvPr id="36882" name="Text Box 19"/>
            <p:cNvSpPr txBox="1">
              <a:spLocks noChangeArrowheads="1"/>
            </p:cNvSpPr>
            <p:nvPr/>
          </p:nvSpPr>
          <p:spPr bwMode="auto">
            <a:xfrm>
              <a:off x="4061" y="6345"/>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100</a:t>
              </a:r>
              <a:endParaRPr lang="en-US" altLang="cs-CZ"/>
            </a:p>
          </p:txBody>
        </p:sp>
        <p:sp>
          <p:nvSpPr>
            <p:cNvPr id="36883" name="Text Box 20"/>
            <p:cNvSpPr txBox="1">
              <a:spLocks noChangeArrowheads="1"/>
            </p:cNvSpPr>
            <p:nvPr/>
          </p:nvSpPr>
          <p:spPr bwMode="auto">
            <a:xfrm>
              <a:off x="5051" y="6345"/>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150</a:t>
              </a:r>
              <a:endParaRPr lang="en-US" altLang="cs-CZ"/>
            </a:p>
          </p:txBody>
        </p:sp>
        <p:cxnSp>
          <p:nvCxnSpPr>
            <p:cNvPr id="36884" name="AutoShape 21"/>
            <p:cNvCxnSpPr>
              <a:cxnSpLocks noChangeShapeType="1"/>
            </p:cNvCxnSpPr>
            <p:nvPr/>
          </p:nvCxnSpPr>
          <p:spPr bwMode="auto">
            <a:xfrm>
              <a:off x="1560" y="2085"/>
              <a:ext cx="1860" cy="0"/>
            </a:xfrm>
            <a:prstGeom prst="straightConnector1">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6885" name="AutoShape 22"/>
            <p:cNvCxnSpPr>
              <a:cxnSpLocks noChangeShapeType="1"/>
            </p:cNvCxnSpPr>
            <p:nvPr/>
          </p:nvCxnSpPr>
          <p:spPr bwMode="auto">
            <a:xfrm>
              <a:off x="3420" y="2085"/>
              <a:ext cx="1920" cy="0"/>
            </a:xfrm>
            <a:prstGeom prst="straightConnector1">
              <a:avLst/>
            </a:prstGeom>
            <a:noFill/>
            <a:ln w="38100">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6886" name="AutoShape 23"/>
            <p:cNvCxnSpPr>
              <a:cxnSpLocks noChangeShapeType="1"/>
            </p:cNvCxnSpPr>
            <p:nvPr/>
          </p:nvCxnSpPr>
          <p:spPr bwMode="auto">
            <a:xfrm>
              <a:off x="5355" y="2085"/>
              <a:ext cx="4740" cy="0"/>
            </a:xfrm>
            <a:prstGeom prst="straightConnector1">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6887" name="AutoShape 24"/>
            <p:cNvCxnSpPr>
              <a:cxnSpLocks noChangeShapeType="1"/>
            </p:cNvCxnSpPr>
            <p:nvPr/>
          </p:nvCxnSpPr>
          <p:spPr bwMode="auto">
            <a:xfrm flipH="1">
              <a:off x="1560" y="2865"/>
              <a:ext cx="2850" cy="7"/>
            </a:xfrm>
            <a:prstGeom prst="straightConnector1">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cxnSp>
        <p:sp>
          <p:nvSpPr>
            <p:cNvPr id="36888" name="Text Box 25"/>
            <p:cNvSpPr txBox="1">
              <a:spLocks noChangeArrowheads="1"/>
            </p:cNvSpPr>
            <p:nvPr/>
          </p:nvSpPr>
          <p:spPr bwMode="auto">
            <a:xfrm>
              <a:off x="7740" y="5025"/>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D</a:t>
              </a:r>
              <a:r>
                <a:rPr lang="cs-CZ" altLang="cs-CZ" sz="1400" b="1" baseline="-25000"/>
                <a:t>L</a:t>
              </a:r>
              <a:endParaRPr lang="en-US" altLang="cs-CZ"/>
            </a:p>
          </p:txBody>
        </p:sp>
        <p:sp>
          <p:nvSpPr>
            <p:cNvPr id="36889" name="Text Box 26"/>
            <p:cNvSpPr txBox="1">
              <a:spLocks noChangeArrowheads="1"/>
            </p:cNvSpPr>
            <p:nvPr/>
          </p:nvSpPr>
          <p:spPr bwMode="auto">
            <a:xfrm>
              <a:off x="6071" y="754"/>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S</a:t>
              </a:r>
              <a:r>
                <a:rPr lang="cs-CZ" altLang="cs-CZ" sz="1400" b="1" baseline="-25000"/>
                <a:t>L</a:t>
              </a:r>
              <a:endParaRPr lang="en-US" altLang="cs-CZ"/>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eaLnBrk="1" hangingPunct="1">
              <a:defRPr/>
            </a:pPr>
            <a:r>
              <a:rPr lang="cs-CZ" sz="4100" dirty="0" smtClean="0"/>
              <a:t>Efekt zvýšení minimální mzdy na trhu </a:t>
            </a:r>
            <a:r>
              <a:rPr lang="cs-CZ" sz="4100" dirty="0" err="1" smtClean="0"/>
              <a:t>nízkokvalifikovaných</a:t>
            </a:r>
            <a:r>
              <a:rPr lang="cs-CZ" sz="4100" dirty="0" smtClean="0"/>
              <a:t> profesí </a:t>
            </a:r>
            <a:endParaRPr lang="en-US" sz="4100" dirty="0" smtClean="0"/>
          </a:p>
        </p:txBody>
      </p:sp>
      <p:sp>
        <p:nvSpPr>
          <p:cNvPr id="26" name="Line 12"/>
          <p:cNvSpPr>
            <a:spLocks noChangeShapeType="1"/>
          </p:cNvSpPr>
          <p:nvPr/>
        </p:nvSpPr>
        <p:spPr bwMode="auto">
          <a:xfrm>
            <a:off x="827584" y="2060848"/>
            <a:ext cx="0" cy="3200400"/>
          </a:xfrm>
          <a:prstGeom prst="line">
            <a:avLst/>
          </a:prstGeom>
          <a:noFill/>
          <a:ln w="25400">
            <a:solidFill>
              <a:srgbClr val="000000"/>
            </a:solidFill>
            <a:round/>
            <a:headEnd type="none" w="med" len="lg"/>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27" name="Line 13"/>
          <p:cNvSpPr>
            <a:spLocks noChangeShapeType="1"/>
          </p:cNvSpPr>
          <p:nvPr/>
        </p:nvSpPr>
        <p:spPr bwMode="auto">
          <a:xfrm flipV="1">
            <a:off x="827584" y="5250136"/>
            <a:ext cx="4033838" cy="11112"/>
          </a:xfrm>
          <a:prstGeom prst="line">
            <a:avLst/>
          </a:prstGeom>
          <a:noFill/>
          <a:ln w="25400">
            <a:solidFill>
              <a:srgbClr val="000000"/>
            </a:solidFill>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cs-CZ"/>
          </a:p>
        </p:txBody>
      </p:sp>
      <p:sp>
        <p:nvSpPr>
          <p:cNvPr id="28" name="Rectangle 17"/>
          <p:cNvSpPr>
            <a:spLocks noChangeArrowheads="1"/>
          </p:cNvSpPr>
          <p:nvPr/>
        </p:nvSpPr>
        <p:spPr bwMode="auto">
          <a:xfrm>
            <a:off x="4508424" y="5277493"/>
            <a:ext cx="162223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spcAft>
                <a:spcPct val="35000"/>
              </a:spcAft>
              <a:buClr>
                <a:srgbClr val="FF9900"/>
              </a:buClr>
              <a:buSzPct val="75000"/>
              <a:buFont typeface="Wingdings" panose="05000000000000000000" pitchFamily="2" charset="2"/>
              <a:buChar char="§"/>
              <a:defRPr sz="3000">
                <a:solidFill>
                  <a:srgbClr val="111111"/>
                </a:solidFill>
                <a:latin typeface="Arial" panose="020B0604020202020204" pitchFamily="34" charset="0"/>
              </a:defRPr>
            </a:lvl1pPr>
            <a:lvl2pPr marL="742950" indent="-285750" defTabSz="762000">
              <a:spcBef>
                <a:spcPct val="20000"/>
              </a:spcBef>
              <a:spcAft>
                <a:spcPct val="35000"/>
              </a:spcAft>
              <a:buClr>
                <a:srgbClr val="080808"/>
              </a:buClr>
              <a:buSzPct val="75000"/>
              <a:buFont typeface="Wingdings" panose="05000000000000000000" pitchFamily="2" charset="2"/>
              <a:buChar char="§"/>
              <a:defRPr sz="2600">
                <a:solidFill>
                  <a:srgbClr val="111111"/>
                </a:solidFill>
                <a:latin typeface="Arial" panose="020B0604020202020204" pitchFamily="34" charset="0"/>
              </a:defRPr>
            </a:lvl2pPr>
            <a:lvl3pPr marL="1143000" indent="-228600" defTabSz="762000">
              <a:spcBef>
                <a:spcPct val="20000"/>
              </a:spcBef>
              <a:spcAft>
                <a:spcPct val="35000"/>
              </a:spcAft>
              <a:buClr>
                <a:schemeClr val="tx2"/>
              </a:buClr>
              <a:buSzPct val="75000"/>
              <a:buFont typeface="Wingdings" panose="05000000000000000000" pitchFamily="2" charset="2"/>
              <a:buChar char="§"/>
              <a:defRPr sz="2200">
                <a:solidFill>
                  <a:srgbClr val="111111"/>
                </a:solidFill>
                <a:latin typeface="Arial" panose="020B0604020202020204" pitchFamily="34" charset="0"/>
              </a:defRPr>
            </a:lvl3pPr>
            <a:lvl4pPr marL="1600200" indent="-228600" defTabSz="762000">
              <a:spcBef>
                <a:spcPct val="20000"/>
              </a:spcBef>
              <a:spcAft>
                <a:spcPct val="25000"/>
              </a:spcAft>
              <a:buFont typeface="Arial" panose="020B0604020202020204" pitchFamily="34" charset="0"/>
              <a:buChar char="–"/>
              <a:defRPr sz="2000">
                <a:solidFill>
                  <a:srgbClr val="111111"/>
                </a:solidFill>
                <a:latin typeface="Arial" panose="020B0604020202020204" pitchFamily="34" charset="0"/>
              </a:defRPr>
            </a:lvl4pPr>
            <a:lvl5pPr marL="2057400" indent="-228600" defTabSz="762000">
              <a:spcBef>
                <a:spcPct val="20000"/>
              </a:spcBef>
              <a:buFont typeface="Arial" panose="020B0604020202020204" pitchFamily="34" charset="0"/>
              <a:buChar char="–"/>
              <a:defRPr sz="2000">
                <a:solidFill>
                  <a:srgbClr val="11111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9pPr>
          </a:lstStyle>
          <a:p>
            <a:pPr>
              <a:spcBef>
                <a:spcPct val="0"/>
              </a:spcBef>
              <a:spcAft>
                <a:spcPct val="0"/>
              </a:spcAft>
              <a:buClrTx/>
              <a:buSzTx/>
              <a:buFontTx/>
              <a:buNone/>
            </a:pPr>
            <a:r>
              <a:rPr lang="cs-CZ" altLang="cs-CZ" sz="1800" dirty="0" smtClean="0">
                <a:solidFill>
                  <a:srgbClr val="333333"/>
                </a:solidFill>
              </a:rPr>
              <a:t>zaměstnanost</a:t>
            </a:r>
            <a:endParaRPr lang="en-GB" altLang="cs-CZ" sz="1800" dirty="0">
              <a:solidFill>
                <a:srgbClr val="333333"/>
              </a:solidFill>
            </a:endParaRPr>
          </a:p>
        </p:txBody>
      </p:sp>
      <p:sp>
        <p:nvSpPr>
          <p:cNvPr id="29" name="Rectangle 22"/>
          <p:cNvSpPr>
            <a:spLocks noChangeArrowheads="1"/>
          </p:cNvSpPr>
          <p:nvPr/>
        </p:nvSpPr>
        <p:spPr bwMode="auto">
          <a:xfrm>
            <a:off x="1250817" y="2199394"/>
            <a:ext cx="43762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spcAft>
                <a:spcPct val="35000"/>
              </a:spcAft>
              <a:buClr>
                <a:srgbClr val="FF9900"/>
              </a:buClr>
              <a:buSzPct val="75000"/>
              <a:buFont typeface="Wingdings" panose="05000000000000000000" pitchFamily="2" charset="2"/>
              <a:buChar char="§"/>
              <a:defRPr sz="3000">
                <a:solidFill>
                  <a:srgbClr val="111111"/>
                </a:solidFill>
                <a:latin typeface="Arial" panose="020B0604020202020204" pitchFamily="34" charset="0"/>
              </a:defRPr>
            </a:lvl1pPr>
            <a:lvl2pPr marL="742950" indent="-285750" defTabSz="762000">
              <a:spcBef>
                <a:spcPct val="20000"/>
              </a:spcBef>
              <a:spcAft>
                <a:spcPct val="35000"/>
              </a:spcAft>
              <a:buClr>
                <a:srgbClr val="080808"/>
              </a:buClr>
              <a:buSzPct val="75000"/>
              <a:buFont typeface="Wingdings" panose="05000000000000000000" pitchFamily="2" charset="2"/>
              <a:buChar char="§"/>
              <a:defRPr sz="2600">
                <a:solidFill>
                  <a:srgbClr val="111111"/>
                </a:solidFill>
                <a:latin typeface="Arial" panose="020B0604020202020204" pitchFamily="34" charset="0"/>
              </a:defRPr>
            </a:lvl2pPr>
            <a:lvl3pPr marL="1143000" indent="-228600" defTabSz="762000">
              <a:spcBef>
                <a:spcPct val="20000"/>
              </a:spcBef>
              <a:spcAft>
                <a:spcPct val="35000"/>
              </a:spcAft>
              <a:buClr>
                <a:schemeClr val="tx2"/>
              </a:buClr>
              <a:buSzPct val="75000"/>
              <a:buFont typeface="Wingdings" panose="05000000000000000000" pitchFamily="2" charset="2"/>
              <a:buChar char="§"/>
              <a:defRPr sz="2200">
                <a:solidFill>
                  <a:srgbClr val="111111"/>
                </a:solidFill>
                <a:latin typeface="Arial" panose="020B0604020202020204" pitchFamily="34" charset="0"/>
              </a:defRPr>
            </a:lvl3pPr>
            <a:lvl4pPr marL="1600200" indent="-228600" defTabSz="762000">
              <a:spcBef>
                <a:spcPct val="20000"/>
              </a:spcBef>
              <a:spcAft>
                <a:spcPct val="25000"/>
              </a:spcAft>
              <a:buFont typeface="Arial" panose="020B0604020202020204" pitchFamily="34" charset="0"/>
              <a:buChar char="–"/>
              <a:defRPr sz="2000">
                <a:solidFill>
                  <a:srgbClr val="111111"/>
                </a:solidFill>
                <a:latin typeface="Arial" panose="020B0604020202020204" pitchFamily="34" charset="0"/>
              </a:defRPr>
            </a:lvl4pPr>
            <a:lvl5pPr marL="2057400" indent="-228600" defTabSz="762000">
              <a:spcBef>
                <a:spcPct val="20000"/>
              </a:spcBef>
              <a:buFont typeface="Arial" panose="020B0604020202020204" pitchFamily="34" charset="0"/>
              <a:buChar char="–"/>
              <a:defRPr sz="2000">
                <a:solidFill>
                  <a:srgbClr val="11111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9pPr>
          </a:lstStyle>
          <a:p>
            <a:pPr>
              <a:spcBef>
                <a:spcPct val="0"/>
              </a:spcBef>
              <a:spcAft>
                <a:spcPct val="0"/>
              </a:spcAft>
              <a:buClrTx/>
              <a:buSzTx/>
              <a:buFontTx/>
              <a:buNone/>
            </a:pPr>
            <a:r>
              <a:rPr lang="en-GB" altLang="cs-CZ" sz="1800" b="1" dirty="0" smtClean="0">
                <a:solidFill>
                  <a:srgbClr val="333333"/>
                </a:solidFill>
              </a:rPr>
              <a:t>D</a:t>
            </a:r>
            <a:r>
              <a:rPr lang="cs-CZ" altLang="cs-CZ" sz="1800" b="1" baseline="-25000" dirty="0" smtClean="0">
                <a:solidFill>
                  <a:srgbClr val="333333"/>
                </a:solidFill>
              </a:rPr>
              <a:t>0</a:t>
            </a:r>
            <a:endParaRPr lang="en-GB" altLang="cs-CZ" sz="1800" b="1" baseline="-25000" dirty="0">
              <a:solidFill>
                <a:srgbClr val="333333"/>
              </a:solidFill>
            </a:endParaRPr>
          </a:p>
        </p:txBody>
      </p:sp>
      <p:sp>
        <p:nvSpPr>
          <p:cNvPr id="30" name="Line 23"/>
          <p:cNvSpPr>
            <a:spLocks noChangeShapeType="1"/>
          </p:cNvSpPr>
          <p:nvPr/>
        </p:nvSpPr>
        <p:spPr bwMode="auto">
          <a:xfrm>
            <a:off x="1333997" y="2584723"/>
            <a:ext cx="2362200" cy="2362200"/>
          </a:xfrm>
          <a:prstGeom prst="line">
            <a:avLst/>
          </a:prstGeom>
          <a:noFill/>
          <a:ln w="381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1" name="Line 25"/>
          <p:cNvSpPr>
            <a:spLocks noChangeShapeType="1"/>
          </p:cNvSpPr>
          <p:nvPr/>
        </p:nvSpPr>
        <p:spPr bwMode="auto">
          <a:xfrm flipH="1">
            <a:off x="815038" y="3346006"/>
            <a:ext cx="2460816" cy="1"/>
          </a:xfrm>
          <a:prstGeom prst="line">
            <a:avLst/>
          </a:prstGeom>
          <a:noFill/>
          <a:ln w="25400">
            <a:solidFill>
              <a:srgbClr val="000000"/>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2" name="Rectangle 46"/>
          <p:cNvSpPr>
            <a:spLocks noChangeArrowheads="1"/>
          </p:cNvSpPr>
          <p:nvPr/>
        </p:nvSpPr>
        <p:spPr bwMode="auto">
          <a:xfrm>
            <a:off x="2559402" y="5275672"/>
            <a:ext cx="424796"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spcAft>
                <a:spcPct val="35000"/>
              </a:spcAft>
              <a:buClr>
                <a:srgbClr val="FF9900"/>
              </a:buClr>
              <a:buSzPct val="75000"/>
              <a:buFont typeface="Wingdings" panose="05000000000000000000" pitchFamily="2" charset="2"/>
              <a:buChar char="§"/>
              <a:defRPr sz="3000">
                <a:solidFill>
                  <a:srgbClr val="111111"/>
                </a:solidFill>
                <a:latin typeface="Arial" panose="020B0604020202020204" pitchFamily="34" charset="0"/>
              </a:defRPr>
            </a:lvl1pPr>
            <a:lvl2pPr marL="742950" indent="-285750" defTabSz="762000">
              <a:spcBef>
                <a:spcPct val="20000"/>
              </a:spcBef>
              <a:spcAft>
                <a:spcPct val="35000"/>
              </a:spcAft>
              <a:buClr>
                <a:srgbClr val="080808"/>
              </a:buClr>
              <a:buSzPct val="75000"/>
              <a:buFont typeface="Wingdings" panose="05000000000000000000" pitchFamily="2" charset="2"/>
              <a:buChar char="§"/>
              <a:defRPr sz="2600">
                <a:solidFill>
                  <a:srgbClr val="111111"/>
                </a:solidFill>
                <a:latin typeface="Arial" panose="020B0604020202020204" pitchFamily="34" charset="0"/>
              </a:defRPr>
            </a:lvl2pPr>
            <a:lvl3pPr marL="1143000" indent="-228600" defTabSz="762000">
              <a:spcBef>
                <a:spcPct val="20000"/>
              </a:spcBef>
              <a:spcAft>
                <a:spcPct val="35000"/>
              </a:spcAft>
              <a:buClr>
                <a:schemeClr val="tx2"/>
              </a:buClr>
              <a:buSzPct val="75000"/>
              <a:buFont typeface="Wingdings" panose="05000000000000000000" pitchFamily="2" charset="2"/>
              <a:buChar char="§"/>
              <a:defRPr sz="2200">
                <a:solidFill>
                  <a:srgbClr val="111111"/>
                </a:solidFill>
                <a:latin typeface="Arial" panose="020B0604020202020204" pitchFamily="34" charset="0"/>
              </a:defRPr>
            </a:lvl3pPr>
            <a:lvl4pPr marL="1600200" indent="-228600" defTabSz="762000">
              <a:spcBef>
                <a:spcPct val="20000"/>
              </a:spcBef>
              <a:spcAft>
                <a:spcPct val="25000"/>
              </a:spcAft>
              <a:buFont typeface="Arial" panose="020B0604020202020204" pitchFamily="34" charset="0"/>
              <a:buChar char="–"/>
              <a:defRPr sz="2000">
                <a:solidFill>
                  <a:srgbClr val="111111"/>
                </a:solidFill>
                <a:latin typeface="Arial" panose="020B0604020202020204" pitchFamily="34" charset="0"/>
              </a:defRPr>
            </a:lvl4pPr>
            <a:lvl5pPr marL="2057400" indent="-228600" defTabSz="762000">
              <a:spcBef>
                <a:spcPct val="20000"/>
              </a:spcBef>
              <a:buFont typeface="Arial" panose="020B0604020202020204" pitchFamily="34" charset="0"/>
              <a:buChar char="–"/>
              <a:defRPr sz="2000">
                <a:solidFill>
                  <a:srgbClr val="11111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9pPr>
          </a:lstStyle>
          <a:p>
            <a:pPr>
              <a:spcBef>
                <a:spcPct val="0"/>
              </a:spcBef>
              <a:spcAft>
                <a:spcPct val="0"/>
              </a:spcAft>
              <a:buClrTx/>
              <a:buSzTx/>
              <a:buFontTx/>
              <a:buNone/>
            </a:pPr>
            <a:r>
              <a:rPr lang="cs-CZ" altLang="cs-CZ" sz="1800" dirty="0" smtClean="0">
                <a:solidFill>
                  <a:srgbClr val="000000"/>
                </a:solidFill>
              </a:rPr>
              <a:t>E</a:t>
            </a:r>
            <a:r>
              <a:rPr lang="cs-CZ" altLang="cs-CZ" sz="1800" baseline="-25000" dirty="0" smtClean="0">
                <a:solidFill>
                  <a:srgbClr val="000000"/>
                </a:solidFill>
              </a:rPr>
              <a:t>0</a:t>
            </a:r>
            <a:endParaRPr lang="en-GB" altLang="cs-CZ" sz="1800" baseline="-25000" dirty="0">
              <a:solidFill>
                <a:srgbClr val="000000"/>
              </a:solidFill>
            </a:endParaRPr>
          </a:p>
        </p:txBody>
      </p:sp>
      <p:sp>
        <p:nvSpPr>
          <p:cNvPr id="33" name="Text Box 47"/>
          <p:cNvSpPr txBox="1">
            <a:spLocks noChangeArrowheads="1"/>
          </p:cNvSpPr>
          <p:nvPr/>
        </p:nvSpPr>
        <p:spPr bwMode="auto">
          <a:xfrm>
            <a:off x="0" y="1653851"/>
            <a:ext cx="158432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lnSpc>
                <a:spcPct val="80000"/>
              </a:lnSpc>
              <a:defRPr sz="5400">
                <a:solidFill>
                  <a:srgbClr val="000000"/>
                </a:solidFill>
                <a:latin typeface="Arial Narrow" panose="020B0606020202030204" pitchFamily="34" charset="0"/>
              </a:defRPr>
            </a:lvl1pPr>
            <a:lvl2pPr marL="742950" indent="-285750" algn="ctr">
              <a:lnSpc>
                <a:spcPct val="80000"/>
              </a:lnSpc>
              <a:defRPr sz="5400">
                <a:solidFill>
                  <a:srgbClr val="000000"/>
                </a:solidFill>
                <a:latin typeface="Arial Narrow" panose="020B0606020202030204" pitchFamily="34" charset="0"/>
              </a:defRPr>
            </a:lvl2pPr>
            <a:lvl3pPr marL="1143000" indent="-228600" algn="ctr">
              <a:lnSpc>
                <a:spcPct val="80000"/>
              </a:lnSpc>
              <a:defRPr sz="5400">
                <a:solidFill>
                  <a:srgbClr val="000000"/>
                </a:solidFill>
                <a:latin typeface="Arial Narrow" panose="020B0606020202030204" pitchFamily="34" charset="0"/>
              </a:defRPr>
            </a:lvl3pPr>
            <a:lvl4pPr marL="1600200" indent="-228600" algn="ctr">
              <a:lnSpc>
                <a:spcPct val="80000"/>
              </a:lnSpc>
              <a:defRPr sz="5400">
                <a:solidFill>
                  <a:srgbClr val="000000"/>
                </a:solidFill>
                <a:latin typeface="Arial Narrow" panose="020B0606020202030204" pitchFamily="34" charset="0"/>
              </a:defRPr>
            </a:lvl4pPr>
            <a:lvl5pPr marL="2057400" indent="-228600" algn="ctr">
              <a:lnSpc>
                <a:spcPct val="80000"/>
              </a:lnSpc>
              <a:defRPr sz="5400">
                <a:solidFill>
                  <a:srgbClr val="000000"/>
                </a:solidFill>
                <a:latin typeface="Arial Narrow" panose="020B0606020202030204" pitchFamily="34" charset="0"/>
              </a:defRPr>
            </a:lvl5pPr>
            <a:lvl6pPr marL="2514600" indent="-228600" algn="ctr" eaLnBrk="0" fontAlgn="base" hangingPunct="0">
              <a:lnSpc>
                <a:spcPct val="80000"/>
              </a:lnSpc>
              <a:spcBef>
                <a:spcPct val="0"/>
              </a:spcBef>
              <a:spcAft>
                <a:spcPct val="0"/>
              </a:spcAft>
              <a:defRPr sz="5400">
                <a:solidFill>
                  <a:srgbClr val="000000"/>
                </a:solidFill>
                <a:latin typeface="Arial Narrow" panose="020B0606020202030204" pitchFamily="34" charset="0"/>
              </a:defRPr>
            </a:lvl6pPr>
            <a:lvl7pPr marL="2971800" indent="-228600" algn="ctr" eaLnBrk="0" fontAlgn="base" hangingPunct="0">
              <a:lnSpc>
                <a:spcPct val="80000"/>
              </a:lnSpc>
              <a:spcBef>
                <a:spcPct val="0"/>
              </a:spcBef>
              <a:spcAft>
                <a:spcPct val="0"/>
              </a:spcAft>
              <a:defRPr sz="5400">
                <a:solidFill>
                  <a:srgbClr val="000000"/>
                </a:solidFill>
                <a:latin typeface="Arial Narrow" panose="020B0606020202030204" pitchFamily="34" charset="0"/>
              </a:defRPr>
            </a:lvl7pPr>
            <a:lvl8pPr marL="3429000" indent="-228600" algn="ctr" eaLnBrk="0" fontAlgn="base" hangingPunct="0">
              <a:lnSpc>
                <a:spcPct val="80000"/>
              </a:lnSpc>
              <a:spcBef>
                <a:spcPct val="0"/>
              </a:spcBef>
              <a:spcAft>
                <a:spcPct val="0"/>
              </a:spcAft>
              <a:defRPr sz="5400">
                <a:solidFill>
                  <a:srgbClr val="000000"/>
                </a:solidFill>
                <a:latin typeface="Arial Narrow" panose="020B0606020202030204" pitchFamily="34" charset="0"/>
              </a:defRPr>
            </a:lvl8pPr>
            <a:lvl9pPr marL="3886200" indent="-228600" algn="ctr" eaLnBrk="0" fontAlgn="base" hangingPunct="0">
              <a:lnSpc>
                <a:spcPct val="80000"/>
              </a:lnSpc>
              <a:spcBef>
                <a:spcPct val="0"/>
              </a:spcBef>
              <a:spcAft>
                <a:spcPct val="0"/>
              </a:spcAft>
              <a:defRPr sz="5400">
                <a:solidFill>
                  <a:srgbClr val="000000"/>
                </a:solidFill>
                <a:latin typeface="Arial Narrow" panose="020B0606020202030204" pitchFamily="34" charset="0"/>
              </a:defRPr>
            </a:lvl9pPr>
          </a:lstStyle>
          <a:p>
            <a:pPr eaLnBrk="1" hangingPunct="1">
              <a:spcBef>
                <a:spcPct val="50000"/>
              </a:spcBef>
            </a:pPr>
            <a:r>
              <a:rPr lang="cs-CZ" altLang="cs-CZ" sz="1800" dirty="0" smtClean="0">
                <a:latin typeface="Arial" panose="020B0604020202020204" pitchFamily="34" charset="0"/>
              </a:rPr>
              <a:t>Reálná mzda</a:t>
            </a:r>
            <a:endParaRPr lang="en-AU" altLang="cs-CZ" sz="1800" dirty="0">
              <a:latin typeface="Arial" panose="020B0604020202020204" pitchFamily="34" charset="0"/>
            </a:endParaRPr>
          </a:p>
        </p:txBody>
      </p:sp>
      <p:sp>
        <p:nvSpPr>
          <p:cNvPr id="34" name="Rectangle 22"/>
          <p:cNvSpPr>
            <a:spLocks noChangeArrowheads="1"/>
          </p:cNvSpPr>
          <p:nvPr/>
        </p:nvSpPr>
        <p:spPr bwMode="auto">
          <a:xfrm>
            <a:off x="2188073" y="1886000"/>
            <a:ext cx="43762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spcAft>
                <a:spcPct val="35000"/>
              </a:spcAft>
              <a:buClr>
                <a:srgbClr val="FF9900"/>
              </a:buClr>
              <a:buSzPct val="75000"/>
              <a:buFont typeface="Wingdings" panose="05000000000000000000" pitchFamily="2" charset="2"/>
              <a:buChar char="§"/>
              <a:defRPr sz="3000">
                <a:solidFill>
                  <a:srgbClr val="111111"/>
                </a:solidFill>
                <a:latin typeface="Arial" panose="020B0604020202020204" pitchFamily="34" charset="0"/>
              </a:defRPr>
            </a:lvl1pPr>
            <a:lvl2pPr marL="742950" indent="-285750" defTabSz="762000">
              <a:spcBef>
                <a:spcPct val="20000"/>
              </a:spcBef>
              <a:spcAft>
                <a:spcPct val="35000"/>
              </a:spcAft>
              <a:buClr>
                <a:srgbClr val="080808"/>
              </a:buClr>
              <a:buSzPct val="75000"/>
              <a:buFont typeface="Wingdings" panose="05000000000000000000" pitchFamily="2" charset="2"/>
              <a:buChar char="§"/>
              <a:defRPr sz="2600">
                <a:solidFill>
                  <a:srgbClr val="111111"/>
                </a:solidFill>
                <a:latin typeface="Arial" panose="020B0604020202020204" pitchFamily="34" charset="0"/>
              </a:defRPr>
            </a:lvl2pPr>
            <a:lvl3pPr marL="1143000" indent="-228600" defTabSz="762000">
              <a:spcBef>
                <a:spcPct val="20000"/>
              </a:spcBef>
              <a:spcAft>
                <a:spcPct val="35000"/>
              </a:spcAft>
              <a:buClr>
                <a:schemeClr val="tx2"/>
              </a:buClr>
              <a:buSzPct val="75000"/>
              <a:buFont typeface="Wingdings" panose="05000000000000000000" pitchFamily="2" charset="2"/>
              <a:buChar char="§"/>
              <a:defRPr sz="2200">
                <a:solidFill>
                  <a:srgbClr val="111111"/>
                </a:solidFill>
                <a:latin typeface="Arial" panose="020B0604020202020204" pitchFamily="34" charset="0"/>
              </a:defRPr>
            </a:lvl3pPr>
            <a:lvl4pPr marL="1600200" indent="-228600" defTabSz="762000">
              <a:spcBef>
                <a:spcPct val="20000"/>
              </a:spcBef>
              <a:spcAft>
                <a:spcPct val="25000"/>
              </a:spcAft>
              <a:buFont typeface="Arial" panose="020B0604020202020204" pitchFamily="34" charset="0"/>
              <a:buChar char="–"/>
              <a:defRPr sz="2000">
                <a:solidFill>
                  <a:srgbClr val="111111"/>
                </a:solidFill>
                <a:latin typeface="Arial" panose="020B0604020202020204" pitchFamily="34" charset="0"/>
              </a:defRPr>
            </a:lvl4pPr>
            <a:lvl5pPr marL="2057400" indent="-228600" defTabSz="762000">
              <a:spcBef>
                <a:spcPct val="20000"/>
              </a:spcBef>
              <a:buFont typeface="Arial" panose="020B0604020202020204" pitchFamily="34" charset="0"/>
              <a:buChar char="–"/>
              <a:defRPr sz="2000">
                <a:solidFill>
                  <a:srgbClr val="11111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9pPr>
          </a:lstStyle>
          <a:p>
            <a:pPr>
              <a:spcBef>
                <a:spcPct val="0"/>
              </a:spcBef>
              <a:spcAft>
                <a:spcPct val="0"/>
              </a:spcAft>
              <a:buClrTx/>
              <a:buSzTx/>
              <a:buFontTx/>
              <a:buNone/>
            </a:pPr>
            <a:r>
              <a:rPr lang="en-GB" altLang="cs-CZ" sz="1800" b="1" dirty="0" smtClean="0">
                <a:solidFill>
                  <a:srgbClr val="333333"/>
                </a:solidFill>
              </a:rPr>
              <a:t>D</a:t>
            </a:r>
            <a:r>
              <a:rPr lang="cs-CZ" altLang="cs-CZ" sz="1800" b="1" baseline="-25000" dirty="0">
                <a:solidFill>
                  <a:srgbClr val="333333"/>
                </a:solidFill>
              </a:rPr>
              <a:t>1</a:t>
            </a:r>
            <a:endParaRPr lang="en-GB" altLang="cs-CZ" sz="1800" b="1" baseline="-25000" dirty="0">
              <a:solidFill>
                <a:srgbClr val="333333"/>
              </a:solidFill>
            </a:endParaRPr>
          </a:p>
        </p:txBody>
      </p:sp>
      <p:sp>
        <p:nvSpPr>
          <p:cNvPr id="35" name="Line 23"/>
          <p:cNvSpPr>
            <a:spLocks noChangeShapeType="1"/>
          </p:cNvSpPr>
          <p:nvPr/>
        </p:nvSpPr>
        <p:spPr bwMode="auto">
          <a:xfrm>
            <a:off x="2091807" y="2230438"/>
            <a:ext cx="2362200" cy="2362200"/>
          </a:xfrm>
          <a:prstGeom prst="line">
            <a:avLst/>
          </a:prstGeom>
          <a:noFill/>
          <a:ln w="381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 name="Line 25"/>
          <p:cNvSpPr>
            <a:spLocks noChangeShapeType="1"/>
          </p:cNvSpPr>
          <p:nvPr/>
        </p:nvSpPr>
        <p:spPr bwMode="auto">
          <a:xfrm flipH="1">
            <a:off x="815038" y="4003505"/>
            <a:ext cx="3036882" cy="9953"/>
          </a:xfrm>
          <a:prstGeom prst="line">
            <a:avLst/>
          </a:prstGeom>
          <a:noFill/>
          <a:ln w="25400">
            <a:solidFill>
              <a:srgbClr val="000000"/>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cxnSp>
        <p:nvCxnSpPr>
          <p:cNvPr id="3" name="Přímá spojnice 2"/>
          <p:cNvCxnSpPr/>
          <p:nvPr/>
        </p:nvCxnSpPr>
        <p:spPr>
          <a:xfrm>
            <a:off x="2771800" y="4013458"/>
            <a:ext cx="0" cy="1289764"/>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39" name="Přímá spojnice 38"/>
          <p:cNvCxnSpPr/>
          <p:nvPr/>
        </p:nvCxnSpPr>
        <p:spPr>
          <a:xfrm>
            <a:off x="3203848" y="3344848"/>
            <a:ext cx="0" cy="1905288"/>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40" name="Přímá spojnice 39"/>
          <p:cNvCxnSpPr/>
          <p:nvPr/>
        </p:nvCxnSpPr>
        <p:spPr>
          <a:xfrm>
            <a:off x="3856136" y="4055432"/>
            <a:ext cx="0" cy="1247790"/>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43" name="Rectangle 46"/>
          <p:cNvSpPr>
            <a:spLocks noChangeArrowheads="1"/>
          </p:cNvSpPr>
          <p:nvPr/>
        </p:nvSpPr>
        <p:spPr bwMode="auto">
          <a:xfrm>
            <a:off x="3070735" y="5274045"/>
            <a:ext cx="424796"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spcAft>
                <a:spcPct val="35000"/>
              </a:spcAft>
              <a:buClr>
                <a:srgbClr val="FF9900"/>
              </a:buClr>
              <a:buSzPct val="75000"/>
              <a:buFont typeface="Wingdings" panose="05000000000000000000" pitchFamily="2" charset="2"/>
              <a:buChar char="§"/>
              <a:defRPr sz="3000">
                <a:solidFill>
                  <a:srgbClr val="111111"/>
                </a:solidFill>
                <a:latin typeface="Arial" panose="020B0604020202020204" pitchFamily="34" charset="0"/>
              </a:defRPr>
            </a:lvl1pPr>
            <a:lvl2pPr marL="742950" indent="-285750" defTabSz="762000">
              <a:spcBef>
                <a:spcPct val="20000"/>
              </a:spcBef>
              <a:spcAft>
                <a:spcPct val="35000"/>
              </a:spcAft>
              <a:buClr>
                <a:srgbClr val="080808"/>
              </a:buClr>
              <a:buSzPct val="75000"/>
              <a:buFont typeface="Wingdings" panose="05000000000000000000" pitchFamily="2" charset="2"/>
              <a:buChar char="§"/>
              <a:defRPr sz="2600">
                <a:solidFill>
                  <a:srgbClr val="111111"/>
                </a:solidFill>
                <a:latin typeface="Arial" panose="020B0604020202020204" pitchFamily="34" charset="0"/>
              </a:defRPr>
            </a:lvl2pPr>
            <a:lvl3pPr marL="1143000" indent="-228600" defTabSz="762000">
              <a:spcBef>
                <a:spcPct val="20000"/>
              </a:spcBef>
              <a:spcAft>
                <a:spcPct val="35000"/>
              </a:spcAft>
              <a:buClr>
                <a:schemeClr val="tx2"/>
              </a:buClr>
              <a:buSzPct val="75000"/>
              <a:buFont typeface="Wingdings" panose="05000000000000000000" pitchFamily="2" charset="2"/>
              <a:buChar char="§"/>
              <a:defRPr sz="2200">
                <a:solidFill>
                  <a:srgbClr val="111111"/>
                </a:solidFill>
                <a:latin typeface="Arial" panose="020B0604020202020204" pitchFamily="34" charset="0"/>
              </a:defRPr>
            </a:lvl3pPr>
            <a:lvl4pPr marL="1600200" indent="-228600" defTabSz="762000">
              <a:spcBef>
                <a:spcPct val="20000"/>
              </a:spcBef>
              <a:spcAft>
                <a:spcPct val="25000"/>
              </a:spcAft>
              <a:buFont typeface="Arial" panose="020B0604020202020204" pitchFamily="34" charset="0"/>
              <a:buChar char="–"/>
              <a:defRPr sz="2000">
                <a:solidFill>
                  <a:srgbClr val="111111"/>
                </a:solidFill>
                <a:latin typeface="Arial" panose="020B0604020202020204" pitchFamily="34" charset="0"/>
              </a:defRPr>
            </a:lvl4pPr>
            <a:lvl5pPr marL="2057400" indent="-228600" defTabSz="762000">
              <a:spcBef>
                <a:spcPct val="20000"/>
              </a:spcBef>
              <a:buFont typeface="Arial" panose="020B0604020202020204" pitchFamily="34" charset="0"/>
              <a:buChar char="–"/>
              <a:defRPr sz="2000">
                <a:solidFill>
                  <a:srgbClr val="11111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9pPr>
          </a:lstStyle>
          <a:p>
            <a:pPr>
              <a:spcBef>
                <a:spcPct val="0"/>
              </a:spcBef>
              <a:spcAft>
                <a:spcPct val="0"/>
              </a:spcAft>
              <a:buClrTx/>
              <a:buSzTx/>
              <a:buFontTx/>
              <a:buNone/>
            </a:pPr>
            <a:r>
              <a:rPr lang="cs-CZ" altLang="cs-CZ" sz="1800" dirty="0" smtClean="0">
                <a:solidFill>
                  <a:srgbClr val="000000"/>
                </a:solidFill>
              </a:rPr>
              <a:t>E</a:t>
            </a:r>
            <a:r>
              <a:rPr lang="cs-CZ" altLang="cs-CZ" sz="1800" baseline="-25000" dirty="0">
                <a:solidFill>
                  <a:srgbClr val="000000"/>
                </a:solidFill>
              </a:rPr>
              <a:t>1</a:t>
            </a:r>
            <a:endParaRPr lang="en-GB" altLang="cs-CZ" sz="1800" baseline="-25000" dirty="0">
              <a:solidFill>
                <a:srgbClr val="000000"/>
              </a:solidFill>
            </a:endParaRPr>
          </a:p>
        </p:txBody>
      </p:sp>
      <p:sp>
        <p:nvSpPr>
          <p:cNvPr id="44" name="Rectangle 46"/>
          <p:cNvSpPr>
            <a:spLocks noChangeArrowheads="1"/>
          </p:cNvSpPr>
          <p:nvPr/>
        </p:nvSpPr>
        <p:spPr bwMode="auto">
          <a:xfrm>
            <a:off x="3696197" y="5261248"/>
            <a:ext cx="424796"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spcAft>
                <a:spcPct val="35000"/>
              </a:spcAft>
              <a:buClr>
                <a:srgbClr val="FF9900"/>
              </a:buClr>
              <a:buSzPct val="75000"/>
              <a:buFont typeface="Wingdings" panose="05000000000000000000" pitchFamily="2" charset="2"/>
              <a:buChar char="§"/>
              <a:defRPr sz="3000">
                <a:solidFill>
                  <a:srgbClr val="111111"/>
                </a:solidFill>
                <a:latin typeface="Arial" panose="020B0604020202020204" pitchFamily="34" charset="0"/>
              </a:defRPr>
            </a:lvl1pPr>
            <a:lvl2pPr marL="742950" indent="-285750" defTabSz="762000">
              <a:spcBef>
                <a:spcPct val="20000"/>
              </a:spcBef>
              <a:spcAft>
                <a:spcPct val="35000"/>
              </a:spcAft>
              <a:buClr>
                <a:srgbClr val="080808"/>
              </a:buClr>
              <a:buSzPct val="75000"/>
              <a:buFont typeface="Wingdings" panose="05000000000000000000" pitchFamily="2" charset="2"/>
              <a:buChar char="§"/>
              <a:defRPr sz="2600">
                <a:solidFill>
                  <a:srgbClr val="111111"/>
                </a:solidFill>
                <a:latin typeface="Arial" panose="020B0604020202020204" pitchFamily="34" charset="0"/>
              </a:defRPr>
            </a:lvl2pPr>
            <a:lvl3pPr marL="1143000" indent="-228600" defTabSz="762000">
              <a:spcBef>
                <a:spcPct val="20000"/>
              </a:spcBef>
              <a:spcAft>
                <a:spcPct val="35000"/>
              </a:spcAft>
              <a:buClr>
                <a:schemeClr val="tx2"/>
              </a:buClr>
              <a:buSzPct val="75000"/>
              <a:buFont typeface="Wingdings" panose="05000000000000000000" pitchFamily="2" charset="2"/>
              <a:buChar char="§"/>
              <a:defRPr sz="2200">
                <a:solidFill>
                  <a:srgbClr val="111111"/>
                </a:solidFill>
                <a:latin typeface="Arial" panose="020B0604020202020204" pitchFamily="34" charset="0"/>
              </a:defRPr>
            </a:lvl3pPr>
            <a:lvl4pPr marL="1600200" indent="-228600" defTabSz="762000">
              <a:spcBef>
                <a:spcPct val="20000"/>
              </a:spcBef>
              <a:spcAft>
                <a:spcPct val="25000"/>
              </a:spcAft>
              <a:buFont typeface="Arial" panose="020B0604020202020204" pitchFamily="34" charset="0"/>
              <a:buChar char="–"/>
              <a:defRPr sz="2000">
                <a:solidFill>
                  <a:srgbClr val="111111"/>
                </a:solidFill>
                <a:latin typeface="Arial" panose="020B0604020202020204" pitchFamily="34" charset="0"/>
              </a:defRPr>
            </a:lvl4pPr>
            <a:lvl5pPr marL="2057400" indent="-228600" defTabSz="762000">
              <a:spcBef>
                <a:spcPct val="20000"/>
              </a:spcBef>
              <a:buFont typeface="Arial" panose="020B0604020202020204" pitchFamily="34" charset="0"/>
              <a:buChar char="–"/>
              <a:defRPr sz="2000">
                <a:solidFill>
                  <a:srgbClr val="11111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9pPr>
          </a:lstStyle>
          <a:p>
            <a:pPr>
              <a:spcBef>
                <a:spcPct val="0"/>
              </a:spcBef>
              <a:spcAft>
                <a:spcPct val="0"/>
              </a:spcAft>
              <a:buClrTx/>
              <a:buSzTx/>
              <a:buFontTx/>
              <a:buNone/>
            </a:pPr>
            <a:r>
              <a:rPr lang="cs-CZ" altLang="cs-CZ" sz="1800" dirty="0" smtClean="0">
                <a:solidFill>
                  <a:srgbClr val="000000"/>
                </a:solidFill>
              </a:rPr>
              <a:t>E</a:t>
            </a:r>
            <a:r>
              <a:rPr lang="cs-CZ" altLang="cs-CZ" sz="1800" baseline="-25000" dirty="0">
                <a:solidFill>
                  <a:srgbClr val="000000"/>
                </a:solidFill>
              </a:rPr>
              <a:t>2</a:t>
            </a:r>
            <a:endParaRPr lang="en-GB" altLang="cs-CZ" sz="1800" baseline="-25000" dirty="0">
              <a:solidFill>
                <a:srgbClr val="000000"/>
              </a:solidFill>
            </a:endParaRPr>
          </a:p>
        </p:txBody>
      </p:sp>
      <p:sp>
        <p:nvSpPr>
          <p:cNvPr id="45" name="Rectangle 46"/>
          <p:cNvSpPr>
            <a:spLocks noChangeArrowheads="1"/>
          </p:cNvSpPr>
          <p:nvPr/>
        </p:nvSpPr>
        <p:spPr bwMode="auto">
          <a:xfrm>
            <a:off x="357453" y="3119212"/>
            <a:ext cx="488916"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spcAft>
                <a:spcPct val="35000"/>
              </a:spcAft>
              <a:buClr>
                <a:srgbClr val="FF9900"/>
              </a:buClr>
              <a:buSzPct val="75000"/>
              <a:buFont typeface="Wingdings" panose="05000000000000000000" pitchFamily="2" charset="2"/>
              <a:buChar char="§"/>
              <a:defRPr sz="3000">
                <a:solidFill>
                  <a:srgbClr val="111111"/>
                </a:solidFill>
                <a:latin typeface="Arial" panose="020B0604020202020204" pitchFamily="34" charset="0"/>
              </a:defRPr>
            </a:lvl1pPr>
            <a:lvl2pPr marL="742950" indent="-285750" defTabSz="762000">
              <a:spcBef>
                <a:spcPct val="20000"/>
              </a:spcBef>
              <a:spcAft>
                <a:spcPct val="35000"/>
              </a:spcAft>
              <a:buClr>
                <a:srgbClr val="080808"/>
              </a:buClr>
              <a:buSzPct val="75000"/>
              <a:buFont typeface="Wingdings" panose="05000000000000000000" pitchFamily="2" charset="2"/>
              <a:buChar char="§"/>
              <a:defRPr sz="2600">
                <a:solidFill>
                  <a:srgbClr val="111111"/>
                </a:solidFill>
                <a:latin typeface="Arial" panose="020B0604020202020204" pitchFamily="34" charset="0"/>
              </a:defRPr>
            </a:lvl2pPr>
            <a:lvl3pPr marL="1143000" indent="-228600" defTabSz="762000">
              <a:spcBef>
                <a:spcPct val="20000"/>
              </a:spcBef>
              <a:spcAft>
                <a:spcPct val="35000"/>
              </a:spcAft>
              <a:buClr>
                <a:schemeClr val="tx2"/>
              </a:buClr>
              <a:buSzPct val="75000"/>
              <a:buFont typeface="Wingdings" panose="05000000000000000000" pitchFamily="2" charset="2"/>
              <a:buChar char="§"/>
              <a:defRPr sz="2200">
                <a:solidFill>
                  <a:srgbClr val="111111"/>
                </a:solidFill>
                <a:latin typeface="Arial" panose="020B0604020202020204" pitchFamily="34" charset="0"/>
              </a:defRPr>
            </a:lvl3pPr>
            <a:lvl4pPr marL="1600200" indent="-228600" defTabSz="762000">
              <a:spcBef>
                <a:spcPct val="20000"/>
              </a:spcBef>
              <a:spcAft>
                <a:spcPct val="25000"/>
              </a:spcAft>
              <a:buFont typeface="Arial" panose="020B0604020202020204" pitchFamily="34" charset="0"/>
              <a:buChar char="–"/>
              <a:defRPr sz="2000">
                <a:solidFill>
                  <a:srgbClr val="111111"/>
                </a:solidFill>
                <a:latin typeface="Arial" panose="020B0604020202020204" pitchFamily="34" charset="0"/>
              </a:defRPr>
            </a:lvl4pPr>
            <a:lvl5pPr marL="2057400" indent="-228600" defTabSz="762000">
              <a:spcBef>
                <a:spcPct val="20000"/>
              </a:spcBef>
              <a:buFont typeface="Arial" panose="020B0604020202020204" pitchFamily="34" charset="0"/>
              <a:buChar char="–"/>
              <a:defRPr sz="2000">
                <a:solidFill>
                  <a:srgbClr val="11111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9pPr>
          </a:lstStyle>
          <a:p>
            <a:pPr>
              <a:spcBef>
                <a:spcPct val="0"/>
              </a:spcBef>
              <a:spcAft>
                <a:spcPct val="0"/>
              </a:spcAft>
              <a:buClrTx/>
              <a:buSzTx/>
              <a:buFontTx/>
              <a:buNone/>
            </a:pPr>
            <a:r>
              <a:rPr lang="cs-CZ" altLang="cs-CZ" sz="1800" dirty="0" smtClean="0">
                <a:solidFill>
                  <a:srgbClr val="000000"/>
                </a:solidFill>
              </a:rPr>
              <a:t>W</a:t>
            </a:r>
            <a:r>
              <a:rPr lang="cs-CZ" altLang="cs-CZ" sz="1800" baseline="-25000" dirty="0">
                <a:solidFill>
                  <a:srgbClr val="000000"/>
                </a:solidFill>
              </a:rPr>
              <a:t>1</a:t>
            </a:r>
            <a:endParaRPr lang="en-GB" altLang="cs-CZ" sz="1800" baseline="-25000" dirty="0">
              <a:solidFill>
                <a:srgbClr val="000000"/>
              </a:solidFill>
            </a:endParaRPr>
          </a:p>
        </p:txBody>
      </p:sp>
      <p:sp>
        <p:nvSpPr>
          <p:cNvPr id="47" name="Rectangle 46"/>
          <p:cNvSpPr>
            <a:spLocks noChangeArrowheads="1"/>
          </p:cNvSpPr>
          <p:nvPr/>
        </p:nvSpPr>
        <p:spPr bwMode="auto">
          <a:xfrm>
            <a:off x="370052" y="3818518"/>
            <a:ext cx="488916"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spcAft>
                <a:spcPct val="35000"/>
              </a:spcAft>
              <a:buClr>
                <a:srgbClr val="FF9900"/>
              </a:buClr>
              <a:buSzPct val="75000"/>
              <a:buFont typeface="Wingdings" panose="05000000000000000000" pitchFamily="2" charset="2"/>
              <a:buChar char="§"/>
              <a:defRPr sz="3000">
                <a:solidFill>
                  <a:srgbClr val="111111"/>
                </a:solidFill>
                <a:latin typeface="Arial" panose="020B0604020202020204" pitchFamily="34" charset="0"/>
              </a:defRPr>
            </a:lvl1pPr>
            <a:lvl2pPr marL="742950" indent="-285750" defTabSz="762000">
              <a:spcBef>
                <a:spcPct val="20000"/>
              </a:spcBef>
              <a:spcAft>
                <a:spcPct val="35000"/>
              </a:spcAft>
              <a:buClr>
                <a:srgbClr val="080808"/>
              </a:buClr>
              <a:buSzPct val="75000"/>
              <a:buFont typeface="Wingdings" panose="05000000000000000000" pitchFamily="2" charset="2"/>
              <a:buChar char="§"/>
              <a:defRPr sz="2600">
                <a:solidFill>
                  <a:srgbClr val="111111"/>
                </a:solidFill>
                <a:latin typeface="Arial" panose="020B0604020202020204" pitchFamily="34" charset="0"/>
              </a:defRPr>
            </a:lvl2pPr>
            <a:lvl3pPr marL="1143000" indent="-228600" defTabSz="762000">
              <a:spcBef>
                <a:spcPct val="20000"/>
              </a:spcBef>
              <a:spcAft>
                <a:spcPct val="35000"/>
              </a:spcAft>
              <a:buClr>
                <a:schemeClr val="tx2"/>
              </a:buClr>
              <a:buSzPct val="75000"/>
              <a:buFont typeface="Wingdings" panose="05000000000000000000" pitchFamily="2" charset="2"/>
              <a:buChar char="§"/>
              <a:defRPr sz="2200">
                <a:solidFill>
                  <a:srgbClr val="111111"/>
                </a:solidFill>
                <a:latin typeface="Arial" panose="020B0604020202020204" pitchFamily="34" charset="0"/>
              </a:defRPr>
            </a:lvl3pPr>
            <a:lvl4pPr marL="1600200" indent="-228600" defTabSz="762000">
              <a:spcBef>
                <a:spcPct val="20000"/>
              </a:spcBef>
              <a:spcAft>
                <a:spcPct val="25000"/>
              </a:spcAft>
              <a:buFont typeface="Arial" panose="020B0604020202020204" pitchFamily="34" charset="0"/>
              <a:buChar char="–"/>
              <a:defRPr sz="2000">
                <a:solidFill>
                  <a:srgbClr val="111111"/>
                </a:solidFill>
                <a:latin typeface="Arial" panose="020B0604020202020204" pitchFamily="34" charset="0"/>
              </a:defRPr>
            </a:lvl4pPr>
            <a:lvl5pPr marL="2057400" indent="-228600" defTabSz="762000">
              <a:spcBef>
                <a:spcPct val="20000"/>
              </a:spcBef>
              <a:buFont typeface="Arial" panose="020B0604020202020204" pitchFamily="34" charset="0"/>
              <a:buChar char="–"/>
              <a:defRPr sz="2000">
                <a:solidFill>
                  <a:srgbClr val="111111"/>
                </a:solidFill>
                <a:latin typeface="Arial" panose="020B060402020202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rgbClr val="111111"/>
                </a:solidFill>
                <a:latin typeface="Arial" panose="020B0604020202020204" pitchFamily="34" charset="0"/>
              </a:defRPr>
            </a:lvl9pPr>
          </a:lstStyle>
          <a:p>
            <a:pPr>
              <a:spcBef>
                <a:spcPct val="0"/>
              </a:spcBef>
              <a:spcAft>
                <a:spcPct val="0"/>
              </a:spcAft>
              <a:buClrTx/>
              <a:buSzTx/>
              <a:buFontTx/>
              <a:buNone/>
            </a:pPr>
            <a:r>
              <a:rPr lang="cs-CZ" altLang="cs-CZ" sz="1800" dirty="0">
                <a:solidFill>
                  <a:srgbClr val="000000"/>
                </a:solidFill>
              </a:rPr>
              <a:t>W</a:t>
            </a:r>
            <a:r>
              <a:rPr lang="cs-CZ" altLang="cs-CZ" sz="1800" baseline="-25000" dirty="0" smtClean="0">
                <a:solidFill>
                  <a:srgbClr val="000000"/>
                </a:solidFill>
              </a:rPr>
              <a:t>0</a:t>
            </a:r>
            <a:endParaRPr lang="en-GB" altLang="cs-CZ" sz="1800" baseline="-25000" dirty="0">
              <a:solidFill>
                <a:srgbClr val="000000"/>
              </a:solidFill>
            </a:endParaRPr>
          </a:p>
        </p:txBody>
      </p:sp>
      <p:sp>
        <p:nvSpPr>
          <p:cNvPr id="6" name="TextovéPole 5"/>
          <p:cNvSpPr txBox="1"/>
          <p:nvPr/>
        </p:nvSpPr>
        <p:spPr>
          <a:xfrm>
            <a:off x="4644008" y="1967783"/>
            <a:ext cx="4176464" cy="307777"/>
          </a:xfrm>
          <a:prstGeom prst="rect">
            <a:avLst/>
          </a:prstGeom>
          <a:noFill/>
        </p:spPr>
        <p:txBody>
          <a:bodyPr wrap="square" rtlCol="0">
            <a:spAutoFit/>
          </a:bodyPr>
          <a:lstStyle/>
          <a:p>
            <a:endParaRPr lang="cs-CZ" sz="1400"/>
          </a:p>
        </p:txBody>
      </p:sp>
      <p:sp>
        <p:nvSpPr>
          <p:cNvPr id="2" name="TextovéPole 1"/>
          <p:cNvSpPr txBox="1"/>
          <p:nvPr/>
        </p:nvSpPr>
        <p:spPr>
          <a:xfrm>
            <a:off x="5235491" y="1879131"/>
            <a:ext cx="3238970" cy="2862322"/>
          </a:xfrm>
          <a:prstGeom prst="rect">
            <a:avLst/>
          </a:prstGeom>
          <a:noFill/>
        </p:spPr>
        <p:txBody>
          <a:bodyPr wrap="square" rtlCol="0">
            <a:spAutoFit/>
          </a:bodyPr>
          <a:lstStyle/>
          <a:p>
            <a:r>
              <a:rPr lang="cs-CZ" sz="1800" dirty="0" smtClean="0"/>
              <a:t>Předpokladem je ekonomický růst, kdy se zvýší jednak poptávka po </a:t>
            </a:r>
            <a:r>
              <a:rPr lang="cs-CZ" sz="1800" dirty="0" err="1" smtClean="0"/>
              <a:t>nízkokvalifikované</a:t>
            </a:r>
            <a:r>
              <a:rPr lang="cs-CZ" sz="1800" dirty="0" smtClean="0"/>
              <a:t> pracovní síle a také zpravidla i minimální mzda na W</a:t>
            </a:r>
            <a:r>
              <a:rPr lang="cs-CZ" sz="1800" baseline="-25000" dirty="0" smtClean="0"/>
              <a:t>1</a:t>
            </a:r>
            <a:r>
              <a:rPr lang="cs-CZ" sz="1800" dirty="0" smtClean="0"/>
              <a:t>,což způsobí, že bude poptáváno množství E</a:t>
            </a:r>
            <a:r>
              <a:rPr lang="cs-CZ" sz="1800" baseline="-25000" dirty="0" smtClean="0"/>
              <a:t>1</a:t>
            </a:r>
            <a:r>
              <a:rPr lang="cs-CZ" sz="1800" dirty="0" smtClean="0"/>
              <a:t> namísto E</a:t>
            </a:r>
            <a:r>
              <a:rPr lang="cs-CZ" sz="1800" baseline="-25000" dirty="0" smtClean="0"/>
              <a:t>2</a:t>
            </a:r>
            <a:r>
              <a:rPr lang="cs-CZ" sz="1800" dirty="0" smtClean="0"/>
              <a:t>, kdyby se min. mzda nezvyšovala (srovnej s MPL u této skupiny pracovní síly)</a:t>
            </a:r>
            <a:endParaRPr lang="cs-CZ" sz="1800" dirty="0"/>
          </a:p>
        </p:txBody>
      </p:sp>
    </p:spTree>
    <p:extLst>
      <p:ext uri="{BB962C8B-B14F-4D97-AF65-F5344CB8AC3E}">
        <p14:creationId xmlns:p14="http://schemas.microsoft.com/office/powerpoint/2010/main" val="42171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downLeft)">
                                      <p:cBhvr>
                                        <p:cTn id="7" dur="500"/>
                                        <p:tgtEl>
                                          <p:spTgt spid="3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dissolve">
                                      <p:cBhvr>
                                        <p:cTn id="11" dur="500"/>
                                        <p:tgtEl>
                                          <p:spTgt spid="29"/>
                                        </p:tgtEl>
                                      </p:cBhvr>
                                    </p:animEffect>
                                  </p:childTnLst>
                                </p:cTn>
                              </p:par>
                              <p:par>
                                <p:cTn id="12" presetID="18" presetClass="entr" presetSubtype="3"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strips(upRight)">
                                      <p:cBhvr>
                                        <p:cTn id="14" dur="500"/>
                                        <p:tgtEl>
                                          <p:spTgt spid="31"/>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strips(downLeft)">
                                      <p:cBhvr>
                                        <p:cTn id="23" dur="500"/>
                                        <p:tgtEl>
                                          <p:spTgt spid="35"/>
                                        </p:tgtEl>
                                      </p:cBhvr>
                                    </p:animEffect>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par>
                                <p:cTn id="28" presetID="18" presetClass="entr" presetSubtype="3"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strips(upRight)">
                                      <p:cBhvr>
                                        <p:cTn id="30" dur="500"/>
                                        <p:tgtEl>
                                          <p:spTgt spid="36"/>
                                        </p:tgtEl>
                                      </p:cBhvr>
                                    </p:animEffect>
                                  </p:childTnLst>
                                </p:cTn>
                              </p:par>
                            </p:childTnLst>
                          </p:cTn>
                        </p:par>
                        <p:par>
                          <p:cTn id="31" fill="hold">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dissolve">
                                      <p:cBhvr>
                                        <p:cTn id="34" dur="500"/>
                                        <p:tgtEl>
                                          <p:spTgt spid="43"/>
                                        </p:tgtEl>
                                      </p:cBhvr>
                                    </p:animEffect>
                                  </p:childTnLst>
                                </p:cTn>
                              </p:par>
                            </p:childTnLst>
                          </p:cTn>
                        </p:par>
                        <p:par>
                          <p:cTn id="35" fill="hold">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dissolve">
                                      <p:cBhvr>
                                        <p:cTn id="38" dur="500"/>
                                        <p:tgtEl>
                                          <p:spTgt spid="44"/>
                                        </p:tgtEl>
                                      </p:cBhvr>
                                    </p:animEffect>
                                  </p:childTnLst>
                                </p:cTn>
                              </p:par>
                            </p:childTnLst>
                          </p:cTn>
                        </p:par>
                        <p:par>
                          <p:cTn id="39" fill="hold">
                            <p:stCondLst>
                              <p:cond delay="2000"/>
                            </p:stCondLst>
                            <p:childTnLst>
                              <p:par>
                                <p:cTn id="40" presetID="9"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dissolve">
                                      <p:cBhvr>
                                        <p:cTn id="42" dur="500"/>
                                        <p:tgtEl>
                                          <p:spTgt spid="45"/>
                                        </p:tgtEl>
                                      </p:cBhvr>
                                    </p:animEffect>
                                  </p:childTnLst>
                                </p:cTn>
                              </p:par>
                            </p:childTnLst>
                          </p:cTn>
                        </p:par>
                        <p:par>
                          <p:cTn id="43" fill="hold">
                            <p:stCondLst>
                              <p:cond delay="2500"/>
                            </p:stCondLst>
                            <p:childTnLst>
                              <p:par>
                                <p:cTn id="44" presetID="9"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dissolve">
                                      <p:cBhvr>
                                        <p:cTn id="4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autoUpdateAnimBg="0"/>
      <p:bldP spid="34" grpId="0"/>
      <p:bldP spid="43" grpId="0" autoUpdateAnimBg="0"/>
      <p:bldP spid="44" grpId="0" autoUpdateAnimBg="0"/>
      <p:bldP spid="45" grpId="0" autoUpdateAnimBg="0"/>
      <p:bldP spid="4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mtClean="0"/>
              <a:t>Minimální mzdy v Evropě</a:t>
            </a:r>
            <a:endParaRPr lang="en-US" smtClean="0"/>
          </a:p>
        </p:txBody>
      </p:sp>
      <p:sp>
        <p:nvSpPr>
          <p:cNvPr id="45059" name="Rectangle 3"/>
          <p:cNvSpPr>
            <a:spLocks noGrp="1"/>
          </p:cNvSpPr>
          <p:nvPr>
            <p:ph type="body" idx="1"/>
          </p:nvPr>
        </p:nvSpPr>
        <p:spPr/>
        <p:txBody>
          <a:bodyPr/>
          <a:lstStyle/>
          <a:p>
            <a:pPr eaLnBrk="1" hangingPunct="1"/>
            <a:r>
              <a:rPr lang="cs-CZ" altLang="cs-CZ" smtClean="0"/>
              <a:t>Důležité je její optimální nastavení </a:t>
            </a:r>
          </a:p>
          <a:p>
            <a:pPr eaLnBrk="1" hangingPunct="1"/>
            <a:r>
              <a:rPr lang="cs-CZ" altLang="cs-CZ" smtClean="0"/>
              <a:t>Vypočítávají se z ní i sociální dávky</a:t>
            </a:r>
            <a:r>
              <a:rPr lang="en-US" altLang="cs-CZ" smtClean="0"/>
              <a:t>=&gt;</a:t>
            </a:r>
            <a:r>
              <a:rPr lang="cs-CZ" altLang="cs-CZ" smtClean="0"/>
              <a:t>růst minimální mzdy znamená současně i růst celé řady sociálních dávek</a:t>
            </a:r>
          </a:p>
          <a:p>
            <a:pPr eaLnBrk="1" hangingPunct="1"/>
            <a:r>
              <a:rPr lang="cs-CZ" altLang="cs-CZ" smtClean="0"/>
              <a:t>Potřeba motivace nezaměstnaných (aby byl výrazný rozdíl mezi mzdou a sociálními dávkami)</a:t>
            </a:r>
          </a:p>
          <a:p>
            <a:pPr eaLnBrk="1" hangingPunct="1"/>
            <a:r>
              <a:rPr lang="cs-CZ" altLang="cs-CZ" smtClean="0"/>
              <a:t>Evropa má navíc oproti USA silnější sociální cítění</a:t>
            </a:r>
          </a:p>
          <a:p>
            <a:pPr eaLnBrk="1" hangingPunct="1">
              <a:buFont typeface="Wingdings 2" panose="05020102010507070707" pitchFamily="18" charset="2"/>
              <a:buNone/>
            </a:pPr>
            <a:endParaRPr lang="en-US" altLang="cs-CZ"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mtClean="0"/>
              <a:t>Minimální mzdy v Evropě</a:t>
            </a:r>
            <a:endParaRPr lang="en-US" smtClean="0"/>
          </a:p>
        </p:txBody>
      </p:sp>
      <p:sp>
        <p:nvSpPr>
          <p:cNvPr id="47107" name="Rectangle 3"/>
          <p:cNvSpPr>
            <a:spLocks noGrp="1"/>
          </p:cNvSpPr>
          <p:nvPr>
            <p:ph type="body" idx="1"/>
          </p:nvPr>
        </p:nvSpPr>
        <p:spPr>
          <a:xfrm>
            <a:off x="323850" y="1557338"/>
            <a:ext cx="8229600" cy="4625975"/>
          </a:xfrm>
        </p:spPr>
        <p:txBody>
          <a:bodyPr/>
          <a:lstStyle/>
          <a:p>
            <a:pPr eaLnBrk="1" hangingPunct="1">
              <a:lnSpc>
                <a:spcPct val="115000"/>
              </a:lnSpc>
            </a:pPr>
            <a:r>
              <a:rPr lang="cs-CZ" altLang="cs-CZ" sz="2400" smtClean="0"/>
              <a:t>Z členských zemí Evropské unie byla minimální mzda zavedena nejdříve v Nizozemí (v roce 1969). Následovala Francie (1970), Lucembursko (1973), Portugalsko (1974), Belgie (1975), Španělsko (1980), Řecko (1991), Velká Británie (1999) a Irsko (2000). Z nových členských zemí byla první Malta (1974). Následovalo Maďarsko (1988), Česko, Slovensko, Estonsko, Litva, Lotyšsko (1991), Slovinsko (1995) a Polsko (2003).</a:t>
            </a:r>
          </a:p>
          <a:p>
            <a:pPr eaLnBrk="1" hangingPunct="1">
              <a:lnSpc>
                <a:spcPct val="115000"/>
              </a:lnSpc>
            </a:pPr>
            <a:r>
              <a:rPr lang="cs-CZ" altLang="cs-CZ" sz="2400" smtClean="0"/>
              <a:t>Nejvíce lidí za minimální mzdu pracuje v Lucembursku (15,5 %) a Francii (13,9 %). Ve Velké Británii pouze 1,0 %, v Nizozemí 2,1 %, v Irsku 2,2 %, v Portugalsku 4,0 % a ve Španělsku 1,3 %.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smtClean="0"/>
              <a:t>Minimální mzdy v Evropě</a:t>
            </a:r>
            <a:endParaRPr lang="en-US" smtClean="0"/>
          </a:p>
        </p:txBody>
      </p:sp>
      <p:sp>
        <p:nvSpPr>
          <p:cNvPr id="49155" name="Rectangle 3"/>
          <p:cNvSpPr>
            <a:spLocks noGrp="1"/>
          </p:cNvSpPr>
          <p:nvPr>
            <p:ph type="body" idx="1"/>
          </p:nvPr>
        </p:nvSpPr>
        <p:spPr>
          <a:xfrm>
            <a:off x="323850" y="1557338"/>
            <a:ext cx="8229600" cy="4625975"/>
          </a:xfrm>
        </p:spPr>
        <p:txBody>
          <a:bodyPr/>
          <a:lstStyle/>
          <a:p>
            <a:pPr eaLnBrk="1" hangingPunct="1">
              <a:lnSpc>
                <a:spcPct val="115000"/>
              </a:lnSpc>
            </a:pPr>
            <a:r>
              <a:rPr lang="cs-CZ" altLang="cs-CZ" sz="2400" smtClean="0"/>
              <a:t>Nejvyšší rozdíl mezi životním minimem a minimální mzdou je v Estonsku (životní minimum dospělého člověka činí pouze 19 % minimální mzdy), Litvě (20 %), Slovinsku (32 %) a Francii (34 %). Nastavení životního minima v těchto zemích je poměrně nízké a odpovídá současné evropské tendenci aktivovat nezaměstnané občany k intenzivnímu hledání práce. V průměru se životní minimum na dospělého občana v Evropě pohybuje okolo 45 % minimální mzdy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sah 2"/>
          <p:cNvSpPr>
            <a:spLocks noGrp="1"/>
          </p:cNvSpPr>
          <p:nvPr>
            <p:ph idx="1"/>
          </p:nvPr>
        </p:nvSpPr>
        <p:spPr>
          <a:xfrm>
            <a:off x="468313" y="1773238"/>
            <a:ext cx="8229600" cy="4625975"/>
          </a:xfrm>
        </p:spPr>
        <p:txBody>
          <a:bodyPr/>
          <a:lstStyle/>
          <a:p>
            <a:pPr eaLnBrk="1" hangingPunct="1">
              <a:buFont typeface="Wingdings 2" panose="05020102010507070707" pitchFamily="18" charset="2"/>
              <a:buNone/>
            </a:pPr>
            <a:r>
              <a:rPr lang="cs-CZ" altLang="cs-CZ" sz="2800" u="sng" dirty="0" smtClean="0"/>
              <a:t>Snaha tržních ekonomik najít mechanismy k:</a:t>
            </a:r>
          </a:p>
          <a:p>
            <a:pPr eaLnBrk="1" hangingPunct="1"/>
            <a:r>
              <a:rPr lang="cs-CZ" altLang="cs-CZ" sz="2400" dirty="0" smtClean="0"/>
              <a:t>optimálnímu rozmístění pracovníků v </a:t>
            </a:r>
            <a:r>
              <a:rPr lang="cs-CZ" altLang="cs-CZ" sz="2400" smtClean="0"/>
              <a:t>(makro </a:t>
            </a:r>
            <a:r>
              <a:rPr lang="cs-CZ" altLang="cs-CZ" sz="2400" dirty="0" smtClean="0"/>
              <a:t>pohled):</a:t>
            </a:r>
          </a:p>
          <a:p>
            <a:pPr lvl="1" eaLnBrk="1" hangingPunct="1"/>
            <a:r>
              <a:rPr lang="cs-CZ" altLang="cs-CZ" sz="2000" dirty="0" smtClean="0"/>
              <a:t>odvětvích, </a:t>
            </a:r>
          </a:p>
          <a:p>
            <a:pPr lvl="1" eaLnBrk="1" hangingPunct="1"/>
            <a:r>
              <a:rPr lang="cs-CZ" altLang="cs-CZ" sz="2000" dirty="0" smtClean="0"/>
              <a:t>sektorech, </a:t>
            </a:r>
          </a:p>
          <a:p>
            <a:pPr lvl="1" eaLnBrk="1" hangingPunct="1"/>
            <a:r>
              <a:rPr lang="cs-CZ" altLang="cs-CZ" sz="2000" dirty="0" smtClean="0"/>
              <a:t>regionech,</a:t>
            </a:r>
          </a:p>
          <a:p>
            <a:pPr eaLnBrk="1" hangingPunct="1"/>
            <a:r>
              <a:rPr lang="cs-CZ" altLang="cs-CZ" sz="2400" dirty="0" smtClean="0"/>
              <a:t>dosahování co nejvyšší produktivity práce </a:t>
            </a:r>
            <a:r>
              <a:rPr lang="cs-CZ" altLang="cs-CZ" sz="2400" dirty="0"/>
              <a:t>v</a:t>
            </a:r>
            <a:r>
              <a:rPr lang="cs-CZ" altLang="cs-CZ" sz="2400" dirty="0" smtClean="0"/>
              <a:t>e firmách (mikro pohled):</a:t>
            </a:r>
          </a:p>
          <a:p>
            <a:pPr eaLnBrk="1" hangingPunct="1"/>
            <a:r>
              <a:rPr lang="cs-CZ" altLang="cs-CZ" sz="2800" u="sng" dirty="0" smtClean="0"/>
              <a:t>Stanovení mzdy:</a:t>
            </a:r>
          </a:p>
          <a:p>
            <a:pPr lvl="1" eaLnBrk="1" hangingPunct="1"/>
            <a:r>
              <a:rPr lang="cs-CZ" altLang="cs-CZ" sz="2000" dirty="0" smtClean="0"/>
              <a:t>Neodborovým mechanismem</a:t>
            </a:r>
          </a:p>
          <a:p>
            <a:pPr lvl="1" eaLnBrk="1" hangingPunct="1"/>
            <a:r>
              <a:rPr lang="cs-CZ" altLang="cs-CZ" sz="2000" dirty="0" smtClean="0"/>
              <a:t>Kolektivním vyjednáváním</a:t>
            </a:r>
          </a:p>
          <a:p>
            <a:pPr lvl="1" eaLnBrk="1" hangingPunct="1"/>
            <a:r>
              <a:rPr lang="cs-CZ" altLang="cs-CZ" sz="2000" dirty="0" smtClean="0"/>
              <a:t>Arbitráží</a:t>
            </a:r>
          </a:p>
          <a:p>
            <a:pPr lvl="1" eaLnBrk="1" hangingPunct="1"/>
            <a:r>
              <a:rPr lang="cs-CZ" altLang="cs-CZ" sz="2000" dirty="0" smtClean="0"/>
              <a:t>Smíšené systémy</a:t>
            </a:r>
          </a:p>
        </p:txBody>
      </p:sp>
      <p:sp>
        <p:nvSpPr>
          <p:cNvPr id="14339" name="Text Box 7"/>
          <p:cNvSpPr txBox="1">
            <a:spLocks noChangeArrowheads="1"/>
          </p:cNvSpPr>
          <p:nvPr/>
        </p:nvSpPr>
        <p:spPr bwMode="auto">
          <a:xfrm>
            <a:off x="395288" y="260350"/>
            <a:ext cx="5832475" cy="823913"/>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800" b="1">
                <a:solidFill>
                  <a:schemeClr val="accent1"/>
                </a:solidFill>
                <a:latin typeface="Corbel" panose="020B0503020204020204" pitchFamily="34" charset="0"/>
              </a:rPr>
              <a:t>Základní východiska</a:t>
            </a:r>
            <a:endParaRPr lang="en-US" altLang="cs-CZ" sz="4800" b="1">
              <a:solidFill>
                <a:schemeClr val="accent1"/>
              </a:solidFill>
              <a:latin typeface="Corbel" panose="020B0503020204020204" pitchFamily="34" charset="0"/>
            </a:endParaRPr>
          </a:p>
        </p:txBody>
      </p:sp>
      <p:pic>
        <p:nvPicPr>
          <p:cNvPr id="14340" name="Picture 9" descr="stud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650" y="188913"/>
            <a:ext cx="106838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3" descr="more_in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88913"/>
            <a:ext cx="12779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18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eaLnBrk="1" hangingPunct="1">
              <a:defRPr/>
            </a:pPr>
            <a:r>
              <a:rPr lang="cs-CZ" sz="4100" smtClean="0"/>
              <a:t>Efekt zavedení maximální mzdy na trhu práce</a:t>
            </a:r>
            <a:endParaRPr lang="en-US" sz="4100" smtClean="0"/>
          </a:p>
        </p:txBody>
      </p:sp>
      <p:sp>
        <p:nvSpPr>
          <p:cNvPr id="38915" name="Rectangle 4"/>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8916" name="Rectangle 5"/>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144413" name="Text Box 29"/>
          <p:cNvSpPr txBox="1">
            <a:spLocks noChangeArrowheads="1"/>
          </p:cNvSpPr>
          <p:nvPr/>
        </p:nvSpPr>
        <p:spPr bwMode="auto">
          <a:xfrm>
            <a:off x="684213" y="1844675"/>
            <a:ext cx="80645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b="1" dirty="0" smtClean="0"/>
              <a:t>Zavedení maximální mzdy jako pomoci pro kupující práci.</a:t>
            </a:r>
          </a:p>
          <a:p>
            <a:endParaRPr lang="cs-CZ" altLang="cs-CZ" b="1" dirty="0" smtClean="0"/>
          </a:p>
          <a:p>
            <a:r>
              <a:rPr lang="cs-CZ" altLang="cs-CZ" b="1" u="sng" dirty="0" smtClean="0"/>
              <a:t>Použití</a:t>
            </a:r>
            <a:r>
              <a:rPr lang="cs-CZ" altLang="cs-CZ" b="1" u="sng" dirty="0"/>
              <a:t>:</a:t>
            </a:r>
            <a:endParaRPr lang="cs-CZ" altLang="cs-CZ" dirty="0"/>
          </a:p>
          <a:p>
            <a:pPr>
              <a:buFontTx/>
              <a:buChar char="•"/>
            </a:pPr>
            <a:r>
              <a:rPr lang="cs-CZ" altLang="cs-CZ" dirty="0"/>
              <a:t>V případě poklesu obyvatelstva v ekonomice (epidemie, válka apod.). Snaha zabránit překotnému nárůstu mezd, které mají tendenci růst velmi rychle z důvodu nedostatečné nabídky práce.</a:t>
            </a:r>
          </a:p>
          <a:p>
            <a:pPr>
              <a:buFontTx/>
              <a:buChar char="•"/>
            </a:pPr>
            <a:r>
              <a:rPr lang="cs-CZ" altLang="cs-CZ" dirty="0"/>
              <a:t>Nebo stanovení maximální mzdy ve státní správě (armáda) – aby nebyl enormně zatížen státní rozpočet=&gt;pokles nabízeného množství práce, což se dá vyřešit např. brannou povinností. </a:t>
            </a:r>
            <a:endParaRPr lang="en-US"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44413"/>
                                        </p:tgtEl>
                                        <p:attrNameLst>
                                          <p:attrName>style.visibility</p:attrName>
                                        </p:attrNameLst>
                                      </p:cBhvr>
                                      <p:to>
                                        <p:strVal val="visible"/>
                                      </p:to>
                                    </p:set>
                                    <p:animEffect transition="in" filter="fade">
                                      <p:cBhvr>
                                        <p:cTn id="7" dur="770" decel="100000"/>
                                        <p:tgtEl>
                                          <p:spTgt spid="144413"/>
                                        </p:tgtEl>
                                      </p:cBhvr>
                                    </p:animEffect>
                                    <p:animScale>
                                      <p:cBhvr>
                                        <p:cTn id="8" dur="770" decel="100000"/>
                                        <p:tgtEl>
                                          <p:spTgt spid="144413"/>
                                        </p:tgtEl>
                                      </p:cBhvr>
                                      <p:from x="10000" y="10000"/>
                                      <p:to x="200000" y="450000"/>
                                    </p:animScale>
                                    <p:animScale>
                                      <p:cBhvr>
                                        <p:cTn id="9" dur="1230" accel="100000" fill="hold">
                                          <p:stCondLst>
                                            <p:cond delay="770"/>
                                          </p:stCondLst>
                                        </p:cTn>
                                        <p:tgtEl>
                                          <p:spTgt spid="144413"/>
                                        </p:tgtEl>
                                      </p:cBhvr>
                                      <p:from x="200000" y="450000"/>
                                      <p:to x="100000" y="100000"/>
                                    </p:animScale>
                                    <p:set>
                                      <p:cBhvr>
                                        <p:cTn id="10" dur="770" fill="hold"/>
                                        <p:tgtEl>
                                          <p:spTgt spid="144413"/>
                                        </p:tgtEl>
                                        <p:attrNameLst>
                                          <p:attrName>ppt_x</p:attrName>
                                        </p:attrNameLst>
                                      </p:cBhvr>
                                      <p:to>
                                        <p:strVal val="(0.5)"/>
                                      </p:to>
                                    </p:set>
                                    <p:anim from="(0.5)" to="(#ppt_x)" calcmode="lin" valueType="num">
                                      <p:cBhvr>
                                        <p:cTn id="11" dur="1230" accel="100000" fill="hold">
                                          <p:stCondLst>
                                            <p:cond delay="770"/>
                                          </p:stCondLst>
                                        </p:cTn>
                                        <p:tgtEl>
                                          <p:spTgt spid="144413"/>
                                        </p:tgtEl>
                                        <p:attrNameLst>
                                          <p:attrName>ppt_x</p:attrName>
                                        </p:attrNameLst>
                                      </p:cBhvr>
                                    </p:anim>
                                    <p:set>
                                      <p:cBhvr>
                                        <p:cTn id="12" dur="770" fill="hold"/>
                                        <p:tgtEl>
                                          <p:spTgt spid="144413"/>
                                        </p:tgtEl>
                                        <p:attrNameLst>
                                          <p:attrName>ppt_y</p:attrName>
                                        </p:attrNameLst>
                                      </p:cBhvr>
                                      <p:to>
                                        <p:strVal val="(#ppt_y+0.4)"/>
                                      </p:to>
                                    </p:set>
                                    <p:anim from="(#ppt_y+0.4)" to="(#ppt_y)" calcmode="lin" valueType="num">
                                      <p:cBhvr>
                                        <p:cTn id="13" dur="1230" accel="100000" fill="hold">
                                          <p:stCondLst>
                                            <p:cond delay="770"/>
                                          </p:stCondLst>
                                        </p:cTn>
                                        <p:tgtEl>
                                          <p:spTgt spid="1444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eaLnBrk="1" hangingPunct="1">
              <a:defRPr/>
            </a:pPr>
            <a:r>
              <a:rPr lang="cs-CZ" sz="4100" smtClean="0"/>
              <a:t>Efekt zavedení maximální mzdy na trhu práce</a:t>
            </a:r>
            <a:endParaRPr lang="en-US" sz="4100" smtClean="0"/>
          </a:p>
        </p:txBody>
      </p:sp>
      <p:sp>
        <p:nvSpPr>
          <p:cNvPr id="38915" name="Rectangle 4"/>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sp>
        <p:nvSpPr>
          <p:cNvPr id="38916" name="Rectangle 5"/>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grpSp>
        <p:nvGrpSpPr>
          <p:cNvPr id="2" name="Group 6"/>
          <p:cNvGrpSpPr>
            <a:grpSpLocks/>
          </p:cNvGrpSpPr>
          <p:nvPr/>
        </p:nvGrpSpPr>
        <p:grpSpPr bwMode="auto">
          <a:xfrm>
            <a:off x="755650" y="2349500"/>
            <a:ext cx="6299200" cy="3937000"/>
            <a:chOff x="1240" y="2014"/>
            <a:chExt cx="9920" cy="6202"/>
          </a:xfrm>
        </p:grpSpPr>
        <p:sp>
          <p:nvSpPr>
            <p:cNvPr id="38919" name="Text Box 7"/>
            <p:cNvSpPr txBox="1">
              <a:spLocks noChangeArrowheads="1"/>
            </p:cNvSpPr>
            <p:nvPr/>
          </p:nvSpPr>
          <p:spPr bwMode="auto">
            <a:xfrm>
              <a:off x="1240" y="3915"/>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100</a:t>
              </a:r>
              <a:endParaRPr lang="en-US" altLang="cs-CZ"/>
            </a:p>
          </p:txBody>
        </p:sp>
        <p:sp>
          <p:nvSpPr>
            <p:cNvPr id="38920" name="Text Box 8"/>
            <p:cNvSpPr txBox="1">
              <a:spLocks noChangeArrowheads="1"/>
            </p:cNvSpPr>
            <p:nvPr/>
          </p:nvSpPr>
          <p:spPr bwMode="auto">
            <a:xfrm>
              <a:off x="4707" y="3521"/>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E</a:t>
              </a:r>
              <a:endParaRPr lang="en-US" altLang="cs-CZ"/>
            </a:p>
          </p:txBody>
        </p:sp>
        <p:sp>
          <p:nvSpPr>
            <p:cNvPr id="38921" name="Text Box 9"/>
            <p:cNvSpPr txBox="1">
              <a:spLocks noChangeArrowheads="1"/>
            </p:cNvSpPr>
            <p:nvPr/>
          </p:nvSpPr>
          <p:spPr bwMode="auto">
            <a:xfrm>
              <a:off x="4105" y="5137"/>
              <a:ext cx="1730"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Nedostatek</a:t>
              </a:r>
              <a:endParaRPr lang="en-US" altLang="cs-CZ"/>
            </a:p>
          </p:txBody>
        </p:sp>
        <p:sp>
          <p:nvSpPr>
            <p:cNvPr id="38922" name="Text Box 10"/>
            <p:cNvSpPr txBox="1">
              <a:spLocks noChangeArrowheads="1"/>
            </p:cNvSpPr>
            <p:nvPr/>
          </p:nvSpPr>
          <p:spPr bwMode="auto">
            <a:xfrm>
              <a:off x="1466" y="2299"/>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W</a:t>
              </a:r>
              <a:endParaRPr lang="en-US" altLang="cs-CZ"/>
            </a:p>
          </p:txBody>
        </p:sp>
        <p:cxnSp>
          <p:nvCxnSpPr>
            <p:cNvPr id="38923" name="AutoShape 11"/>
            <p:cNvCxnSpPr>
              <a:cxnSpLocks noChangeShapeType="1"/>
            </p:cNvCxnSpPr>
            <p:nvPr/>
          </p:nvCxnSpPr>
          <p:spPr bwMode="auto">
            <a:xfrm>
              <a:off x="2055" y="7485"/>
              <a:ext cx="672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924" name="AutoShape 12"/>
            <p:cNvCxnSpPr>
              <a:cxnSpLocks noChangeShapeType="1"/>
            </p:cNvCxnSpPr>
            <p:nvPr/>
          </p:nvCxnSpPr>
          <p:spPr bwMode="auto">
            <a:xfrm flipV="1">
              <a:off x="2055" y="2265"/>
              <a:ext cx="0" cy="522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925" name="AutoShape 13"/>
            <p:cNvCxnSpPr>
              <a:cxnSpLocks noChangeShapeType="1"/>
            </p:cNvCxnSpPr>
            <p:nvPr/>
          </p:nvCxnSpPr>
          <p:spPr bwMode="auto">
            <a:xfrm flipV="1">
              <a:off x="2640" y="2625"/>
              <a:ext cx="4095" cy="3435"/>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38926" name="AutoShape 14"/>
            <p:cNvCxnSpPr>
              <a:cxnSpLocks noChangeShapeType="1"/>
            </p:cNvCxnSpPr>
            <p:nvPr/>
          </p:nvCxnSpPr>
          <p:spPr bwMode="auto">
            <a:xfrm>
              <a:off x="3315" y="2910"/>
              <a:ext cx="4920" cy="3675"/>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38927" name="Text Box 15"/>
            <p:cNvSpPr txBox="1">
              <a:spLocks noChangeArrowheads="1"/>
            </p:cNvSpPr>
            <p:nvPr/>
          </p:nvSpPr>
          <p:spPr bwMode="auto">
            <a:xfrm>
              <a:off x="8411" y="7605"/>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Q</a:t>
              </a:r>
              <a:endParaRPr lang="en-US" altLang="cs-CZ"/>
            </a:p>
          </p:txBody>
        </p:sp>
        <p:sp>
          <p:nvSpPr>
            <p:cNvPr id="38928" name="Text Box 16"/>
            <p:cNvSpPr txBox="1">
              <a:spLocks noChangeArrowheads="1"/>
            </p:cNvSpPr>
            <p:nvPr/>
          </p:nvSpPr>
          <p:spPr bwMode="auto">
            <a:xfrm>
              <a:off x="7200" y="4526"/>
              <a:ext cx="3960"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Maximální mzda (80 Kč/hod)</a:t>
              </a:r>
              <a:endParaRPr lang="en-US" altLang="cs-CZ"/>
            </a:p>
          </p:txBody>
        </p:sp>
        <p:cxnSp>
          <p:nvCxnSpPr>
            <p:cNvPr id="38929" name="AutoShape 17"/>
            <p:cNvCxnSpPr>
              <a:cxnSpLocks noChangeShapeType="1"/>
            </p:cNvCxnSpPr>
            <p:nvPr/>
          </p:nvCxnSpPr>
          <p:spPr bwMode="auto">
            <a:xfrm>
              <a:off x="5850" y="4965"/>
              <a:ext cx="0" cy="2520"/>
            </a:xfrm>
            <a:prstGeom prst="straightConnector1">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8930" name="AutoShape 18"/>
            <p:cNvCxnSpPr>
              <a:cxnSpLocks noChangeShapeType="1"/>
            </p:cNvCxnSpPr>
            <p:nvPr/>
          </p:nvCxnSpPr>
          <p:spPr bwMode="auto">
            <a:xfrm>
              <a:off x="3930" y="4965"/>
              <a:ext cx="0" cy="2520"/>
            </a:xfrm>
            <a:prstGeom prst="straightConnector1">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8931" name="AutoShape 19"/>
            <p:cNvCxnSpPr>
              <a:cxnSpLocks noChangeShapeType="1"/>
            </p:cNvCxnSpPr>
            <p:nvPr/>
          </p:nvCxnSpPr>
          <p:spPr bwMode="auto">
            <a:xfrm flipH="1">
              <a:off x="4905" y="4125"/>
              <a:ext cx="30" cy="3360"/>
            </a:xfrm>
            <a:prstGeom prst="straightConnector1">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cxnSp>
        <p:sp>
          <p:nvSpPr>
            <p:cNvPr id="38932" name="Text Box 20"/>
            <p:cNvSpPr txBox="1">
              <a:spLocks noChangeArrowheads="1"/>
            </p:cNvSpPr>
            <p:nvPr/>
          </p:nvSpPr>
          <p:spPr bwMode="auto">
            <a:xfrm>
              <a:off x="3506" y="7605"/>
              <a:ext cx="1201"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50 tis.</a:t>
              </a:r>
              <a:endParaRPr lang="en-US" altLang="cs-CZ"/>
            </a:p>
          </p:txBody>
        </p:sp>
        <p:sp>
          <p:nvSpPr>
            <p:cNvPr id="38933" name="Text Box 21"/>
            <p:cNvSpPr txBox="1">
              <a:spLocks noChangeArrowheads="1"/>
            </p:cNvSpPr>
            <p:nvPr/>
          </p:nvSpPr>
          <p:spPr bwMode="auto">
            <a:xfrm>
              <a:off x="4556" y="7605"/>
              <a:ext cx="1294"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100 tis.</a:t>
              </a:r>
              <a:endParaRPr lang="en-US" altLang="cs-CZ"/>
            </a:p>
          </p:txBody>
        </p:sp>
        <p:sp>
          <p:nvSpPr>
            <p:cNvPr id="38934" name="Text Box 22"/>
            <p:cNvSpPr txBox="1">
              <a:spLocks noChangeArrowheads="1"/>
            </p:cNvSpPr>
            <p:nvPr/>
          </p:nvSpPr>
          <p:spPr bwMode="auto">
            <a:xfrm>
              <a:off x="5546" y="7605"/>
              <a:ext cx="1189"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150 tis.</a:t>
              </a:r>
              <a:endParaRPr lang="en-US" altLang="cs-CZ"/>
            </a:p>
          </p:txBody>
        </p:sp>
        <p:cxnSp>
          <p:nvCxnSpPr>
            <p:cNvPr id="38935" name="AutoShape 23"/>
            <p:cNvCxnSpPr>
              <a:cxnSpLocks noChangeShapeType="1"/>
            </p:cNvCxnSpPr>
            <p:nvPr/>
          </p:nvCxnSpPr>
          <p:spPr bwMode="auto">
            <a:xfrm>
              <a:off x="2055" y="4965"/>
              <a:ext cx="1860" cy="0"/>
            </a:xfrm>
            <a:prstGeom prst="straightConnector1">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8936" name="AutoShape 24"/>
            <p:cNvCxnSpPr>
              <a:cxnSpLocks noChangeShapeType="1"/>
            </p:cNvCxnSpPr>
            <p:nvPr/>
          </p:nvCxnSpPr>
          <p:spPr bwMode="auto">
            <a:xfrm>
              <a:off x="3930" y="4965"/>
              <a:ext cx="2115" cy="0"/>
            </a:xfrm>
            <a:prstGeom prst="straightConnector1">
              <a:avLst/>
            </a:prstGeom>
            <a:noFill/>
            <a:ln w="38100">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8937" name="AutoShape 25"/>
            <p:cNvCxnSpPr>
              <a:cxnSpLocks noChangeShapeType="1"/>
            </p:cNvCxnSpPr>
            <p:nvPr/>
          </p:nvCxnSpPr>
          <p:spPr bwMode="auto">
            <a:xfrm>
              <a:off x="6045" y="4965"/>
              <a:ext cx="4740" cy="0"/>
            </a:xfrm>
            <a:prstGeom prst="straightConnector1">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8938" name="AutoShape 26"/>
            <p:cNvCxnSpPr>
              <a:cxnSpLocks noChangeShapeType="1"/>
            </p:cNvCxnSpPr>
            <p:nvPr/>
          </p:nvCxnSpPr>
          <p:spPr bwMode="auto">
            <a:xfrm flipH="1">
              <a:off x="2055" y="4125"/>
              <a:ext cx="2850" cy="7"/>
            </a:xfrm>
            <a:prstGeom prst="straightConnector1">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cxnSp>
        <p:sp>
          <p:nvSpPr>
            <p:cNvPr id="38939" name="Text Box 27"/>
            <p:cNvSpPr txBox="1">
              <a:spLocks noChangeArrowheads="1"/>
            </p:cNvSpPr>
            <p:nvPr/>
          </p:nvSpPr>
          <p:spPr bwMode="auto">
            <a:xfrm>
              <a:off x="8235" y="6285"/>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D</a:t>
              </a:r>
              <a:r>
                <a:rPr lang="cs-CZ" altLang="cs-CZ" sz="1400" b="1" baseline="-25000"/>
                <a:t>L</a:t>
              </a:r>
              <a:endParaRPr lang="en-US" altLang="cs-CZ"/>
            </a:p>
          </p:txBody>
        </p:sp>
        <p:sp>
          <p:nvSpPr>
            <p:cNvPr id="38940" name="Text Box 28"/>
            <p:cNvSpPr txBox="1">
              <a:spLocks noChangeArrowheads="1"/>
            </p:cNvSpPr>
            <p:nvPr/>
          </p:nvSpPr>
          <p:spPr bwMode="auto">
            <a:xfrm>
              <a:off x="6566" y="2014"/>
              <a:ext cx="815" cy="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400" b="1"/>
                <a:t>S</a:t>
              </a:r>
              <a:r>
                <a:rPr lang="cs-CZ" altLang="cs-CZ" sz="1400" b="1" baseline="-25000"/>
                <a:t>L</a:t>
              </a:r>
              <a:endParaRPr lang="en-US" altLang="cs-CZ"/>
            </a:p>
          </p:txBody>
        </p:sp>
      </p:grpSp>
    </p:spTree>
    <p:extLst>
      <p:ext uri="{BB962C8B-B14F-4D97-AF65-F5344CB8AC3E}">
        <p14:creationId xmlns:p14="http://schemas.microsoft.com/office/powerpoint/2010/main" val="398685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dirty="0" smtClean="0"/>
              <a:t>Minimální mzdy v Evropě (2018)</a:t>
            </a:r>
            <a:endParaRPr lang="en-US" dirty="0" smtClean="0"/>
          </a:p>
        </p:txBody>
      </p:sp>
      <p:pic>
        <p:nvPicPr>
          <p:cNvPr id="3" name="Obrázek 2"/>
          <p:cNvPicPr>
            <a:picLocks noChangeAspect="1"/>
          </p:cNvPicPr>
          <p:nvPr/>
        </p:nvPicPr>
        <p:blipFill>
          <a:blip r:embed="rId3"/>
          <a:stretch>
            <a:fillRect/>
          </a:stretch>
        </p:blipFill>
        <p:spPr>
          <a:xfrm>
            <a:off x="539813" y="1844824"/>
            <a:ext cx="8064373" cy="441409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dirty="0" smtClean="0"/>
              <a:t>Minimální mzdy v Evropě (2015)</a:t>
            </a:r>
            <a:endParaRPr lang="en-US" dirty="0" smtClean="0"/>
          </a:p>
        </p:txBody>
      </p:sp>
      <p:pic>
        <p:nvPicPr>
          <p:cNvPr id="2" name="Obrázek 1"/>
          <p:cNvPicPr>
            <a:picLocks noChangeAspect="1"/>
          </p:cNvPicPr>
          <p:nvPr/>
        </p:nvPicPr>
        <p:blipFill>
          <a:blip r:embed="rId3"/>
          <a:stretch>
            <a:fillRect/>
          </a:stretch>
        </p:blipFill>
        <p:spPr>
          <a:xfrm>
            <a:off x="539553" y="0"/>
            <a:ext cx="8269406" cy="6692487"/>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2267744" y="116632"/>
            <a:ext cx="4320480" cy="639274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a:bodyPr>
          <a:lstStyle/>
          <a:p>
            <a:pPr eaLnBrk="1" hangingPunct="1">
              <a:defRPr/>
            </a:pPr>
            <a:r>
              <a:rPr lang="cs-CZ" sz="4100" dirty="0" smtClean="0"/>
              <a:t>Vývoj minimální mzdy od roku 2010 </a:t>
            </a:r>
            <a:endParaRPr lang="en-US" sz="4100" dirty="0" smtClean="0"/>
          </a:p>
        </p:txBody>
      </p:sp>
      <p:pic>
        <p:nvPicPr>
          <p:cNvPr id="2" name="Obrázek 1"/>
          <p:cNvPicPr>
            <a:picLocks noChangeAspect="1"/>
          </p:cNvPicPr>
          <p:nvPr/>
        </p:nvPicPr>
        <p:blipFill>
          <a:blip r:embed="rId3"/>
          <a:stretch>
            <a:fillRect/>
          </a:stretch>
        </p:blipFill>
        <p:spPr>
          <a:xfrm>
            <a:off x="326463" y="1746682"/>
            <a:ext cx="8360337" cy="467935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a:bodyPr>
          <a:lstStyle/>
          <a:p>
            <a:pPr eaLnBrk="1" hangingPunct="1">
              <a:defRPr/>
            </a:pPr>
            <a:r>
              <a:rPr lang="cs-CZ" sz="4100" dirty="0" smtClean="0"/>
              <a:t>Vývoj minimální mzdy od roku 2010 </a:t>
            </a:r>
            <a:endParaRPr lang="en-US" sz="4100" dirty="0" smtClean="0"/>
          </a:p>
        </p:txBody>
      </p:sp>
      <p:pic>
        <p:nvPicPr>
          <p:cNvPr id="3" name="Obrázek 2"/>
          <p:cNvPicPr>
            <a:picLocks noChangeAspect="1"/>
          </p:cNvPicPr>
          <p:nvPr/>
        </p:nvPicPr>
        <p:blipFill>
          <a:blip r:embed="rId3"/>
          <a:stretch>
            <a:fillRect/>
          </a:stretch>
        </p:blipFill>
        <p:spPr>
          <a:xfrm>
            <a:off x="1331640" y="1172490"/>
            <a:ext cx="6005192" cy="5685510"/>
          </a:xfrm>
          <a:prstGeom prst="rect">
            <a:avLst/>
          </a:prstGeom>
        </p:spPr>
      </p:pic>
    </p:spTree>
    <p:extLst>
      <p:ext uri="{BB962C8B-B14F-4D97-AF65-F5344CB8AC3E}">
        <p14:creationId xmlns:p14="http://schemas.microsoft.com/office/powerpoint/2010/main" val="18164803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2309597025"/>
              </p:ext>
            </p:extLst>
          </p:nvPr>
        </p:nvGraphicFramePr>
        <p:xfrm>
          <a:off x="395288" y="836618"/>
          <a:ext cx="6841008" cy="5616717"/>
        </p:xfrm>
        <a:graphic>
          <a:graphicData uri="http://schemas.openxmlformats.org/drawingml/2006/table">
            <a:tbl>
              <a:tblPr/>
              <a:tblGrid>
                <a:gridCol w="2050719">
                  <a:extLst>
                    <a:ext uri="{9D8B030D-6E8A-4147-A177-3AD203B41FA5}">
                      <a16:colId xmlns:a16="http://schemas.microsoft.com/office/drawing/2014/main" val="20000"/>
                    </a:ext>
                  </a:extLst>
                </a:gridCol>
                <a:gridCol w="2818749">
                  <a:extLst>
                    <a:ext uri="{9D8B030D-6E8A-4147-A177-3AD203B41FA5}">
                      <a16:colId xmlns:a16="http://schemas.microsoft.com/office/drawing/2014/main" val="20001"/>
                    </a:ext>
                  </a:extLst>
                </a:gridCol>
                <a:gridCol w="1971540">
                  <a:extLst>
                    <a:ext uri="{9D8B030D-6E8A-4147-A177-3AD203B41FA5}">
                      <a16:colId xmlns:a16="http://schemas.microsoft.com/office/drawing/2014/main" val="20002"/>
                    </a:ext>
                  </a:extLst>
                </a:gridCol>
              </a:tblGrid>
              <a:tr h="271506">
                <a:tc>
                  <a:txBody>
                    <a:bodyPr/>
                    <a:lstStyle/>
                    <a:p>
                      <a:pPr marL="438150" marR="0" lvl="0" indent="-319088"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dirty="0" smtClean="0">
                          <a:ln>
                            <a:noFill/>
                          </a:ln>
                          <a:solidFill>
                            <a:srgbClr val="000000"/>
                          </a:solidFill>
                          <a:effectLst/>
                          <a:latin typeface="+mn-lt"/>
                          <a:ea typeface="Times New Roman" pitchFamily="18" charset="0"/>
                          <a:cs typeface="Arial" pitchFamily="34" charset="0"/>
                        </a:rPr>
                        <a:t>Období</a:t>
                      </a:r>
                      <a:endParaRPr kumimoji="0" lang="cs-CZ" sz="10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rgbClr val="000000"/>
                          </a:solidFill>
                          <a:effectLst/>
                          <a:latin typeface="+mn-lt"/>
                          <a:ea typeface="Times New Roman" pitchFamily="18" charset="0"/>
                          <a:cs typeface="Arial" pitchFamily="34" charset="0"/>
                        </a:rPr>
                        <a:t>Výše minimální mzdy</a:t>
                      </a:r>
                      <a:endParaRPr kumimoji="0" lang="cs-CZ" sz="10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rgbClr val="000000"/>
                          </a:solidFill>
                          <a:effectLst/>
                          <a:latin typeface="+mn-lt"/>
                          <a:ea typeface="Times New Roman" pitchFamily="18" charset="0"/>
                          <a:cs typeface="Arial" pitchFamily="34" charset="0"/>
                        </a:rPr>
                        <a:t> </a:t>
                      </a:r>
                      <a:endParaRPr kumimoji="0" lang="cs-CZ" sz="10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71506">
                <a:tc>
                  <a:txBody>
                    <a:bodyPr/>
                    <a:lstStyle/>
                    <a:p>
                      <a:pPr marL="438150" marR="0" lvl="0" indent="-319088"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dirty="0" smtClean="0">
                          <a:ln>
                            <a:noFill/>
                          </a:ln>
                          <a:solidFill>
                            <a:srgbClr val="000000"/>
                          </a:solidFill>
                          <a:effectLst/>
                          <a:latin typeface="+mn-lt"/>
                          <a:ea typeface="Times New Roman" pitchFamily="18" charset="0"/>
                          <a:cs typeface="Arial" pitchFamily="34" charset="0"/>
                        </a:rPr>
                        <a:t> </a:t>
                      </a:r>
                      <a:endParaRPr kumimoji="0" lang="cs-CZ" sz="10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dirty="0" smtClean="0">
                          <a:ln>
                            <a:noFill/>
                          </a:ln>
                          <a:solidFill>
                            <a:srgbClr val="000000"/>
                          </a:solidFill>
                          <a:effectLst/>
                          <a:latin typeface="+mn-lt"/>
                          <a:ea typeface="Times New Roman" pitchFamily="18" charset="0"/>
                          <a:cs typeface="Arial" pitchFamily="34" charset="0"/>
                        </a:rPr>
                        <a:t>v Kč za měsíc</a:t>
                      </a:r>
                      <a:endParaRPr kumimoji="0" lang="cs-CZ" sz="10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rgbClr val="000000"/>
                          </a:solidFill>
                          <a:effectLst/>
                          <a:latin typeface="+mn-lt"/>
                          <a:ea typeface="Times New Roman" pitchFamily="18" charset="0"/>
                          <a:cs typeface="Arial" pitchFamily="34" charset="0"/>
                        </a:rPr>
                        <a:t>v Kč za hodinu</a:t>
                      </a:r>
                      <a:endParaRPr kumimoji="0" lang="cs-CZ" sz="10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20598">
                <a:tc>
                  <a:txBody>
                    <a:bodyPr/>
                    <a:lstStyle/>
                    <a:p>
                      <a:pPr marL="438150" marR="0" lvl="0" indent="-319088" algn="l"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1991 únor</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2 000</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smtClean="0">
                          <a:ln>
                            <a:noFill/>
                          </a:ln>
                          <a:solidFill>
                            <a:srgbClr val="000000"/>
                          </a:solidFill>
                          <a:effectLst/>
                          <a:latin typeface="+mn-lt"/>
                          <a:ea typeface="Times New Roman" pitchFamily="18" charset="0"/>
                          <a:cs typeface="Arial" pitchFamily="34" charset="0"/>
                        </a:rPr>
                        <a:t>10,8</a:t>
                      </a:r>
                      <a:endParaRPr kumimoji="0" lang="cs-CZ" sz="7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20598">
                <a:tc>
                  <a:txBody>
                    <a:bodyPr/>
                    <a:lstStyle/>
                    <a:p>
                      <a:pPr marL="438150" marR="0" lvl="0" indent="-319088" algn="l"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1992 leden</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2 200</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12</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20598">
                <a:tc>
                  <a:txBody>
                    <a:bodyPr/>
                    <a:lstStyle/>
                    <a:p>
                      <a:pPr marL="438150" marR="0" lvl="0" indent="-319088" algn="l"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smtClean="0">
                          <a:ln>
                            <a:noFill/>
                          </a:ln>
                          <a:solidFill>
                            <a:srgbClr val="000000"/>
                          </a:solidFill>
                          <a:effectLst/>
                          <a:latin typeface="+mn-lt"/>
                          <a:ea typeface="Times New Roman" pitchFamily="18" charset="0"/>
                          <a:cs typeface="Arial" pitchFamily="34" charset="0"/>
                        </a:rPr>
                        <a:t>1996 leden</a:t>
                      </a:r>
                      <a:endParaRPr kumimoji="0" lang="cs-CZ" sz="7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2 500</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13,6</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220598">
                <a:tc>
                  <a:txBody>
                    <a:bodyPr/>
                    <a:lstStyle/>
                    <a:p>
                      <a:pPr marL="438150" marR="0" lvl="0" indent="-319088" algn="l"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smtClean="0">
                          <a:ln>
                            <a:noFill/>
                          </a:ln>
                          <a:solidFill>
                            <a:srgbClr val="000000"/>
                          </a:solidFill>
                          <a:effectLst/>
                          <a:latin typeface="+mn-lt"/>
                          <a:ea typeface="Times New Roman" pitchFamily="18" charset="0"/>
                          <a:cs typeface="Arial" pitchFamily="34" charset="0"/>
                        </a:rPr>
                        <a:t>1998 leden</a:t>
                      </a:r>
                      <a:endParaRPr kumimoji="0" lang="cs-CZ" sz="7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2 650</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14,8</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20598">
                <a:tc>
                  <a:txBody>
                    <a:bodyPr/>
                    <a:lstStyle/>
                    <a:p>
                      <a:pPr marL="438150" marR="0" lvl="0" indent="-319088" algn="l"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smtClean="0">
                          <a:ln>
                            <a:noFill/>
                          </a:ln>
                          <a:solidFill>
                            <a:srgbClr val="000000"/>
                          </a:solidFill>
                          <a:effectLst/>
                          <a:latin typeface="+mn-lt"/>
                          <a:ea typeface="Times New Roman" pitchFamily="18" charset="0"/>
                          <a:cs typeface="Arial" pitchFamily="34" charset="0"/>
                        </a:rPr>
                        <a:t>1999 leden</a:t>
                      </a:r>
                      <a:endParaRPr kumimoji="0" lang="cs-CZ" sz="7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3 250</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18</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220598">
                <a:tc>
                  <a:txBody>
                    <a:bodyPr/>
                    <a:lstStyle/>
                    <a:p>
                      <a:pPr marL="438150" marR="0" lvl="0" indent="-319088" algn="l"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smtClean="0">
                          <a:ln>
                            <a:noFill/>
                          </a:ln>
                          <a:solidFill>
                            <a:srgbClr val="000000"/>
                          </a:solidFill>
                          <a:effectLst/>
                          <a:latin typeface="+mn-lt"/>
                          <a:ea typeface="Times New Roman" pitchFamily="18" charset="0"/>
                          <a:cs typeface="Arial" pitchFamily="34" charset="0"/>
                        </a:rPr>
                        <a:t>1999 červenec</a:t>
                      </a:r>
                      <a:endParaRPr kumimoji="0" lang="cs-CZ" sz="7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3 600</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20</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220598">
                <a:tc>
                  <a:txBody>
                    <a:bodyPr/>
                    <a:lstStyle/>
                    <a:p>
                      <a:pPr marL="438150" marR="0" lvl="0" indent="-319088" algn="l"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smtClean="0">
                          <a:ln>
                            <a:noFill/>
                          </a:ln>
                          <a:solidFill>
                            <a:srgbClr val="000000"/>
                          </a:solidFill>
                          <a:effectLst/>
                          <a:latin typeface="+mn-lt"/>
                          <a:ea typeface="Times New Roman" pitchFamily="18" charset="0"/>
                          <a:cs typeface="Arial" pitchFamily="34" charset="0"/>
                        </a:rPr>
                        <a:t>2000 leden</a:t>
                      </a:r>
                      <a:endParaRPr kumimoji="0" lang="cs-CZ" sz="7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4 000</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22,3</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220598">
                <a:tc>
                  <a:txBody>
                    <a:bodyPr/>
                    <a:lstStyle/>
                    <a:p>
                      <a:pPr marL="438150" marR="0" lvl="0" indent="-319088" algn="l"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2000 červenec</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4 500</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25</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220598">
                <a:tc>
                  <a:txBody>
                    <a:bodyPr/>
                    <a:lstStyle/>
                    <a:p>
                      <a:pPr marL="438150" marR="0" lvl="0" indent="-319088" algn="l"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smtClean="0">
                          <a:ln>
                            <a:noFill/>
                          </a:ln>
                          <a:solidFill>
                            <a:srgbClr val="000000"/>
                          </a:solidFill>
                          <a:effectLst/>
                          <a:latin typeface="+mn-lt"/>
                          <a:ea typeface="Times New Roman" pitchFamily="18" charset="0"/>
                          <a:cs typeface="Arial" pitchFamily="34" charset="0"/>
                        </a:rPr>
                        <a:t>2001 leden</a:t>
                      </a:r>
                      <a:endParaRPr kumimoji="0" lang="cs-CZ" sz="7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5 000</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30</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220598">
                <a:tc>
                  <a:txBody>
                    <a:bodyPr/>
                    <a:lstStyle/>
                    <a:p>
                      <a:pPr marL="438150" marR="0" lvl="0" indent="-319088" algn="l"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smtClean="0">
                          <a:ln>
                            <a:noFill/>
                          </a:ln>
                          <a:solidFill>
                            <a:srgbClr val="000000"/>
                          </a:solidFill>
                          <a:effectLst/>
                          <a:latin typeface="+mn-lt"/>
                          <a:ea typeface="Times New Roman" pitchFamily="18" charset="0"/>
                          <a:cs typeface="Arial" pitchFamily="34" charset="0"/>
                        </a:rPr>
                        <a:t>2002 leden</a:t>
                      </a:r>
                      <a:endParaRPr kumimoji="0" lang="cs-CZ" sz="7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5 700</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33,9</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220598">
                <a:tc>
                  <a:txBody>
                    <a:bodyPr/>
                    <a:lstStyle/>
                    <a:p>
                      <a:pPr marL="438150" marR="0" lvl="0" indent="-319088" algn="l"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smtClean="0">
                          <a:ln>
                            <a:noFill/>
                          </a:ln>
                          <a:solidFill>
                            <a:srgbClr val="000000"/>
                          </a:solidFill>
                          <a:effectLst/>
                          <a:latin typeface="+mn-lt"/>
                          <a:ea typeface="Times New Roman" pitchFamily="18" charset="0"/>
                          <a:cs typeface="Arial" pitchFamily="34" charset="0"/>
                        </a:rPr>
                        <a:t>2003 leden</a:t>
                      </a:r>
                      <a:endParaRPr kumimoji="0" lang="cs-CZ" sz="7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smtClean="0">
                          <a:ln>
                            <a:noFill/>
                          </a:ln>
                          <a:solidFill>
                            <a:srgbClr val="000000"/>
                          </a:solidFill>
                          <a:effectLst/>
                          <a:latin typeface="+mn-lt"/>
                          <a:ea typeface="Times New Roman" pitchFamily="18" charset="0"/>
                          <a:cs typeface="Arial" pitchFamily="34" charset="0"/>
                        </a:rPr>
                        <a:t>6 200</a:t>
                      </a:r>
                      <a:endParaRPr kumimoji="0" lang="cs-CZ" sz="7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36,9</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220598">
                <a:tc>
                  <a:txBody>
                    <a:bodyPr/>
                    <a:lstStyle/>
                    <a:p>
                      <a:pPr marL="438150" marR="0" lvl="0" indent="-319088" algn="l"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smtClean="0">
                          <a:ln>
                            <a:noFill/>
                          </a:ln>
                          <a:solidFill>
                            <a:srgbClr val="000000"/>
                          </a:solidFill>
                          <a:effectLst/>
                          <a:latin typeface="+mn-lt"/>
                          <a:ea typeface="Times New Roman" pitchFamily="18" charset="0"/>
                          <a:cs typeface="Arial" pitchFamily="34" charset="0"/>
                        </a:rPr>
                        <a:t>2004 leden</a:t>
                      </a:r>
                      <a:endParaRPr kumimoji="0" lang="cs-CZ" sz="7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smtClean="0">
                          <a:ln>
                            <a:noFill/>
                          </a:ln>
                          <a:solidFill>
                            <a:srgbClr val="000000"/>
                          </a:solidFill>
                          <a:effectLst/>
                          <a:latin typeface="+mn-lt"/>
                          <a:ea typeface="Times New Roman" pitchFamily="18" charset="0"/>
                          <a:cs typeface="Arial" pitchFamily="34" charset="0"/>
                        </a:rPr>
                        <a:t>6 700</a:t>
                      </a:r>
                      <a:endParaRPr kumimoji="0" lang="cs-CZ" sz="7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39,6</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r h="220598">
                <a:tc>
                  <a:txBody>
                    <a:bodyPr/>
                    <a:lstStyle/>
                    <a:p>
                      <a:pPr marL="438150" marR="0" lvl="0" indent="-319088" algn="l"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smtClean="0">
                          <a:ln>
                            <a:noFill/>
                          </a:ln>
                          <a:solidFill>
                            <a:srgbClr val="000000"/>
                          </a:solidFill>
                          <a:effectLst/>
                          <a:latin typeface="+mn-lt"/>
                          <a:ea typeface="Times New Roman" pitchFamily="18" charset="0"/>
                          <a:cs typeface="Arial" pitchFamily="34" charset="0"/>
                        </a:rPr>
                        <a:t>2005 leden</a:t>
                      </a:r>
                      <a:endParaRPr kumimoji="0" lang="cs-CZ" sz="7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smtClean="0">
                          <a:ln>
                            <a:noFill/>
                          </a:ln>
                          <a:solidFill>
                            <a:srgbClr val="000000"/>
                          </a:solidFill>
                          <a:effectLst/>
                          <a:latin typeface="+mn-lt"/>
                          <a:ea typeface="Times New Roman" pitchFamily="18" charset="0"/>
                          <a:cs typeface="Arial" pitchFamily="34" charset="0"/>
                        </a:rPr>
                        <a:t>7 185</a:t>
                      </a:r>
                      <a:endParaRPr kumimoji="0" lang="cs-CZ" sz="7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42,5</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4"/>
                  </a:ext>
                </a:extLst>
              </a:tr>
              <a:tr h="220598">
                <a:tc>
                  <a:txBody>
                    <a:bodyPr/>
                    <a:lstStyle/>
                    <a:p>
                      <a:pPr marL="438150" marR="0" lvl="0" indent="-319088" algn="l"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2006 leden</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smtClean="0">
                          <a:ln>
                            <a:noFill/>
                          </a:ln>
                          <a:solidFill>
                            <a:srgbClr val="000000"/>
                          </a:solidFill>
                          <a:effectLst/>
                          <a:latin typeface="+mn-lt"/>
                          <a:ea typeface="Times New Roman" pitchFamily="18" charset="0"/>
                          <a:cs typeface="Arial" pitchFamily="34" charset="0"/>
                        </a:rPr>
                        <a:t>7 570</a:t>
                      </a:r>
                      <a:endParaRPr kumimoji="0" lang="cs-CZ" sz="7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44,7</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5"/>
                  </a:ext>
                </a:extLst>
              </a:tr>
              <a:tr h="220598">
                <a:tc>
                  <a:txBody>
                    <a:bodyPr/>
                    <a:lstStyle/>
                    <a:p>
                      <a:pPr marL="438150" marR="0" lvl="0" indent="-319088" algn="l"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2006 červenec</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7 955</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48,1</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6"/>
                  </a:ext>
                </a:extLst>
              </a:tr>
              <a:tr h="220598">
                <a:tc>
                  <a:txBody>
                    <a:bodyPr/>
                    <a:lstStyle/>
                    <a:p>
                      <a:pPr marL="438150" marR="0" lvl="0" indent="-319088" algn="l"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2007 leden</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smtClean="0">
                          <a:ln>
                            <a:noFill/>
                          </a:ln>
                          <a:solidFill>
                            <a:srgbClr val="000000"/>
                          </a:solidFill>
                          <a:effectLst/>
                          <a:latin typeface="+mn-lt"/>
                          <a:ea typeface="Times New Roman" pitchFamily="18" charset="0"/>
                          <a:cs typeface="Arial" pitchFamily="34" charset="0"/>
                        </a:rPr>
                        <a:t>8 000</a:t>
                      </a:r>
                      <a:endParaRPr kumimoji="0" lang="cs-CZ" sz="700" b="1" i="0" u="none" strike="noStrike" cap="none" normalizeH="0" baseline="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38150" marR="0" lvl="0" indent="-319088" algn="r" defTabSz="914400" rtl="0" eaLnBrk="0" fontAlgn="base" latinLnBrk="0" hangingPunct="0">
                        <a:lnSpc>
                          <a:spcPct val="100000"/>
                        </a:lnSpc>
                        <a:spcBef>
                          <a:spcPts val="0"/>
                        </a:spcBef>
                        <a:spcAft>
                          <a:spcPts val="0"/>
                        </a:spcAft>
                        <a:buClrTx/>
                        <a:buSzTx/>
                        <a:buFontTx/>
                        <a:buNone/>
                        <a:tabLst/>
                      </a:pPr>
                      <a:r>
                        <a:rPr kumimoji="0" lang="cs-CZ" sz="700" b="1" i="0" u="none" strike="noStrike" cap="none" normalizeH="0" baseline="0" dirty="0" smtClean="0">
                          <a:ln>
                            <a:noFill/>
                          </a:ln>
                          <a:solidFill>
                            <a:srgbClr val="000000"/>
                          </a:solidFill>
                          <a:effectLst/>
                          <a:latin typeface="+mn-lt"/>
                          <a:ea typeface="Times New Roman" pitchFamily="18" charset="0"/>
                          <a:cs typeface="Arial" pitchFamily="34" charset="0"/>
                        </a:rPr>
                        <a:t>48,1</a:t>
                      </a:r>
                      <a:endParaRPr kumimoji="0" lang="cs-CZ" sz="7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T="45718" marB="45718"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7"/>
                  </a:ext>
                </a:extLst>
              </a:tr>
              <a:tr h="220591">
                <a:tc>
                  <a:txBody>
                    <a:bodyPr/>
                    <a:lstStyle/>
                    <a:p>
                      <a:pPr algn="l">
                        <a:spcBef>
                          <a:spcPts val="0"/>
                        </a:spcBef>
                        <a:spcAft>
                          <a:spcPts val="0"/>
                        </a:spcAft>
                      </a:pPr>
                      <a:r>
                        <a:rPr lang="cs-CZ" sz="700" b="1" dirty="0">
                          <a:latin typeface="+mn-lt"/>
                        </a:rPr>
                        <a:t>2013 srpen</a:t>
                      </a: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r">
                        <a:spcBef>
                          <a:spcPts val="0"/>
                        </a:spcBef>
                        <a:spcAft>
                          <a:spcPts val="0"/>
                        </a:spcAft>
                      </a:pPr>
                      <a:r>
                        <a:rPr lang="cs-CZ" sz="700" b="1" dirty="0">
                          <a:latin typeface="+mn-lt"/>
                        </a:rPr>
                        <a:t>8 500</a:t>
                      </a: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r">
                        <a:spcBef>
                          <a:spcPts val="0"/>
                        </a:spcBef>
                        <a:spcAft>
                          <a:spcPts val="0"/>
                        </a:spcAft>
                      </a:pPr>
                      <a:r>
                        <a:rPr lang="cs-CZ" sz="700" b="1" dirty="0">
                          <a:latin typeface="+mn-lt"/>
                        </a:rPr>
                        <a:t>50,60</a:t>
                      </a: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8"/>
                  </a:ext>
                </a:extLst>
              </a:tr>
              <a:tr h="220591">
                <a:tc>
                  <a:txBody>
                    <a:bodyPr/>
                    <a:lstStyle/>
                    <a:p>
                      <a:pPr algn="l">
                        <a:spcBef>
                          <a:spcPts val="0"/>
                        </a:spcBef>
                        <a:spcAft>
                          <a:spcPts val="0"/>
                        </a:spcAft>
                      </a:pPr>
                      <a:r>
                        <a:rPr lang="cs-CZ" sz="700" b="1" dirty="0">
                          <a:latin typeface="+mn-lt"/>
                        </a:rPr>
                        <a:t>2015 leden</a:t>
                      </a: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r">
                        <a:spcBef>
                          <a:spcPts val="0"/>
                        </a:spcBef>
                        <a:spcAft>
                          <a:spcPts val="0"/>
                        </a:spcAft>
                      </a:pPr>
                      <a:r>
                        <a:rPr lang="cs-CZ" sz="700" b="1" dirty="0">
                          <a:latin typeface="+mn-lt"/>
                        </a:rPr>
                        <a:t>9 200</a:t>
                      </a: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r">
                        <a:spcBef>
                          <a:spcPts val="0"/>
                        </a:spcBef>
                        <a:spcAft>
                          <a:spcPts val="0"/>
                        </a:spcAft>
                      </a:pPr>
                      <a:r>
                        <a:rPr lang="cs-CZ" sz="700" b="1" dirty="0">
                          <a:latin typeface="+mn-lt"/>
                        </a:rPr>
                        <a:t>55,00</a:t>
                      </a: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9"/>
                  </a:ext>
                </a:extLst>
              </a:tr>
              <a:tr h="220591">
                <a:tc>
                  <a:txBody>
                    <a:bodyPr/>
                    <a:lstStyle/>
                    <a:p>
                      <a:pPr algn="l">
                        <a:spcBef>
                          <a:spcPts val="0"/>
                        </a:spcBef>
                        <a:spcAft>
                          <a:spcPts val="0"/>
                        </a:spcAft>
                      </a:pPr>
                      <a:r>
                        <a:rPr lang="cs-CZ" sz="700" b="1" dirty="0">
                          <a:latin typeface="+mn-lt"/>
                        </a:rPr>
                        <a:t>2016 leden</a:t>
                      </a: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r">
                        <a:spcBef>
                          <a:spcPts val="0"/>
                        </a:spcBef>
                        <a:spcAft>
                          <a:spcPts val="0"/>
                        </a:spcAft>
                      </a:pPr>
                      <a:r>
                        <a:rPr lang="cs-CZ" sz="700" b="1">
                          <a:latin typeface="+mn-lt"/>
                        </a:rPr>
                        <a:t>9 900</a:t>
                      </a: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r">
                        <a:spcBef>
                          <a:spcPts val="0"/>
                        </a:spcBef>
                        <a:spcAft>
                          <a:spcPts val="0"/>
                        </a:spcAft>
                      </a:pPr>
                      <a:r>
                        <a:rPr lang="cs-CZ" sz="700" b="1" dirty="0">
                          <a:latin typeface="+mn-lt"/>
                        </a:rPr>
                        <a:t>58,70</a:t>
                      </a: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0"/>
                  </a:ext>
                </a:extLst>
              </a:tr>
              <a:tr h="220591">
                <a:tc>
                  <a:txBody>
                    <a:bodyPr/>
                    <a:lstStyle/>
                    <a:p>
                      <a:pPr algn="l">
                        <a:spcBef>
                          <a:spcPts val="0"/>
                        </a:spcBef>
                        <a:spcAft>
                          <a:spcPts val="0"/>
                        </a:spcAft>
                      </a:pPr>
                      <a:r>
                        <a:rPr lang="cs-CZ" sz="700" b="1" dirty="0" smtClean="0">
                          <a:latin typeface="+mn-lt"/>
                        </a:rPr>
                        <a:t>2017</a:t>
                      </a:r>
                      <a:r>
                        <a:rPr lang="cs-CZ" sz="700" b="1" dirty="0">
                          <a:latin typeface="+mn-lt"/>
                        </a:rPr>
                        <a:t> srpen</a:t>
                      </a: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r">
                        <a:spcBef>
                          <a:spcPts val="0"/>
                        </a:spcBef>
                        <a:spcAft>
                          <a:spcPts val="0"/>
                        </a:spcAft>
                      </a:pPr>
                      <a:r>
                        <a:rPr lang="cs-CZ" sz="700" b="1" dirty="0" smtClean="0">
                          <a:latin typeface="+mn-lt"/>
                        </a:rPr>
                        <a:t>11 000</a:t>
                      </a: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r">
                        <a:spcBef>
                          <a:spcPts val="0"/>
                        </a:spcBef>
                        <a:spcAft>
                          <a:spcPts val="0"/>
                        </a:spcAft>
                      </a:pPr>
                      <a:r>
                        <a:rPr lang="cs-CZ" sz="700" b="1" dirty="0" smtClean="0">
                          <a:latin typeface="+mn-lt"/>
                        </a:rPr>
                        <a:t>66,00</a:t>
                      </a:r>
                      <a:endParaRPr lang="cs-CZ" sz="700" b="1" dirty="0">
                        <a:latin typeface="+mn-lt"/>
                      </a:endParaRP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53720174"/>
                  </a:ext>
                </a:extLst>
              </a:tr>
              <a:tr h="220591">
                <a:tc>
                  <a:txBody>
                    <a:bodyPr/>
                    <a:lstStyle/>
                    <a:p>
                      <a:pPr algn="l">
                        <a:spcBef>
                          <a:spcPts val="0"/>
                        </a:spcBef>
                        <a:spcAft>
                          <a:spcPts val="0"/>
                        </a:spcAft>
                      </a:pPr>
                      <a:r>
                        <a:rPr lang="cs-CZ" sz="700" b="1" dirty="0" smtClean="0">
                          <a:latin typeface="+mn-lt"/>
                        </a:rPr>
                        <a:t>2018</a:t>
                      </a:r>
                      <a:r>
                        <a:rPr lang="cs-CZ" sz="700" b="1" dirty="0">
                          <a:latin typeface="+mn-lt"/>
                        </a:rPr>
                        <a:t> leden</a:t>
                      </a: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r">
                        <a:spcBef>
                          <a:spcPts val="0"/>
                        </a:spcBef>
                        <a:spcAft>
                          <a:spcPts val="0"/>
                        </a:spcAft>
                      </a:pPr>
                      <a:r>
                        <a:rPr lang="cs-CZ" sz="700" b="1" dirty="0" smtClean="0">
                          <a:latin typeface="+mn-lt"/>
                        </a:rPr>
                        <a:t>12 200</a:t>
                      </a:r>
                      <a:endParaRPr lang="cs-CZ" sz="700" b="1" dirty="0">
                        <a:latin typeface="+mn-lt"/>
                      </a:endParaRP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r">
                        <a:spcBef>
                          <a:spcPts val="0"/>
                        </a:spcBef>
                        <a:spcAft>
                          <a:spcPts val="0"/>
                        </a:spcAft>
                      </a:pPr>
                      <a:r>
                        <a:rPr lang="cs-CZ" sz="700" b="1" dirty="0" smtClean="0">
                          <a:latin typeface="+mn-lt"/>
                        </a:rPr>
                        <a:t>73,20</a:t>
                      </a:r>
                      <a:endParaRPr lang="cs-CZ" sz="700" b="1" dirty="0">
                        <a:latin typeface="+mn-lt"/>
                      </a:endParaRP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46641809"/>
                  </a:ext>
                </a:extLst>
              </a:tr>
              <a:tr h="220591">
                <a:tc>
                  <a:txBody>
                    <a:bodyPr/>
                    <a:lstStyle/>
                    <a:p>
                      <a:pPr algn="l">
                        <a:spcBef>
                          <a:spcPts val="0"/>
                        </a:spcBef>
                        <a:spcAft>
                          <a:spcPts val="0"/>
                        </a:spcAft>
                      </a:pPr>
                      <a:r>
                        <a:rPr lang="cs-CZ" sz="700" b="1" dirty="0" smtClean="0">
                          <a:latin typeface="+mn-lt"/>
                        </a:rPr>
                        <a:t>2019</a:t>
                      </a:r>
                      <a:r>
                        <a:rPr lang="cs-CZ" sz="700" b="1" dirty="0">
                          <a:latin typeface="+mn-lt"/>
                        </a:rPr>
                        <a:t> leden</a:t>
                      </a: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r">
                        <a:spcBef>
                          <a:spcPts val="0"/>
                        </a:spcBef>
                        <a:spcAft>
                          <a:spcPts val="0"/>
                        </a:spcAft>
                      </a:pPr>
                      <a:r>
                        <a:rPr lang="cs-CZ" sz="700" b="1" dirty="0" smtClean="0">
                          <a:latin typeface="+mn-lt"/>
                        </a:rPr>
                        <a:t>13 350</a:t>
                      </a:r>
                      <a:endParaRPr lang="cs-CZ" sz="700" b="1" dirty="0">
                        <a:latin typeface="+mn-lt"/>
                      </a:endParaRP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r">
                        <a:spcBef>
                          <a:spcPts val="0"/>
                        </a:spcBef>
                        <a:spcAft>
                          <a:spcPts val="0"/>
                        </a:spcAft>
                      </a:pPr>
                      <a:r>
                        <a:rPr lang="cs-CZ" sz="700" b="1" dirty="0" smtClean="0">
                          <a:latin typeface="+mn-lt"/>
                        </a:rPr>
                        <a:t>79,80</a:t>
                      </a:r>
                      <a:endParaRPr lang="cs-CZ" sz="700" b="1" dirty="0">
                        <a:latin typeface="+mn-lt"/>
                      </a:endParaRP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148553883"/>
                  </a:ext>
                </a:extLst>
              </a:tr>
              <a:tr h="220591">
                <a:tc>
                  <a:txBody>
                    <a:bodyPr/>
                    <a:lstStyle/>
                    <a:p>
                      <a:pPr algn="l">
                        <a:spcBef>
                          <a:spcPts val="0"/>
                        </a:spcBef>
                        <a:spcAft>
                          <a:spcPts val="0"/>
                        </a:spcAft>
                      </a:pPr>
                      <a:r>
                        <a:rPr lang="cs-CZ" sz="700" b="1" dirty="0" smtClean="0">
                          <a:latin typeface="+mn-lt"/>
                        </a:rPr>
                        <a:t>2020 leden</a:t>
                      </a:r>
                      <a:endParaRPr lang="cs-CZ" sz="700" b="1" dirty="0">
                        <a:latin typeface="+mn-lt"/>
                      </a:endParaRP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r">
                        <a:spcBef>
                          <a:spcPts val="0"/>
                        </a:spcBef>
                        <a:spcAft>
                          <a:spcPts val="0"/>
                        </a:spcAft>
                      </a:pPr>
                      <a:r>
                        <a:rPr lang="cs-CZ" sz="700" b="1" dirty="0" smtClean="0">
                          <a:latin typeface="+mn-lt"/>
                        </a:rPr>
                        <a:t>14 600</a:t>
                      </a:r>
                      <a:endParaRPr lang="cs-CZ" sz="700" b="1" dirty="0">
                        <a:latin typeface="+mn-lt"/>
                      </a:endParaRP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algn="r">
                        <a:spcBef>
                          <a:spcPts val="0"/>
                        </a:spcBef>
                        <a:spcAft>
                          <a:spcPts val="0"/>
                        </a:spcAft>
                      </a:pPr>
                      <a:r>
                        <a:rPr lang="cs-CZ" sz="700" b="1" dirty="0" smtClean="0">
                          <a:latin typeface="+mn-lt"/>
                        </a:rPr>
                        <a:t>87,30</a:t>
                      </a:r>
                      <a:endParaRPr lang="cs-CZ" sz="700" b="1" dirty="0">
                        <a:latin typeface="+mn-lt"/>
                      </a:endParaRPr>
                    </a:p>
                  </a:txBody>
                  <a:tcPr marT="45715" marB="4571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43230829"/>
                  </a:ext>
                </a:extLst>
              </a:tr>
            </a:tbl>
          </a:graphicData>
        </a:graphic>
      </p:graphicFrame>
      <p:sp>
        <p:nvSpPr>
          <p:cNvPr id="61532" name="Rectangle 2"/>
          <p:cNvSpPr txBox="1">
            <a:spLocks/>
          </p:cNvSpPr>
          <p:nvPr/>
        </p:nvSpPr>
        <p:spPr bwMode="auto">
          <a:xfrm>
            <a:off x="398463" y="25400"/>
            <a:ext cx="8229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30250" indent="-27305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995363" indent="-22860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216025" indent="-182563">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1425575" indent="-182563">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1882775" indent="-182563"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339975" indent="-182563"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2797175" indent="-182563"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254375" indent="-182563"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eaLnBrk="1" hangingPunct="1">
              <a:buClrTx/>
              <a:buSzTx/>
              <a:buFontTx/>
              <a:buNone/>
            </a:pPr>
            <a:r>
              <a:rPr lang="cs-CZ" altLang="cs-CZ" sz="4100" b="1" dirty="0">
                <a:solidFill>
                  <a:srgbClr val="FF0000"/>
                </a:solidFill>
              </a:rPr>
              <a:t>Vývoj úrovně minimální mzdy v ČR </a:t>
            </a:r>
            <a:endParaRPr lang="en-US" altLang="cs-CZ" sz="4100" b="1"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dirty="0" smtClean="0"/>
              <a:t>Zaručená mzda</a:t>
            </a:r>
            <a:endParaRPr lang="en-US" dirty="0" smtClean="0"/>
          </a:p>
        </p:txBody>
      </p:sp>
      <p:sp>
        <p:nvSpPr>
          <p:cNvPr id="32771" name="Rectangle 3"/>
          <p:cNvSpPr>
            <a:spLocks noGrp="1"/>
          </p:cNvSpPr>
          <p:nvPr>
            <p:ph type="body" idx="1"/>
          </p:nvPr>
        </p:nvSpPr>
        <p:spPr>
          <a:xfrm>
            <a:off x="179512" y="1774825"/>
            <a:ext cx="8856984" cy="4625975"/>
          </a:xfrm>
        </p:spPr>
        <p:txBody>
          <a:bodyPr/>
          <a:lstStyle/>
          <a:p>
            <a:pPr eaLnBrk="1" hangingPunct="1">
              <a:spcBef>
                <a:spcPts val="1200"/>
              </a:spcBef>
            </a:pPr>
            <a:r>
              <a:rPr lang="cs-CZ" altLang="cs-CZ" sz="2000" dirty="0" smtClean="0"/>
              <a:t>je </a:t>
            </a:r>
            <a:r>
              <a:rPr lang="cs-CZ" altLang="cs-CZ" sz="2000" dirty="0"/>
              <a:t>odstupňována podle složitosti, odpovědnosti a namáhavosti práce do osmi stupňů, nazývaných také minimální mzdové </a:t>
            </a:r>
            <a:r>
              <a:rPr lang="cs-CZ" altLang="cs-CZ" sz="2000" dirty="0" smtClean="0"/>
              <a:t>tarify</a:t>
            </a:r>
          </a:p>
          <a:p>
            <a:pPr eaLnBrk="1" hangingPunct="1">
              <a:spcBef>
                <a:spcPts val="1200"/>
              </a:spcBef>
            </a:pPr>
            <a:r>
              <a:rPr lang="cs-CZ" sz="2000" dirty="0"/>
              <a:t>Odměna za práci tedy v praxi nesmí být nižší než vládou určená zaručená mzda pro konkrétní profesi</a:t>
            </a:r>
            <a:r>
              <a:rPr lang="cs-CZ" sz="2000" dirty="0" smtClean="0"/>
              <a:t>.</a:t>
            </a:r>
          </a:p>
          <a:p>
            <a:pPr eaLnBrk="1" hangingPunct="1">
              <a:spcBef>
                <a:spcPts val="1200"/>
              </a:spcBef>
            </a:pPr>
            <a:r>
              <a:rPr lang="cs-CZ" sz="2000" dirty="0"/>
              <a:t>týká nejen zaměstnanců v pracovním poměru, ale vztahuje se i na dohodu o provedení práce nebo dohodu o pracovní činnosti</a:t>
            </a:r>
            <a:r>
              <a:rPr lang="cs-CZ" sz="2000" dirty="0" smtClean="0"/>
              <a:t>.</a:t>
            </a:r>
          </a:p>
          <a:p>
            <a:pPr eaLnBrk="1" hangingPunct="1">
              <a:spcBef>
                <a:spcPts val="1200"/>
              </a:spcBef>
            </a:pPr>
            <a:r>
              <a:rPr lang="cs-CZ" altLang="cs-CZ" sz="2000" dirty="0"/>
              <a:t>Všechny úrovně zaručené mzdy se vztahují na všechny soukromé podnikatele. Na nepodnikatelskou sféru se vztahuje systém šestnácti platových tarifů</a:t>
            </a:r>
            <a:r>
              <a:rPr lang="cs-CZ" altLang="cs-CZ" sz="2000" dirty="0" smtClean="0"/>
              <a:t>.</a:t>
            </a:r>
          </a:p>
          <a:p>
            <a:pPr eaLnBrk="1" hangingPunct="1">
              <a:spcBef>
                <a:spcPts val="1200"/>
              </a:spcBef>
            </a:pPr>
            <a:endParaRPr lang="cs-CZ" altLang="cs-CZ" sz="2000" dirty="0" smtClean="0"/>
          </a:p>
          <a:p>
            <a:pPr eaLnBrk="1" hangingPunct="1">
              <a:spcBef>
                <a:spcPts val="1200"/>
              </a:spcBef>
            </a:pPr>
            <a:endParaRPr lang="cs-CZ" altLang="cs-CZ" sz="2000" dirty="0" smtClean="0"/>
          </a:p>
        </p:txBody>
      </p:sp>
    </p:spTree>
    <p:extLst>
      <p:ext uri="{BB962C8B-B14F-4D97-AF65-F5344CB8AC3E}">
        <p14:creationId xmlns:p14="http://schemas.microsoft.com/office/powerpoint/2010/main" val="2400455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dirty="0" smtClean="0"/>
              <a:t>Zaručená mzda</a:t>
            </a:r>
            <a:endParaRPr lang="en-US" dirty="0" smtClean="0"/>
          </a:p>
        </p:txBody>
      </p:sp>
      <p:pic>
        <p:nvPicPr>
          <p:cNvPr id="3" name="Obrázek 2"/>
          <p:cNvPicPr>
            <a:picLocks noChangeAspect="1"/>
          </p:cNvPicPr>
          <p:nvPr/>
        </p:nvPicPr>
        <p:blipFill>
          <a:blip r:embed="rId3"/>
          <a:stretch>
            <a:fillRect/>
          </a:stretch>
        </p:blipFill>
        <p:spPr>
          <a:xfrm>
            <a:off x="446611" y="1790700"/>
            <a:ext cx="8211370" cy="3726532"/>
          </a:xfrm>
          <a:prstGeom prst="rect">
            <a:avLst/>
          </a:prstGeom>
        </p:spPr>
      </p:pic>
    </p:spTree>
    <p:extLst>
      <p:ext uri="{BB962C8B-B14F-4D97-AF65-F5344CB8AC3E}">
        <p14:creationId xmlns:p14="http://schemas.microsoft.com/office/powerpoint/2010/main" val="1028206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obsah 2"/>
          <p:cNvSpPr>
            <a:spLocks noGrp="1"/>
          </p:cNvSpPr>
          <p:nvPr>
            <p:ph idx="4294967295"/>
          </p:nvPr>
        </p:nvSpPr>
        <p:spPr>
          <a:xfrm>
            <a:off x="468313" y="1773238"/>
            <a:ext cx="8229600" cy="4625975"/>
          </a:xfrm>
        </p:spPr>
        <p:txBody>
          <a:bodyPr/>
          <a:lstStyle/>
          <a:p>
            <a:pPr eaLnBrk="1" hangingPunct="1"/>
            <a:r>
              <a:rPr lang="cs-CZ" altLang="cs-CZ" smtClean="0"/>
              <a:t>decentralizované na úrovni podniků v podobě např. vnitřního mzdového předpisu či tabulek, mzda hlavně jako </a:t>
            </a:r>
            <a:r>
              <a:rPr lang="cs-CZ" altLang="cs-CZ" u="sng" smtClean="0"/>
              <a:t>náklad</a:t>
            </a:r>
            <a:r>
              <a:rPr lang="cs-CZ" altLang="cs-CZ" smtClean="0"/>
              <a:t>»příliš nízká vs. příliš vysoká mzda vůči ostatním firmám, potřeba statistiky </a:t>
            </a:r>
          </a:p>
        </p:txBody>
      </p:sp>
      <p:sp>
        <p:nvSpPr>
          <p:cNvPr id="16387" name="Text Box 3"/>
          <p:cNvSpPr txBox="1">
            <a:spLocks noChangeArrowheads="1"/>
          </p:cNvSpPr>
          <p:nvPr/>
        </p:nvSpPr>
        <p:spPr bwMode="auto">
          <a:xfrm>
            <a:off x="0" y="404813"/>
            <a:ext cx="6084888" cy="701675"/>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000" b="1">
                <a:solidFill>
                  <a:schemeClr val="accent1"/>
                </a:solidFill>
                <a:latin typeface="Corbel" panose="020B0503020204020204" pitchFamily="34" charset="0"/>
              </a:rPr>
              <a:t>Neodborový mechanismus</a:t>
            </a:r>
            <a:endParaRPr lang="en-US" altLang="cs-CZ" sz="4000" b="1">
              <a:solidFill>
                <a:schemeClr val="accent1"/>
              </a:solidFill>
              <a:latin typeface="Corbel" panose="020B0503020204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835696" y="332656"/>
            <a:ext cx="6084888" cy="701675"/>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000" b="1" dirty="0" smtClean="0">
                <a:solidFill>
                  <a:schemeClr val="accent1"/>
                </a:solidFill>
                <a:latin typeface="Corbel" panose="020B0503020204020204" pitchFamily="34" charset="0"/>
              </a:rPr>
              <a:t>Vývoj průměrné mzdy</a:t>
            </a:r>
            <a:endParaRPr lang="en-US" altLang="cs-CZ" sz="4000" b="1" dirty="0">
              <a:solidFill>
                <a:schemeClr val="accent1"/>
              </a:solidFill>
              <a:latin typeface="Corbel" panose="020B0503020204020204" pitchFamily="34" charset="0"/>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642766"/>
            <a:ext cx="7488832" cy="5214098"/>
          </a:xfrm>
          <a:prstGeom prst="rect">
            <a:avLst/>
          </a:prstGeom>
        </p:spPr>
      </p:pic>
    </p:spTree>
    <p:extLst>
      <p:ext uri="{BB962C8B-B14F-4D97-AF65-F5344CB8AC3E}">
        <p14:creationId xmlns:p14="http://schemas.microsoft.com/office/powerpoint/2010/main" val="3176165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dirty="0" smtClean="0"/>
              <a:t>Mzdová vs. platová sféra</a:t>
            </a:r>
            <a:endParaRPr lang="en-US" dirty="0" smtClean="0"/>
          </a:p>
        </p:txBody>
      </p:sp>
      <p:sp>
        <p:nvSpPr>
          <p:cNvPr id="32771" name="Rectangle 3"/>
          <p:cNvSpPr>
            <a:spLocks noGrp="1"/>
          </p:cNvSpPr>
          <p:nvPr>
            <p:ph type="body" idx="1"/>
          </p:nvPr>
        </p:nvSpPr>
        <p:spPr/>
        <p:txBody>
          <a:bodyPr/>
          <a:lstStyle/>
          <a:p>
            <a:pPr algn="just" eaLnBrk="1" hangingPunct="1">
              <a:spcBef>
                <a:spcPts val="600"/>
              </a:spcBef>
              <a:buSzTx/>
              <a:buFont typeface="Wingdings" panose="05000000000000000000" pitchFamily="2" charset="2"/>
              <a:buChar char="§"/>
              <a:defRPr/>
            </a:pPr>
            <a:r>
              <a:rPr lang="cs-CZ" altLang="cs-CZ" sz="2400" dirty="0" smtClean="0"/>
              <a:t>Za vykonanou práci přísluší zaměstnanci </a:t>
            </a:r>
            <a:r>
              <a:rPr lang="cs-CZ" altLang="cs-CZ" sz="2400" b="1" dirty="0" smtClean="0">
                <a:solidFill>
                  <a:srgbClr val="FF0000"/>
                </a:solidFill>
              </a:rPr>
              <a:t>mzda</a:t>
            </a:r>
            <a:r>
              <a:rPr lang="cs-CZ" altLang="cs-CZ" sz="2400" dirty="0" smtClean="0"/>
              <a:t>, </a:t>
            </a:r>
            <a:r>
              <a:rPr lang="cs-CZ" altLang="cs-CZ" sz="2400" b="1" dirty="0" smtClean="0">
                <a:solidFill>
                  <a:srgbClr val="FF0000"/>
                </a:solidFill>
              </a:rPr>
              <a:t>plat</a:t>
            </a:r>
            <a:r>
              <a:rPr lang="cs-CZ" altLang="cs-CZ" sz="2400" dirty="0" smtClean="0"/>
              <a:t> nebo </a:t>
            </a:r>
            <a:r>
              <a:rPr lang="cs-CZ" altLang="cs-CZ" sz="2400" b="1" dirty="0" smtClean="0">
                <a:solidFill>
                  <a:srgbClr val="FF0000"/>
                </a:solidFill>
              </a:rPr>
              <a:t>odměna</a:t>
            </a:r>
            <a:r>
              <a:rPr lang="cs-CZ" altLang="cs-CZ" sz="2400" dirty="0" smtClean="0"/>
              <a:t> z dohody za podmínek stanovených tímto zákonem, nestanoví-li tento zákon nebo zvláštní právní předpis</a:t>
            </a:r>
          </a:p>
          <a:p>
            <a:pPr algn="just" eaLnBrk="1" hangingPunct="1">
              <a:spcBef>
                <a:spcPts val="600"/>
              </a:spcBef>
              <a:buSzTx/>
              <a:buFont typeface="Wingdings" panose="05000000000000000000" pitchFamily="2" charset="2"/>
              <a:buChar char="§"/>
              <a:defRPr/>
            </a:pPr>
            <a:r>
              <a:rPr lang="cs-CZ" altLang="cs-CZ" sz="2400" dirty="0" smtClean="0"/>
              <a:t>Plat je peněžité plnění poskytované za práci zaměstnanci zaměstnavatelem, kterým je:</a:t>
            </a:r>
          </a:p>
          <a:p>
            <a:pPr marL="447675" indent="0" algn="just" eaLnBrk="1" hangingPunct="1">
              <a:spcBef>
                <a:spcPts val="600"/>
              </a:spcBef>
              <a:buSzTx/>
              <a:buFont typeface="Wingdings 2" panose="05020102010507070707" pitchFamily="18" charset="2"/>
              <a:buNone/>
              <a:defRPr/>
            </a:pPr>
            <a:r>
              <a:rPr lang="cs-CZ" altLang="cs-CZ" sz="1500" dirty="0" smtClean="0"/>
              <a:t>a) stát</a:t>
            </a:r>
          </a:p>
          <a:p>
            <a:pPr marL="447675" indent="0" algn="just" eaLnBrk="1" hangingPunct="1">
              <a:spcBef>
                <a:spcPts val="600"/>
              </a:spcBef>
              <a:buSzTx/>
              <a:buFont typeface="Wingdings 2" panose="05020102010507070707" pitchFamily="18" charset="2"/>
              <a:buNone/>
              <a:defRPr/>
            </a:pPr>
            <a:r>
              <a:rPr lang="cs-CZ" altLang="cs-CZ" sz="1500" dirty="0" smtClean="0"/>
              <a:t>b) územní samosprávný celek,</a:t>
            </a:r>
          </a:p>
          <a:p>
            <a:pPr marL="447675" indent="0" algn="just" eaLnBrk="1" hangingPunct="1">
              <a:spcBef>
                <a:spcPts val="600"/>
              </a:spcBef>
              <a:buSzTx/>
              <a:buFont typeface="Wingdings 2" panose="05020102010507070707" pitchFamily="18" charset="2"/>
              <a:buNone/>
              <a:defRPr/>
            </a:pPr>
            <a:r>
              <a:rPr lang="cs-CZ" altLang="cs-CZ" sz="1500" dirty="0" smtClean="0"/>
              <a:t>c) státní fond,</a:t>
            </a:r>
          </a:p>
          <a:p>
            <a:pPr marL="447675" indent="0" algn="just" eaLnBrk="1" hangingPunct="1">
              <a:spcBef>
                <a:spcPts val="600"/>
              </a:spcBef>
              <a:buSzTx/>
              <a:buFont typeface="Wingdings 2" panose="05020102010507070707" pitchFamily="18" charset="2"/>
              <a:buNone/>
              <a:defRPr/>
            </a:pPr>
            <a:r>
              <a:rPr lang="cs-CZ" altLang="cs-CZ" sz="1500" dirty="0" smtClean="0"/>
              <a:t>d) příspěvková organizace, jejíž náklady na platy a odměny za pracovní pohotovost jsou plně zabezpečovány z příspěvku na provoz poskytovaného z rozpočtu zřizovatele nebo z úhrad podle zvláštních právních předpisů,</a:t>
            </a:r>
          </a:p>
          <a:p>
            <a:pPr marL="447675" indent="0" algn="just" eaLnBrk="1" hangingPunct="1">
              <a:spcBef>
                <a:spcPts val="600"/>
              </a:spcBef>
              <a:buSzTx/>
              <a:buFont typeface="Wingdings 2" panose="05020102010507070707" pitchFamily="18" charset="2"/>
              <a:buNone/>
              <a:defRPr/>
            </a:pPr>
            <a:r>
              <a:rPr lang="cs-CZ" altLang="cs-CZ" sz="1500" dirty="0" smtClean="0"/>
              <a:t>e) školská právnická osoba zřízená Ministerstvem školství, mládeže a tělovýchovy, krajem, obcí nebo dobrovolným svazkem obcí podle školského zákona nebo</a:t>
            </a:r>
          </a:p>
          <a:p>
            <a:pPr marL="447675" indent="0" algn="just" eaLnBrk="1" hangingPunct="1">
              <a:spcBef>
                <a:spcPts val="600"/>
              </a:spcBef>
              <a:buSzTx/>
              <a:buFont typeface="Wingdings 2" panose="05020102010507070707" pitchFamily="18" charset="2"/>
              <a:buNone/>
              <a:defRPr/>
            </a:pPr>
            <a:r>
              <a:rPr lang="cs-CZ" altLang="cs-CZ" sz="1500" dirty="0" smtClean="0"/>
              <a:t>f) regionální rada regionu soudržnosti,</a:t>
            </a:r>
          </a:p>
        </p:txBody>
      </p:sp>
    </p:spTree>
    <p:extLst>
      <p:ext uri="{BB962C8B-B14F-4D97-AF65-F5344CB8AC3E}">
        <p14:creationId xmlns:p14="http://schemas.microsoft.com/office/powerpoint/2010/main" val="3309528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cs-CZ" dirty="0" smtClean="0"/>
              <a:t>Rozložení mezd a platů</a:t>
            </a:r>
            <a:endParaRPr lang="en-US" dirty="0" smtClean="0"/>
          </a:p>
        </p:txBody>
      </p:sp>
      <p:pic>
        <p:nvPicPr>
          <p:cNvPr id="53251" name="Obrázek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349500"/>
            <a:ext cx="44148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Obrázek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450" y="2527300"/>
            <a:ext cx="40322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Obrázek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363" y="5157788"/>
            <a:ext cx="40322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Obrázek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5073650"/>
            <a:ext cx="39608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853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835696" y="332656"/>
            <a:ext cx="6084888" cy="701675"/>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cs-CZ" altLang="cs-CZ" sz="4000" b="1" dirty="0" smtClean="0">
                <a:solidFill>
                  <a:schemeClr val="accent1"/>
                </a:solidFill>
                <a:latin typeface="Corbel" panose="020B0503020204020204" pitchFamily="34" charset="0"/>
              </a:rPr>
              <a:t>Vývoj průměrné mzdy</a:t>
            </a:r>
            <a:endParaRPr lang="en-US" altLang="cs-CZ" sz="4000" b="1" dirty="0">
              <a:solidFill>
                <a:schemeClr val="accent1"/>
              </a:solidFill>
              <a:latin typeface="Corbel" panose="020B0503020204020204" pitchFamily="34" charset="0"/>
            </a:endParaRPr>
          </a:p>
        </p:txBody>
      </p:sp>
      <p:pic>
        <p:nvPicPr>
          <p:cNvPr id="3" name="Obrázek 2"/>
          <p:cNvPicPr>
            <a:picLocks noChangeAspect="1"/>
          </p:cNvPicPr>
          <p:nvPr/>
        </p:nvPicPr>
        <p:blipFill>
          <a:blip r:embed="rId3"/>
          <a:stretch>
            <a:fillRect/>
          </a:stretch>
        </p:blipFill>
        <p:spPr>
          <a:xfrm>
            <a:off x="971600" y="2060848"/>
            <a:ext cx="7280696" cy="3698914"/>
          </a:xfrm>
          <a:prstGeom prst="rect">
            <a:avLst/>
          </a:prstGeom>
        </p:spPr>
      </p:pic>
    </p:spTree>
    <p:extLst>
      <p:ext uri="{BB962C8B-B14F-4D97-AF65-F5344CB8AC3E}">
        <p14:creationId xmlns:p14="http://schemas.microsoft.com/office/powerpoint/2010/main" val="5225692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1573</TotalTime>
  <Words>2253</Words>
  <Application>Microsoft Office PowerPoint</Application>
  <PresentationFormat>Předvádění na obrazovce (4:3)</PresentationFormat>
  <Paragraphs>291</Paragraphs>
  <Slides>49</Slides>
  <Notes>46</Notes>
  <HiddenSlides>1</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49</vt:i4>
      </vt:variant>
    </vt:vector>
  </HeadingPairs>
  <TitlesOfParts>
    <vt:vector size="58" baseType="lpstr">
      <vt:lpstr>Arial</vt:lpstr>
      <vt:lpstr>Calibri</vt:lpstr>
      <vt:lpstr>Corbel</vt:lpstr>
      <vt:lpstr>Times New Roman</vt:lpstr>
      <vt:lpstr>Wingdings</vt:lpstr>
      <vt:lpstr>Wingdings 2</vt:lpstr>
      <vt:lpstr>Wingdings 3</vt:lpstr>
      <vt:lpstr>Modul</vt:lpstr>
      <vt:lpstr>Vlastní návrh</vt:lpstr>
      <vt:lpstr>Prezentace aplikace PowerPoint</vt:lpstr>
      <vt:lpstr>Struktura přednášky</vt:lpstr>
      <vt:lpstr>Prezentace aplikace PowerPoint</vt:lpstr>
      <vt:lpstr>Prezentace aplikace PowerPoint</vt:lpstr>
      <vt:lpstr>Prezentace aplikace PowerPoint</vt:lpstr>
      <vt:lpstr>Prezentace aplikace PowerPoint</vt:lpstr>
      <vt:lpstr>Mzdová vs. platová sféra</vt:lpstr>
      <vt:lpstr>Rozložení mezd a platů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Stanovení mzdy arbitráží</vt:lpstr>
      <vt:lpstr>Smíšené systémy stanovení mzdy</vt:lpstr>
      <vt:lpstr>Mzdové stimuly: Individuální</vt:lpstr>
      <vt:lpstr>Mzdové stimuly: Skupinové</vt:lpstr>
      <vt:lpstr>Teorie efektivnostních (motivačních) mezd</vt:lpstr>
      <vt:lpstr>Teorie efektivnostních (motivačních) mezd</vt:lpstr>
      <vt:lpstr>Teorie efektivnostních (motivačních) mezd</vt:lpstr>
      <vt:lpstr>Teorie efektivnostních (motivačních) mezd</vt:lpstr>
      <vt:lpstr>Minimální mzda </vt:lpstr>
      <vt:lpstr>Minimální mzda </vt:lpstr>
      <vt:lpstr>Minimální mzda </vt:lpstr>
      <vt:lpstr>Minimální mzda</vt:lpstr>
      <vt:lpstr>Atributy minimální mzdy</vt:lpstr>
      <vt:lpstr>Minimální mzdy vs. sociální podpory</vt:lpstr>
      <vt:lpstr>Minimální mzdy vs. sociální podpory</vt:lpstr>
      <vt:lpstr>Minimální mzda – historické okénko</vt:lpstr>
      <vt:lpstr>Minimální mzda – dva pohledy</vt:lpstr>
      <vt:lpstr>Stanovení minimální mzdy</vt:lpstr>
      <vt:lpstr>Vývoj minimální mzdy v USA</vt:lpstr>
      <vt:lpstr>Efekt zavedení minimální mzdy na dokonale konkurenčním trhu</vt:lpstr>
      <vt:lpstr>Efekt zvýšení minimální mzdy na trhu nízkokvalifikovaných profesí </vt:lpstr>
      <vt:lpstr>Minimální mzdy v Evropě</vt:lpstr>
      <vt:lpstr>Minimální mzdy v Evropě</vt:lpstr>
      <vt:lpstr>Minimální mzdy v Evropě</vt:lpstr>
      <vt:lpstr>Efekt zavedení maximální mzdy na trhu práce</vt:lpstr>
      <vt:lpstr>Efekt zavedení maximální mzdy na trhu práce</vt:lpstr>
      <vt:lpstr>Minimální mzdy v Evropě (2018)</vt:lpstr>
      <vt:lpstr>Minimální mzdy v Evropě (2015)</vt:lpstr>
      <vt:lpstr>Prezentace aplikace PowerPoint</vt:lpstr>
      <vt:lpstr>Vývoj minimální mzdy od roku 2010 </vt:lpstr>
      <vt:lpstr>Vývoj minimální mzdy od roku 2010 </vt:lpstr>
      <vt:lpstr>Prezentace aplikace PowerPoint</vt:lpstr>
      <vt:lpstr>Zaručená mzda</vt:lpstr>
      <vt:lpstr>Zaručená mzda</vt:lpstr>
    </vt:vector>
  </TitlesOfParts>
  <Company>Prstná</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Trh práce</dc:title>
  <dc:creator>Lebiedzik;Tvrdoň;Verner</dc:creator>
  <cp:lastModifiedBy>Michal Tvrdoň</cp:lastModifiedBy>
  <cp:revision>106</cp:revision>
  <dcterms:created xsi:type="dcterms:W3CDTF">2003-10-04T09:43:03Z</dcterms:created>
  <dcterms:modified xsi:type="dcterms:W3CDTF">2021-03-12T16:28:28Z</dcterms:modified>
</cp:coreProperties>
</file>