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4" r:id="rId4"/>
    <p:sldId id="258" r:id="rId5"/>
    <p:sldId id="265" r:id="rId6"/>
    <p:sldId id="266" r:id="rId7"/>
    <p:sldId id="263" r:id="rId8"/>
    <p:sldId id="267" r:id="rId9"/>
    <p:sldId id="268" r:id="rId10"/>
    <p:sldId id="269" r:id="rId11"/>
    <p:sldId id="270" r:id="rId12"/>
    <p:sldId id="271" r:id="rId13"/>
    <p:sldId id="272" r:id="rId14"/>
    <p:sldId id="274" r:id="rId15"/>
    <p:sldId id="273" r:id="rId16"/>
    <p:sldId id="275" r:id="rId17"/>
    <p:sldId id="276" r:id="rId18"/>
    <p:sldId id="277" r:id="rId19"/>
    <p:sldId id="278" r:id="rId20"/>
    <p:sldId id="279" r:id="rId21"/>
    <p:sldId id="285" r:id="rId22"/>
    <p:sldId id="280" r:id="rId23"/>
    <p:sldId id="281" r:id="rId24"/>
    <p:sldId id="282" r:id="rId25"/>
    <p:sldId id="283" r:id="rId26"/>
    <p:sldId id="284" r:id="rId27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  <a:srgbClr val="9C1F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816" y="114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DD7FA-A0FA-4012-A98F-15A09618F799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ADDDF-1264-4F28-8338-EC1E07F3DEE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7712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2B50E-3DA8-4309-9076-4D02E7FD53CC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B83C9-5B4C-4800-9FD3-945C60804B3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90214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E6D05-4501-4B0C-91E8-06A0EFE8D207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71501-7BD9-4790-9FCF-670D1CE8DC9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58189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004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76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3283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126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19465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8140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68052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6762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700F2-724B-4B1E-B123-094AE7CD8C2F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F7D87-A4E6-4B6E-9D27-4FA8003DE0F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90523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32898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38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2336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BFADF-DDC1-4400-8B64-5715C51EA3D1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3CB71-E416-464C-86CB-A55091E5F12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9535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AE38D-4CF5-4C80-ABE4-FD162976B94B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58CE5-2EB2-412A-9C0F-D009C00C834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6208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6E249-19AE-459C-A3E5-D1C2CC123D00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7C48E-035A-429E-9ADF-79C48A0AD2F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582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BDA44-4CAA-4345-A756-4703360EE242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A00D4-7926-404C-B321-BFF026D8C31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33529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782F0-DC46-4F00-81DD-2ACBA3C3B310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82D61-01CE-4948-92AE-A6ED95CD8D1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66884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43C5B-64DA-40ED-9576-975ED67AA1C3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33F4D-D45C-4D32-B9B4-4DB8B4F8A3A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5510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4C866-D28D-46D0-B7D5-63035B3504AF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3421B-2210-4A7E-ABDE-6C42E3F47FF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95317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90FB15-455F-4099-B3EC-126F10F4A8D9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F082D34-91F0-4445-8CCE-2A9DBE25484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3014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625782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600" b="1" dirty="0">
                <a:latin typeface="Arial" pitchFamily="34" charset="0"/>
                <a:cs typeface="Arial" pitchFamily="34" charset="0"/>
              </a:rPr>
              <a:t>THEORY OF RATIONAL CHOISE</a:t>
            </a:r>
            <a:endParaRPr lang="en-GB" sz="3600" b="1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LESSON III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>
                <a:latin typeface="Arial" panose="020B0604020202020204" pitchFamily="34" charset="0"/>
              </a:rPr>
              <a:t>Dr. Ingrid Majerova</a:t>
            </a:r>
            <a:endParaRPr lang="en-GB" altLang="cs-CZ" sz="18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 err="1">
                <a:latin typeface="Arial" panose="020B0604020202020204" pitchFamily="34" charset="0"/>
              </a:rPr>
              <a:t>Advanced</a:t>
            </a:r>
            <a:r>
              <a:rPr lang="cs-CZ" altLang="cs-CZ" sz="1800" dirty="0">
                <a:latin typeface="Arial" panose="020B0604020202020204" pitchFamily="34" charset="0"/>
              </a:rPr>
              <a:t> </a:t>
            </a:r>
            <a:r>
              <a:rPr lang="cs-CZ" altLang="cs-CZ" sz="1800" dirty="0" err="1">
                <a:latin typeface="Arial" panose="020B0604020202020204" pitchFamily="34" charset="0"/>
              </a:rPr>
              <a:t>Microeconomics</a:t>
            </a:r>
            <a:r>
              <a:rPr lang="cs-CZ" altLang="cs-CZ" sz="1800" dirty="0">
                <a:latin typeface="Arial" panose="020B0604020202020204" pitchFamily="34" charset="0"/>
              </a:rPr>
              <a:t>/</a:t>
            </a:r>
            <a:r>
              <a:rPr lang="en-GB" altLang="cs-CZ" sz="1800" dirty="0">
                <a:latin typeface="Arial" panose="020B0604020202020204" pitchFamily="34" charset="0"/>
              </a:rPr>
              <a:t>EVS/</a:t>
            </a:r>
            <a:r>
              <a:rPr lang="cs-CZ" altLang="cs-CZ" sz="1800">
                <a:latin typeface="Arial" panose="020B0604020202020204" pitchFamily="34" charset="0"/>
              </a:rPr>
              <a:t>NAAMI</a:t>
            </a:r>
            <a:endParaRPr lang="en-GB" altLang="cs-CZ" sz="18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728" y="185153"/>
            <a:ext cx="2668801" cy="205492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THEORY OF RATIONAL CHOISE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CARDINAL APPROACH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cardinalism</a:t>
            </a:r>
            <a:r>
              <a:rPr lang="en-US" altLang="cs-CZ" sz="2200" dirty="0">
                <a:latin typeface="Arial" panose="020B0604020202020204" pitchFamily="34" charset="0"/>
              </a:rPr>
              <a:t> (origin of the word cardinal </a:t>
            </a:r>
            <a:r>
              <a:rPr lang="cs-CZ" altLang="cs-CZ" sz="2200" dirty="0">
                <a:latin typeface="Arial" panose="020B0604020202020204" pitchFamily="34" charset="0"/>
              </a:rPr>
              <a:t>= </a:t>
            </a:r>
            <a:r>
              <a:rPr lang="cs-CZ" altLang="cs-CZ" sz="2200" dirty="0" err="1">
                <a:latin typeface="Arial" panose="020B0604020202020204" pitchFamily="34" charset="0"/>
              </a:rPr>
              <a:t>crusial</a:t>
            </a:r>
            <a:r>
              <a:rPr lang="en-US" altLang="cs-CZ" sz="2200" dirty="0">
                <a:latin typeface="Arial" panose="020B0604020202020204" pitchFamily="34" charset="0"/>
              </a:rPr>
              <a:t>) considers </a:t>
            </a:r>
            <a:r>
              <a:rPr lang="cs-CZ" altLang="cs-CZ" sz="2200" dirty="0">
                <a:latin typeface="Arial" panose="020B0604020202020204" pitchFamily="34" charset="0"/>
              </a:rPr>
              <a:t>utility </a:t>
            </a:r>
            <a:r>
              <a:rPr lang="en-US" altLang="cs-CZ" sz="2200" dirty="0">
                <a:latin typeface="Arial" panose="020B0604020202020204" pitchFamily="34" charset="0"/>
              </a:rPr>
              <a:t>as a measurable </a:t>
            </a:r>
            <a:r>
              <a:rPr lang="cs-CZ" altLang="cs-CZ" sz="2200" dirty="0">
                <a:latin typeface="Arial" panose="020B0604020202020204" pitchFamily="34" charset="0"/>
              </a:rPr>
              <a:t>unit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           </a:t>
            </a:r>
            <a:r>
              <a:rPr lang="en-US" altLang="cs-CZ" sz="2200" dirty="0">
                <a:latin typeface="Arial" panose="020B0604020202020204" pitchFamily="34" charset="0"/>
              </a:rPr>
              <a:t>cardinal units - </a:t>
            </a:r>
            <a:r>
              <a:rPr lang="cs-CZ" altLang="cs-CZ" sz="2200" dirty="0" err="1">
                <a:latin typeface="Arial" panose="020B0604020202020204" pitchFamily="34" charset="0"/>
              </a:rPr>
              <a:t>utilities</a:t>
            </a:r>
            <a:r>
              <a:rPr lang="en-US" altLang="cs-CZ" sz="2200" dirty="0">
                <a:latin typeface="Arial" panose="020B0604020202020204" pitchFamily="34" charset="0"/>
              </a:rPr>
              <a:t> (</a:t>
            </a:r>
            <a:r>
              <a:rPr lang="en-US" altLang="cs-CZ" sz="2200" dirty="0" err="1">
                <a:latin typeface="Arial" panose="020B0604020202020204" pitchFamily="34" charset="0"/>
              </a:rPr>
              <a:t>Willian</a:t>
            </a:r>
            <a:r>
              <a:rPr lang="en-US" altLang="cs-CZ" sz="2200" dirty="0">
                <a:latin typeface="Arial" panose="020B0604020202020204" pitchFamily="34" charset="0"/>
              </a:rPr>
              <a:t> Stanley Jevons, 1871, neoclassical school)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other representatives - Carl </a:t>
            </a:r>
            <a:r>
              <a:rPr lang="en-US" altLang="cs-CZ" sz="2200" dirty="0" err="1">
                <a:latin typeface="Arial" panose="020B0604020202020204" pitchFamily="34" charset="0"/>
              </a:rPr>
              <a:t>Menger</a:t>
            </a:r>
            <a:r>
              <a:rPr lang="en-US" altLang="cs-CZ" sz="2200" dirty="0">
                <a:latin typeface="Arial" panose="020B0604020202020204" pitchFamily="34" charset="0"/>
              </a:rPr>
              <a:t>, Herrmann Heinrich </a:t>
            </a:r>
            <a:r>
              <a:rPr lang="en-US" altLang="cs-CZ" sz="2200" dirty="0" err="1">
                <a:latin typeface="Arial" panose="020B0604020202020204" pitchFamily="34" charset="0"/>
              </a:rPr>
              <a:t>Gossen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benefit is measured by the total utility and marginal utility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          </a:t>
            </a:r>
            <a:r>
              <a:rPr lang="en-US" altLang="cs-CZ" sz="2200" b="1" dirty="0">
                <a:latin typeface="Arial" panose="020B0604020202020204" pitchFamily="34" charset="0"/>
              </a:rPr>
              <a:t>TOTAL UTILITY (TU) </a:t>
            </a:r>
            <a:r>
              <a:rPr lang="en-US" altLang="cs-CZ" sz="2200" dirty="0">
                <a:latin typeface="Arial" panose="020B0604020202020204" pitchFamily="34" charset="0"/>
              </a:rPr>
              <a:t>- </a:t>
            </a:r>
            <a:r>
              <a:rPr lang="cs-CZ" altLang="cs-CZ" sz="2200" dirty="0">
                <a:latin typeface="Arial" panose="020B0604020202020204" pitchFamily="34" charset="0"/>
              </a:rPr>
              <a:t>utility</a:t>
            </a:r>
            <a:r>
              <a:rPr lang="en-US" altLang="cs-CZ" sz="2200" dirty="0">
                <a:latin typeface="Arial" panose="020B0604020202020204" pitchFamily="34" charset="0"/>
              </a:rPr>
              <a:t> from total </a:t>
            </a:r>
            <a:r>
              <a:rPr lang="cs-CZ" altLang="cs-CZ" sz="2200" dirty="0" err="1">
                <a:latin typeface="Arial" panose="020B0604020202020204" pitchFamily="34" charset="0"/>
              </a:rPr>
              <a:t>consumption</a:t>
            </a:r>
            <a:endParaRPr lang="en-GB" altLang="cs-CZ" sz="2200" b="1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20" y="2644278"/>
            <a:ext cx="724222" cy="284694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220" y="4883692"/>
            <a:ext cx="725487" cy="2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693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THEORY OF RATIONAL CHOISE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CARDINAL APPROACH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338138" y="1523285"/>
                <a:ext cx="8477250" cy="41117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285750" indent="-285750" eaLnBrk="1" hangingPunct="1">
                  <a:spcBef>
                    <a:spcPct val="0"/>
                  </a:spcBef>
                  <a:defRPr/>
                </a:pPr>
                <a:r>
                  <a:rPr lang="cs-CZ" altLang="cs-CZ" sz="2200" b="1" dirty="0">
                    <a:latin typeface="Arial" panose="020B0604020202020204" pitchFamily="34" charset="0"/>
                  </a:rPr>
                  <a:t>MARGINAL UTILITY (MU) </a:t>
                </a:r>
                <a:r>
                  <a:rPr lang="en-US" altLang="cs-CZ" sz="2200" b="1" dirty="0">
                    <a:latin typeface="Arial" panose="020B0604020202020204" pitchFamily="34" charset="0"/>
                  </a:rPr>
                  <a:t> 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- change in total utility generated by a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goods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 consumption by one unit (Jevons, 1862)</a:t>
                </a: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algn="ctr" eaLnBrk="1" hangingPunct="1">
                  <a:spcBef>
                    <a:spcPct val="0"/>
                  </a:spcBef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altLang="cs-CZ" sz="2200" dirty="0">
                          <a:latin typeface="Arial" panose="020B0604020202020204" pitchFamily="34" charset="0"/>
                        </a:rPr>
                        <m:t>Mux</m:t>
                      </m:r>
                      <m:r>
                        <m:rPr>
                          <m:nor/>
                        </m:rPr>
                        <a:rPr lang="cs-CZ" altLang="cs-CZ" sz="2200" dirty="0">
                          <a:latin typeface="Arial" panose="020B0604020202020204" pitchFamily="34" charset="0"/>
                        </a:rPr>
                        <m:t> =</m:t>
                      </m:r>
                      <m:f>
                        <m:fPr>
                          <m:ctrlPr>
                            <a:rPr lang="cs-CZ" altLang="cs-CZ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altLang="cs-CZ" sz="2200" i="1" smtClean="0">
                              <a:latin typeface="Cambria Math" panose="02040503050406030204" pitchFamily="18" charset="0"/>
                            </a:rPr>
                            <m:t>△</m:t>
                          </m:r>
                          <m:r>
                            <a:rPr lang="cs-CZ" altLang="cs-CZ" sz="2200" b="0" i="1" smtClean="0">
                              <a:latin typeface="Cambria Math" panose="02040503050406030204" pitchFamily="18" charset="0"/>
                            </a:rPr>
                            <m:t>𝑇𝑈</m:t>
                          </m:r>
                        </m:num>
                        <m:den>
                          <m:r>
                            <a:rPr lang="cs-CZ" altLang="cs-CZ" sz="2200" i="1" smtClean="0">
                              <a:latin typeface="Cambria Math" panose="02040503050406030204" pitchFamily="18" charset="0"/>
                            </a:rPr>
                            <m:t>△</m:t>
                          </m:r>
                          <m:r>
                            <a:rPr lang="cs-CZ" altLang="cs-CZ" sz="2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r>
                  <a:rPr lang="en-US" altLang="cs-CZ" sz="2200" dirty="0">
                    <a:latin typeface="Arial" panose="020B0604020202020204" pitchFamily="34" charset="0"/>
                  </a:rPr>
                  <a:t>MU the most important characteristic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of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MU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is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that DECREASES</a:t>
                </a: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r>
                  <a:rPr lang="cs-CZ" altLang="cs-CZ" sz="2200" dirty="0">
                    <a:latin typeface="Arial" panose="020B0604020202020204" pitchFamily="34" charset="0"/>
                  </a:rPr>
                  <a:t>          </a:t>
                </a:r>
                <a:r>
                  <a:rPr lang="en-US" altLang="cs-CZ" sz="2200" b="1" dirty="0">
                    <a:latin typeface="Arial" panose="020B0604020202020204" pitchFamily="34" charset="0"/>
                  </a:rPr>
                  <a:t>Law of diminishing marginal utility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, or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the </a:t>
                </a:r>
                <a:r>
                  <a:rPr lang="en-US" altLang="cs-CZ" sz="2200" b="1" i="1" dirty="0">
                    <a:latin typeface="Arial" panose="020B0604020202020204" pitchFamily="34" charset="0"/>
                  </a:rPr>
                  <a:t>first </a:t>
                </a:r>
                <a:r>
                  <a:rPr lang="en-US" altLang="cs-CZ" sz="2200" b="1" i="1" dirty="0" err="1">
                    <a:latin typeface="Arial" panose="020B0604020202020204" pitchFamily="34" charset="0"/>
                  </a:rPr>
                  <a:t>Gossen</a:t>
                </a:r>
                <a:r>
                  <a:rPr lang="en-US" altLang="cs-CZ" sz="2200" b="1" i="1" dirty="0">
                    <a:latin typeface="Arial" panose="020B0604020202020204" pitchFamily="34" charset="0"/>
                  </a:rPr>
                  <a:t> law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 says that consumers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utility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 from the satisfaction of each of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hi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s consumption is declining as increasing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hi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s degree of saturation</a:t>
                </a:r>
                <a:endParaRPr lang="en-GB" altLang="cs-CZ" sz="2200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8138" y="1523285"/>
                <a:ext cx="8477250" cy="4111767"/>
              </a:xfrm>
              <a:prstGeom prst="rect">
                <a:avLst/>
              </a:prstGeom>
              <a:blipFill>
                <a:blip r:embed="rId2"/>
                <a:stretch>
                  <a:fillRect l="-791" t="-890" r="-863" b="-222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812" y="4225324"/>
            <a:ext cx="725487" cy="2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808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THEORY OF RATIONAL CHOISE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CARDINAL APPROACH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C</a:t>
            </a:r>
            <a:r>
              <a:rPr lang="en-US" altLang="cs-CZ" sz="2200" dirty="0" err="1">
                <a:latin typeface="Arial" panose="020B0604020202020204" pitchFamily="34" charset="0"/>
              </a:rPr>
              <a:t>onsumers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>
                <a:latin typeface="Arial" panose="020B0604020202020204" pitchFamily="34" charset="0"/>
              </a:rPr>
              <a:t>utility </a:t>
            </a:r>
            <a:r>
              <a:rPr lang="en-US" altLang="cs-CZ" sz="2200" dirty="0">
                <a:latin typeface="Arial" panose="020B0604020202020204" pitchFamily="34" charset="0"/>
              </a:rPr>
              <a:t>has </a:t>
            </a:r>
            <a:r>
              <a:rPr lang="en-US" altLang="cs-CZ" sz="2200" dirty="0" err="1">
                <a:latin typeface="Arial" panose="020B0604020202020204" pitchFamily="34" charset="0"/>
              </a:rPr>
              <a:t>tende</a:t>
            </a:r>
            <a:r>
              <a:rPr lang="cs-CZ" altLang="cs-CZ" sz="2200" dirty="0" err="1">
                <a:latin typeface="Arial" panose="020B0604020202020204" pitchFamily="34" charset="0"/>
              </a:rPr>
              <a:t>ncy</a:t>
            </a:r>
            <a:r>
              <a:rPr lang="en-US" altLang="cs-CZ" sz="2200" dirty="0">
                <a:latin typeface="Arial" panose="020B0604020202020204" pitchFamily="34" charset="0"/>
              </a:rPr>
              <a:t> to decline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with consumption growth</a:t>
            </a:r>
            <a:r>
              <a:rPr lang="cs-CZ" altLang="cs-CZ" sz="2200" dirty="0">
                <a:latin typeface="Arial" panose="020B0604020202020204" pitchFamily="34" charset="0"/>
              </a:rPr>
              <a:t>           </a:t>
            </a:r>
            <a:r>
              <a:rPr lang="en-US" altLang="cs-CZ" sz="2200" dirty="0">
                <a:latin typeface="Arial" panose="020B0604020202020204" pitchFamily="34" charset="0"/>
              </a:rPr>
              <a:t> for example: the amount of beer consumed after a busy tourist outlet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Carl </a:t>
            </a:r>
            <a:r>
              <a:rPr lang="en-US" altLang="cs-CZ" sz="2200" dirty="0" err="1">
                <a:latin typeface="Arial" panose="020B0604020202020204" pitchFamily="34" charset="0"/>
              </a:rPr>
              <a:t>Menger</a:t>
            </a:r>
            <a:r>
              <a:rPr lang="en-US" altLang="cs-CZ" sz="2200" dirty="0">
                <a:latin typeface="Arial" panose="020B0604020202020204" pitchFamily="34" charset="0"/>
              </a:rPr>
              <a:t> (1841-1921 Austrian School) expressed numerically 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above law with a </a:t>
            </a:r>
            <a:r>
              <a:rPr lang="cs-CZ" altLang="cs-CZ" sz="2200" b="1" dirty="0">
                <a:latin typeface="Arial" panose="020B0604020202020204" pitchFamily="34" charset="0"/>
              </a:rPr>
              <a:t>MENGER RANGE</a:t>
            </a:r>
            <a:endParaRPr lang="en-GB" altLang="cs-CZ" sz="2200" b="1" dirty="0">
              <a:latin typeface="Arial" panose="020B0604020202020204" pitchFamily="34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0228" y="1981775"/>
            <a:ext cx="725487" cy="286537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3216" y="3819084"/>
            <a:ext cx="4166768" cy="2536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785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THEORY OF RATIONAL CHOISE</a:t>
            </a: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6" y="726247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CARDINAL APPROACH</a:t>
            </a:r>
            <a:endParaRPr lang="en-GB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457200" y="1557244"/>
            <a:ext cx="3730752" cy="4568919"/>
          </a:xfrm>
        </p:spPr>
        <p:txBody>
          <a:bodyPr/>
          <a:lstStyle/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consumers </a:t>
            </a:r>
            <a:r>
              <a:rPr lang="cs-CZ" altLang="cs-CZ" sz="2200" dirty="0">
                <a:latin typeface="Arial" panose="020B0604020202020204" pitchFamily="34" charset="0"/>
              </a:rPr>
              <a:t>utility </a:t>
            </a:r>
            <a:r>
              <a:rPr lang="en-US" altLang="cs-CZ" sz="2200" dirty="0">
                <a:latin typeface="Arial" panose="020B0604020202020204" pitchFamily="34" charset="0"/>
              </a:rPr>
              <a:t>increase</a:t>
            </a:r>
            <a:r>
              <a:rPr lang="cs-CZ" altLang="cs-CZ" sz="2200" dirty="0">
                <a:latin typeface="Arial" panose="020B0604020202020204" pitchFamily="34" charset="0"/>
              </a:rPr>
              <a:t>s</a:t>
            </a:r>
            <a:r>
              <a:rPr lang="en-US" altLang="cs-CZ" sz="2200" dirty="0">
                <a:latin typeface="Arial" panose="020B0604020202020204" pitchFamily="34" charset="0"/>
              </a:rPr>
              <a:t> more slowly</a:t>
            </a:r>
            <a:r>
              <a:rPr lang="cs-CZ" altLang="cs-CZ" sz="2200" dirty="0">
                <a:latin typeface="Arial" panose="020B0604020202020204" pitchFamily="34" charset="0"/>
              </a:rPr>
              <a:t> w</a:t>
            </a:r>
            <a:r>
              <a:rPr lang="en-US" altLang="cs-CZ" sz="2200" dirty="0" err="1">
                <a:latin typeface="Arial" panose="020B0604020202020204" pitchFamily="34" charset="0"/>
              </a:rPr>
              <a:t>ith</a:t>
            </a:r>
            <a:r>
              <a:rPr lang="en-US" altLang="cs-CZ" sz="2200" dirty="0">
                <a:latin typeface="Arial" panose="020B0604020202020204" pitchFamily="34" charset="0"/>
              </a:rPr>
              <a:t> the growth of consumed</a:t>
            </a:r>
            <a:r>
              <a:rPr lang="cs-CZ" altLang="cs-CZ" sz="2200" dirty="0">
                <a:latin typeface="Arial" panose="020B0604020202020204" pitchFamily="34" charset="0"/>
              </a:rPr>
              <a:t> q</a:t>
            </a:r>
            <a:r>
              <a:rPr lang="en-US" altLang="cs-CZ" sz="2200" dirty="0" err="1">
                <a:latin typeface="Arial" panose="020B0604020202020204" pitchFamily="34" charset="0"/>
              </a:rPr>
              <a:t>uantity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SATURATION POINT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cs-CZ" sz="2200" dirty="0" err="1">
                <a:latin typeface="Arial" panose="020B0604020202020204" pitchFamily="34" charset="0"/>
              </a:rPr>
              <a:t>maxTU</a:t>
            </a:r>
            <a:r>
              <a:rPr lang="en-US" altLang="cs-CZ" sz="2200" dirty="0">
                <a:latin typeface="Arial" panose="020B0604020202020204" pitchFamily="34" charset="0"/>
              </a:rPr>
              <a:t> =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MU equals 0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          t</a:t>
            </a:r>
            <a:r>
              <a:rPr lang="en-US" altLang="cs-CZ" sz="2200" dirty="0">
                <a:latin typeface="Arial" panose="020B0604020202020204" pitchFamily="34" charset="0"/>
              </a:rPr>
              <a:t>hen the total </a:t>
            </a:r>
            <a:r>
              <a:rPr lang="cs-CZ" altLang="cs-CZ" sz="2200" dirty="0">
                <a:latin typeface="Arial" panose="020B0604020202020204" pitchFamily="34" charset="0"/>
              </a:rPr>
              <a:t>utility</a:t>
            </a:r>
            <a:r>
              <a:rPr lang="en-US" altLang="cs-CZ" sz="2200" dirty="0">
                <a:latin typeface="Arial" panose="020B0604020202020204" pitchFamily="34" charset="0"/>
              </a:rPr>
              <a:t> is declining and marginal </a:t>
            </a:r>
            <a:r>
              <a:rPr lang="cs-CZ" altLang="cs-CZ" sz="2200" dirty="0">
                <a:latin typeface="Arial" panose="020B0604020202020204" pitchFamily="34" charset="0"/>
              </a:rPr>
              <a:t>utility </a:t>
            </a:r>
            <a:r>
              <a:rPr lang="en-US" altLang="cs-CZ" sz="2200" dirty="0">
                <a:latin typeface="Arial" panose="020B0604020202020204" pitchFamily="34" charset="0"/>
              </a:rPr>
              <a:t>is negative</a:t>
            </a:r>
            <a:endParaRPr lang="en-GB" dirty="0"/>
          </a:p>
        </p:txBody>
      </p:sp>
      <p:pic>
        <p:nvPicPr>
          <p:cNvPr id="3" name="Zástupný symbol pro obsah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72674" y="1557244"/>
            <a:ext cx="2950720" cy="4212701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961" y="4639043"/>
            <a:ext cx="563912" cy="34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158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THEORY OF RATIONAL CHOISE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ORDINAL APPROACH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In contrast to the </a:t>
            </a:r>
            <a:r>
              <a:rPr lang="cs-CZ" altLang="cs-CZ" sz="2200" dirty="0" err="1">
                <a:latin typeface="Arial" panose="020B0604020202020204" pitchFamily="34" charset="0"/>
              </a:rPr>
              <a:t>cardinalism</a:t>
            </a:r>
            <a:r>
              <a:rPr lang="en-US" altLang="cs-CZ" sz="2200" dirty="0">
                <a:latin typeface="Arial" panose="020B0604020202020204" pitchFamily="34" charset="0"/>
              </a:rPr>
              <a:t> this approach argue</a:t>
            </a:r>
            <a:r>
              <a:rPr lang="cs-CZ" altLang="cs-CZ" sz="2200" dirty="0">
                <a:latin typeface="Arial" panose="020B0604020202020204" pitchFamily="34" charset="0"/>
              </a:rPr>
              <a:t>s</a:t>
            </a:r>
            <a:r>
              <a:rPr lang="en-US" altLang="cs-CZ" sz="2200" dirty="0">
                <a:latin typeface="Arial" panose="020B0604020202020204" pitchFamily="34" charset="0"/>
              </a:rPr>
              <a:t> that the </a:t>
            </a:r>
            <a:r>
              <a:rPr lang="cs-CZ" altLang="cs-CZ" sz="2200" dirty="0">
                <a:latin typeface="Arial" panose="020B0604020202020204" pitchFamily="34" charset="0"/>
              </a:rPr>
              <a:t>utility</a:t>
            </a:r>
            <a:r>
              <a:rPr lang="en-US" altLang="cs-CZ" sz="2200" dirty="0">
                <a:latin typeface="Arial" panose="020B0604020202020204" pitchFamily="34" charset="0"/>
              </a:rPr>
              <a:t> can not be measured, just to </a:t>
            </a:r>
            <a:r>
              <a:rPr lang="cs-CZ" altLang="cs-CZ" sz="2200" dirty="0" err="1">
                <a:latin typeface="Arial" panose="020B0604020202020204" pitchFamily="34" charset="0"/>
              </a:rPr>
              <a:t>arrange</a:t>
            </a:r>
            <a:r>
              <a:rPr lang="cs-CZ" altLang="cs-CZ" sz="2200" dirty="0">
                <a:latin typeface="Arial" panose="020B0604020202020204" pitchFamily="34" charset="0"/>
              </a:rPr>
              <a:t> to</a:t>
            </a:r>
            <a:r>
              <a:rPr lang="en-US" altLang="cs-CZ" sz="2200" dirty="0">
                <a:latin typeface="Arial" panose="020B0604020202020204" pitchFamily="34" charset="0"/>
              </a:rPr>
              <a:t> ordinal scale</a:t>
            </a:r>
            <a:r>
              <a:rPr lang="cs-CZ" altLang="cs-CZ" sz="2200" dirty="0">
                <a:latin typeface="Arial" panose="020B0604020202020204" pitchFamily="34" charset="0"/>
              </a:rPr>
              <a:t>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     </a:t>
            </a:r>
            <a:r>
              <a:rPr lang="en-US" altLang="cs-CZ" sz="2200" dirty="0">
                <a:latin typeface="Arial" panose="020B0604020202020204" pitchFamily="34" charset="0"/>
              </a:rPr>
              <a:t>        goods are arranged so that </a:t>
            </a:r>
            <a:r>
              <a:rPr lang="cs-CZ" altLang="cs-CZ" sz="2200" dirty="0" err="1">
                <a:latin typeface="Arial" panose="020B0604020202020204" pitchFamily="34" charset="0"/>
              </a:rPr>
              <a:t>that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with</a:t>
            </a:r>
            <a:r>
              <a:rPr lang="en-US" altLang="cs-CZ" sz="2200" dirty="0">
                <a:latin typeface="Arial" panose="020B0604020202020204" pitchFamily="34" charset="0"/>
              </a:rPr>
              <a:t> lowest </a:t>
            </a:r>
            <a:r>
              <a:rPr lang="cs-CZ" altLang="cs-CZ" sz="2200" dirty="0">
                <a:latin typeface="Arial" panose="020B0604020202020204" pitchFamily="34" charset="0"/>
              </a:rPr>
              <a:t>utility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>
                <a:latin typeface="Arial" panose="020B0604020202020204" pitchFamily="34" charset="0"/>
              </a:rPr>
              <a:t>   l</a:t>
            </a:r>
            <a:r>
              <a:rPr lang="en-US" altLang="cs-CZ" sz="2200" dirty="0" err="1">
                <a:latin typeface="Arial" panose="020B0604020202020204" pitchFamily="34" charset="0"/>
              </a:rPr>
              <a:t>ocated</a:t>
            </a:r>
            <a:r>
              <a:rPr lang="en-US" altLang="cs-CZ" sz="2200" dirty="0">
                <a:latin typeface="Arial" panose="020B0604020202020204" pitchFamily="34" charset="0"/>
              </a:rPr>
              <a:t> prior </a:t>
            </a:r>
            <a:r>
              <a:rPr lang="cs-CZ" altLang="cs-CZ" sz="2200" dirty="0" err="1">
                <a:latin typeface="Arial" panose="020B0604020202020204" pitchFamily="34" charset="0"/>
              </a:rPr>
              <a:t>that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with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second lowest </a:t>
            </a:r>
            <a:r>
              <a:rPr lang="cs-CZ" altLang="cs-CZ" sz="2200" dirty="0">
                <a:latin typeface="Arial" panose="020B0604020202020204" pitchFamily="34" charset="0"/>
              </a:rPr>
              <a:t>utility</a:t>
            </a:r>
            <a:r>
              <a:rPr lang="en-US" altLang="cs-CZ" sz="2200" dirty="0">
                <a:latin typeface="Arial" panose="020B0604020202020204" pitchFamily="34" charset="0"/>
              </a:rPr>
              <a:t> etc., etc.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r</a:t>
            </a:r>
            <a:r>
              <a:rPr lang="en-US" altLang="cs-CZ" sz="2200" dirty="0" err="1">
                <a:latin typeface="Arial" panose="020B0604020202020204" pitchFamily="34" charset="0"/>
              </a:rPr>
              <a:t>epresentatives</a:t>
            </a:r>
            <a:r>
              <a:rPr lang="en-US" altLang="cs-CZ" sz="2200" dirty="0">
                <a:latin typeface="Arial" panose="020B0604020202020204" pitchFamily="34" charset="0"/>
              </a:rPr>
              <a:t> - </a:t>
            </a:r>
            <a:r>
              <a:rPr lang="en-US" altLang="cs-CZ" sz="2200" b="1" dirty="0">
                <a:latin typeface="Arial" panose="020B0604020202020204" pitchFamily="34" charset="0"/>
              </a:rPr>
              <a:t>Vilfredo Pareto, Francis </a:t>
            </a:r>
            <a:r>
              <a:rPr lang="en-US" altLang="cs-CZ" sz="2200" b="1" dirty="0" err="1">
                <a:latin typeface="Arial" panose="020B0604020202020204" pitchFamily="34" charset="0"/>
              </a:rPr>
              <a:t>Ysidro</a:t>
            </a:r>
            <a:r>
              <a:rPr lang="en-US" altLang="cs-CZ" sz="2200" b="1" dirty="0">
                <a:latin typeface="Arial" panose="020B0604020202020204" pitchFamily="34" charset="0"/>
              </a:rPr>
              <a:t> </a:t>
            </a:r>
            <a:r>
              <a:rPr lang="en-US" altLang="cs-CZ" sz="2200" b="1" dirty="0" err="1">
                <a:latin typeface="Arial" panose="020B0604020202020204" pitchFamily="34" charset="0"/>
              </a:rPr>
              <a:t>Egdeworth</a:t>
            </a:r>
            <a:r>
              <a:rPr lang="en-US" altLang="cs-CZ" sz="2200" b="1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and</a:t>
            </a:r>
            <a:r>
              <a:rPr lang="en-US" altLang="cs-CZ" sz="2200" b="1" dirty="0">
                <a:latin typeface="Arial" panose="020B0604020202020204" pitchFamily="34" charset="0"/>
              </a:rPr>
              <a:t> John Richard </a:t>
            </a:r>
            <a:r>
              <a:rPr lang="cs-CZ" altLang="cs-CZ" sz="2200" b="1" dirty="0">
                <a:latin typeface="Arial" panose="020B0604020202020204" pitchFamily="34" charset="0"/>
              </a:rPr>
              <a:t>H</a:t>
            </a:r>
            <a:r>
              <a:rPr lang="en-US" altLang="cs-CZ" sz="2200" b="1" dirty="0" err="1">
                <a:latin typeface="Arial" panose="020B0604020202020204" pitchFamily="34" charset="0"/>
              </a:rPr>
              <a:t>iks</a:t>
            </a:r>
            <a:endParaRPr lang="en-US" altLang="cs-CZ" sz="22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H</a:t>
            </a:r>
            <a:r>
              <a:rPr lang="cs-CZ" altLang="cs-CZ" sz="2200" dirty="0">
                <a:latin typeface="Arial" panose="020B0604020202020204" pitchFamily="34" charset="0"/>
              </a:rPr>
              <a:t>OW THEN I</a:t>
            </a:r>
            <a:r>
              <a:rPr lang="en-US" altLang="cs-CZ" sz="2200" dirty="0">
                <a:latin typeface="Arial" panose="020B0604020202020204" pitchFamily="34" charset="0"/>
              </a:rPr>
              <a:t>S THIS APPROACH</a:t>
            </a:r>
            <a:r>
              <a:rPr lang="cs-CZ" altLang="cs-CZ" sz="2200" dirty="0">
                <a:latin typeface="Arial" panose="020B0604020202020204" pitchFamily="34" charset="0"/>
              </a:rPr>
              <a:t> WORKING</a:t>
            </a:r>
            <a:r>
              <a:rPr lang="en-US" altLang="cs-CZ" sz="2200" dirty="0">
                <a:latin typeface="Arial" panose="020B0604020202020204" pitchFamily="34" charset="0"/>
              </a:rPr>
              <a:t>?</a:t>
            </a:r>
            <a:endParaRPr lang="en-GB" altLang="cs-CZ" sz="2200" b="1" dirty="0">
              <a:latin typeface="Arial" panose="020B0604020202020204" pitchFamily="34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812" y="2621855"/>
            <a:ext cx="725487" cy="2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7115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THEORY OF RATIONAL CHOISE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ORDINAL APPROACH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base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approach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is indifference analysis, </a:t>
            </a:r>
            <a:r>
              <a:rPr lang="en-US" altLang="cs-CZ" sz="2200" b="1" dirty="0">
                <a:latin typeface="Arial" panose="020B0604020202020204" pitchFamily="34" charset="0"/>
              </a:rPr>
              <a:t>or the theory of consumer behavior</a:t>
            </a:r>
            <a:r>
              <a:rPr lang="en-US" altLang="cs-CZ" sz="2200" dirty="0">
                <a:latin typeface="Arial" panose="020B0604020202020204" pitchFamily="34" charset="0"/>
              </a:rPr>
              <a:t> (creator</a:t>
            </a:r>
            <a:r>
              <a:rPr lang="cs-CZ" altLang="cs-CZ" sz="2200" dirty="0">
                <a:latin typeface="Arial" panose="020B0604020202020204" pitchFamily="34" charset="0"/>
              </a:rPr>
              <a:t>:</a:t>
            </a:r>
            <a:r>
              <a:rPr lang="en-US" altLang="cs-CZ" sz="2200" dirty="0">
                <a:latin typeface="Arial" panose="020B0604020202020204" pitchFamily="34" charset="0"/>
              </a:rPr>
              <a:t> Vilfredo Pareto)</a:t>
            </a:r>
            <a:r>
              <a:rPr lang="cs-CZ" altLang="cs-CZ" sz="2200" dirty="0">
                <a:latin typeface="Arial" panose="020B0604020202020204" pitchFamily="34" charset="0"/>
              </a:rPr>
              <a:t>.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The principle of </a:t>
            </a:r>
            <a:r>
              <a:rPr lang="cs-CZ" altLang="cs-CZ" sz="2200" b="1" dirty="0">
                <a:latin typeface="Arial" panose="020B0604020202020204" pitchFamily="34" charset="0"/>
              </a:rPr>
              <a:t>c</a:t>
            </a:r>
            <a:r>
              <a:rPr lang="en-US" altLang="cs-CZ" sz="2200" b="1" dirty="0" err="1">
                <a:latin typeface="Arial" panose="020B0604020202020204" pitchFamily="34" charset="0"/>
              </a:rPr>
              <a:t>onsumer</a:t>
            </a:r>
            <a:r>
              <a:rPr lang="en-US" altLang="cs-CZ" sz="2200" b="1" dirty="0">
                <a:latin typeface="Arial" panose="020B0604020202020204" pitchFamily="34" charset="0"/>
              </a:rPr>
              <a:t> substitution </a:t>
            </a:r>
            <a:r>
              <a:rPr lang="en-US" altLang="cs-CZ" sz="2200" dirty="0">
                <a:latin typeface="Arial" panose="020B0604020202020204" pitchFamily="34" charset="0"/>
              </a:rPr>
              <a:t>- the consumer chooses</a:t>
            </a:r>
            <a:r>
              <a:rPr lang="cs-CZ" altLang="cs-CZ" sz="2200" dirty="0">
                <a:latin typeface="Arial" panose="020B0604020202020204" pitchFamily="34" charset="0"/>
              </a:rPr>
              <a:t>,</a:t>
            </a:r>
            <a:r>
              <a:rPr lang="en-US" altLang="cs-CZ" sz="2200" dirty="0">
                <a:latin typeface="Arial" panose="020B0604020202020204" pitchFamily="34" charset="0"/>
              </a:rPr>
              <a:t> between goods that are substitutes, a combination that brings him the same satisfaction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           </a:t>
            </a:r>
            <a:r>
              <a:rPr lang="en-US" altLang="cs-CZ" sz="2200" dirty="0">
                <a:latin typeface="Arial" panose="020B0604020202020204" pitchFamily="34" charset="0"/>
              </a:rPr>
              <a:t>graphically – </a:t>
            </a:r>
            <a:r>
              <a:rPr lang="cs-CZ" altLang="cs-CZ" sz="2200" b="1" dirty="0">
                <a:latin typeface="Arial" panose="020B0604020202020204" pitchFamily="34" charset="0"/>
              </a:rPr>
              <a:t>INDIFFERENCE CURVE </a:t>
            </a:r>
            <a:r>
              <a:rPr lang="cs-CZ" altLang="cs-CZ" sz="2200" dirty="0">
                <a:latin typeface="Arial" panose="020B0604020202020204" pitchFamily="34" charset="0"/>
              </a:rPr>
              <a:t>(IC)</a:t>
            </a:r>
            <a:r>
              <a:rPr lang="en-US" altLang="cs-CZ" sz="2200" dirty="0">
                <a:latin typeface="Arial" panose="020B0604020202020204" pitchFamily="34" charset="0"/>
              </a:rPr>
              <a:t>, whose author is F.Y. Edgeworth (1881)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IC shows all baskets that bring the same level of utility - consumer is indifferent to the fact that basket </a:t>
            </a:r>
            <a:r>
              <a:rPr lang="cs-CZ" altLang="cs-CZ" sz="2200" dirty="0">
                <a:latin typeface="Arial" panose="020B0604020202020204" pitchFamily="34" charset="0"/>
              </a:rPr>
              <a:t>he </a:t>
            </a:r>
            <a:r>
              <a:rPr lang="en-US" altLang="cs-CZ" sz="2200" dirty="0">
                <a:latin typeface="Arial" panose="020B0604020202020204" pitchFamily="34" charset="0"/>
              </a:rPr>
              <a:t>will consume</a:t>
            </a:r>
            <a:r>
              <a:rPr lang="cs-CZ" altLang="cs-CZ" sz="2200" dirty="0">
                <a:latin typeface="Arial" panose="020B0604020202020204" pitchFamily="34" charset="0"/>
              </a:rPr>
              <a:t>.</a:t>
            </a:r>
            <a:endParaRPr lang="en-GB" altLang="cs-CZ" sz="2200" b="1" dirty="0">
              <a:latin typeface="Arial" panose="020B0604020202020204" pitchFamily="34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540" y="3956879"/>
            <a:ext cx="725487" cy="2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934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THEORY OF RATIONAL CHOISE</a:t>
            </a: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6" y="726247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ORDINAL APPROACH</a:t>
            </a:r>
            <a:endParaRPr lang="en-GB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457200" y="1557244"/>
            <a:ext cx="3730752" cy="4568919"/>
          </a:xfrm>
        </p:spPr>
        <p:txBody>
          <a:bodyPr/>
          <a:lstStyle/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Slope</a:t>
            </a:r>
            <a:r>
              <a:rPr lang="cs-CZ" altLang="cs-CZ" sz="2200" dirty="0">
                <a:latin typeface="Arial" panose="020B0604020202020204" pitchFamily="34" charset="0"/>
              </a:rPr>
              <a:t> 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IC shows the degree of substitutability of two </a:t>
            </a:r>
            <a:r>
              <a:rPr lang="cs-CZ" altLang="cs-CZ" sz="2200" dirty="0" err="1">
                <a:latin typeface="Arial" panose="020B0604020202020204" pitchFamily="34" charset="0"/>
              </a:rPr>
              <a:t>goods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       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b="1" dirty="0">
                <a:latin typeface="Arial" panose="020B0604020202020204" pitchFamily="34" charset="0"/>
              </a:rPr>
              <a:t>THE RATE OF SUBSTITUTION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b="1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Arial" panose="020B0604020202020204" pitchFamily="34" charset="0"/>
              </a:rPr>
              <a:t>ratio, in which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one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goods</a:t>
            </a:r>
            <a:r>
              <a:rPr lang="en-US" sz="2200" dirty="0">
                <a:latin typeface="Arial" panose="020B0604020202020204" pitchFamily="34" charset="0"/>
              </a:rPr>
              <a:t> is replaced by a second </a:t>
            </a:r>
            <a:r>
              <a:rPr lang="cs-CZ" sz="2200" dirty="0" err="1">
                <a:latin typeface="Arial" panose="020B0604020202020204" pitchFamily="34" charset="0"/>
              </a:rPr>
              <a:t>one</a:t>
            </a: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GB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265" y="2934286"/>
            <a:ext cx="563912" cy="345909"/>
          </a:xfrm>
          <a:prstGeom prst="rect">
            <a:avLst/>
          </a:prstGeom>
        </p:spPr>
      </p:pic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902200" y="1980406"/>
            <a:ext cx="3275352" cy="3249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864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THEORY OF RATIONAL CHOISE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ORDINAL APPROACH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338138" y="1523285"/>
                <a:ext cx="8477250" cy="3331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285750" indent="-285750" eaLnBrk="1" hangingPunct="1">
                  <a:spcBef>
                    <a:spcPct val="0"/>
                  </a:spcBef>
                  <a:defRPr/>
                </a:pPr>
                <a:r>
                  <a:rPr lang="cs-CZ" altLang="cs-CZ" sz="2200" dirty="0">
                    <a:latin typeface="Arial" panose="020B0604020202020204" pitchFamily="34" charset="0"/>
                  </a:rPr>
                  <a:t>For 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consumer decision is crucial </a:t>
                </a:r>
                <a:r>
                  <a:rPr lang="cs-CZ" altLang="cs-CZ" sz="2200" b="1" dirty="0">
                    <a:latin typeface="Arial" panose="020B0604020202020204" pitchFamily="34" charset="0"/>
                  </a:rPr>
                  <a:t>MARGINAL RATE OF SUBSTITUTION in </a:t>
                </a:r>
                <a:r>
                  <a:rPr lang="cs-CZ" altLang="cs-CZ" sz="2200" b="1" dirty="0" err="1">
                    <a:latin typeface="Arial" panose="020B0604020202020204" pitchFamily="34" charset="0"/>
                  </a:rPr>
                  <a:t>consumption</a:t>
                </a:r>
                <a:r>
                  <a:rPr lang="cs-CZ" altLang="cs-CZ" sz="2200" b="1" dirty="0">
                    <a:latin typeface="Arial" panose="020B0604020202020204" pitchFamily="34" charset="0"/>
                  </a:rPr>
                  <a:t>, </a:t>
                </a:r>
                <a:r>
                  <a:rPr lang="cs-CZ" altLang="cs-CZ" sz="2200" b="1" dirty="0" err="1">
                    <a:latin typeface="Arial" panose="020B0604020202020204" pitchFamily="34" charset="0"/>
                  </a:rPr>
                  <a:t>MRSc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(author J. Hicks, 1939)</a:t>
                </a: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r>
                  <a:rPr lang="en-US" altLang="cs-CZ" sz="2200" dirty="0" err="1">
                    <a:latin typeface="Arial" panose="020B0604020202020204" pitchFamily="34" charset="0"/>
                  </a:rPr>
                  <a:t>MRSc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 is ratio in which the consumer replaces a small loss of one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goods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by 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addition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of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second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one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so that his satisfaction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remains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un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changed</a:t>
                </a: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endParaRPr lang="cs-CZ" altLang="cs-CZ" sz="2200" b="1" dirty="0">
                  <a:latin typeface="Arial" panose="020B0604020202020204" pitchFamily="34" charset="0"/>
                </a:endParaRPr>
              </a:p>
              <a:p>
                <a:pPr algn="ctr" eaLnBrk="1" hangingPunct="1">
                  <a:spcBef>
                    <a:spcPct val="0"/>
                  </a:spcBef>
                  <a:buNone/>
                  <a:defRPr/>
                </a:pPr>
                <a:r>
                  <a:rPr lang="cs-CZ" altLang="cs-CZ" sz="2400" b="1" dirty="0" err="1">
                    <a:latin typeface="Arial" panose="020B0604020202020204" pitchFamily="34" charset="0"/>
                  </a:rPr>
                  <a:t>MRSc</a:t>
                </a:r>
                <a:r>
                  <a:rPr lang="cs-CZ" altLang="cs-CZ" sz="2400" b="1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b="1" dirty="0">
                    <a:latin typeface="Arial" panose="020B0604020202020204" pitchFamily="34" charset="0"/>
                  </a:rPr>
                  <a:t>=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altLang="cs-CZ" sz="2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altLang="cs-CZ" sz="2200" b="1" i="0" smtClean="0">
                            <a:latin typeface="Cambria Math" panose="02040503050406030204" pitchFamily="18" charset="0"/>
                          </a:rPr>
                          <m:t>𝚫</m:t>
                        </m:r>
                        <m:r>
                          <a:rPr lang="cs-CZ" altLang="cs-CZ" sz="2200" b="1" i="1" smtClean="0">
                            <a:latin typeface="Cambria Math" panose="02040503050406030204" pitchFamily="18" charset="0"/>
                          </a:rPr>
                          <m:t>𝒚</m:t>
                        </m:r>
                      </m:num>
                      <m:den>
                        <m:r>
                          <a:rPr lang="cs-CZ" altLang="cs-CZ" sz="2200" b="1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altLang="cs-CZ" sz="2200" b="1" i="0" smtClean="0">
                            <a:latin typeface="Cambria Math" panose="02040503050406030204" pitchFamily="18" charset="0"/>
                          </a:rPr>
                          <m:t>𝚫</m:t>
                        </m:r>
                        <m:r>
                          <a:rPr lang="cs-CZ" altLang="cs-CZ" sz="22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  <m:r>
                      <a:rPr lang="cs-CZ" altLang="cs-CZ" sz="2200" b="1" i="1" smtClean="0">
                        <a:latin typeface="Cambria Math" panose="02040503050406030204" pitchFamily="18" charset="0"/>
                      </a:rPr>
                      <m:t>= </m:t>
                    </m:r>
                    <m:box>
                      <m:boxPr>
                        <m:ctrlPr>
                          <a:rPr lang="cs-CZ" altLang="cs-CZ" sz="2200" b="1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f>
                          <m:fPr>
                            <m:ctrlPr>
                              <a:rPr lang="cs-CZ" altLang="cs-CZ" sz="22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altLang="cs-CZ" sz="2200" b="1" i="1" smtClean="0">
                                <a:latin typeface="Cambria Math" panose="02040503050406030204" pitchFamily="18" charset="0"/>
                              </a:rPr>
                              <m:t>𝑴𝑼𝒙</m:t>
                            </m:r>
                          </m:num>
                          <m:den>
                            <m:r>
                              <a:rPr lang="cs-CZ" altLang="cs-CZ" sz="2200" b="1" i="1" smtClean="0">
                                <a:latin typeface="Cambria Math" panose="02040503050406030204" pitchFamily="18" charset="0"/>
                              </a:rPr>
                              <m:t>𝑴𝑼𝒚</m:t>
                            </m:r>
                          </m:den>
                        </m:f>
                      </m:e>
                    </m:box>
                  </m:oMath>
                </a14:m>
                <a:endParaRPr lang="en-GB" altLang="cs-CZ" sz="2200" b="1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8138" y="1523285"/>
                <a:ext cx="8477250" cy="3331425"/>
              </a:xfrm>
              <a:prstGeom prst="rect">
                <a:avLst/>
              </a:prstGeom>
              <a:blipFill>
                <a:blip r:embed="rId2"/>
                <a:stretch>
                  <a:fillRect l="-791" t="-1099" r="-14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4820" y="4158047"/>
            <a:ext cx="725487" cy="2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49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THEORY OF RATIONAL CHOISE</a:t>
            </a: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6" y="726247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ORDINAL APPROACH</a:t>
            </a:r>
            <a:endParaRPr lang="en-GB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457200" y="1557244"/>
            <a:ext cx="3730752" cy="4568919"/>
          </a:xfrm>
        </p:spPr>
        <p:txBody>
          <a:bodyPr/>
          <a:lstStyle/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A set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of indifference curves form</a:t>
            </a:r>
            <a:r>
              <a:rPr lang="cs-CZ" altLang="cs-CZ" sz="2200" dirty="0">
                <a:latin typeface="Arial" panose="020B0604020202020204" pitchFamily="34" charset="0"/>
              </a:rPr>
              <a:t>s</a:t>
            </a:r>
            <a:r>
              <a:rPr lang="en-US" altLang="cs-CZ" sz="2200" dirty="0">
                <a:latin typeface="Arial" panose="020B0604020202020204" pitchFamily="34" charset="0"/>
              </a:rPr>
              <a:t> the </a:t>
            </a:r>
            <a:r>
              <a:rPr lang="cs-CZ" altLang="cs-CZ" sz="2200" b="1" dirty="0">
                <a:latin typeface="Arial" panose="020B0604020202020204" pitchFamily="34" charset="0"/>
              </a:rPr>
              <a:t>INDIFFERENCE</a:t>
            </a:r>
            <a:r>
              <a:rPr lang="en-US" altLang="cs-CZ" sz="2200" b="1" dirty="0">
                <a:latin typeface="Arial" panose="020B0604020202020204" pitchFamily="34" charset="0"/>
              </a:rPr>
              <a:t> MAP </a:t>
            </a:r>
            <a:endParaRPr lang="cs-CZ" altLang="cs-CZ" sz="2200" b="1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         </a:t>
            </a:r>
            <a:r>
              <a:rPr lang="en-US" altLang="cs-CZ" sz="2200" dirty="0">
                <a:latin typeface="Arial" panose="020B0604020202020204" pitchFamily="34" charset="0"/>
              </a:rPr>
              <a:t>each upper curve shows higher utility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consumers</a:t>
            </a:r>
            <a:endParaRPr lang="en-GB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097" y="3025726"/>
            <a:ext cx="563912" cy="345909"/>
          </a:xfrm>
          <a:prstGeom prst="rect">
            <a:avLst/>
          </a:prstGeom>
        </p:spPr>
      </p:pic>
      <p:pic>
        <p:nvPicPr>
          <p:cNvPr id="3" name="Zástupný symbol pro obsah 2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801836" y="2116113"/>
            <a:ext cx="3718882" cy="3200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551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THEORY OF RATIONAL CHOISE</a:t>
            </a: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6" y="726247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ORDINAL APPROACH</a:t>
            </a:r>
            <a:endParaRPr lang="en-GB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201169" y="1298448"/>
            <a:ext cx="8600724" cy="1901952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Bending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" of the curves is dependent on the degree of substitution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a) limited degree of substitution (salad and Coca-Cola)</a:t>
            </a:r>
          </a:p>
          <a:p>
            <a:pPr>
              <a:spcBef>
                <a:spcPct val="0"/>
              </a:spcBef>
              <a:defRPr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b) a high degree of substitution (a salad and mushrooms)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endParaRPr lang="cs-CZ" sz="2200" dirty="0"/>
          </a:p>
          <a:p>
            <a:pPr>
              <a:spcBef>
                <a:spcPct val="0"/>
              </a:spcBef>
              <a:defRPr/>
            </a:pPr>
            <a:r>
              <a:rPr lang="cs-CZ" sz="2200" dirty="0"/>
              <a:t>	     a) </a:t>
            </a:r>
            <a:r>
              <a:rPr lang="cs-CZ" sz="2200" dirty="0" err="1"/>
              <a:t>components</a:t>
            </a:r>
            <a:r>
              <a:rPr lang="cs-CZ" sz="2200" dirty="0"/>
              <a:t>                            b) </a:t>
            </a:r>
            <a:r>
              <a:rPr lang="cs-CZ" sz="2200" dirty="0" err="1"/>
              <a:t>substitutes</a:t>
            </a:r>
            <a:endParaRPr lang="cs-CZ" sz="2200" dirty="0"/>
          </a:p>
          <a:p>
            <a:pPr>
              <a:spcBef>
                <a:spcPct val="0"/>
              </a:spcBef>
              <a:defRPr/>
            </a:pPr>
            <a:endParaRPr lang="cs-CZ" sz="2200" dirty="0"/>
          </a:p>
          <a:p>
            <a:pPr>
              <a:spcBef>
                <a:spcPct val="0"/>
              </a:spcBef>
              <a:defRPr/>
            </a:pPr>
            <a:r>
              <a:rPr lang="cs-CZ" sz="2200" dirty="0"/>
              <a:t>		</a:t>
            </a:r>
            <a:endParaRPr lang="cs-CZ" sz="2200" dirty="0">
              <a:latin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505" y="2735448"/>
            <a:ext cx="563912" cy="345909"/>
          </a:xfrm>
          <a:prstGeom prst="rect">
            <a:avLst/>
          </a:prstGeom>
        </p:spPr>
      </p:pic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5500"/>
          <a:stretch/>
        </p:blipFill>
        <p:spPr>
          <a:xfrm>
            <a:off x="1554480" y="3200400"/>
            <a:ext cx="6419087" cy="339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77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THEORY OF RATIONAL CHOISE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cs-CZ" sz="2400" b="1" cap="all" dirty="0">
                <a:latin typeface="Arial" panose="020B0604020202020204" pitchFamily="34" charset="0"/>
              </a:rPr>
              <a:t>Outline of the lecture </a:t>
            </a:r>
          </a:p>
        </p:txBody>
      </p:sp>
      <p:sp>
        <p:nvSpPr>
          <p:cNvPr id="3078" name="TextovéPole 10"/>
          <p:cNvSpPr txBox="1">
            <a:spLocks noChangeArrowheads="1"/>
          </p:cNvSpPr>
          <p:nvPr/>
        </p:nvSpPr>
        <p:spPr bwMode="auto">
          <a:xfrm>
            <a:off x="320675" y="1551722"/>
            <a:ext cx="8477250" cy="4431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Rational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Choise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Consumer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Theory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Consumer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Preferences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Cardinal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Approach to </a:t>
            </a:r>
            <a:r>
              <a:rPr lang="cs-CZ" altLang="cs-CZ" sz="2200" dirty="0">
                <a:latin typeface="Arial" panose="020B0604020202020204" pitchFamily="34" charset="0"/>
              </a:rPr>
              <a:t>M</a:t>
            </a:r>
            <a:r>
              <a:rPr lang="en-US" altLang="cs-CZ" sz="2200" dirty="0" err="1">
                <a:latin typeface="Arial" panose="020B0604020202020204" pitchFamily="34" charset="0"/>
              </a:rPr>
              <a:t>easurement</a:t>
            </a:r>
            <a:r>
              <a:rPr lang="en-US" altLang="cs-CZ" sz="2200" dirty="0">
                <a:latin typeface="Arial" panose="020B0604020202020204" pitchFamily="34" charset="0"/>
              </a:rPr>
              <a:t> of </a:t>
            </a:r>
            <a:r>
              <a:rPr lang="cs-CZ" altLang="cs-CZ" sz="2200" dirty="0">
                <a:latin typeface="Arial" panose="020B0604020202020204" pitchFamily="34" charset="0"/>
              </a:rPr>
              <a:t>U</a:t>
            </a:r>
            <a:r>
              <a:rPr lang="en-US" altLang="cs-CZ" sz="2200" dirty="0" err="1">
                <a:latin typeface="Arial" panose="020B0604020202020204" pitchFamily="34" charset="0"/>
              </a:rPr>
              <a:t>tility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Ordinal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Approach</a:t>
            </a:r>
            <a:r>
              <a:rPr lang="cs-CZ" altLang="cs-CZ" sz="2200" dirty="0">
                <a:latin typeface="Arial" panose="020B0604020202020204" pitchFamily="34" charset="0"/>
              </a:rPr>
              <a:t> to </a:t>
            </a:r>
            <a:r>
              <a:rPr lang="cs-CZ" altLang="cs-CZ" sz="2200" dirty="0" err="1">
                <a:latin typeface="Arial" panose="020B0604020202020204" pitchFamily="34" charset="0"/>
              </a:rPr>
              <a:t>Measurement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Utility  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  </a:t>
            </a:r>
          </a:p>
          <a:p>
            <a:pPr eaLnBrk="1" hangingPunct="1">
              <a:spcBef>
                <a:spcPct val="0"/>
              </a:spcBef>
              <a:buFont typeface="Calibri" panose="020F0502020204030204" pitchFamily="34" charset="0"/>
              <a:buAutoNum type="arabicPeriod"/>
              <a:defRPr/>
            </a:pPr>
            <a:endParaRPr lang="en-GB" altLang="cs-CZ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1284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THEORY OF RATIONAL CHOISE</a:t>
            </a: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6" y="726247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ORDINAL APPROACH</a:t>
            </a:r>
            <a:endParaRPr lang="en-GB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457200" y="1557244"/>
            <a:ext cx="3730752" cy="4568919"/>
          </a:xfrm>
        </p:spPr>
        <p:txBody>
          <a:bodyPr/>
          <a:lstStyle/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Alternative display of </a:t>
            </a:r>
            <a:endParaRPr lang="cs-CZ" altLang="cs-CZ" sz="2200" b="1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altLang="cs-CZ" sz="2200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cs-CZ" altLang="cs-CZ" sz="2200" b="1" dirty="0">
                <a:latin typeface="Arial" panose="020B0604020202020204" pitchFamily="34" charset="0"/>
              </a:rPr>
              <a:t>    INDIFFERENCE</a:t>
            </a:r>
            <a:r>
              <a:rPr lang="en-US" altLang="cs-CZ" sz="2200" b="1" dirty="0">
                <a:latin typeface="Arial" panose="020B0604020202020204" pitchFamily="34" charset="0"/>
              </a:rPr>
              <a:t> MAP </a:t>
            </a:r>
            <a:endParaRPr lang="cs-CZ" altLang="cs-CZ" sz="2200" b="1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         </a:t>
            </a:r>
            <a:endParaRPr lang="en-GB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45947">
            <a:off x="3568573" y="2829974"/>
            <a:ext cx="833442" cy="511241"/>
          </a:xfrm>
          <a:prstGeom prst="rect">
            <a:avLst/>
          </a:prstGeom>
        </p:spPr>
      </p:pic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910201" y="2163763"/>
            <a:ext cx="342900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8960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THEORY OF RATIONAL CHOISE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ORDINAL APPROACH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Characteristics of IC: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curves are </a:t>
            </a:r>
            <a:r>
              <a:rPr lang="cs-CZ" altLang="cs-CZ" sz="2200" b="1" dirty="0">
                <a:latin typeface="Arial" panose="020B0604020202020204" pitchFamily="34" charset="0"/>
              </a:rPr>
              <a:t>CONVEX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to the beginning - the marginal rate of substitution increases as the consumer progresses along IC upwards (increasingly replaces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goods</a:t>
            </a:r>
            <a:r>
              <a:rPr lang="cs-CZ" altLang="cs-CZ" sz="2200" dirty="0">
                <a:latin typeface="Arial" panose="020B0604020202020204" pitchFamily="34" charset="0"/>
              </a:rPr>
              <a:t> x by </a:t>
            </a:r>
            <a:r>
              <a:rPr lang="cs-CZ" altLang="cs-CZ" sz="2200" dirty="0" err="1">
                <a:latin typeface="Arial" panose="020B0604020202020204" pitchFamily="34" charset="0"/>
              </a:rPr>
              <a:t>goods</a:t>
            </a:r>
            <a:r>
              <a:rPr lang="en-US" altLang="cs-CZ" sz="2200" dirty="0">
                <a:latin typeface="Arial" panose="020B0604020202020204" pitchFamily="34" charset="0"/>
              </a:rPr>
              <a:t> y)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curves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have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a </a:t>
            </a:r>
            <a:r>
              <a:rPr lang="cs-CZ" altLang="cs-CZ" sz="2200" b="1" dirty="0">
                <a:latin typeface="Arial" panose="020B0604020202020204" pitchFamily="34" charset="0"/>
              </a:rPr>
              <a:t>DECREASING SHAPE</a:t>
            </a:r>
            <a:r>
              <a:rPr lang="en-US" altLang="cs-CZ" sz="2200" b="1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- a reduction in the consumption of one good is offset by increasing consumption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second </a:t>
            </a:r>
            <a:r>
              <a:rPr lang="cs-CZ" altLang="cs-CZ" sz="2200" dirty="0" err="1">
                <a:latin typeface="Arial" panose="020B0604020202020204" pitchFamily="34" charset="0"/>
              </a:rPr>
              <a:t>one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Thecurves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b="1" dirty="0">
                <a:latin typeface="Arial" panose="020B0604020202020204" pitchFamily="34" charset="0"/>
              </a:rPr>
              <a:t>NEVER </a:t>
            </a:r>
            <a:r>
              <a:rPr lang="cs-CZ" altLang="cs-CZ" sz="2200" b="1" dirty="0">
                <a:latin typeface="Arial" panose="020B0604020202020204" pitchFamily="34" charset="0"/>
              </a:rPr>
              <a:t>CROSS </a:t>
            </a:r>
            <a:r>
              <a:rPr lang="cs-CZ" altLang="cs-CZ" sz="2200" dirty="0" err="1">
                <a:latin typeface="Arial" panose="020B0604020202020204" pitchFamily="34" charset="0"/>
              </a:rPr>
              <a:t>each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other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- if so, the consumer is irrational (not confess in</a:t>
            </a:r>
            <a:r>
              <a:rPr lang="cs-CZ" altLang="cs-CZ" sz="2200" dirty="0">
                <a:latin typeface="Arial" panose="020B0604020202020204" pitchFamily="34" charset="0"/>
              </a:rPr>
              <a:t> his</a:t>
            </a:r>
            <a:r>
              <a:rPr lang="en-US" altLang="cs-CZ" sz="2200" dirty="0">
                <a:latin typeface="Arial" panose="020B0604020202020204" pitchFamily="34" charset="0"/>
              </a:rPr>
              <a:t> preferences and all combinations would be equally satisfactory)</a:t>
            </a:r>
            <a:r>
              <a:rPr lang="cs-CZ" altLang="cs-CZ" sz="2200" dirty="0">
                <a:latin typeface="Arial" panose="020B0604020202020204" pitchFamily="34" charset="0"/>
              </a:rPr>
              <a:t>.</a:t>
            </a:r>
            <a:endParaRPr lang="en-GB" altLang="cs-CZ" sz="2200" b="1" dirty="0">
              <a:latin typeface="Arial" panose="020B0604020202020204" pitchFamily="34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4164" y="1610228"/>
            <a:ext cx="725487" cy="2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6997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THEORY OF RATIONAL CHOISE</a:t>
            </a: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6" y="726247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ORDINAL APPROACH</a:t>
            </a:r>
            <a:endParaRPr lang="en-GB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201169" y="1298448"/>
            <a:ext cx="8600724" cy="1901952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BUT!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above characteristics a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re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valid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desirable goods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(positive preference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s)</a:t>
            </a:r>
          </a:p>
          <a:p>
            <a:pPr>
              <a:spcBef>
                <a:spcPct val="0"/>
              </a:spcBef>
              <a:defRPr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IC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goods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(X)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undesirable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neuter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has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different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slope</a:t>
            </a:r>
            <a:endParaRPr lang="cs-CZ" sz="2200" dirty="0"/>
          </a:p>
          <a:p>
            <a:pPr>
              <a:spcBef>
                <a:spcPct val="0"/>
              </a:spcBef>
              <a:defRPr/>
            </a:pPr>
            <a:r>
              <a:rPr lang="cs-CZ" sz="2200" dirty="0"/>
              <a:t>	    </a:t>
            </a:r>
          </a:p>
          <a:p>
            <a:pPr>
              <a:spcBef>
                <a:spcPct val="0"/>
              </a:spcBef>
              <a:defRPr/>
            </a:pPr>
            <a:r>
              <a:rPr lang="cs-CZ" sz="2200" dirty="0"/>
              <a:t>                      a) </a:t>
            </a:r>
            <a:r>
              <a:rPr lang="cs-CZ" sz="2200" dirty="0" err="1"/>
              <a:t>undesirable</a:t>
            </a:r>
            <a:r>
              <a:rPr lang="cs-CZ" sz="2200" dirty="0"/>
              <a:t> </a:t>
            </a:r>
            <a:r>
              <a:rPr lang="cs-CZ" sz="2200" dirty="0" err="1"/>
              <a:t>goods</a:t>
            </a:r>
            <a:r>
              <a:rPr lang="cs-CZ" sz="2200" dirty="0"/>
              <a:t>              b) neuter </a:t>
            </a:r>
            <a:r>
              <a:rPr lang="cs-CZ" sz="2200" dirty="0" err="1"/>
              <a:t>goods</a:t>
            </a:r>
            <a:endParaRPr lang="cs-CZ" sz="2200" dirty="0"/>
          </a:p>
          <a:p>
            <a:pPr>
              <a:spcBef>
                <a:spcPct val="0"/>
              </a:spcBef>
              <a:defRPr/>
            </a:pPr>
            <a:endParaRPr lang="cs-CZ" sz="2200" dirty="0"/>
          </a:p>
          <a:p>
            <a:pPr>
              <a:spcBef>
                <a:spcPct val="0"/>
              </a:spcBef>
              <a:defRPr/>
            </a:pPr>
            <a:r>
              <a:rPr lang="cs-CZ" sz="2200" dirty="0"/>
              <a:t>		</a:t>
            </a:r>
            <a:endParaRPr lang="cs-CZ" sz="2200" dirty="0">
              <a:latin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097" y="3140591"/>
            <a:ext cx="563912" cy="345909"/>
          </a:xfrm>
          <a:prstGeom prst="rect">
            <a:avLst/>
          </a:prstGeom>
        </p:spPr>
      </p:pic>
      <p:pic>
        <p:nvPicPr>
          <p:cNvPr id="9" name="Zástupný symbol pro obsah 8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b="16985"/>
          <a:stretch/>
        </p:blipFill>
        <p:spPr>
          <a:xfrm>
            <a:off x="1504823" y="3772601"/>
            <a:ext cx="2705100" cy="2372167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 rotWithShape="1">
          <a:blip r:embed="rId4"/>
          <a:srcRect b="12134"/>
          <a:stretch/>
        </p:blipFill>
        <p:spPr>
          <a:xfrm>
            <a:off x="4571999" y="3582543"/>
            <a:ext cx="3262945" cy="256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6758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THEORY OF RATIONAL CHOISE</a:t>
            </a: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6" y="726247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ORDINAL APPROACH</a:t>
            </a:r>
            <a:endParaRPr lang="en-GB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201169" y="1298448"/>
            <a:ext cx="8600724" cy="1901952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BUT! </a:t>
            </a:r>
            <a:endParaRPr lang="cs-CZ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endParaRPr lang="cs-CZ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IC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perfect substitutes and perfect complements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has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different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slope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well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cs-CZ" sz="2200" dirty="0"/>
              <a:t>                      a) </a:t>
            </a:r>
            <a:r>
              <a:rPr lang="cs-CZ" sz="2200" dirty="0" err="1"/>
              <a:t>perfect</a:t>
            </a:r>
            <a:r>
              <a:rPr lang="cs-CZ" sz="2200" dirty="0"/>
              <a:t> </a:t>
            </a:r>
            <a:r>
              <a:rPr lang="cs-CZ" sz="2200" dirty="0" err="1"/>
              <a:t>substitutes</a:t>
            </a:r>
            <a:r>
              <a:rPr lang="cs-CZ" sz="2200" dirty="0"/>
              <a:t>          b) </a:t>
            </a:r>
            <a:r>
              <a:rPr lang="cs-CZ" sz="2200" dirty="0" err="1"/>
              <a:t>perfect</a:t>
            </a:r>
            <a:r>
              <a:rPr lang="cs-CZ" sz="2200" dirty="0"/>
              <a:t> </a:t>
            </a:r>
            <a:r>
              <a:rPr lang="cs-CZ" sz="2200" dirty="0" err="1"/>
              <a:t>complements</a:t>
            </a:r>
            <a:endParaRPr lang="cs-CZ" sz="2200" dirty="0"/>
          </a:p>
          <a:p>
            <a:pPr>
              <a:spcBef>
                <a:spcPct val="0"/>
              </a:spcBef>
              <a:defRPr/>
            </a:pPr>
            <a:endParaRPr lang="cs-CZ" sz="2200" dirty="0"/>
          </a:p>
          <a:p>
            <a:pPr>
              <a:spcBef>
                <a:spcPct val="0"/>
              </a:spcBef>
              <a:defRPr/>
            </a:pPr>
            <a:r>
              <a:rPr lang="cs-CZ" sz="2200" dirty="0"/>
              <a:t>		</a:t>
            </a:r>
            <a:endParaRPr lang="cs-CZ" sz="2200" dirty="0">
              <a:latin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689" y="3027445"/>
            <a:ext cx="563912" cy="345909"/>
          </a:xfrm>
          <a:prstGeom prst="rect">
            <a:avLst/>
          </a:prstGeom>
        </p:spPr>
      </p:pic>
      <p:pic>
        <p:nvPicPr>
          <p:cNvPr id="9" name="Zástupný symbol pro obsah 8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11390" t="31786" r="7756" b="8587"/>
          <a:stretch/>
        </p:blipFill>
        <p:spPr>
          <a:xfrm>
            <a:off x="1371600" y="3664142"/>
            <a:ext cx="6309359" cy="297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7100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THEORY OF RATIONAL CHOISE</a:t>
            </a: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6" y="726247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ORDINAL APPROACH</a:t>
            </a:r>
            <a:endParaRPr lang="en-GB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225917" y="1471400"/>
            <a:ext cx="3852307" cy="4088151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SATIATION AND POINT OF BLISS</a:t>
            </a:r>
          </a:p>
          <a:p>
            <a:pPr>
              <a:spcBef>
                <a:spcPct val="0"/>
              </a:spcBef>
              <a:defRPr/>
            </a:pPr>
            <a:endParaRPr lang="cs-CZ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Level of utility increases with approximation to the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saturation point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(which is the top of the "utility hill").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endParaRPr lang="cs-CZ" sz="2200" dirty="0"/>
          </a:p>
          <a:p>
            <a:pPr>
              <a:spcBef>
                <a:spcPct val="0"/>
              </a:spcBef>
              <a:defRPr/>
            </a:pPr>
            <a:endParaRPr lang="cs-CZ" sz="2200" dirty="0"/>
          </a:p>
          <a:p>
            <a:pPr>
              <a:spcBef>
                <a:spcPct val="0"/>
              </a:spcBef>
              <a:defRPr/>
            </a:pPr>
            <a:r>
              <a:rPr lang="cs-CZ" sz="2200" dirty="0"/>
              <a:t>		</a:t>
            </a:r>
            <a:endParaRPr lang="cs-CZ" sz="2200" dirty="0">
              <a:latin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7113" y="4011777"/>
            <a:ext cx="563912" cy="345909"/>
          </a:xfrm>
          <a:prstGeom prst="rect">
            <a:avLst/>
          </a:prstGeom>
        </p:spPr>
      </p:pic>
      <p:pic>
        <p:nvPicPr>
          <p:cNvPr id="3" name="Zástupný symbol pro obsah 2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94953" y="2302397"/>
            <a:ext cx="4077078" cy="3440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2494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THEORY OF RATIONAL CHOISE</a:t>
            </a:r>
          </a:p>
        </p:txBody>
      </p:sp>
      <p:sp>
        <p:nvSpPr>
          <p:cNvPr id="2" name="Obdélník 1"/>
          <p:cNvSpPr/>
          <p:nvPr/>
        </p:nvSpPr>
        <p:spPr>
          <a:xfrm>
            <a:off x="2382811" y="3244334"/>
            <a:ext cx="4378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THANK YOU FOR YOUR ATTENTION…</a:t>
            </a:r>
          </a:p>
        </p:txBody>
      </p:sp>
    </p:spTree>
    <p:extLst>
      <p:ext uri="{BB962C8B-B14F-4D97-AF65-F5344CB8AC3E}">
        <p14:creationId xmlns:p14="http://schemas.microsoft.com/office/powerpoint/2010/main" val="2606212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>
                <a:latin typeface="Arial" pitchFamily="34" charset="0"/>
                <a:cs typeface="Arial" pitchFamily="34" charset="0"/>
              </a:rPr>
              <a:t>THEORY OF RATIONAL CHOISE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RATIONAL CHOISE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People are rational creatures, with their own interests </a:t>
            </a:r>
            <a:r>
              <a:rPr lang="cs-CZ" altLang="cs-CZ" sz="2200" dirty="0">
                <a:latin typeface="Arial" panose="020B0604020202020204" pitchFamily="34" charset="0"/>
              </a:rPr>
              <a:t>        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2200" b="1" dirty="0">
                <a:latin typeface="Arial" panose="020B0604020202020204" pitchFamily="34" charset="0"/>
              </a:rPr>
              <a:t>                  </a:t>
            </a:r>
            <a:r>
              <a:rPr lang="en-US" altLang="cs-CZ" sz="2200" b="1" dirty="0">
                <a:latin typeface="Arial" panose="020B0604020202020204" pitchFamily="34" charset="0"/>
              </a:rPr>
              <a:t>"homo </a:t>
            </a:r>
            <a:r>
              <a:rPr lang="en-US" altLang="cs-CZ" sz="2200" b="1" dirty="0" err="1">
                <a:latin typeface="Arial" panose="020B0604020202020204" pitchFamily="34" charset="0"/>
              </a:rPr>
              <a:t>economicus</a:t>
            </a:r>
            <a:r>
              <a:rPr lang="cs-CZ" altLang="cs-CZ" sz="2200" b="1" dirty="0">
                <a:latin typeface="Arial" panose="020B0604020202020204" pitchFamily="34" charset="0"/>
              </a:rPr>
              <a:t>“.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Every individual makes decisions addressed to maximize his personal well-being based on a reasonable assessment of all the facts</a:t>
            </a:r>
            <a:r>
              <a:rPr lang="cs-CZ" altLang="cs-CZ" sz="2200" dirty="0">
                <a:latin typeface="Arial" panose="020B0604020202020204" pitchFamily="34" charset="0"/>
              </a:rPr>
              <a:t>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Consumer makes the decision to such option that provides the greatest benefits (satisfaction) </a:t>
            </a:r>
            <a:r>
              <a:rPr lang="cs-CZ" altLang="cs-CZ" sz="2200" dirty="0" err="1">
                <a:latin typeface="Arial" panose="020B0604020202020204" pitchFamily="34" charset="0"/>
              </a:rPr>
              <a:t>with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the </a:t>
            </a:r>
            <a:r>
              <a:rPr lang="cs-CZ" altLang="cs-CZ" sz="2200" dirty="0" err="1">
                <a:latin typeface="Arial" panose="020B0604020202020204" pitchFamily="34" charset="0"/>
              </a:rPr>
              <a:t>smallest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effort</a:t>
            </a:r>
            <a:r>
              <a:rPr lang="cs-CZ" altLang="cs-CZ" sz="2200" dirty="0">
                <a:latin typeface="Arial" panose="020B0604020202020204" pitchFamily="34" charset="0"/>
              </a:rPr>
              <a:t>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Adam Smith (1723-1790), before Aristotle (350 l. Ex. K.), Francois Quesnay (ca. 1750) - the primary economic stimulus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en-US" altLang="cs-CZ" sz="2200" dirty="0">
                <a:latin typeface="Arial" panose="020B0604020202020204" pitchFamily="34" charset="0"/>
              </a:rPr>
              <a:t> everyone is his own interest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297" y="1928154"/>
            <a:ext cx="883997" cy="34750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>
                <a:latin typeface="Arial" pitchFamily="34" charset="0"/>
                <a:cs typeface="Arial" pitchFamily="34" charset="0"/>
              </a:rPr>
              <a:t>THEORY OF RATIONAL CHOISE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THEORY OF RATIONAL CHOISE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At present, the idea of "homo </a:t>
            </a:r>
            <a:r>
              <a:rPr lang="en-US" altLang="cs-CZ" sz="2200" dirty="0" err="1">
                <a:latin typeface="Arial" panose="020B0604020202020204" pitchFamily="34" charset="0"/>
              </a:rPr>
              <a:t>economicus</a:t>
            </a:r>
            <a:r>
              <a:rPr lang="en-US" altLang="cs-CZ" sz="2200" dirty="0">
                <a:latin typeface="Arial" panose="020B0604020202020204" pitchFamily="34" charset="0"/>
              </a:rPr>
              <a:t>" is known as the </a:t>
            </a:r>
            <a:r>
              <a:rPr lang="en-US" altLang="cs-CZ" sz="2200" b="1" dirty="0">
                <a:latin typeface="Arial" panose="020B0604020202020204" pitchFamily="34" charset="0"/>
              </a:rPr>
              <a:t>theory of rational consumer choice</a:t>
            </a:r>
            <a:r>
              <a:rPr lang="en-US" altLang="cs-CZ" sz="2200" dirty="0">
                <a:latin typeface="Arial" panose="020B0604020202020204" pitchFamily="34" charset="0"/>
              </a:rPr>
              <a:t>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         </a:t>
            </a:r>
            <a:r>
              <a:rPr lang="en-US" altLang="cs-CZ" sz="2200" dirty="0">
                <a:latin typeface="Arial" panose="020B0604020202020204" pitchFamily="34" charset="0"/>
              </a:rPr>
              <a:t>people make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a variety of  economic decisions based on the costs and </a:t>
            </a:r>
            <a:r>
              <a:rPr lang="cs-CZ" altLang="cs-CZ" sz="2200" dirty="0">
                <a:latin typeface="Arial" panose="020B0604020202020204" pitchFamily="34" charset="0"/>
              </a:rPr>
              <a:t>utility</a:t>
            </a:r>
            <a:r>
              <a:rPr lang="en-US" altLang="cs-CZ" sz="2200" dirty="0">
                <a:latin typeface="Arial" panose="020B0604020202020204" pitchFamily="34" charset="0"/>
              </a:rPr>
              <a:t> (bank robber – benefits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˃ costs)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           1992</a:t>
            </a:r>
            <a:r>
              <a:rPr lang="cs-CZ" altLang="cs-CZ" sz="2200" dirty="0">
                <a:latin typeface="Arial" panose="020B0604020202020204" pitchFamily="34" charset="0"/>
              </a:rPr>
              <a:t>:</a:t>
            </a:r>
            <a:r>
              <a:rPr lang="en-US" altLang="cs-CZ" sz="2200" dirty="0">
                <a:latin typeface="Arial" panose="020B0604020202020204" pitchFamily="34" charset="0"/>
              </a:rPr>
              <a:t> Gary Becker (Nobel Prize </a:t>
            </a:r>
            <a:r>
              <a:rPr lang="cs-CZ" altLang="cs-CZ" sz="2200" dirty="0">
                <a:latin typeface="Arial" panose="020B0604020202020204" pitchFamily="34" charset="0"/>
              </a:rPr>
              <a:t>in</a:t>
            </a:r>
            <a:r>
              <a:rPr lang="en-US" altLang="cs-CZ" sz="2200" dirty="0">
                <a:latin typeface="Arial" panose="020B0604020202020204" pitchFamily="34" charset="0"/>
              </a:rPr>
              <a:t> Economics in TR</a:t>
            </a:r>
            <a:r>
              <a:rPr lang="cs-CZ" altLang="cs-CZ" sz="2200" dirty="0">
                <a:latin typeface="Arial" panose="020B0604020202020204" pitchFamily="34" charset="0"/>
              </a:rPr>
              <a:t>Ch</a:t>
            </a:r>
            <a:r>
              <a:rPr lang="en-US" altLang="cs-CZ" sz="2200" dirty="0">
                <a:latin typeface="Arial" panose="020B0604020202020204" pitchFamily="34" charset="0"/>
              </a:rPr>
              <a:t> - applications for family crimes and human capital)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idea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TR</a:t>
            </a:r>
            <a:r>
              <a:rPr lang="cs-CZ" altLang="cs-CZ" sz="2200" dirty="0">
                <a:latin typeface="Arial" panose="020B0604020202020204" pitchFamily="34" charset="0"/>
              </a:rPr>
              <a:t>Ch</a:t>
            </a:r>
            <a:r>
              <a:rPr lang="en-US" altLang="cs-CZ" sz="2200" dirty="0">
                <a:latin typeface="Arial" panose="020B0604020202020204" pitchFamily="34" charset="0"/>
              </a:rPr>
              <a:t> realistic?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570" y="2604810"/>
            <a:ext cx="724222" cy="284694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570" y="3548795"/>
            <a:ext cx="725487" cy="2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941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THEORY OF RATIONAL CHOISE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CONSUMER THEORY 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5109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consumer consumes - </a:t>
            </a:r>
            <a:r>
              <a:rPr lang="cs-CZ" altLang="cs-CZ" sz="2200" dirty="0" err="1">
                <a:latin typeface="Arial" panose="020B0604020202020204" pitchFamily="34" charset="0"/>
              </a:rPr>
              <a:t>select</a:t>
            </a:r>
            <a:r>
              <a:rPr lang="en-US" altLang="cs-CZ" sz="2200" dirty="0">
                <a:latin typeface="Arial" panose="020B0604020202020204" pitchFamily="34" charset="0"/>
              </a:rPr>
              <a:t> a combination of goods and services at a given level of income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that</a:t>
            </a:r>
            <a:r>
              <a:rPr lang="en-US" altLang="cs-CZ" sz="2200" dirty="0">
                <a:latin typeface="Arial" panose="020B0604020202020204" pitchFamily="34" charset="0"/>
              </a:rPr>
              <a:t> bring the greatest possible </a:t>
            </a:r>
            <a:r>
              <a:rPr lang="cs-CZ" altLang="cs-CZ" sz="2200" dirty="0">
                <a:latin typeface="Arial" panose="020B0604020202020204" pitchFamily="34" charset="0"/>
              </a:rPr>
              <a:t>utility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Two questions: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 WHICH COMBINATION IS THE BEST  FOR ME</a:t>
            </a:r>
            <a:r>
              <a:rPr lang="en-US" altLang="cs-CZ" sz="2000" dirty="0">
                <a:latin typeface="Arial" panose="020B0604020202020204" pitchFamily="34" charset="0"/>
              </a:rPr>
              <a:t>?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CAN I AFFORD THIS COMBINATION?</a:t>
            </a:r>
            <a:endParaRPr lang="cs-CZ" altLang="cs-CZ" sz="20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Certain precisely specified combinations of </a:t>
            </a:r>
            <a:r>
              <a:rPr lang="cs-CZ" altLang="cs-CZ" sz="2200" dirty="0" err="1">
                <a:latin typeface="Arial" panose="020B0604020202020204" pitchFamily="34" charset="0"/>
              </a:rPr>
              <a:t>commodities</a:t>
            </a:r>
            <a:r>
              <a:rPr lang="en-US" altLang="cs-CZ" sz="2200" dirty="0">
                <a:latin typeface="Arial" panose="020B0604020202020204" pitchFamily="34" charset="0"/>
              </a:rPr>
              <a:t> – </a:t>
            </a:r>
            <a:r>
              <a:rPr lang="cs-CZ" altLang="cs-CZ" sz="2200" dirty="0">
                <a:latin typeface="Arial" panose="020B0604020202020204" pitchFamily="34" charset="0"/>
              </a:rPr>
              <a:t>CONSUMER BASKET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A limited amount of financial resources that we have </a:t>
            </a:r>
            <a:r>
              <a:rPr lang="cs-CZ" altLang="cs-CZ" sz="2200" dirty="0" err="1">
                <a:latin typeface="Arial" panose="020B0604020202020204" pitchFamily="34" charset="0"/>
              </a:rPr>
              <a:t>determined</a:t>
            </a:r>
            <a:r>
              <a:rPr lang="en-US" altLang="cs-CZ" sz="2200" dirty="0">
                <a:latin typeface="Arial" panose="020B0604020202020204" pitchFamily="34" charset="0"/>
              </a:rPr>
              <a:t> to combine - BUDGET </a:t>
            </a:r>
            <a:r>
              <a:rPr lang="cs-CZ" altLang="cs-CZ" sz="2200" dirty="0">
                <a:latin typeface="Arial" panose="020B0604020202020204" pitchFamily="34" charset="0"/>
              </a:rPr>
              <a:t>CONSTRAINT</a:t>
            </a:r>
            <a:r>
              <a:rPr lang="en-US" altLang="cs-CZ" sz="2200" dirty="0">
                <a:latin typeface="Arial" panose="020B0604020202020204" pitchFamily="34" charset="0"/>
              </a:rPr>
              <a:t> OF CONSUMERS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US" altLang="cs-CZ" sz="2200" b="1" dirty="0" err="1">
                <a:latin typeface="Arial" panose="020B0604020202020204" pitchFamily="34" charset="0"/>
              </a:rPr>
              <a:t>Px</a:t>
            </a:r>
            <a:r>
              <a:rPr lang="en-US" altLang="cs-CZ" sz="2200" b="1" dirty="0">
                <a:latin typeface="Arial" panose="020B0604020202020204" pitchFamily="34" charset="0"/>
              </a:rPr>
              <a:t>. x + </a:t>
            </a:r>
            <a:r>
              <a:rPr lang="en-US" altLang="cs-CZ" sz="2200" b="1" dirty="0" err="1">
                <a:latin typeface="Arial" panose="020B0604020202020204" pitchFamily="34" charset="0"/>
              </a:rPr>
              <a:t>Py</a:t>
            </a:r>
            <a:r>
              <a:rPr lang="en-US" altLang="cs-CZ" sz="2200" b="1" dirty="0">
                <a:latin typeface="Arial" panose="020B0604020202020204" pitchFamily="34" charset="0"/>
              </a:rPr>
              <a:t>. y = I</a:t>
            </a:r>
            <a:endParaRPr lang="en-GB" altLang="cs-CZ" sz="2200" b="1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835" y="3297559"/>
            <a:ext cx="724222" cy="284694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570" y="3548795"/>
            <a:ext cx="725487" cy="2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637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THEORY OF RATIONAL CHOISE</a:t>
            </a: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6" y="726247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CONSUMER THEORY</a:t>
            </a:r>
            <a:endParaRPr lang="en-GB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457200" y="1557244"/>
            <a:ext cx="3236976" cy="4568919"/>
          </a:xfrm>
        </p:spPr>
        <p:txBody>
          <a:bodyPr/>
          <a:lstStyle/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A set of consumption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baskets </a:t>
            </a:r>
            <a:r>
              <a:rPr lang="cs-CZ" altLang="cs-CZ" sz="2200" dirty="0" err="1">
                <a:latin typeface="Arial" panose="020B0604020202020204" pitchFamily="34" charset="0"/>
              </a:rPr>
              <a:t>that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consumer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obtains</a:t>
            </a:r>
            <a:r>
              <a:rPr lang="cs-CZ" altLang="cs-CZ" sz="2200" dirty="0">
                <a:latin typeface="Arial" panose="020B0604020202020204" pitchFamily="34" charset="0"/>
              </a:rPr>
              <a:t> by </a:t>
            </a:r>
            <a:r>
              <a:rPr lang="en-US" altLang="cs-CZ" sz="2200" dirty="0">
                <a:latin typeface="Arial" panose="020B0604020202020204" pitchFamily="34" charset="0"/>
              </a:rPr>
              <a:t>the budget </a:t>
            </a:r>
            <a:r>
              <a:rPr lang="cs-CZ" altLang="cs-CZ" sz="2200" dirty="0" err="1">
                <a:latin typeface="Arial" panose="020B0604020202020204" pitchFamily="34" charset="0"/>
              </a:rPr>
              <a:t>constraint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  MARKET  OPPORTUNITY SET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Border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en-US" altLang="cs-CZ" sz="2200" dirty="0">
                <a:latin typeface="Arial" panose="020B0604020202020204" pitchFamily="34" charset="0"/>
              </a:rPr>
              <a:t> market </a:t>
            </a:r>
            <a:r>
              <a:rPr lang="en-US" altLang="cs-CZ" sz="2200" dirty="0" err="1">
                <a:latin typeface="Arial" panose="020B0604020202020204" pitchFamily="34" charset="0"/>
              </a:rPr>
              <a:t>opportunit</a:t>
            </a:r>
            <a:r>
              <a:rPr lang="cs-CZ" altLang="cs-CZ" sz="2200" dirty="0">
                <a:latin typeface="Arial" panose="020B0604020202020204" pitchFamily="34" charset="0"/>
              </a:rPr>
              <a:t>y</a:t>
            </a:r>
            <a:r>
              <a:rPr lang="en-US" altLang="cs-CZ" sz="2200" dirty="0">
                <a:latin typeface="Arial" panose="020B0604020202020204" pitchFamily="34" charset="0"/>
              </a:rPr>
              <a:t> set </a:t>
            </a:r>
            <a:r>
              <a:rPr lang="cs-CZ" altLang="cs-CZ" sz="2200" dirty="0" err="1">
                <a:latin typeface="Arial" panose="020B0604020202020204" pitchFamily="34" charset="0"/>
              </a:rPr>
              <a:t>form</a:t>
            </a:r>
            <a:r>
              <a:rPr lang="en-US" altLang="cs-CZ" sz="2200" dirty="0">
                <a:latin typeface="Arial" panose="020B0604020202020204" pitchFamily="34" charset="0"/>
              </a:rPr>
              <a:t>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>
                <a:latin typeface="Arial" panose="020B0604020202020204" pitchFamily="34" charset="0"/>
              </a:rPr>
              <a:t>BUDGET LINE</a:t>
            </a:r>
            <a:r>
              <a:rPr lang="en-US" altLang="cs-CZ" sz="2200" dirty="0">
                <a:latin typeface="Arial" panose="020B0604020202020204" pitchFamily="34" charset="0"/>
              </a:rPr>
              <a:t> (BL)</a:t>
            </a:r>
            <a:r>
              <a:rPr lang="en-US" altLang="cs-CZ" dirty="0">
                <a:latin typeface="Arial" panose="020B0604020202020204" pitchFamily="34" charset="0"/>
              </a:rPr>
              <a:t> </a:t>
            </a:r>
            <a:endParaRPr lang="en-GB" dirty="0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119" t="8021" r="27906" b="11470"/>
          <a:stretch/>
        </p:blipFill>
        <p:spPr>
          <a:xfrm>
            <a:off x="3554234" y="1792223"/>
            <a:ext cx="5589766" cy="405993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-1" y="174592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THEORY OF RATIONAL CHOISE</a:t>
            </a: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457200" y="995448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cs-CZ" sz="2400" b="1" dirty="0"/>
              <a:t>CHANGES IN THE BUDGET LINE</a:t>
            </a:r>
            <a:endParaRPr lang="en-GB" sz="24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pic>
        <p:nvPicPr>
          <p:cNvPr id="3" name="Zástupný symbol pro obsah 2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6087"/>
          <a:stretch/>
        </p:blipFill>
        <p:spPr>
          <a:xfrm>
            <a:off x="379193" y="1597392"/>
            <a:ext cx="8385612" cy="4593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075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THEORY OF RATIONAL CHOISE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CONSUMER THEORY 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budget </a:t>
            </a:r>
            <a:r>
              <a:rPr lang="cs-CZ" altLang="cs-CZ" sz="2200" dirty="0">
                <a:latin typeface="Arial" panose="020B0604020202020204" pitchFamily="34" charset="0"/>
              </a:rPr>
              <a:t>line </a:t>
            </a:r>
            <a:r>
              <a:rPr lang="en-US" altLang="cs-CZ" sz="2200" dirty="0">
                <a:latin typeface="Arial" panose="020B0604020202020204" pitchFamily="34" charset="0"/>
              </a:rPr>
              <a:t>is negatively sloped line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slope expresses the willingness of consumers to substitute one </a:t>
            </a:r>
            <a:r>
              <a:rPr lang="cs-CZ" altLang="cs-CZ" sz="2200" dirty="0" err="1">
                <a:latin typeface="Arial" panose="020B0604020202020204" pitchFamily="34" charset="0"/>
              </a:rPr>
              <a:t>commodity</a:t>
            </a:r>
            <a:r>
              <a:rPr lang="cs-CZ" altLang="cs-CZ" sz="2200" dirty="0">
                <a:latin typeface="Arial" panose="020B0604020202020204" pitchFamily="34" charset="0"/>
              </a:rPr>
              <a:t> by </a:t>
            </a:r>
            <a:r>
              <a:rPr lang="cs-CZ" altLang="cs-CZ" sz="2200" dirty="0" err="1">
                <a:latin typeface="Arial" panose="020B0604020202020204" pitchFamily="34" charset="0"/>
              </a:rPr>
              <a:t>another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slope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determined by dividing the price of the good x to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price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good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y (</a:t>
            </a:r>
            <a:r>
              <a:rPr lang="en-US" altLang="cs-CZ" sz="2200" dirty="0" err="1">
                <a:latin typeface="Arial" panose="020B0604020202020204" pitchFamily="34" charset="0"/>
              </a:rPr>
              <a:t>Px</a:t>
            </a:r>
            <a:r>
              <a:rPr lang="en-US" altLang="cs-CZ" sz="2200" dirty="0">
                <a:latin typeface="Arial" panose="020B0604020202020204" pitchFamily="34" charset="0"/>
              </a:rPr>
              <a:t> / </a:t>
            </a:r>
            <a:r>
              <a:rPr lang="en-US" altLang="cs-CZ" sz="2200" dirty="0" err="1">
                <a:latin typeface="Arial" panose="020B0604020202020204" pitchFamily="34" charset="0"/>
              </a:rPr>
              <a:t>Py</a:t>
            </a:r>
            <a:r>
              <a:rPr lang="en-US" altLang="cs-CZ" sz="2200" dirty="0">
                <a:latin typeface="Arial" panose="020B0604020202020204" pitchFamily="34" charset="0"/>
              </a:rPr>
              <a:t>)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slope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is known </a:t>
            </a:r>
            <a:r>
              <a:rPr lang="cs-CZ" altLang="cs-CZ" sz="2200" dirty="0">
                <a:latin typeface="Arial" panose="020B0604020202020204" pitchFamily="34" charset="0"/>
              </a:rPr>
              <a:t>in </a:t>
            </a:r>
            <a:r>
              <a:rPr lang="en-US" altLang="cs-CZ" sz="2200" dirty="0">
                <a:latin typeface="Arial" panose="020B0604020202020204" pitchFamily="34" charset="0"/>
              </a:rPr>
              <a:t>economic theory as the 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MARGINAL RATE OF SUBSTITUTION IN THE EXCHANGE 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cs-CZ" altLang="cs-CZ" sz="2200" b="1" dirty="0" err="1">
                <a:latin typeface="Arial" panose="020B0604020202020204" pitchFamily="34" charset="0"/>
              </a:rPr>
              <a:t>MRSe</a:t>
            </a:r>
            <a:r>
              <a:rPr lang="cs-CZ" altLang="cs-CZ" sz="2200" b="1" dirty="0">
                <a:latin typeface="Arial" panose="020B0604020202020204" pitchFamily="34" charset="0"/>
              </a:rPr>
              <a:t> = </a:t>
            </a:r>
            <a:r>
              <a:rPr lang="cs-CZ" altLang="cs-CZ" sz="2200" b="1" dirty="0" err="1">
                <a:latin typeface="Arial" panose="020B0604020202020204" pitchFamily="34" charset="0"/>
              </a:rPr>
              <a:t>Px</a:t>
            </a:r>
            <a:r>
              <a:rPr lang="cs-CZ" altLang="cs-CZ" sz="2200" b="1" dirty="0">
                <a:latin typeface="Arial" panose="020B0604020202020204" pitchFamily="34" charset="0"/>
              </a:rPr>
              <a:t>/</a:t>
            </a:r>
            <a:r>
              <a:rPr lang="cs-CZ" altLang="cs-CZ" sz="2200" b="1" dirty="0" err="1">
                <a:latin typeface="Arial" panose="020B0604020202020204" pitchFamily="34" charset="0"/>
              </a:rPr>
              <a:t>Py</a:t>
            </a:r>
            <a:r>
              <a:rPr lang="cs-CZ" altLang="cs-CZ" sz="2200" b="1" dirty="0">
                <a:latin typeface="Arial" panose="020B0604020202020204" pitchFamily="34" charset="0"/>
              </a:rPr>
              <a:t>                          </a:t>
            </a:r>
            <a:endParaRPr lang="en-US" altLang="cs-CZ" sz="2200" b="1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1027" y="5679455"/>
            <a:ext cx="724222" cy="284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681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THEORY OF RATIONAL CHOISE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CONSUMER PREFERENCES 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Consumer preferences - findings that one </a:t>
            </a:r>
            <a:r>
              <a:rPr lang="cs-CZ" altLang="cs-CZ" sz="2200" dirty="0" err="1">
                <a:latin typeface="Arial" panose="020B0604020202020204" pitchFamily="34" charset="0"/>
              </a:rPr>
              <a:t>goods</a:t>
            </a:r>
            <a:r>
              <a:rPr lang="en-US" altLang="cs-CZ" sz="2200" dirty="0">
                <a:latin typeface="Arial" panose="020B0604020202020204" pitchFamily="34" charset="0"/>
              </a:rPr>
              <a:t> is better (more useful) than the other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How to describe the consumer's preferences? 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UTILITY ...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         we prefer </a:t>
            </a:r>
            <a:r>
              <a:rPr lang="cs-CZ" altLang="cs-CZ" sz="2200" dirty="0" err="1">
                <a:latin typeface="Arial" panose="020B0604020202020204" pitchFamily="34" charset="0"/>
              </a:rPr>
              <a:t>goods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x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before y, if consumption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x bring</a:t>
            </a:r>
            <a:r>
              <a:rPr lang="cs-CZ" altLang="cs-CZ" sz="2200" dirty="0">
                <a:latin typeface="Arial" panose="020B0604020202020204" pitchFamily="34" charset="0"/>
              </a:rPr>
              <a:t>s</a:t>
            </a:r>
            <a:r>
              <a:rPr lang="en-US" altLang="cs-CZ" sz="2200" dirty="0">
                <a:latin typeface="Arial" panose="020B0604020202020204" pitchFamily="34" charset="0"/>
              </a:rPr>
              <a:t> better </a:t>
            </a:r>
            <a:r>
              <a:rPr lang="cs-CZ" altLang="cs-CZ" sz="2200" dirty="0">
                <a:latin typeface="Arial" panose="020B0604020202020204" pitchFamily="34" charset="0"/>
              </a:rPr>
              <a:t>utility</a:t>
            </a:r>
            <a:r>
              <a:rPr lang="en-US" altLang="cs-CZ" sz="2200" dirty="0">
                <a:latin typeface="Arial" panose="020B0604020202020204" pitchFamily="34" charset="0"/>
              </a:rPr>
              <a:t> than the consumption of goods y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But how we can measure the </a:t>
            </a:r>
            <a:r>
              <a:rPr lang="cs-CZ" altLang="cs-CZ" sz="2200" b="1" dirty="0">
                <a:latin typeface="Arial" panose="020B0604020202020204" pitchFamily="34" charset="0"/>
              </a:rPr>
              <a:t>utility</a:t>
            </a:r>
            <a:r>
              <a:rPr lang="en-US" altLang="cs-CZ" sz="2200" b="1" dirty="0">
                <a:latin typeface="Arial" panose="020B0604020202020204" pitchFamily="34" charset="0"/>
              </a:rPr>
              <a:t>?</a:t>
            </a:r>
            <a:endParaRPr lang="cs-CZ" altLang="cs-CZ" sz="22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         two approaches - cardinal and ordinal version</a:t>
            </a:r>
            <a:endParaRPr lang="en-GB" altLang="cs-CZ" sz="2200" b="1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570" y="3639115"/>
            <a:ext cx="724222" cy="284694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570" y="5322604"/>
            <a:ext cx="725487" cy="2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14374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298</TotalTime>
  <Words>1300</Words>
  <Application>Microsoft Office PowerPoint</Application>
  <PresentationFormat>Předvádění na obrazovce (4:3)</PresentationFormat>
  <Paragraphs>208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Motiv sady Office</vt:lpstr>
      <vt:lpstr>Vlastní návrh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Ingrid Majerová</cp:lastModifiedBy>
  <cp:revision>59</cp:revision>
  <dcterms:created xsi:type="dcterms:W3CDTF">2016-03-17T12:08:01Z</dcterms:created>
  <dcterms:modified xsi:type="dcterms:W3CDTF">2023-09-13T10:32:28Z</dcterms:modified>
</cp:coreProperties>
</file>