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4" r:id="rId4"/>
    <p:sldId id="258" r:id="rId5"/>
    <p:sldId id="265" r:id="rId6"/>
    <p:sldId id="266" r:id="rId7"/>
    <p:sldId id="267" r:id="rId8"/>
    <p:sldId id="263" r:id="rId9"/>
    <p:sldId id="268" r:id="rId10"/>
    <p:sldId id="270" r:id="rId11"/>
    <p:sldId id="269" r:id="rId12"/>
    <p:sldId id="271" r:id="rId13"/>
    <p:sldId id="262" r:id="rId14"/>
    <p:sldId id="272" r:id="rId15"/>
    <p:sldId id="273" r:id="rId16"/>
    <p:sldId id="274" r:id="rId17"/>
    <p:sldId id="275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95">
          <p15:clr>
            <a:srgbClr val="A4A3A4"/>
          </p15:clr>
        </p15:guide>
        <p15:guide id="2" pos="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  <a:srgbClr val="9C1F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816" y="114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DD7FA-A0FA-4012-A98F-15A09618F799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ADDDF-1264-4F28-8338-EC1E07F3DEE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7712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2B50E-3DA8-4309-9076-4D02E7FD53CC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B83C9-5B4C-4800-9FD3-945C60804B3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90214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E6D05-4501-4B0C-91E8-06A0EFE8D207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71501-7BD9-4790-9FCF-670D1CE8DC9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58189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004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76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3283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126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19465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8140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68052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6762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700F2-724B-4B1E-B123-094AE7CD8C2F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F7D87-A4E6-4B6E-9D27-4FA8003DE0F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90523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32898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38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2336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BFADF-DDC1-4400-8B64-5715C51EA3D1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3CB71-E416-464C-86CB-A55091E5F12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9535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AE38D-4CF5-4C80-ABE4-FD162976B94B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58CE5-2EB2-412A-9C0F-D009C00C834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6208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6E249-19AE-459C-A3E5-D1C2CC123D00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7C48E-035A-429E-9ADF-79C48A0AD2F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582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BDA44-4CAA-4345-A756-4703360EE242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A00D4-7926-404C-B321-BFF026D8C31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33529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782F0-DC46-4F00-81DD-2ACBA3C3B310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82D61-01CE-4948-92AE-A6ED95CD8D1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66884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43C5B-64DA-40ED-9576-975ED67AA1C3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33F4D-D45C-4D32-B9B4-4DB8B4F8A3A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5510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4C866-D28D-46D0-B7D5-63035B3504AF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3421B-2210-4A7E-ABDE-6C42E3F47FF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95317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90FB15-455F-4099-B3EC-126F10F4A8D9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F082D34-91F0-4445-8CCE-2A9DBE25484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3014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600" b="1" dirty="0">
                <a:latin typeface="Arial" pitchFamily="34" charset="0"/>
                <a:cs typeface="Arial" pitchFamily="34" charset="0"/>
              </a:rPr>
              <a:t>MARKET AND ITS BASIC ELEMENTS</a:t>
            </a:r>
            <a:endParaRPr lang="en-GB" sz="3600" b="1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LESSON II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 err="1">
                <a:latin typeface="Arial" panose="020B0604020202020204" pitchFamily="34" charset="0"/>
              </a:rPr>
              <a:t>Dr.Ingrid</a:t>
            </a:r>
            <a:r>
              <a:rPr lang="cs-CZ" altLang="cs-CZ" sz="1800" dirty="0">
                <a:latin typeface="Arial" panose="020B0604020202020204" pitchFamily="34" charset="0"/>
              </a:rPr>
              <a:t> Majerova</a:t>
            </a:r>
            <a:endParaRPr lang="en-GB" altLang="cs-CZ" sz="18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 err="1">
                <a:latin typeface="Arial" panose="020B0604020202020204" pitchFamily="34" charset="0"/>
              </a:rPr>
              <a:t>Advanced</a:t>
            </a:r>
            <a:r>
              <a:rPr lang="cs-CZ" altLang="cs-CZ" sz="1800" dirty="0">
                <a:latin typeface="Arial" panose="020B0604020202020204" pitchFamily="34" charset="0"/>
              </a:rPr>
              <a:t> </a:t>
            </a:r>
            <a:r>
              <a:rPr lang="cs-CZ" altLang="cs-CZ" sz="1800" dirty="0" err="1">
                <a:latin typeface="Arial" panose="020B0604020202020204" pitchFamily="34" charset="0"/>
              </a:rPr>
              <a:t>Microeconomics</a:t>
            </a:r>
            <a:r>
              <a:rPr lang="cs-CZ" altLang="cs-CZ" sz="1800" dirty="0">
                <a:latin typeface="Arial" panose="020B0604020202020204" pitchFamily="34" charset="0"/>
              </a:rPr>
              <a:t>/</a:t>
            </a:r>
            <a:r>
              <a:rPr lang="en-GB" altLang="cs-CZ" sz="1800" dirty="0">
                <a:latin typeface="Arial" panose="020B0604020202020204" pitchFamily="34" charset="0"/>
              </a:rPr>
              <a:t>EVS/</a:t>
            </a:r>
            <a:r>
              <a:rPr lang="cs-CZ" altLang="cs-CZ" sz="1800">
                <a:latin typeface="Arial" panose="020B0604020202020204" pitchFamily="34" charset="0"/>
              </a:rPr>
              <a:t>NAAMI</a:t>
            </a:r>
            <a:endParaRPr lang="en-GB" altLang="cs-CZ" sz="1800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728" y="185153"/>
            <a:ext cx="2668801" cy="205492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LAW OF INCREASING SUPPLY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The </a:t>
            </a:r>
            <a:r>
              <a:rPr lang="cs-CZ" altLang="cs-CZ" sz="2200" b="1" dirty="0" err="1">
                <a:latin typeface="Arial" panose="020B0604020202020204" pitchFamily="34" charset="0"/>
              </a:rPr>
              <a:t>law</a:t>
            </a:r>
            <a:r>
              <a:rPr lang="cs-CZ" altLang="cs-CZ" sz="2200" b="1" dirty="0">
                <a:latin typeface="Arial" panose="020B0604020202020204" pitchFamily="34" charset="0"/>
              </a:rPr>
              <a:t> </a:t>
            </a:r>
            <a:r>
              <a:rPr lang="cs-CZ" altLang="cs-CZ" sz="2200" b="1" dirty="0" err="1">
                <a:latin typeface="Arial" panose="020B0604020202020204" pitchFamily="34" charset="0"/>
              </a:rPr>
              <a:t>of</a:t>
            </a:r>
            <a:r>
              <a:rPr lang="en-US" altLang="cs-CZ" sz="2200" b="1" dirty="0">
                <a:latin typeface="Arial" panose="020B0604020202020204" pitchFamily="34" charset="0"/>
              </a:rPr>
              <a:t> increasing supply </a:t>
            </a:r>
            <a:r>
              <a:rPr lang="en-US" altLang="cs-CZ" sz="2200" dirty="0">
                <a:latin typeface="Arial" panose="020B0604020202020204" pitchFamily="34" charset="0"/>
              </a:rPr>
              <a:t>–</a:t>
            </a:r>
            <a:r>
              <a:rPr lang="en-US" altLang="cs-CZ" sz="2200" b="1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price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growth causes an increase in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supply, the price drop causes a decrease in the </a:t>
            </a:r>
            <a:r>
              <a:rPr lang="cs-CZ" altLang="cs-CZ" sz="2200" dirty="0" err="1">
                <a:latin typeface="Arial" panose="020B0604020202020204" pitchFamily="34" charset="0"/>
              </a:rPr>
              <a:t>supply</a:t>
            </a:r>
            <a:r>
              <a:rPr lang="en-US" altLang="cs-CZ" sz="2200" dirty="0">
                <a:latin typeface="Arial" panose="020B0604020202020204" pitchFamily="34" charset="0"/>
              </a:rPr>
              <a:t>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Price growth causes an increased interest in the production, </a:t>
            </a:r>
            <a:r>
              <a:rPr lang="cs-CZ" altLang="cs-CZ" sz="2200" dirty="0" err="1">
                <a:latin typeface="Arial" panose="020B0604020202020204" pitchFamily="34" charset="0"/>
              </a:rPr>
              <a:t>it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will attract other producers</a:t>
            </a:r>
            <a:r>
              <a:rPr lang="cs-CZ" altLang="cs-CZ" sz="2200" dirty="0">
                <a:latin typeface="Arial" panose="020B0604020202020204" pitchFamily="34" charset="0"/>
              </a:rPr>
              <a:t> and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interest</a:t>
            </a:r>
            <a:r>
              <a:rPr lang="en-US" altLang="cs-CZ" sz="2200" dirty="0">
                <a:latin typeface="Arial" panose="020B0604020202020204" pitchFamily="34" charset="0"/>
              </a:rPr>
              <a:t> for production growth in those who previously produced less.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Price growth</a:t>
            </a:r>
            <a:r>
              <a:rPr lang="cs-CZ" altLang="cs-CZ" sz="2200" dirty="0">
                <a:latin typeface="Arial" panose="020B0604020202020204" pitchFamily="34" charset="0"/>
              </a:rPr>
              <a:t>    </a:t>
            </a:r>
            <a:r>
              <a:rPr lang="en-US" altLang="cs-CZ" sz="2200" dirty="0">
                <a:latin typeface="Arial" panose="020B0604020202020204" pitchFamily="34" charset="0"/>
              </a:rPr>
              <a:t> higher prices </a:t>
            </a:r>
            <a:r>
              <a:rPr lang="cs-CZ" altLang="cs-CZ" sz="2200" dirty="0">
                <a:latin typeface="Arial" panose="020B0604020202020204" pitchFamily="34" charset="0"/>
              </a:rPr>
              <a:t>     </a:t>
            </a:r>
            <a:r>
              <a:rPr lang="en-US" altLang="cs-CZ" sz="2200" dirty="0">
                <a:latin typeface="Arial" panose="020B0604020202020204" pitchFamily="34" charset="0"/>
              </a:rPr>
              <a:t>higher incomes </a:t>
            </a:r>
            <a:r>
              <a:rPr lang="cs-CZ" altLang="cs-CZ" sz="2200" dirty="0">
                <a:latin typeface="Arial" panose="020B0604020202020204" pitchFamily="34" charset="0"/>
              </a:rPr>
              <a:t>     </a:t>
            </a:r>
            <a:r>
              <a:rPr lang="cs-CZ" altLang="cs-CZ" sz="2200" dirty="0" err="1">
                <a:latin typeface="Arial" panose="020B0604020202020204" pitchFamily="34" charset="0"/>
              </a:rPr>
              <a:t>possibility</a:t>
            </a:r>
            <a:r>
              <a:rPr lang="cs-CZ" altLang="cs-CZ" sz="2200" dirty="0">
                <a:latin typeface="Arial" panose="020B0604020202020204" pitchFamily="34" charset="0"/>
              </a:rPr>
              <a:t> to</a:t>
            </a:r>
            <a:r>
              <a:rPr lang="en-US" altLang="cs-CZ" sz="2200" dirty="0">
                <a:latin typeface="Arial" panose="020B0604020202020204" pitchFamily="34" charset="0"/>
              </a:rPr>
              <a:t> buy </a:t>
            </a:r>
            <a:r>
              <a:rPr lang="cs-CZ" altLang="cs-CZ" sz="2200" dirty="0">
                <a:latin typeface="Arial" panose="020B0604020202020204" pitchFamily="34" charset="0"/>
              </a:rPr>
              <a:t>more </a:t>
            </a:r>
            <a:r>
              <a:rPr lang="en-US" altLang="cs-CZ" sz="2200" dirty="0">
                <a:latin typeface="Arial" panose="020B0604020202020204" pitchFamily="34" charset="0"/>
              </a:rPr>
              <a:t>additional factors of production</a:t>
            </a:r>
            <a:r>
              <a:rPr lang="cs-CZ" altLang="cs-CZ" sz="2200" dirty="0">
                <a:latin typeface="Arial" panose="020B0604020202020204" pitchFamily="34" charset="0"/>
              </a:rPr>
              <a:t>       </a:t>
            </a:r>
            <a:r>
              <a:rPr lang="en-US" altLang="cs-CZ" sz="2200" dirty="0">
                <a:latin typeface="Arial" panose="020B0604020202020204" pitchFamily="34" charset="0"/>
              </a:rPr>
              <a:t>expansion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production</a:t>
            </a:r>
            <a:r>
              <a:rPr lang="en-US" altLang="cs-CZ" sz="2200" dirty="0">
                <a:latin typeface="Arial" panose="020B0604020202020204" pitchFamily="34" charset="0"/>
              </a:rPr>
              <a:t>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b="1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6057" y="4392161"/>
            <a:ext cx="384081" cy="158510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1674" y="4379968"/>
            <a:ext cx="390178" cy="164606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8766" y="4696960"/>
            <a:ext cx="390178" cy="170703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3674" y="4379968"/>
            <a:ext cx="390178" cy="170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558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THE SUPPLIED QUANTITY AND SUPPLY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From the </a:t>
            </a:r>
            <a:r>
              <a:rPr lang="cs-CZ" altLang="cs-CZ" sz="2200" dirty="0">
                <a:latin typeface="Arial" panose="020B0604020202020204" pitchFamily="34" charset="0"/>
              </a:rPr>
              <a:t>term</a:t>
            </a:r>
            <a:r>
              <a:rPr lang="en-US" altLang="cs-CZ" sz="2200" dirty="0">
                <a:latin typeface="Arial" panose="020B0604020202020204" pitchFamily="34" charset="0"/>
              </a:rPr>
              <a:t> of </a:t>
            </a:r>
            <a:r>
              <a:rPr lang="en-US" altLang="cs-CZ" sz="2200" b="1" dirty="0">
                <a:latin typeface="Arial" panose="020B0604020202020204" pitchFamily="34" charset="0"/>
              </a:rPr>
              <a:t>supply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we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must distinguish the term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b="1" dirty="0" err="1">
                <a:latin typeface="Arial" panose="020B0604020202020204" pitchFamily="34" charset="0"/>
              </a:rPr>
              <a:t>supplied</a:t>
            </a:r>
            <a:r>
              <a:rPr lang="cs-CZ" altLang="cs-CZ" sz="2200" b="1" dirty="0">
                <a:latin typeface="Arial" panose="020B0604020202020204" pitchFamily="34" charset="0"/>
              </a:rPr>
              <a:t> </a:t>
            </a:r>
            <a:r>
              <a:rPr lang="en-US" altLang="cs-CZ" sz="2200" b="1" dirty="0">
                <a:latin typeface="Arial" panose="020B0604020202020204" pitchFamily="34" charset="0"/>
              </a:rPr>
              <a:t>quantity</a:t>
            </a:r>
            <a:r>
              <a:rPr lang="en-US" altLang="cs-CZ" sz="2200" dirty="0">
                <a:latin typeface="Arial" panose="020B0604020202020204" pitchFamily="34" charset="0"/>
              </a:rPr>
              <a:t>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b="1" dirty="0">
                <a:latin typeface="Arial" panose="020B0604020202020204" pitchFamily="34" charset="0"/>
              </a:rPr>
              <a:t>Supply</a:t>
            </a:r>
            <a:r>
              <a:rPr lang="en-US" altLang="cs-CZ" sz="2200" dirty="0">
                <a:latin typeface="Arial" panose="020B0604020202020204" pitchFamily="34" charset="0"/>
              </a:rPr>
              <a:t> –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show</a:t>
            </a:r>
            <a:r>
              <a:rPr lang="cs-CZ" altLang="cs-CZ" sz="2200" dirty="0">
                <a:latin typeface="Arial" panose="020B0604020202020204" pitchFamily="34" charset="0"/>
              </a:rPr>
              <a:t>n by</a:t>
            </a:r>
            <a:r>
              <a:rPr lang="en-US" altLang="cs-CZ" sz="2200" dirty="0">
                <a:latin typeface="Arial" panose="020B0604020202020204" pitchFamily="34" charset="0"/>
              </a:rPr>
              <a:t> the </a:t>
            </a:r>
            <a:r>
              <a:rPr lang="cs-CZ" altLang="cs-CZ" sz="2200" dirty="0" err="1">
                <a:latin typeface="Arial" panose="020B0604020202020204" pitchFamily="34" charset="0"/>
              </a:rPr>
              <a:t>whole</a:t>
            </a:r>
            <a:r>
              <a:rPr lang="en-US" altLang="cs-CZ" sz="2200" dirty="0">
                <a:latin typeface="Arial" panose="020B0604020202020204" pitchFamily="34" charset="0"/>
              </a:rPr>
              <a:t> supply curve.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b="1" dirty="0" err="1">
                <a:latin typeface="Arial" panose="020B0604020202020204" pitchFamily="34" charset="0"/>
              </a:rPr>
              <a:t>Supplied</a:t>
            </a:r>
            <a:r>
              <a:rPr lang="en-US" altLang="cs-CZ" sz="2200" b="1" dirty="0">
                <a:latin typeface="Arial" panose="020B0604020202020204" pitchFamily="34" charset="0"/>
              </a:rPr>
              <a:t> quantity </a:t>
            </a:r>
            <a:r>
              <a:rPr lang="en-US" altLang="cs-CZ" sz="2200" dirty="0">
                <a:latin typeface="Arial" panose="020B0604020202020204" pitchFamily="34" charset="0"/>
              </a:rPr>
              <a:t>- a graphical representation of a point on the curve (</a:t>
            </a:r>
            <a:r>
              <a:rPr lang="cs-CZ" altLang="cs-CZ" sz="2200" dirty="0" err="1">
                <a:latin typeface="Arial" panose="020B0604020202020204" pitchFamily="34" charset="0"/>
              </a:rPr>
              <a:t>supply</a:t>
            </a:r>
            <a:r>
              <a:rPr lang="en-US" altLang="cs-CZ" sz="2200" dirty="0">
                <a:latin typeface="Arial" panose="020B0604020202020204" pitchFamily="34" charset="0"/>
              </a:rPr>
              <a:t> volume at a particular price).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We have clearly distinguished the terms: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b="1" dirty="0">
                <a:latin typeface="Arial" panose="020B0604020202020204" pitchFamily="34" charset="0"/>
              </a:rPr>
              <a:t>Shift along the curve </a:t>
            </a:r>
            <a:r>
              <a:rPr lang="en-US" altLang="cs-CZ" sz="2000" dirty="0">
                <a:latin typeface="Arial" panose="020B0604020202020204" pitchFamily="34" charset="0"/>
              </a:rPr>
              <a:t>(change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cs-CZ" altLang="cs-CZ" sz="2000" dirty="0" err="1">
                <a:latin typeface="Arial" panose="020B0604020202020204" pitchFamily="34" charset="0"/>
              </a:rPr>
              <a:t>of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cs-CZ" altLang="cs-CZ" sz="2000" dirty="0" err="1">
                <a:latin typeface="Arial" panose="020B0604020202020204" pitchFamily="34" charset="0"/>
              </a:rPr>
              <a:t>supplied</a:t>
            </a:r>
            <a:r>
              <a:rPr lang="en-US" altLang="cs-CZ" sz="2000" dirty="0">
                <a:latin typeface="Arial" panose="020B0604020202020204" pitchFamily="34" charset="0"/>
              </a:rPr>
              <a:t> quantity due to price changes).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cs-CZ" altLang="cs-CZ" sz="2000" b="1" dirty="0">
                <a:latin typeface="Arial" panose="020B0604020202020204" pitchFamily="34" charset="0"/>
              </a:rPr>
              <a:t>S</a:t>
            </a:r>
            <a:r>
              <a:rPr lang="en-US" altLang="cs-CZ" sz="2000" b="1" dirty="0" err="1">
                <a:latin typeface="Arial" panose="020B0604020202020204" pitchFamily="34" charset="0"/>
              </a:rPr>
              <a:t>hift</a:t>
            </a:r>
            <a:r>
              <a:rPr lang="cs-CZ" altLang="cs-CZ" sz="2000" b="1" dirty="0">
                <a:latin typeface="Arial" panose="020B0604020202020204" pitchFamily="34" charset="0"/>
              </a:rPr>
              <a:t> </a:t>
            </a:r>
            <a:r>
              <a:rPr lang="cs-CZ" altLang="cs-CZ" sz="2000" b="1" dirty="0" err="1">
                <a:latin typeface="Arial" panose="020B0604020202020204" pitchFamily="34" charset="0"/>
              </a:rPr>
              <a:t>of</a:t>
            </a:r>
            <a:r>
              <a:rPr lang="cs-CZ" altLang="cs-CZ" sz="2000" b="1" dirty="0">
                <a:latin typeface="Arial" panose="020B0604020202020204" pitchFamily="34" charset="0"/>
              </a:rPr>
              <a:t> </a:t>
            </a:r>
            <a:r>
              <a:rPr lang="cs-CZ" altLang="cs-CZ" sz="2000" b="1" dirty="0" err="1">
                <a:latin typeface="Arial" panose="020B0604020202020204" pitchFamily="34" charset="0"/>
              </a:rPr>
              <a:t>the</a:t>
            </a:r>
            <a:r>
              <a:rPr lang="en-US" altLang="cs-CZ" sz="2000" b="1" dirty="0">
                <a:latin typeface="Arial" panose="020B0604020202020204" pitchFamily="34" charset="0"/>
              </a:rPr>
              <a:t> curve </a:t>
            </a:r>
            <a:r>
              <a:rPr lang="en-US" altLang="cs-CZ" sz="2000" dirty="0">
                <a:latin typeface="Arial" panose="020B0604020202020204" pitchFamily="34" charset="0"/>
              </a:rPr>
              <a:t>(supply change caused by other than price effects).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652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PRESENTATION TITLE</a:t>
            </a:r>
          </a:p>
        </p:txBody>
      </p:sp>
      <p:sp>
        <p:nvSpPr>
          <p:cNvPr id="5126" name="TextovéPole 8"/>
          <p:cNvSpPr txBox="1">
            <a:spLocks noChangeArrowheads="1"/>
          </p:cNvSpPr>
          <p:nvPr/>
        </p:nvSpPr>
        <p:spPr bwMode="auto">
          <a:xfrm>
            <a:off x="350528" y="731837"/>
            <a:ext cx="845978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THE CHANGE OF SUPPLY</a:t>
            </a:r>
            <a:endParaRPr lang="en-GB" altLang="cs-CZ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cs-CZ" sz="2400" b="1" dirty="0">
                <a:latin typeface="Arial" panose="020B0604020202020204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530725" y="2642429"/>
            <a:ext cx="4371276" cy="3016180"/>
          </a:xfrm>
          <a:prstGeom prst="rect">
            <a:avLst/>
          </a:prstGeom>
        </p:spPr>
      </p:pic>
      <p:sp>
        <p:nvSpPr>
          <p:cNvPr id="2" name="Zástupný symbol pro text 1"/>
          <p:cNvSpPr>
            <a:spLocks noGrp="1"/>
          </p:cNvSpPr>
          <p:nvPr>
            <p:ph type="body" sz="quarter" idx="3"/>
          </p:nvPr>
        </p:nvSpPr>
        <p:spPr>
          <a:xfrm>
            <a:off x="4645025" y="1183929"/>
            <a:ext cx="4041775" cy="924271"/>
          </a:xfrm>
        </p:spPr>
        <p:txBody>
          <a:bodyPr/>
          <a:lstStyle/>
          <a:p>
            <a:pPr algn="ctr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CHANGE OF THE CURVE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ástupný symbol pro text 2"/>
          <p:cNvSpPr>
            <a:spLocks noGrp="1"/>
          </p:cNvSpPr>
          <p:nvPr>
            <p:ph type="body" idx="1"/>
          </p:nvPr>
        </p:nvSpPr>
        <p:spPr>
          <a:xfrm>
            <a:off x="490538" y="1184275"/>
            <a:ext cx="4040187" cy="923925"/>
          </a:xfrm>
        </p:spPr>
        <p:txBody>
          <a:bodyPr/>
          <a:lstStyle/>
          <a:p>
            <a:pPr algn="ctr"/>
            <a:r>
              <a:rPr lang="cs-CZ" altLang="cs-CZ" dirty="0">
                <a:latin typeface="Arial" panose="020B0604020202020204" pitchFamily="34" charset="0"/>
              </a:rPr>
              <a:t>CHANGE ALONG THE CURVE</a:t>
            </a:r>
            <a:endParaRPr lang="en-GB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sz="half" idx="2"/>
          </p:nvPr>
        </p:nvPicPr>
        <p:blipFill rotWithShape="1">
          <a:blip r:embed="rId3"/>
          <a:srcRect r="-2300" b="7022"/>
          <a:stretch/>
        </p:blipFill>
        <p:spPr>
          <a:xfrm>
            <a:off x="457200" y="2426151"/>
            <a:ext cx="4133088" cy="320655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DEMAND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Aggregate Demand </a:t>
            </a:r>
            <a:r>
              <a:rPr lang="en-US" altLang="cs-CZ" sz="2200" dirty="0">
                <a:latin typeface="Arial" panose="020B0604020202020204" pitchFamily="34" charset="0"/>
              </a:rPr>
              <a:t>- AD 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cs-CZ" altLang="cs-CZ" sz="2000" dirty="0" err="1">
                <a:latin typeface="Arial" panose="020B0604020202020204" pitchFamily="34" charset="0"/>
              </a:rPr>
              <a:t>it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cs-CZ" altLang="cs-CZ" sz="2000" dirty="0" err="1">
                <a:latin typeface="Arial" panose="020B0604020202020204" pitchFamily="34" charset="0"/>
              </a:rPr>
              <a:t>is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en-US" altLang="cs-CZ" sz="2000" dirty="0">
                <a:latin typeface="Arial" panose="020B0604020202020204" pitchFamily="34" charset="0"/>
              </a:rPr>
              <a:t>a summary of all planned purchases in the market</a:t>
            </a:r>
            <a:endParaRPr lang="cs-CZ" altLang="cs-CZ" sz="20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i</a:t>
            </a:r>
            <a:r>
              <a:rPr lang="en-US" altLang="cs-CZ" sz="2000" dirty="0">
                <a:latin typeface="Arial" panose="020B0604020202020204" pitchFamily="34" charset="0"/>
              </a:rPr>
              <a:t>t is determined by the volume of demanded products and their prices.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Individual demand </a:t>
            </a:r>
            <a:r>
              <a:rPr lang="en-US" altLang="cs-CZ" sz="2200" dirty="0">
                <a:latin typeface="Arial" panose="020B0604020202020204" pitchFamily="34" charset="0"/>
              </a:rPr>
              <a:t>–</a:t>
            </a:r>
            <a:r>
              <a:rPr lang="cs-CZ" altLang="cs-CZ" sz="2200" dirty="0">
                <a:latin typeface="Arial" panose="020B0604020202020204" pitchFamily="34" charset="0"/>
              </a:rPr>
              <a:t> d - </a:t>
            </a:r>
            <a:r>
              <a:rPr lang="en-US" altLang="cs-CZ" sz="2200" dirty="0">
                <a:latin typeface="Arial" panose="020B0604020202020204" pitchFamily="34" charset="0"/>
              </a:rPr>
              <a:t>the demand of a </a:t>
            </a:r>
            <a:r>
              <a:rPr lang="cs-CZ" altLang="cs-CZ" sz="2200" dirty="0" err="1">
                <a:latin typeface="Arial" panose="020B0604020202020204" pitchFamily="34" charset="0"/>
              </a:rPr>
              <a:t>one</a:t>
            </a:r>
            <a:r>
              <a:rPr lang="en-US" altLang="cs-CZ" sz="2200" dirty="0">
                <a:latin typeface="Arial" panose="020B0604020202020204" pitchFamily="34" charset="0"/>
              </a:rPr>
              <a:t> buyer (the demand for the production of a </a:t>
            </a:r>
            <a:r>
              <a:rPr lang="cs-CZ" altLang="cs-CZ" sz="2200" dirty="0" err="1">
                <a:latin typeface="Arial" panose="020B0604020202020204" pitchFamily="34" charset="0"/>
              </a:rPr>
              <a:t>one</a:t>
            </a:r>
            <a:r>
              <a:rPr lang="en-US" altLang="cs-CZ" sz="2200" dirty="0">
                <a:latin typeface="Arial" panose="020B0604020202020204" pitchFamily="34" charset="0"/>
              </a:rPr>
              <a:t> producer).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Market Dem</a:t>
            </a:r>
            <a:r>
              <a:rPr lang="en-US" altLang="cs-CZ" sz="2200" dirty="0">
                <a:latin typeface="Arial" panose="020B0604020202020204" pitchFamily="34" charset="0"/>
              </a:rPr>
              <a:t>and - MD, respectively. D - the demand for one product.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Economic theory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en-US" altLang="cs-CZ" sz="2200" dirty="0">
                <a:latin typeface="Arial" panose="020B0604020202020204" pitchFamily="34" charset="0"/>
              </a:rPr>
              <a:t> interested only</a:t>
            </a:r>
            <a:r>
              <a:rPr lang="cs-CZ" altLang="cs-CZ" sz="2200" dirty="0">
                <a:latin typeface="Arial" panose="020B0604020202020204" pitchFamily="34" charset="0"/>
              </a:rPr>
              <a:t> in </a:t>
            </a:r>
            <a:r>
              <a:rPr lang="en-US" altLang="cs-CZ" sz="2200" dirty="0">
                <a:latin typeface="Arial" panose="020B0604020202020204" pitchFamily="34" charset="0"/>
              </a:rPr>
              <a:t>just demand within the budgetary limitations = </a:t>
            </a:r>
            <a:r>
              <a:rPr lang="en-US" altLang="cs-CZ" sz="2200" b="1" dirty="0">
                <a:latin typeface="Arial" panose="020B0604020202020204" pitchFamily="34" charset="0"/>
              </a:rPr>
              <a:t>efficient </a:t>
            </a:r>
            <a:r>
              <a:rPr lang="cs-CZ" altLang="cs-CZ" sz="2200" b="1" dirty="0">
                <a:latin typeface="Arial" panose="020B0604020202020204" pitchFamily="34" charset="0"/>
              </a:rPr>
              <a:t>p</a:t>
            </a:r>
            <a:r>
              <a:rPr lang="en-US" altLang="cs-CZ" sz="2200" b="1" dirty="0" err="1">
                <a:latin typeface="Arial" panose="020B0604020202020204" pitchFamily="34" charset="0"/>
              </a:rPr>
              <a:t>urchasing</a:t>
            </a:r>
            <a:r>
              <a:rPr lang="en-US" altLang="cs-CZ" sz="2200" b="1" dirty="0">
                <a:latin typeface="Arial" panose="020B0604020202020204" pitchFamily="34" charset="0"/>
              </a:rPr>
              <a:t> power demand</a:t>
            </a:r>
            <a:r>
              <a:rPr lang="en-US" altLang="cs-CZ" sz="2200" dirty="0">
                <a:latin typeface="Arial" panose="020B0604020202020204" pitchFamily="34" charset="0"/>
              </a:rPr>
              <a:t>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3754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227013" y="723979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DEMAND CURVE</a:t>
            </a:r>
            <a:endParaRPr lang="en-GB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457200" y="1286213"/>
            <a:ext cx="3008313" cy="3798888"/>
          </a:xfrm>
        </p:spPr>
        <p:txBody>
          <a:bodyPr/>
          <a:lstStyle/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volume of </a:t>
            </a:r>
            <a:r>
              <a:rPr lang="cs-CZ" altLang="cs-CZ" sz="2200" dirty="0" err="1">
                <a:latin typeface="Arial" panose="020B0604020202020204" pitchFamily="34" charset="0"/>
              </a:rPr>
              <a:t>demand</a:t>
            </a:r>
            <a:r>
              <a:rPr lang="en-US" altLang="cs-CZ" sz="2200" dirty="0">
                <a:latin typeface="Arial" panose="020B0604020202020204" pitchFamily="34" charset="0"/>
              </a:rPr>
              <a:t> (Q) is dependent on the price (P).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US" altLang="cs-CZ" sz="10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price is therefore independent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and 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quantity</a:t>
            </a:r>
            <a:r>
              <a:rPr lang="en-US" altLang="cs-CZ" sz="2200" dirty="0">
                <a:latin typeface="Arial" panose="020B0604020202020204" pitchFamily="34" charset="0"/>
              </a:rPr>
              <a:t> the dependent variable.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US" altLang="cs-CZ" sz="10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relationship between these two variables reflects the </a:t>
            </a:r>
            <a:r>
              <a:rPr lang="cs-CZ" altLang="cs-CZ" sz="2200" b="1" dirty="0" err="1">
                <a:latin typeface="Arial" panose="020B0604020202020204" pitchFamily="34" charset="0"/>
              </a:rPr>
              <a:t>demand</a:t>
            </a:r>
            <a:r>
              <a:rPr lang="en-US" altLang="cs-CZ" sz="2200" b="1" dirty="0">
                <a:latin typeface="Arial" panose="020B0604020202020204" pitchFamily="34" charset="0"/>
              </a:rPr>
              <a:t> curve</a:t>
            </a:r>
            <a:r>
              <a:rPr lang="en-US" altLang="cs-CZ" sz="2200" dirty="0">
                <a:latin typeface="Arial" panose="020B0604020202020204" pitchFamily="34" charset="0"/>
              </a:rPr>
              <a:t>.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Zástupný symbol pro obsah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54010" y="2326652"/>
            <a:ext cx="4632790" cy="3533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118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LAW OF DIMISHING DEMAND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The law of diminishing demand </a:t>
            </a:r>
            <a:r>
              <a:rPr lang="en-US" altLang="cs-CZ" sz="2200" dirty="0">
                <a:latin typeface="Arial" panose="020B0604020202020204" pitchFamily="34" charset="0"/>
              </a:rPr>
              <a:t>- when the price rises, demand falls</a:t>
            </a:r>
            <a:r>
              <a:rPr lang="cs-CZ" altLang="cs-CZ" sz="2200" dirty="0">
                <a:latin typeface="Arial" panose="020B0604020202020204" pitchFamily="34" charset="0"/>
              </a:rPr>
              <a:t>,</a:t>
            </a:r>
            <a:r>
              <a:rPr lang="en-US" altLang="cs-CZ" sz="2200" dirty="0">
                <a:latin typeface="Arial" panose="020B0604020202020204" pitchFamily="34" charset="0"/>
              </a:rPr>
              <a:t> when the price drops, demand rises.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W</a:t>
            </a:r>
            <a:r>
              <a:rPr lang="en-US" altLang="cs-CZ" sz="2200" dirty="0">
                <a:latin typeface="Arial" panose="020B0604020202020204" pitchFamily="34" charset="0"/>
              </a:rPr>
              <a:t>hen the price</a:t>
            </a:r>
            <a:r>
              <a:rPr lang="cs-CZ" altLang="cs-CZ" sz="2200" dirty="0">
                <a:latin typeface="Arial" panose="020B0604020202020204" pitchFamily="34" charset="0"/>
              </a:rPr>
              <a:t> f</a:t>
            </a:r>
            <a:r>
              <a:rPr lang="en-US" altLang="cs-CZ" sz="2200" dirty="0" err="1">
                <a:latin typeface="Arial" panose="020B0604020202020204" pitchFamily="34" charset="0"/>
              </a:rPr>
              <a:t>alls</a:t>
            </a:r>
            <a:r>
              <a:rPr lang="cs-CZ" altLang="cs-CZ" sz="2200" dirty="0">
                <a:latin typeface="Arial" panose="020B0604020202020204" pitchFamily="34" charset="0"/>
              </a:rPr>
              <a:t>, </a:t>
            </a:r>
            <a:r>
              <a:rPr lang="cs-CZ" altLang="cs-CZ" sz="2200" dirty="0" err="1">
                <a:latin typeface="Arial" panose="020B0604020202020204" pitchFamily="34" charset="0"/>
              </a:rPr>
              <a:t>commodity</a:t>
            </a:r>
            <a:r>
              <a:rPr lang="en-US" altLang="cs-CZ" sz="2200" dirty="0">
                <a:latin typeface="Arial" panose="020B0604020202020204" pitchFamily="34" charset="0"/>
              </a:rPr>
              <a:t> is cheaper, and thus more appealing to demand.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A lower price will also enable within unchanged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budgetary limitations to buy more goods to those who previously shopped less.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For some kinds of goods that anyone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buys, a price reduction will attract more buyers.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Low price make</a:t>
            </a:r>
            <a:r>
              <a:rPr lang="cs-CZ" altLang="cs-CZ" sz="2200" dirty="0">
                <a:latin typeface="Arial" panose="020B0604020202020204" pitchFamily="34" charset="0"/>
              </a:rPr>
              <a:t>s</a:t>
            </a:r>
            <a:r>
              <a:rPr lang="en-US" altLang="cs-CZ" sz="2200" dirty="0">
                <a:latin typeface="Arial" panose="020B0604020202020204" pitchFamily="34" charset="0"/>
              </a:rPr>
              <a:t> available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 err="1">
                <a:latin typeface="Arial" panose="020B0604020202020204" pitchFamily="34" charset="0"/>
              </a:rPr>
              <a:t>commodit</a:t>
            </a:r>
            <a:r>
              <a:rPr lang="cs-CZ" altLang="cs-CZ" sz="2200" dirty="0" err="1">
                <a:latin typeface="Arial" panose="020B0604020202020204" pitchFamily="34" charset="0"/>
              </a:rPr>
              <a:t>ies</a:t>
            </a:r>
            <a:r>
              <a:rPr lang="en-US" altLang="cs-CZ" sz="2200" dirty="0">
                <a:latin typeface="Arial" panose="020B0604020202020204" pitchFamily="34" charset="0"/>
              </a:rPr>
              <a:t> and is a major psychological factor, which causes an increase in demand.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50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PRICE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The market is in equilibrium </a:t>
            </a:r>
            <a:r>
              <a:rPr lang="en-US" altLang="cs-CZ" sz="2200" dirty="0">
                <a:latin typeface="Arial" panose="020B0604020202020204" pitchFamily="34" charset="0"/>
              </a:rPr>
              <a:t>when the supply equals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demand.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The equilibrium price - </a:t>
            </a:r>
            <a:r>
              <a:rPr lang="en-US" altLang="cs-CZ" sz="2200" dirty="0">
                <a:latin typeface="Arial" panose="020B0604020202020204" pitchFamily="34" charset="0"/>
              </a:rPr>
              <a:t>the price at which trades in case of equality of supply and demand.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Equilibrium state is very rare and exceptional - </a:t>
            </a:r>
            <a:r>
              <a:rPr lang="en-US" altLang="cs-CZ" sz="2200" dirty="0">
                <a:latin typeface="Arial" panose="020B0604020202020204" pitchFamily="34" charset="0"/>
              </a:rPr>
              <a:t>there is a constant confrontation of supply and demand.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Market price </a:t>
            </a:r>
            <a:r>
              <a:rPr lang="en-US" altLang="cs-CZ" sz="2200" dirty="0">
                <a:latin typeface="Arial" panose="020B0604020202020204" pitchFamily="34" charset="0"/>
              </a:rPr>
              <a:t>- the price that arises in the market at current supply and demand conditions.</a:t>
            </a:r>
          </a:p>
        </p:txBody>
      </p:sp>
    </p:spTree>
    <p:extLst>
      <p:ext uri="{BB962C8B-B14F-4D97-AF65-F5344CB8AC3E}">
        <p14:creationId xmlns:p14="http://schemas.microsoft.com/office/powerpoint/2010/main" val="213043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PRESENTATION TITLE</a:t>
            </a:r>
          </a:p>
        </p:txBody>
      </p:sp>
      <p:sp>
        <p:nvSpPr>
          <p:cNvPr id="5126" name="TextovéPole 8"/>
          <p:cNvSpPr txBox="1">
            <a:spLocks noChangeArrowheads="1"/>
          </p:cNvSpPr>
          <p:nvPr/>
        </p:nvSpPr>
        <p:spPr bwMode="auto">
          <a:xfrm>
            <a:off x="350528" y="731837"/>
            <a:ext cx="845978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 FORMATION OF THE PRICE – MARKET EQUILIBRIUM</a:t>
            </a:r>
            <a:endParaRPr lang="en-GB" altLang="cs-CZ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cs-CZ" sz="2400" b="1" dirty="0">
                <a:latin typeface="Arial" panose="020B0604020202020204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sz="quarter" idx="3"/>
          </p:nvPr>
        </p:nvSpPr>
        <p:spPr>
          <a:xfrm>
            <a:off x="4645025" y="1183929"/>
            <a:ext cx="4041775" cy="924271"/>
          </a:xfrm>
        </p:spPr>
        <p:txBody>
          <a:bodyPr/>
          <a:lstStyle/>
          <a:p>
            <a:pPr algn="ctr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FORMATION OF PRICE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ástupný symbol pro text 2"/>
          <p:cNvSpPr>
            <a:spLocks noGrp="1"/>
          </p:cNvSpPr>
          <p:nvPr>
            <p:ph type="body" idx="1"/>
          </p:nvPr>
        </p:nvSpPr>
        <p:spPr>
          <a:xfrm>
            <a:off x="490538" y="1184275"/>
            <a:ext cx="4040187" cy="923925"/>
          </a:xfrm>
        </p:spPr>
        <p:txBody>
          <a:bodyPr/>
          <a:lstStyle/>
          <a:p>
            <a:pPr algn="ctr"/>
            <a:r>
              <a:rPr lang="cs-CZ" altLang="cs-CZ" dirty="0">
                <a:latin typeface="Arial" panose="020B0604020202020204" pitchFamily="34" charset="0"/>
              </a:rPr>
              <a:t>MARKET EQUILIBRIUM</a:t>
            </a:r>
            <a:endParaRPr lang="en-GB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Zástupný symbol pro obsah 10"/>
          <p:cNvPicPr>
            <a:picLocks noGrp="1" noChangeAspect="1"/>
          </p:cNvPicPr>
          <p:nvPr>
            <p:ph sz="quarter" idx="4"/>
          </p:nvPr>
        </p:nvPicPr>
        <p:blipFill rotWithShape="1">
          <a:blip r:embed="rId2"/>
          <a:srcRect l="7969" t="16452" r="10457"/>
          <a:stretch/>
        </p:blipFill>
        <p:spPr>
          <a:xfrm>
            <a:off x="4275638" y="2449930"/>
            <a:ext cx="4780548" cy="3481137"/>
          </a:xfrm>
          <a:prstGeom prst="rect">
            <a:avLst/>
          </a:prstGeom>
        </p:spPr>
      </p:pic>
      <p:pic>
        <p:nvPicPr>
          <p:cNvPr id="10" name="Zástupný symbol pro obsah 9"/>
          <p:cNvPicPr>
            <a:picLocks noGrp="1" noChangeAspect="1"/>
          </p:cNvPicPr>
          <p:nvPr>
            <p:ph sz="half" idx="2"/>
          </p:nvPr>
        </p:nvPicPr>
        <p:blipFill rotWithShape="1">
          <a:blip r:embed="rId3"/>
          <a:srcRect r="2919" b="4591"/>
          <a:stretch/>
        </p:blipFill>
        <p:spPr>
          <a:xfrm>
            <a:off x="457199" y="2449930"/>
            <a:ext cx="3922295" cy="3245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1020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COMPETITION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Market competition - </a:t>
            </a:r>
            <a:r>
              <a:rPr lang="en-US" altLang="cs-CZ" sz="2200" dirty="0">
                <a:latin typeface="Arial" panose="020B0604020202020204" pitchFamily="34" charset="0"/>
              </a:rPr>
              <a:t>is a process where the two different interests of the various market subjects</a:t>
            </a:r>
            <a:r>
              <a:rPr lang="cs-CZ" altLang="cs-CZ" sz="2200" dirty="0">
                <a:latin typeface="Arial" panose="020B0604020202020204" pitchFamily="34" charset="0"/>
              </a:rPr>
              <a:t> are </a:t>
            </a:r>
            <a:r>
              <a:rPr lang="cs-CZ" altLang="cs-CZ" sz="2200" dirty="0" err="1">
                <a:latin typeface="Arial" panose="020B0604020202020204" pitchFamily="34" charset="0"/>
              </a:rPr>
              <a:t>confronted</a:t>
            </a:r>
            <a:r>
              <a:rPr lang="en-US" altLang="cs-CZ" sz="2200" b="1" dirty="0">
                <a:latin typeface="Arial" panose="020B0604020202020204" pitchFamily="34" charset="0"/>
              </a:rPr>
              <a:t>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Competition between supply and demand - </a:t>
            </a:r>
            <a:r>
              <a:rPr lang="en-US" altLang="cs-CZ" sz="2200" dirty="0">
                <a:latin typeface="Arial" panose="020B0604020202020204" pitchFamily="34" charset="0"/>
              </a:rPr>
              <a:t>the </a:t>
            </a:r>
            <a:r>
              <a:rPr lang="cs-CZ" altLang="cs-CZ" sz="2200" dirty="0" err="1">
                <a:latin typeface="Arial" panose="020B0604020202020204" pitchFamily="34" charset="0"/>
              </a:rPr>
              <a:t>producer</a:t>
            </a:r>
            <a:r>
              <a:rPr lang="en-US" altLang="cs-CZ" sz="2200" dirty="0">
                <a:latin typeface="Arial" panose="020B0604020202020204" pitchFamily="34" charset="0"/>
              </a:rPr>
              <a:t>s want to sell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commodities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with the greatest profit, consumers want to satisfy their needs as cheap as possible.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Competition on the demand side - </a:t>
            </a:r>
            <a:r>
              <a:rPr lang="en-US" altLang="cs-CZ" sz="2200" dirty="0">
                <a:latin typeface="Arial" panose="020B0604020202020204" pitchFamily="34" charset="0"/>
              </a:rPr>
              <a:t>every consumer wants to buy the most commodity as cheap as possible, even at the expense of other consumers. 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It arises in the case where D&gt; S </a:t>
            </a:r>
            <a:r>
              <a:rPr lang="cs-CZ" altLang="cs-CZ" sz="2200" dirty="0">
                <a:latin typeface="Arial" panose="020B0604020202020204" pitchFamily="34" charset="0"/>
              </a:rPr>
              <a:t>       </a:t>
            </a:r>
            <a:r>
              <a:rPr lang="en-US" altLang="cs-CZ" sz="2200" dirty="0">
                <a:latin typeface="Arial" panose="020B0604020202020204" pitchFamily="34" charset="0"/>
              </a:rPr>
              <a:t>shortages on the market.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0675" y="5314950"/>
            <a:ext cx="483244" cy="174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5628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COMPETITION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Competition on the supply side - </a:t>
            </a:r>
            <a:r>
              <a:rPr lang="en-US" altLang="cs-CZ" sz="2200" dirty="0">
                <a:latin typeface="Arial" panose="020B0604020202020204" pitchFamily="34" charset="0"/>
              </a:rPr>
              <a:t>every </a:t>
            </a:r>
            <a:r>
              <a:rPr lang="cs-CZ" altLang="cs-CZ" sz="2200" dirty="0" err="1">
                <a:latin typeface="Arial" panose="020B0604020202020204" pitchFamily="34" charset="0"/>
              </a:rPr>
              <a:t>produce</a:t>
            </a:r>
            <a:r>
              <a:rPr lang="en-US" altLang="cs-CZ" sz="2200" dirty="0">
                <a:latin typeface="Arial" panose="020B0604020202020204" pitchFamily="34" charset="0"/>
              </a:rPr>
              <a:t>r is trying to get the greatest possible market share</a:t>
            </a:r>
            <a:r>
              <a:rPr lang="cs-CZ" altLang="cs-CZ" sz="2200" dirty="0">
                <a:latin typeface="Arial" panose="020B0604020202020204" pitchFamily="34" charset="0"/>
              </a:rPr>
              <a:t>      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>
                <a:latin typeface="Arial" panose="020B0604020202020204" pitchFamily="34" charset="0"/>
              </a:rPr>
              <a:t>PROFIT</a:t>
            </a:r>
            <a:r>
              <a:rPr lang="en-US" altLang="cs-CZ" sz="2200" dirty="0">
                <a:latin typeface="Arial" panose="020B0604020202020204" pitchFamily="34" charset="0"/>
              </a:rPr>
              <a:t>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    </a:t>
            </a:r>
            <a:r>
              <a:rPr lang="en-US" altLang="cs-CZ" sz="2200" b="1" dirty="0">
                <a:latin typeface="Arial" panose="020B0604020202020204" pitchFamily="34" charset="0"/>
              </a:rPr>
              <a:t>S</a:t>
            </a:r>
            <a:r>
              <a:rPr lang="cs-CZ" altLang="cs-CZ" sz="2200" b="1" dirty="0">
                <a:latin typeface="Arial" panose="020B0604020202020204" pitchFamily="34" charset="0"/>
              </a:rPr>
              <a:t> </a:t>
            </a:r>
            <a:r>
              <a:rPr lang="en-US" altLang="cs-CZ" sz="2200" b="1" dirty="0">
                <a:latin typeface="Arial" panose="020B0604020202020204" pitchFamily="34" charset="0"/>
              </a:rPr>
              <a:t>&gt; D </a:t>
            </a:r>
            <a:r>
              <a:rPr lang="en-US" altLang="cs-CZ" sz="2200" dirty="0">
                <a:latin typeface="Arial" panose="020B0604020202020204" pitchFamily="34" charset="0"/>
              </a:rPr>
              <a:t>- competition becomes a fight for survival, who </a:t>
            </a:r>
            <a:r>
              <a:rPr lang="cs-CZ" altLang="cs-CZ" sz="2200" dirty="0" err="1">
                <a:latin typeface="Arial" panose="020B0604020202020204" pitchFamily="34" charset="0"/>
              </a:rPr>
              <a:t>reduces</a:t>
            </a:r>
            <a:r>
              <a:rPr lang="en-US" altLang="cs-CZ" sz="2200" dirty="0">
                <a:latin typeface="Arial" panose="020B0604020202020204" pitchFamily="34" charset="0"/>
              </a:rPr>
              <a:t> the price, will lose,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point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who will lose the least.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    </a:t>
            </a:r>
            <a:r>
              <a:rPr lang="en-US" altLang="cs-CZ" sz="2200" b="1" dirty="0">
                <a:latin typeface="Arial" panose="020B0604020202020204" pitchFamily="34" charset="0"/>
              </a:rPr>
              <a:t>S &lt;</a:t>
            </a:r>
            <a:r>
              <a:rPr lang="cs-CZ" altLang="cs-CZ" sz="2200" b="1" dirty="0">
                <a:latin typeface="Arial" panose="020B0604020202020204" pitchFamily="34" charset="0"/>
              </a:rPr>
              <a:t> </a:t>
            </a:r>
            <a:r>
              <a:rPr lang="en-US" altLang="cs-CZ" sz="2200" b="1" dirty="0">
                <a:latin typeface="Arial" panose="020B0604020202020204" pitchFamily="34" charset="0"/>
              </a:rPr>
              <a:t>D </a:t>
            </a:r>
            <a:r>
              <a:rPr lang="en-US" altLang="cs-CZ" sz="2200" dirty="0">
                <a:latin typeface="Arial" panose="020B0604020202020204" pitchFamily="34" charset="0"/>
              </a:rPr>
              <a:t>–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point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who can best take advantage of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prices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growth</a:t>
            </a:r>
            <a:r>
              <a:rPr lang="en-US" altLang="cs-CZ" sz="2200" dirty="0">
                <a:latin typeface="Arial" panose="020B0604020202020204" pitchFamily="34" charset="0"/>
              </a:rPr>
              <a:t> and </a:t>
            </a:r>
            <a:r>
              <a:rPr lang="cs-CZ" altLang="cs-CZ" sz="2200" dirty="0" err="1">
                <a:latin typeface="Arial" panose="020B0604020202020204" pitchFamily="34" charset="0"/>
              </a:rPr>
              <a:t>makes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the most profit. </a:t>
            </a:r>
            <a:r>
              <a:rPr lang="cs-CZ" altLang="cs-CZ" sz="2200" dirty="0" err="1">
                <a:latin typeface="Arial" panose="020B0604020202020204" pitchFamily="34" charset="0"/>
              </a:rPr>
              <a:t>This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creates the best conditions to dominate the greater part of the market.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b="1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1725" y="2004455"/>
            <a:ext cx="438950" cy="158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953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cs-CZ" sz="2400" b="1" cap="all" dirty="0">
                <a:latin typeface="Arial" panose="020B0604020202020204" pitchFamily="34" charset="0"/>
              </a:rPr>
              <a:t>Outline of the lecture </a:t>
            </a:r>
          </a:p>
        </p:txBody>
      </p:sp>
      <p:sp>
        <p:nvSpPr>
          <p:cNvPr id="3078" name="TextovéPole 10"/>
          <p:cNvSpPr txBox="1">
            <a:spLocks noChangeArrowheads="1"/>
          </p:cNvSpPr>
          <p:nvPr/>
        </p:nvSpPr>
        <p:spPr bwMode="auto">
          <a:xfrm>
            <a:off x="320675" y="1551722"/>
            <a:ext cx="8477250" cy="4431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Characteristic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Market</a:t>
            </a:r>
            <a:r>
              <a:rPr lang="en-GB" altLang="cs-CZ" sz="2200" dirty="0">
                <a:latin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>
                <a:latin typeface="Arial" panose="020B0604020202020204" pitchFamily="34" charset="0"/>
              </a:rPr>
              <a:t>Supply and </a:t>
            </a:r>
            <a:r>
              <a:rPr lang="cs-CZ" altLang="cs-CZ" sz="2200" dirty="0" err="1">
                <a:latin typeface="Arial" panose="020B0604020202020204" pitchFamily="34" charset="0"/>
              </a:rPr>
              <a:t>Demand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Formation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Price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Competition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Function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Market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  </a:t>
            </a:r>
          </a:p>
          <a:p>
            <a:pPr eaLnBrk="1" hangingPunct="1">
              <a:spcBef>
                <a:spcPct val="0"/>
              </a:spcBef>
              <a:buFont typeface="Calibri" panose="020F0502020204030204" pitchFamily="34" charset="0"/>
              <a:buAutoNum type="arabicPeriod"/>
              <a:defRPr/>
            </a:pPr>
            <a:endParaRPr lang="en-GB" altLang="cs-CZ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1284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PRICE AND NON-PRICE COMPETITION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Basic forms of competition on the supply side: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Price competition </a:t>
            </a:r>
            <a:r>
              <a:rPr lang="en-US" altLang="cs-CZ" sz="2200" dirty="0">
                <a:latin typeface="Arial" panose="020B0604020202020204" pitchFamily="34" charset="0"/>
              </a:rPr>
              <a:t>- voluntary price cuts by manufacturers, without being forced to excess supply over demand</a:t>
            </a:r>
            <a:r>
              <a:rPr lang="cs-CZ" altLang="cs-CZ" sz="2200" dirty="0">
                <a:latin typeface="Arial" panose="020B0604020202020204" pitchFamily="34" charset="0"/>
              </a:rPr>
              <a:t>                                      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>
                <a:latin typeface="Arial" panose="020B0604020202020204" pitchFamily="34" charset="0"/>
              </a:rPr>
              <a:t>    a</a:t>
            </a:r>
            <a:r>
              <a:rPr lang="en-US" altLang="cs-CZ" sz="2200" dirty="0" err="1">
                <a:latin typeface="Arial" panose="020B0604020202020204" pitchFamily="34" charset="0"/>
              </a:rPr>
              <a:t>ttracting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consumers.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Non-price competition </a:t>
            </a:r>
            <a:r>
              <a:rPr lang="en-US" altLang="cs-CZ" sz="2200" dirty="0">
                <a:latin typeface="Arial" panose="020B0604020202020204" pitchFamily="34" charset="0"/>
              </a:rPr>
              <a:t>- attracting demand, but with other (non-price) methods (quality, advertising, packaging, discounts, service, additional services).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Competition on the supply side = connection</a:t>
            </a:r>
            <a:r>
              <a:rPr lang="cs-CZ" altLang="cs-CZ" sz="2200" b="1" dirty="0">
                <a:latin typeface="Arial" panose="020B0604020202020204" pitchFamily="34" charset="0"/>
              </a:rPr>
              <a:t> </a:t>
            </a:r>
            <a:r>
              <a:rPr lang="cs-CZ" altLang="cs-CZ" sz="2200" b="1" dirty="0" err="1">
                <a:latin typeface="Arial" panose="020B0604020202020204" pitchFamily="34" charset="0"/>
              </a:rPr>
              <a:t>the</a:t>
            </a:r>
            <a:r>
              <a:rPr lang="en-US" altLang="cs-CZ" sz="2200" b="1" dirty="0">
                <a:latin typeface="Arial" panose="020B0604020202020204" pitchFamily="34" charset="0"/>
              </a:rPr>
              <a:t> price and non-price competition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7675" y="2690255"/>
            <a:ext cx="438950" cy="158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0203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891172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PERFECT AND IMPERFECT COMPETITION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01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Perfect competition </a:t>
            </a:r>
            <a:r>
              <a:rPr lang="en-US" altLang="cs-CZ" sz="2200" dirty="0">
                <a:latin typeface="Arial" panose="020B0604020202020204" pitchFamily="34" charset="0"/>
              </a:rPr>
              <a:t>- abstract economic theory (in the real world we seek </a:t>
            </a:r>
            <a:r>
              <a:rPr lang="cs-CZ" altLang="cs-CZ" sz="2200" dirty="0" err="1">
                <a:latin typeface="Arial" panose="020B0604020202020204" pitchFamily="34" charset="0"/>
              </a:rPr>
              <a:t>it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hard, but still exists).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Perfect competition = absolutely equal conditions for all its participants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f</a:t>
            </a:r>
            <a:r>
              <a:rPr lang="en-US" altLang="cs-CZ" sz="2000" dirty="0" err="1">
                <a:latin typeface="Arial" panose="020B0604020202020204" pitchFamily="34" charset="0"/>
              </a:rPr>
              <a:t>ree</a:t>
            </a:r>
            <a:r>
              <a:rPr lang="en-US" altLang="cs-CZ" sz="2000" dirty="0">
                <a:latin typeface="Arial" panose="020B0604020202020204" pitchFamily="34" charset="0"/>
              </a:rPr>
              <a:t> entry to the sector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t</a:t>
            </a:r>
            <a:r>
              <a:rPr lang="en-US" altLang="cs-CZ" sz="2000" dirty="0">
                <a:latin typeface="Arial" panose="020B0604020202020204" pitchFamily="34" charset="0"/>
              </a:rPr>
              <a:t>he same level of information for all market </a:t>
            </a:r>
            <a:r>
              <a:rPr lang="cs-CZ" altLang="cs-CZ" sz="2000" dirty="0" err="1">
                <a:latin typeface="Arial" panose="020B0604020202020204" pitchFamily="34" charset="0"/>
              </a:rPr>
              <a:t>subjects</a:t>
            </a:r>
            <a:endParaRPr lang="en-US" altLang="cs-CZ" sz="20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m</a:t>
            </a:r>
            <a:r>
              <a:rPr lang="en-US" altLang="cs-CZ" sz="2000" dirty="0">
                <a:latin typeface="Arial" panose="020B0604020202020204" pitchFamily="34" charset="0"/>
              </a:rPr>
              <a:t>any manufacturers on the market </a:t>
            </a:r>
            <a:r>
              <a:rPr lang="cs-CZ" altLang="cs-CZ" sz="2000" dirty="0" err="1">
                <a:latin typeface="Arial" panose="020B0604020202020204" pitchFamily="34" charset="0"/>
              </a:rPr>
              <a:t>of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en-US" altLang="cs-CZ" sz="2000" dirty="0">
                <a:latin typeface="Arial" panose="020B0604020202020204" pitchFamily="34" charset="0"/>
              </a:rPr>
              <a:t>one product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homogeneous production</a:t>
            </a:r>
            <a:endParaRPr lang="en-US" altLang="cs-CZ" sz="20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7810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891172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PERFECT COMPETITION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producer can not influence the market price of production (market price changes when the price of all other products on the market</a:t>
            </a:r>
            <a:r>
              <a:rPr lang="cs-CZ" altLang="cs-CZ" sz="2200" dirty="0">
                <a:latin typeface="Arial" panose="020B0604020202020204" pitchFamily="34" charset="0"/>
              </a:rPr>
              <a:t> are </a:t>
            </a:r>
            <a:r>
              <a:rPr lang="cs-CZ" altLang="cs-CZ" sz="2200" dirty="0" err="1">
                <a:latin typeface="Arial" panose="020B0604020202020204" pitchFamily="34" charset="0"/>
              </a:rPr>
              <a:t>changed</a:t>
            </a:r>
            <a:r>
              <a:rPr lang="en-US" altLang="cs-CZ" sz="2200" dirty="0">
                <a:latin typeface="Arial" panose="020B0604020202020204" pitchFamily="34" charset="0"/>
              </a:rPr>
              <a:t>).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only method to maximize profit in perfect competition in the </a:t>
            </a:r>
            <a:r>
              <a:rPr lang="cs-CZ" altLang="cs-CZ" sz="2200" dirty="0" err="1">
                <a:latin typeface="Arial" panose="020B0604020202020204" pitchFamily="34" charset="0"/>
              </a:rPr>
              <a:t>uchanged</a:t>
            </a:r>
            <a:r>
              <a:rPr lang="en-US" altLang="cs-CZ" sz="2200" dirty="0">
                <a:latin typeface="Arial" panose="020B0604020202020204" pitchFamily="34" charset="0"/>
              </a:rPr>
              <a:t> scale of production is the elimination of unnecessary production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costs.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Perfect competition = producer are directly interested in the search</a:t>
            </a:r>
            <a:r>
              <a:rPr lang="cs-CZ" altLang="cs-CZ" sz="2200" dirty="0" err="1">
                <a:latin typeface="Arial" panose="020B0604020202020204" pitchFamily="34" charset="0"/>
              </a:rPr>
              <a:t>ing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en-US" altLang="cs-CZ" sz="2200" dirty="0">
                <a:latin typeface="Arial" panose="020B0604020202020204" pitchFamily="34" charset="0"/>
              </a:rPr>
              <a:t> savings</a:t>
            </a:r>
            <a:r>
              <a:rPr lang="cs-CZ" altLang="cs-CZ" sz="2200" dirty="0">
                <a:latin typeface="Arial" panose="020B0604020202020204" pitchFamily="34" charset="0"/>
              </a:rPr>
              <a:t>    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>
                <a:latin typeface="Arial" panose="020B0604020202020204" pitchFamily="34" charset="0"/>
              </a:rPr>
              <a:t>      </a:t>
            </a:r>
            <a:r>
              <a:rPr lang="en-US" altLang="cs-CZ" sz="2200" dirty="0">
                <a:latin typeface="Arial" panose="020B0604020202020204" pitchFamily="34" charset="0"/>
              </a:rPr>
              <a:t>in it is its perfection.</a:t>
            </a:r>
            <a:endParaRPr lang="cs-CZ" altLang="cs-CZ" sz="2200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2640" y="4461230"/>
            <a:ext cx="578867" cy="53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4124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891172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IMPERFECT COMPETITION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In the real world we meet with various forms of imperfect competition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b="1" dirty="0">
                <a:latin typeface="Arial" panose="020B0604020202020204" pitchFamily="34" charset="0"/>
              </a:rPr>
              <a:t>M</a:t>
            </a:r>
            <a:r>
              <a:rPr lang="en-US" altLang="cs-CZ" sz="2200" b="1" dirty="0" err="1">
                <a:latin typeface="Arial" panose="020B0604020202020204" pitchFamily="34" charset="0"/>
              </a:rPr>
              <a:t>onopolistic</a:t>
            </a:r>
            <a:r>
              <a:rPr lang="en-US" altLang="cs-CZ" sz="2200" b="1" dirty="0">
                <a:latin typeface="Arial" panose="020B0604020202020204" pitchFamily="34" charset="0"/>
              </a:rPr>
              <a:t> competition</a:t>
            </a:r>
            <a:endParaRPr lang="cs-CZ" altLang="cs-CZ" sz="22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Oligopoly</a:t>
            </a:r>
            <a:endParaRPr lang="cs-CZ" altLang="cs-CZ" sz="22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b="1" dirty="0">
                <a:latin typeface="Arial" panose="020B0604020202020204" pitchFamily="34" charset="0"/>
              </a:rPr>
              <a:t>M</a:t>
            </a:r>
            <a:r>
              <a:rPr lang="en-US" altLang="cs-CZ" sz="2200" b="1" dirty="0" err="1">
                <a:latin typeface="Arial" panose="020B0604020202020204" pitchFamily="34" charset="0"/>
              </a:rPr>
              <a:t>onopoly</a:t>
            </a:r>
            <a:endParaRPr lang="cs-CZ" altLang="cs-CZ" sz="22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9640" y="1885432"/>
            <a:ext cx="578867" cy="53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226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891172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MONOPOLISTIC COMPETITION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3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Characteristics of monopolistic competition: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Market one of product with many manufacturers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Free entry to this market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The product is differentiated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Prices of different product types may vary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All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kinds of price and non-price competition</a:t>
            </a:r>
            <a:r>
              <a:rPr lang="cs-CZ" altLang="cs-CZ" sz="2200" dirty="0">
                <a:latin typeface="Arial" panose="020B0604020202020204" pitchFamily="34" charset="0"/>
              </a:rPr>
              <a:t> are </a:t>
            </a:r>
            <a:r>
              <a:rPr lang="cs-CZ" altLang="cs-CZ" sz="2200" dirty="0" err="1">
                <a:latin typeface="Arial" panose="020B0604020202020204" pitchFamily="34" charset="0"/>
              </a:rPr>
              <a:t>promoted</a:t>
            </a:r>
            <a:r>
              <a:rPr lang="en-US" altLang="cs-CZ" sz="2200" dirty="0">
                <a:latin typeface="Arial" panose="020B0604020202020204" pitchFamily="34" charset="0"/>
              </a:rPr>
              <a:t> = </a:t>
            </a:r>
            <a:r>
              <a:rPr lang="en-US" altLang="cs-CZ" sz="2200" b="1" dirty="0">
                <a:latin typeface="Arial" panose="020B0604020202020204" pitchFamily="34" charset="0"/>
              </a:rPr>
              <a:t>profit improvement can be achieved in another way than finding savings in production</a:t>
            </a:r>
            <a:r>
              <a:rPr lang="en-US" altLang="cs-CZ" sz="2200" dirty="0">
                <a:latin typeface="Arial" panose="020B0604020202020204" pitchFamily="34" charset="0"/>
              </a:rPr>
              <a:t>.</a:t>
            </a:r>
            <a:endParaRPr lang="en-US" altLang="cs-CZ" sz="22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463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891172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OLIGOPOLY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T</a:t>
            </a:r>
            <a:r>
              <a:rPr lang="en-US" altLang="cs-CZ" sz="2200" dirty="0">
                <a:latin typeface="Arial" panose="020B0604020202020204" pitchFamily="34" charset="0"/>
              </a:rPr>
              <a:t>he imperfection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greater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than</a:t>
            </a:r>
            <a:r>
              <a:rPr lang="cs-CZ" altLang="cs-CZ" sz="2200" dirty="0">
                <a:latin typeface="Arial" panose="020B0604020202020204" pitchFamily="34" charset="0"/>
              </a:rPr>
              <a:t> by</a:t>
            </a:r>
            <a:r>
              <a:rPr lang="en-US" altLang="cs-CZ" sz="2200" dirty="0">
                <a:latin typeface="Arial" panose="020B0604020202020204" pitchFamily="34" charset="0"/>
              </a:rPr>
              <a:t> monopolistic competition.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Only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a few producers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remained </a:t>
            </a:r>
            <a:r>
              <a:rPr lang="cs-CZ" altLang="cs-CZ" sz="2200" dirty="0">
                <a:latin typeface="Arial" panose="020B0604020202020204" pitchFamily="34" charset="0"/>
              </a:rPr>
              <a:t>on he market</a:t>
            </a:r>
            <a:r>
              <a:rPr lang="en-US" altLang="cs-CZ" sz="2200" dirty="0">
                <a:latin typeface="Arial" panose="020B0604020202020204" pitchFamily="34" charset="0"/>
              </a:rPr>
              <a:t> with considerable economic strength = preventing candidates to enter the market (access to the sector is thus limited).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Oligopoly forcing consumers to buy at higher prices (less produced).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competition takes place mainly in non-price field.</a:t>
            </a:r>
            <a:endParaRPr lang="en-US" altLang="cs-CZ" sz="22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5910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891172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MONOPOLY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only producer of an product on the market = absolute power over the consumer.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Monopoly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= real liquidation of the competition on the supply side.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Price growth is limited only by the purchasing power of consumers.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opposite extreme of perfect competition, but not unreal !!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Paralysis of the market mechanism must be accompanied by government regulation.</a:t>
            </a:r>
          </a:p>
        </p:txBody>
      </p:sp>
    </p:spTree>
    <p:extLst>
      <p:ext uri="{BB962C8B-B14F-4D97-AF65-F5344CB8AC3E}">
        <p14:creationId xmlns:p14="http://schemas.microsoft.com/office/powerpoint/2010/main" val="38426173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891172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FUNCTION OF THE MARKET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market, in spite of all its imperfections, is the only tool that can answer the questions: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what?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how?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for whom?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The market is therefore required.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The market is so far the most advanced identified regulator and stimulator of economic development.</a:t>
            </a:r>
          </a:p>
        </p:txBody>
      </p:sp>
    </p:spTree>
    <p:extLst>
      <p:ext uri="{BB962C8B-B14F-4D97-AF65-F5344CB8AC3E}">
        <p14:creationId xmlns:p14="http://schemas.microsoft.com/office/powerpoint/2010/main" val="31215194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  <a:defRPr/>
            </a:pPr>
            <a:endParaRPr lang="cs-CZ" altLang="cs-CZ" sz="22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endParaRPr lang="cs-CZ" altLang="cs-CZ" sz="22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endParaRPr lang="cs-CZ" altLang="cs-CZ" sz="22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endParaRPr lang="cs-CZ" altLang="cs-CZ" sz="22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endParaRPr lang="cs-CZ" altLang="cs-CZ" sz="22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cs-CZ" altLang="cs-CZ" sz="2200" b="1" dirty="0">
                <a:latin typeface="Arial" panose="020B0604020202020204" pitchFamily="34" charset="0"/>
              </a:rPr>
              <a:t>THANK YOU FOR YOUR ATTENTION…</a:t>
            </a:r>
            <a:endParaRPr lang="en-US" altLang="cs-CZ" sz="22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260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WHAT IS MARKET?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M</a:t>
            </a:r>
            <a:r>
              <a:rPr lang="en-US" altLang="cs-CZ" sz="2200" dirty="0" err="1">
                <a:latin typeface="Arial" panose="020B0604020202020204" pitchFamily="34" charset="0"/>
              </a:rPr>
              <a:t>arket</a:t>
            </a:r>
            <a:r>
              <a:rPr lang="en-US" altLang="cs-CZ" sz="2200" dirty="0">
                <a:latin typeface="Arial" panose="020B0604020202020204" pitchFamily="34" charset="0"/>
              </a:rPr>
              <a:t> is a place where supply and demand</a:t>
            </a:r>
            <a:r>
              <a:rPr lang="cs-CZ" altLang="cs-CZ" sz="2200" dirty="0">
                <a:latin typeface="Arial" panose="020B0604020202020204" pitchFamily="34" charset="0"/>
              </a:rPr>
              <a:t> are </a:t>
            </a:r>
            <a:r>
              <a:rPr lang="cs-CZ" altLang="cs-CZ" sz="2200" dirty="0" err="1">
                <a:latin typeface="Arial" panose="020B0604020202020204" pitchFamily="34" charset="0"/>
              </a:rPr>
              <a:t>confronted</a:t>
            </a:r>
            <a:r>
              <a:rPr lang="cs-CZ" altLang="cs-CZ" sz="2200" dirty="0">
                <a:latin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quantitative relationship in which the </a:t>
            </a:r>
            <a:r>
              <a:rPr lang="cs-CZ" altLang="cs-CZ" sz="2200" dirty="0" err="1">
                <a:latin typeface="Arial" panose="020B0604020202020204" pitchFamily="34" charset="0"/>
              </a:rPr>
              <a:t>commodities</a:t>
            </a:r>
            <a:r>
              <a:rPr lang="en-US" altLang="cs-CZ" sz="2200" dirty="0">
                <a:latin typeface="Arial" panose="020B0604020202020204" pitchFamily="34" charset="0"/>
              </a:rPr>
              <a:t> (goods and services) </a:t>
            </a:r>
            <a:r>
              <a:rPr lang="cs-CZ" altLang="cs-CZ" sz="2200" dirty="0">
                <a:latin typeface="Arial" panose="020B0604020202020204" pitchFamily="34" charset="0"/>
              </a:rPr>
              <a:t>are </a:t>
            </a:r>
            <a:r>
              <a:rPr lang="en-US" altLang="cs-CZ" sz="2200" dirty="0">
                <a:latin typeface="Arial" panose="020B0604020202020204" pitchFamily="34" charset="0"/>
              </a:rPr>
              <a:t>exchanged</a:t>
            </a:r>
            <a:r>
              <a:rPr lang="cs-CZ" altLang="cs-CZ" sz="2200" dirty="0">
                <a:latin typeface="Arial" panose="020B0604020202020204" pitchFamily="34" charset="0"/>
              </a:rPr>
              <a:t>,</a:t>
            </a:r>
            <a:r>
              <a:rPr lang="en-US" altLang="cs-CZ" sz="2200" dirty="0">
                <a:latin typeface="Arial" panose="020B0604020202020204" pitchFamily="34" charset="0"/>
              </a:rPr>
              <a:t> is called the </a:t>
            </a:r>
            <a:r>
              <a:rPr lang="en-US" altLang="cs-CZ" sz="2200" b="1" dirty="0">
                <a:latin typeface="Arial" panose="020B0604020202020204" pitchFamily="34" charset="0"/>
              </a:rPr>
              <a:t>exchange value</a:t>
            </a:r>
            <a:r>
              <a:rPr lang="en-US" altLang="cs-CZ" sz="2200" dirty="0">
                <a:latin typeface="Arial" panose="020B0604020202020204" pitchFamily="34" charset="0"/>
              </a:rPr>
              <a:t>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exchange value expressed in money is called ..........</a:t>
            </a:r>
            <a:r>
              <a:rPr lang="cs-CZ" altLang="cs-CZ" sz="2200" dirty="0">
                <a:latin typeface="Arial" panose="020B0604020202020204" pitchFamily="34" charset="0"/>
              </a:rPr>
              <a:t>?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Commodities</a:t>
            </a:r>
            <a:r>
              <a:rPr lang="en-US" altLang="cs-CZ" sz="2200" dirty="0">
                <a:latin typeface="Arial" panose="020B0604020202020204" pitchFamily="34" charset="0"/>
              </a:rPr>
              <a:t> - goods and services that were produced for </a:t>
            </a:r>
            <a:r>
              <a:rPr lang="cs-CZ" altLang="cs-CZ" sz="2200" dirty="0">
                <a:latin typeface="Arial" panose="020B0604020202020204" pitchFamily="34" charset="0"/>
              </a:rPr>
              <a:t>e</a:t>
            </a:r>
            <a:r>
              <a:rPr lang="en-US" altLang="cs-CZ" sz="2200" dirty="0" err="1">
                <a:latin typeface="Arial" panose="020B0604020202020204" pitchFamily="34" charset="0"/>
              </a:rPr>
              <a:t>xchange</a:t>
            </a:r>
            <a:r>
              <a:rPr lang="cs-CZ" altLang="cs-CZ" sz="2200" dirty="0">
                <a:latin typeface="Arial" panose="020B0604020202020204" pitchFamily="34" charset="0"/>
              </a:rPr>
              <a:t>.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cs-CZ" altLang="cs-CZ" sz="2200" b="1" dirty="0">
                <a:latin typeface="Arial" panose="020B0604020202020204" pitchFamily="34" charset="0"/>
              </a:rPr>
              <a:t>ON THE MARKET OPERATE THE MARKET ENTITIES, WHICH CREATE DEMAND AND SUPPLY</a:t>
            </a:r>
            <a:endParaRPr lang="en-US" altLang="cs-CZ" sz="22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FUNCTIONS OF MARKET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market economy has its clearly defined functions, which consist in finding answers to 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following</a:t>
            </a:r>
            <a:r>
              <a:rPr lang="en-US" altLang="cs-CZ" sz="2200" dirty="0">
                <a:latin typeface="Arial" panose="020B0604020202020204" pitchFamily="34" charset="0"/>
              </a:rPr>
              <a:t> questions: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What?</a:t>
            </a:r>
            <a:r>
              <a:rPr lang="en-US" altLang="cs-CZ" sz="2200" dirty="0">
                <a:latin typeface="Arial" panose="020B0604020202020204" pitchFamily="34" charset="0"/>
              </a:rPr>
              <a:t> - It solves the competition on the demand side (money, crown votes)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How?</a:t>
            </a:r>
            <a:r>
              <a:rPr lang="en-US" altLang="cs-CZ" sz="2200" dirty="0">
                <a:latin typeface="Arial" panose="020B0604020202020204" pitchFamily="34" charset="0"/>
              </a:rPr>
              <a:t> - It determines the competition on the supply side (cost, quality, technical </a:t>
            </a:r>
            <a:r>
              <a:rPr lang="cs-CZ" altLang="cs-CZ" sz="2200" dirty="0" err="1">
                <a:latin typeface="Arial" panose="020B0604020202020204" pitchFamily="34" charset="0"/>
              </a:rPr>
              <a:t>level</a:t>
            </a:r>
            <a:r>
              <a:rPr lang="en-US" altLang="cs-CZ" sz="2200" dirty="0">
                <a:latin typeface="Arial" panose="020B0604020202020204" pitchFamily="34" charset="0"/>
              </a:rPr>
              <a:t>)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For whom? </a:t>
            </a:r>
            <a:r>
              <a:rPr lang="en-US" altLang="cs-CZ" sz="2200" dirty="0">
                <a:latin typeface="Arial" panose="020B0604020202020204" pitchFamily="34" charset="0"/>
              </a:rPr>
              <a:t>- It determines pensions, which are formed on the market of production factors (wages, rents, profits and interest)</a:t>
            </a:r>
            <a:r>
              <a:rPr lang="cs-CZ" altLang="cs-CZ" sz="2200" dirty="0">
                <a:latin typeface="Arial" panose="020B0604020202020204" pitchFamily="34" charset="0"/>
              </a:rPr>
              <a:t>.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Perfectly competitive market (mostly abstract model) would be able to answer these questions </a:t>
            </a:r>
            <a:r>
              <a:rPr lang="cs-CZ" altLang="cs-CZ" sz="2200" dirty="0" err="1">
                <a:latin typeface="Arial" panose="020B0604020202020204" pitchFamily="34" charset="0"/>
              </a:rPr>
              <a:t>it</a:t>
            </a:r>
            <a:r>
              <a:rPr lang="en-US" altLang="cs-CZ" sz="2200" dirty="0">
                <a:latin typeface="Arial" panose="020B0604020202020204" pitchFamily="34" charset="0"/>
              </a:rPr>
              <a:t>self (without other influences and interventions).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96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KINDS OF MARKET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imperfections of the market mechanism necessitate additional state intervention in the economy.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Socially oriented market economy </a:t>
            </a:r>
            <a:r>
              <a:rPr lang="en-US" altLang="cs-CZ" sz="2200" dirty="0">
                <a:latin typeface="Arial" panose="020B0604020202020204" pitchFamily="34" charset="0"/>
              </a:rPr>
              <a:t>(Sweden) - these theories promoted significant government interventions in the market mechanism in order to maintain economic stability and social reconciliation.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Market (pure) economy </a:t>
            </a:r>
            <a:r>
              <a:rPr lang="en-US" altLang="cs-CZ" sz="2200" dirty="0">
                <a:latin typeface="Arial" panose="020B0604020202020204" pitchFamily="34" charset="0"/>
              </a:rPr>
              <a:t>(USA) - promoted no or minimal state intervention in the market mechanism.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present system of developed countries is a compromise between market and state regulation</a:t>
            </a:r>
            <a:r>
              <a:rPr lang="cs-CZ" altLang="cs-CZ" sz="2200" dirty="0">
                <a:latin typeface="Arial" panose="020B0604020202020204" pitchFamily="34" charset="0"/>
              </a:rPr>
              <a:t>s</a:t>
            </a:r>
            <a:r>
              <a:rPr lang="en-US" altLang="cs-CZ" sz="2200" dirty="0">
                <a:latin typeface="Arial" panose="020B0604020202020204" pitchFamily="34" charset="0"/>
              </a:rPr>
              <a:t>.</a:t>
            </a:r>
            <a:endParaRPr lang="en-GB" altLang="cs-CZ" sz="2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894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TYPES OF MARKET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T</a:t>
            </a:r>
            <a:r>
              <a:rPr lang="cs-CZ" altLang="cs-CZ" sz="2200" b="1" dirty="0" err="1">
                <a:latin typeface="Arial" panose="020B0604020202020204" pitchFamily="34" charset="0"/>
              </a:rPr>
              <a:t>eritorial</a:t>
            </a:r>
            <a:r>
              <a:rPr lang="cs-CZ" altLang="cs-CZ" sz="2200" b="1" dirty="0">
                <a:latin typeface="Arial" panose="020B0604020202020204" pitchFamily="34" charset="0"/>
              </a:rPr>
              <a:t> </a:t>
            </a:r>
            <a:r>
              <a:rPr lang="cs-CZ" altLang="cs-CZ" sz="2200" b="1" dirty="0" err="1">
                <a:latin typeface="Arial" panose="020B0604020202020204" pitchFamily="34" charset="0"/>
              </a:rPr>
              <a:t>aspects</a:t>
            </a:r>
            <a:endParaRPr lang="cs-CZ" altLang="cs-CZ" sz="2200" b="1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u="sng" dirty="0">
                <a:latin typeface="Arial" panose="020B0604020202020204" pitchFamily="34" charset="0"/>
              </a:rPr>
              <a:t>Local market </a:t>
            </a:r>
            <a:r>
              <a:rPr lang="en-US" altLang="cs-CZ" sz="2000" dirty="0">
                <a:latin typeface="Arial" panose="020B0604020202020204" pitchFamily="34" charset="0"/>
              </a:rPr>
              <a:t>- local shops in cities.</a:t>
            </a:r>
          </a:p>
          <a:p>
            <a:pPr lvl="1" indent="0" eaLnBrk="1" hangingPunct="1">
              <a:spcBef>
                <a:spcPct val="0"/>
              </a:spcBef>
              <a:buNone/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Notebook market in KARVIN</a:t>
            </a:r>
            <a:r>
              <a:rPr lang="cs-CZ" altLang="cs-CZ" sz="2000" dirty="0">
                <a:latin typeface="Arial" panose="020B0604020202020204" pitchFamily="34" charset="0"/>
              </a:rPr>
              <a:t>A</a:t>
            </a:r>
            <a:endParaRPr lang="en-US" altLang="cs-CZ" sz="20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u="sng" dirty="0">
                <a:latin typeface="Arial" panose="020B0604020202020204" pitchFamily="34" charset="0"/>
              </a:rPr>
              <a:t>National market </a:t>
            </a:r>
            <a:r>
              <a:rPr lang="en-US" altLang="cs-CZ" sz="2000" dirty="0">
                <a:latin typeface="Arial" panose="020B0604020202020204" pitchFamily="34" charset="0"/>
              </a:rPr>
              <a:t>- the market within the polity. Formed by merger (sum) of the local markets. </a:t>
            </a:r>
            <a:endParaRPr lang="cs-CZ" altLang="cs-CZ" sz="2000" dirty="0">
              <a:latin typeface="Arial" panose="020B0604020202020204" pitchFamily="34" charset="0"/>
            </a:endParaRPr>
          </a:p>
          <a:p>
            <a:pPr lvl="1" indent="0" eaLnBrk="1" hangingPunct="1">
              <a:spcBef>
                <a:spcPct val="0"/>
              </a:spcBef>
              <a:buNone/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Notebook market in CZECH REPUBLIC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u="sng" dirty="0">
                <a:latin typeface="Arial" panose="020B0604020202020204" pitchFamily="34" charset="0"/>
              </a:rPr>
              <a:t>International Market </a:t>
            </a:r>
            <a:r>
              <a:rPr lang="en-US" altLang="cs-CZ" sz="2000" dirty="0">
                <a:latin typeface="Arial" panose="020B0604020202020204" pitchFamily="34" charset="0"/>
              </a:rPr>
              <a:t>– </a:t>
            </a:r>
            <a:r>
              <a:rPr lang="cs-CZ" altLang="cs-CZ" sz="2000" dirty="0">
                <a:latin typeface="Arial" panose="020B0604020202020204" pitchFamily="34" charset="0"/>
              </a:rPr>
              <a:t>(</a:t>
            </a:r>
            <a:r>
              <a:rPr lang="en-US" altLang="cs-CZ" sz="2000" dirty="0">
                <a:latin typeface="Arial" panose="020B0604020202020204" pitchFamily="34" charset="0"/>
              </a:rPr>
              <a:t>every product enters the global Marketplace</a:t>
            </a:r>
            <a:r>
              <a:rPr lang="cs-CZ" altLang="cs-CZ" sz="2000" dirty="0">
                <a:latin typeface="Arial" panose="020B0604020202020204" pitchFamily="34" charset="0"/>
              </a:rPr>
              <a:t>)</a:t>
            </a:r>
          </a:p>
          <a:p>
            <a:pPr marL="1428750" lvl="2" indent="-285750" eaLnBrk="1" hangingPunct="1">
              <a:spcBef>
                <a:spcPct val="0"/>
              </a:spcBef>
              <a:defRPr/>
            </a:pPr>
            <a:r>
              <a:rPr lang="en-US" altLang="cs-CZ" sz="1800" dirty="0">
                <a:latin typeface="Arial" panose="020B0604020202020204" pitchFamily="34" charset="0"/>
              </a:rPr>
              <a:t> Formed by merger (sum) of the national markets.</a:t>
            </a:r>
            <a:endParaRPr lang="cs-CZ" altLang="cs-CZ" sz="1800" dirty="0">
              <a:latin typeface="Arial" panose="020B0604020202020204" pitchFamily="34" charset="0"/>
            </a:endParaRPr>
          </a:p>
          <a:p>
            <a:pPr lvl="1" indent="0" eaLnBrk="1" hangingPunct="1">
              <a:spcBef>
                <a:spcPct val="0"/>
              </a:spcBef>
              <a:buNone/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The global notebook market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Factual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aspects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cs-CZ" altLang="cs-CZ" sz="2000" u="sng" dirty="0" err="1">
                <a:latin typeface="Arial" panose="020B0604020202020204" pitchFamily="34" charset="0"/>
              </a:rPr>
              <a:t>Sectional</a:t>
            </a:r>
            <a:r>
              <a:rPr lang="en-US" altLang="cs-CZ" sz="2000" u="sng" dirty="0">
                <a:latin typeface="Arial" panose="020B0604020202020204" pitchFamily="34" charset="0"/>
              </a:rPr>
              <a:t> market </a:t>
            </a:r>
            <a:r>
              <a:rPr lang="en-US" altLang="cs-CZ" sz="2000" dirty="0">
                <a:latin typeface="Arial" panose="020B0604020202020204" pitchFamily="34" charset="0"/>
              </a:rPr>
              <a:t>- market which sells and buys </a:t>
            </a:r>
            <a:r>
              <a:rPr lang="cs-CZ" altLang="cs-CZ" sz="2000" dirty="0">
                <a:latin typeface="Arial" panose="020B0604020202020204" pitchFamily="34" charset="0"/>
              </a:rPr>
              <a:t>a </a:t>
            </a:r>
            <a:r>
              <a:rPr lang="cs-CZ" altLang="cs-CZ" sz="2000" dirty="0" err="1">
                <a:latin typeface="Arial" panose="020B0604020202020204" pitchFamily="34" charset="0"/>
              </a:rPr>
              <a:t>one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cs-CZ" altLang="cs-CZ" sz="2000" dirty="0" err="1">
                <a:latin typeface="Arial" panose="020B0604020202020204" pitchFamily="34" charset="0"/>
              </a:rPr>
              <a:t>kind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cs-CZ" altLang="cs-CZ" sz="2000" dirty="0" err="1">
                <a:latin typeface="Arial" panose="020B0604020202020204" pitchFamily="34" charset="0"/>
              </a:rPr>
              <a:t>of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cs-CZ" altLang="cs-CZ" sz="2000" dirty="0" err="1">
                <a:latin typeface="Arial" panose="020B0604020202020204" pitchFamily="34" charset="0"/>
              </a:rPr>
              <a:t>commodity</a:t>
            </a:r>
            <a:endParaRPr lang="en-US" altLang="cs-CZ" sz="20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u="sng" dirty="0">
                <a:latin typeface="Arial" panose="020B0604020202020204" pitchFamily="34" charset="0"/>
              </a:rPr>
              <a:t>Aggregate market </a:t>
            </a:r>
            <a:r>
              <a:rPr lang="en-US" altLang="cs-CZ" sz="2000" dirty="0">
                <a:latin typeface="Arial" panose="020B0604020202020204" pitchFamily="34" charset="0"/>
              </a:rPr>
              <a:t>- the market </a:t>
            </a:r>
            <a:r>
              <a:rPr lang="cs-CZ" altLang="cs-CZ" sz="2000" dirty="0" err="1">
                <a:latin typeface="Arial" panose="020B0604020202020204" pitchFamily="34" charset="0"/>
              </a:rPr>
              <a:t>of</a:t>
            </a:r>
            <a:r>
              <a:rPr lang="en-US" altLang="cs-CZ" sz="2000" dirty="0">
                <a:latin typeface="Arial" panose="020B0604020202020204" pitchFamily="34" charset="0"/>
              </a:rPr>
              <a:t> all </a:t>
            </a:r>
            <a:r>
              <a:rPr lang="cs-CZ" altLang="cs-CZ" sz="2000" dirty="0" err="1">
                <a:latin typeface="Arial" panose="020B0604020202020204" pitchFamily="34" charset="0"/>
              </a:rPr>
              <a:t>commodities</a:t>
            </a:r>
            <a:endParaRPr lang="en-GB" altLang="cs-CZ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731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227013" y="723979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ECONOMIC CIRCLE</a:t>
            </a:r>
            <a:endParaRPr lang="en-GB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6151" name="Nadpis 1"/>
          <p:cNvSpPr>
            <a:spLocks noGrp="1"/>
          </p:cNvSpPr>
          <p:nvPr>
            <p:ph type="title"/>
          </p:nvPr>
        </p:nvSpPr>
        <p:spPr>
          <a:xfrm>
            <a:off x="457200" y="1435100"/>
            <a:ext cx="3008313" cy="793750"/>
          </a:xfrm>
        </p:spPr>
        <p:txBody>
          <a:bodyPr/>
          <a:lstStyle/>
          <a:p>
            <a:pPr lvl="0">
              <a:spcBef>
                <a:spcPct val="20000"/>
              </a:spcBef>
            </a:pPr>
            <a:endParaRPr lang="en-GB" alt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Zástupný symbol pro obsah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5050" y="2099358"/>
            <a:ext cx="5111750" cy="3362546"/>
          </a:xfrm>
          <a:prstGeom prst="rect">
            <a:avLst/>
          </a:prstGeom>
        </p:spPr>
      </p:pic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457200" y="2327275"/>
            <a:ext cx="3008313" cy="3798888"/>
          </a:xfrm>
        </p:spPr>
        <p:txBody>
          <a:bodyPr/>
          <a:lstStyle/>
          <a:p>
            <a:pPr marL="285750" indent="-285750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200" b="1" dirty="0">
                <a:latin typeface="Arial" panose="020B0604020202020204" pitchFamily="34" charset="0"/>
              </a:rPr>
              <a:t>TWO MARKETS</a:t>
            </a:r>
            <a:endParaRPr lang="en-GB" altLang="cs-CZ" sz="2200" b="1" dirty="0">
              <a:latin typeface="Arial" panose="020B0604020202020204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Font typeface="Symbol" panose="05050102010706020507" pitchFamily="18" charset="2"/>
              <a:buChar char=""/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MARKET FOR GOODS AND SERVICIES</a:t>
            </a:r>
          </a:p>
          <a:p>
            <a:pPr marL="742950" lvl="1" indent="-285750" eaLnBrk="1" hangingPunct="1">
              <a:spcBef>
                <a:spcPct val="0"/>
              </a:spcBef>
              <a:buFont typeface="Symbol" panose="05050102010706020507" pitchFamily="18" charset="2"/>
              <a:buChar char=""/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MARKET FOR </a:t>
            </a:r>
            <a:r>
              <a:rPr lang="cs-CZ" altLang="cs-CZ" sz="2000" dirty="0" err="1">
                <a:latin typeface="Arial" panose="020B0604020202020204" pitchFamily="34" charset="0"/>
              </a:rPr>
              <a:t>FoP</a:t>
            </a:r>
            <a:endParaRPr lang="cs-CZ" altLang="cs-CZ" sz="2000" dirty="0">
              <a:latin typeface="Arial" panose="020B0604020202020204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Font typeface="Symbol" panose="05050102010706020507" pitchFamily="18" charset="2"/>
              <a:buChar char=""/>
              <a:defRPr/>
            </a:pPr>
            <a:endParaRPr lang="en-GB" altLang="cs-CZ" sz="900" dirty="0">
              <a:latin typeface="Arial" panose="020B0604020202020204" pitchFamily="34" charset="0"/>
            </a:endParaRPr>
          </a:p>
          <a:p>
            <a:pPr marL="285750" lvl="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200" b="1" dirty="0">
                <a:solidFill>
                  <a:prstClr val="black"/>
                </a:solidFill>
                <a:latin typeface="Arial" panose="020B0604020202020204" pitchFamily="34" charset="0"/>
              </a:rPr>
              <a:t>TWO ENTITIES</a:t>
            </a:r>
            <a:endParaRPr lang="en-GB" altLang="cs-CZ" sz="2200" b="1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marL="800100" lvl="1" indent="-342900">
              <a:buFontTx/>
              <a:buChar char="-"/>
              <a:defRPr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HOUSHOLDS</a:t>
            </a:r>
          </a:p>
          <a:p>
            <a:pPr marL="800100" lvl="1" indent="-342900">
              <a:buFontTx/>
              <a:buChar char="-"/>
              <a:defRPr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FIRMS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MARKET ENTITIES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Households </a:t>
            </a:r>
            <a:r>
              <a:rPr lang="en-US" altLang="cs-CZ" sz="2200" dirty="0">
                <a:latin typeface="Arial" panose="020B0604020202020204" pitchFamily="34" charset="0"/>
              </a:rPr>
              <a:t>(</a:t>
            </a:r>
            <a:r>
              <a:rPr lang="cs-CZ" altLang="cs-CZ" sz="2200" dirty="0" err="1">
                <a:latin typeface="Arial" panose="020B0604020202020204" pitchFamily="34" charset="0"/>
              </a:rPr>
              <a:t>target</a:t>
            </a:r>
            <a:r>
              <a:rPr lang="en-US" altLang="cs-CZ" sz="2200" dirty="0">
                <a:latin typeface="Arial" panose="020B0604020202020204" pitchFamily="34" charset="0"/>
              </a:rPr>
              <a:t>: to satisfy their needs, </a:t>
            </a:r>
            <a:r>
              <a:rPr lang="cs-CZ" altLang="cs-CZ" sz="2200" dirty="0">
                <a:latin typeface="Arial" panose="020B0604020202020204" pitchFamily="34" charset="0"/>
              </a:rPr>
              <a:t>UTILITY MAXIMALIZATION</a:t>
            </a:r>
            <a:r>
              <a:rPr lang="en-US" altLang="cs-CZ" sz="2200" dirty="0">
                <a:latin typeface="Arial" panose="020B0604020202020204" pitchFamily="34" charset="0"/>
              </a:rPr>
              <a:t>)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t</a:t>
            </a:r>
            <a:r>
              <a:rPr lang="en-US" altLang="cs-CZ" sz="2000" dirty="0">
                <a:latin typeface="Arial" panose="020B0604020202020204" pitchFamily="34" charset="0"/>
              </a:rPr>
              <a:t>hey want to </a:t>
            </a:r>
            <a:r>
              <a:rPr lang="cs-CZ" altLang="cs-CZ" sz="2000" dirty="0" err="1">
                <a:latin typeface="Arial" panose="020B0604020202020204" pitchFamily="34" charset="0"/>
              </a:rPr>
              <a:t>obtain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cs-CZ" altLang="cs-CZ" sz="2000" dirty="0" err="1">
                <a:latin typeface="Arial" panose="020B0604020202020204" pitchFamily="34" charset="0"/>
              </a:rPr>
              <a:t>the</a:t>
            </a:r>
            <a:r>
              <a:rPr lang="en-US" altLang="cs-CZ" sz="2000" dirty="0">
                <a:latin typeface="Arial" panose="020B0604020202020204" pitchFamily="34" charset="0"/>
              </a:rPr>
              <a:t> useful </a:t>
            </a:r>
            <a:r>
              <a:rPr lang="cs-CZ" altLang="cs-CZ" sz="2000" dirty="0" err="1">
                <a:latin typeface="Arial" panose="020B0604020202020204" pitchFamily="34" charset="0"/>
              </a:rPr>
              <a:t>rare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cs-CZ" altLang="cs-CZ" sz="2000" dirty="0" err="1">
                <a:latin typeface="Arial" panose="020B0604020202020204" pitchFamily="34" charset="0"/>
              </a:rPr>
              <a:t>commodities</a:t>
            </a:r>
            <a:r>
              <a:rPr lang="en-US" altLang="cs-CZ" sz="2000" dirty="0">
                <a:latin typeface="Arial" panose="020B0604020202020204" pitchFamily="34" charset="0"/>
              </a:rPr>
              <a:t> for their need</a:t>
            </a:r>
            <a:r>
              <a:rPr lang="cs-CZ" altLang="cs-CZ" sz="2000" dirty="0">
                <a:latin typeface="Arial" panose="020B0604020202020204" pitchFamily="34" charset="0"/>
              </a:rPr>
              <a:t>s</a:t>
            </a:r>
            <a:endParaRPr lang="en-US" altLang="cs-CZ" sz="20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t</a:t>
            </a:r>
            <a:r>
              <a:rPr lang="en-US" altLang="cs-CZ" sz="2000" dirty="0">
                <a:latin typeface="Arial" panose="020B0604020202020204" pitchFamily="34" charset="0"/>
              </a:rPr>
              <a:t>hey offer FACTORS</a:t>
            </a:r>
            <a:r>
              <a:rPr lang="cs-CZ" altLang="cs-CZ" sz="2000" dirty="0">
                <a:latin typeface="Arial" panose="020B0604020202020204" pitchFamily="34" charset="0"/>
              </a:rPr>
              <a:t> OF </a:t>
            </a:r>
            <a:r>
              <a:rPr lang="en-US" altLang="cs-CZ" sz="2000" dirty="0">
                <a:latin typeface="Arial" panose="020B0604020202020204" pitchFamily="34" charset="0"/>
              </a:rPr>
              <a:t>PRODUCTION </a:t>
            </a:r>
            <a:r>
              <a:rPr lang="cs-CZ" altLang="cs-CZ" sz="2000" dirty="0">
                <a:latin typeface="Arial" panose="020B0604020202020204" pitchFamily="34" charset="0"/>
              </a:rPr>
              <a:t>to </a:t>
            </a:r>
            <a:r>
              <a:rPr lang="en-US" altLang="cs-CZ" sz="2000" dirty="0">
                <a:latin typeface="Arial" panose="020B0604020202020204" pitchFamily="34" charset="0"/>
              </a:rPr>
              <a:t>firms</a:t>
            </a:r>
            <a:endParaRPr lang="cs-CZ" altLang="cs-CZ" sz="20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endParaRPr lang="en-US" altLang="cs-CZ" sz="20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b="1" dirty="0" err="1">
                <a:latin typeface="Arial" panose="020B0604020202020204" pitchFamily="34" charset="0"/>
              </a:rPr>
              <a:t>Firm</a:t>
            </a:r>
            <a:r>
              <a:rPr lang="en-US" altLang="cs-CZ" sz="2200" b="1" dirty="0">
                <a:latin typeface="Arial" panose="020B0604020202020204" pitchFamily="34" charset="0"/>
              </a:rPr>
              <a:t>s </a:t>
            </a:r>
            <a:r>
              <a:rPr lang="en-US" altLang="cs-CZ" sz="2200" dirty="0">
                <a:latin typeface="Arial" panose="020B0604020202020204" pitchFamily="34" charset="0"/>
              </a:rPr>
              <a:t>(target: MAXIMIZE </a:t>
            </a:r>
            <a:r>
              <a:rPr lang="cs-CZ" altLang="cs-CZ" sz="2200" dirty="0">
                <a:latin typeface="Arial" panose="020B0604020202020204" pitchFamily="34" charset="0"/>
              </a:rPr>
              <a:t>THE </a:t>
            </a:r>
            <a:r>
              <a:rPr lang="en-US" altLang="cs-CZ" sz="2200" dirty="0">
                <a:latin typeface="Arial" panose="020B0604020202020204" pitchFamily="34" charset="0"/>
              </a:rPr>
              <a:t>PROFITS)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T</a:t>
            </a:r>
            <a:r>
              <a:rPr lang="en-US" altLang="cs-CZ" sz="2000" dirty="0">
                <a:latin typeface="Arial" panose="020B0604020202020204" pitchFamily="34" charset="0"/>
              </a:rPr>
              <a:t>hey</a:t>
            </a:r>
            <a:r>
              <a:rPr lang="cs-CZ" altLang="cs-CZ" sz="2000" dirty="0">
                <a:latin typeface="Arial" panose="020B0604020202020204" pitchFamily="34" charset="0"/>
              </a:rPr>
              <a:t> enter </a:t>
            </a:r>
            <a:r>
              <a:rPr lang="cs-CZ" altLang="cs-CZ" sz="2000" dirty="0" err="1">
                <a:latin typeface="Arial" panose="020B0604020202020204" pitchFamily="34" charset="0"/>
              </a:rPr>
              <a:t>the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en-US" altLang="cs-CZ" sz="2000" dirty="0">
                <a:latin typeface="Arial" panose="020B0604020202020204" pitchFamily="34" charset="0"/>
              </a:rPr>
              <a:t>market to transform products into money</a:t>
            </a:r>
            <a:endParaRPr lang="cs-CZ" altLang="cs-CZ" sz="20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endParaRPr lang="en-US" altLang="cs-CZ" sz="20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State</a:t>
            </a:r>
            <a:r>
              <a:rPr lang="en-US" altLang="cs-CZ" sz="2200" dirty="0">
                <a:latin typeface="Arial" panose="020B0604020202020204" pitchFamily="34" charset="0"/>
              </a:rPr>
              <a:t> (goal: </a:t>
            </a:r>
            <a:r>
              <a:rPr lang="cs-CZ" altLang="cs-CZ" sz="2200" dirty="0">
                <a:latin typeface="Arial" panose="020B0604020202020204" pitchFamily="34" charset="0"/>
              </a:rPr>
              <a:t>INFLUENCE OF MARKET</a:t>
            </a:r>
            <a:r>
              <a:rPr lang="en-US" altLang="cs-CZ" sz="2200" dirty="0">
                <a:latin typeface="Arial" panose="020B0604020202020204" pitchFamily="34" charset="0"/>
              </a:rPr>
              <a:t>)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cs-CZ" altLang="cs-CZ" sz="2000" dirty="0" err="1">
                <a:latin typeface="Arial" panose="020B0604020202020204" pitchFamily="34" charset="0"/>
              </a:rPr>
              <a:t>it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en-US" altLang="cs-CZ" sz="2000" dirty="0">
                <a:latin typeface="Arial" panose="020B0604020202020204" pitchFamily="34" charset="0"/>
              </a:rPr>
              <a:t>remove</a:t>
            </a:r>
            <a:r>
              <a:rPr lang="cs-CZ" altLang="cs-CZ" sz="2000" dirty="0">
                <a:latin typeface="Arial" panose="020B0604020202020204" pitchFamily="34" charset="0"/>
              </a:rPr>
              <a:t>s</a:t>
            </a:r>
            <a:r>
              <a:rPr lang="en-US" altLang="cs-CZ" sz="2000" dirty="0">
                <a:latin typeface="Arial" panose="020B0604020202020204" pitchFamily="34" charset="0"/>
              </a:rPr>
              <a:t> the negative impact of the market influences and stimulate</a:t>
            </a:r>
            <a:r>
              <a:rPr lang="cs-CZ" altLang="cs-CZ" sz="2000" dirty="0">
                <a:latin typeface="Arial" panose="020B0604020202020204" pitchFamily="34" charset="0"/>
              </a:rPr>
              <a:t>s</a:t>
            </a:r>
            <a:r>
              <a:rPr lang="en-US" altLang="cs-CZ" sz="2000" dirty="0">
                <a:latin typeface="Arial" panose="020B0604020202020204" pitchFamily="34" charset="0"/>
              </a:rPr>
              <a:t> positive influences</a:t>
            </a:r>
          </a:p>
        </p:txBody>
      </p:sp>
    </p:spTree>
    <p:extLst>
      <p:ext uri="{BB962C8B-B14F-4D97-AF65-F5344CB8AC3E}">
        <p14:creationId xmlns:p14="http://schemas.microsoft.com/office/powerpoint/2010/main" val="3074038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MARKET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227013" y="723979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SUPPLY CURVE</a:t>
            </a:r>
            <a:endParaRPr lang="en-GB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457200" y="1286213"/>
            <a:ext cx="3008313" cy="3798888"/>
          </a:xfrm>
        </p:spPr>
        <p:txBody>
          <a:bodyPr/>
          <a:lstStyle/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volume of supply (Q) is dependent on the price (P).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US" altLang="cs-CZ" sz="10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price is therefore independent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and 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quantity</a:t>
            </a:r>
            <a:r>
              <a:rPr lang="en-US" altLang="cs-CZ" sz="2200" dirty="0">
                <a:latin typeface="Arial" panose="020B0604020202020204" pitchFamily="34" charset="0"/>
              </a:rPr>
              <a:t> the dependent variable.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US" altLang="cs-CZ" sz="10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relationship between these two variables reflects the </a:t>
            </a:r>
            <a:r>
              <a:rPr lang="en-US" altLang="cs-CZ" sz="2200" b="1" dirty="0">
                <a:latin typeface="Arial" panose="020B0604020202020204" pitchFamily="34" charset="0"/>
              </a:rPr>
              <a:t>supply curve</a:t>
            </a:r>
            <a:r>
              <a:rPr lang="en-US" altLang="cs-CZ" sz="2200" dirty="0">
                <a:latin typeface="Arial" panose="020B0604020202020204" pitchFamily="34" charset="0"/>
              </a:rPr>
              <a:t>.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14470" y="1647030"/>
            <a:ext cx="4583115" cy="4150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85258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360</TotalTime>
  <Words>1710</Words>
  <Application>Microsoft Office PowerPoint</Application>
  <PresentationFormat>Předvádění na obrazovce (4:3)</PresentationFormat>
  <Paragraphs>253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Symbol</vt:lpstr>
      <vt:lpstr>Motiv sady Office</vt:lpstr>
      <vt:lpstr>Vlastní návrh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Ingrid Majerová</cp:lastModifiedBy>
  <cp:revision>59</cp:revision>
  <dcterms:created xsi:type="dcterms:W3CDTF">2016-03-17T12:08:01Z</dcterms:created>
  <dcterms:modified xsi:type="dcterms:W3CDTF">2023-09-13T10:32:07Z</dcterms:modified>
</cp:coreProperties>
</file>