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64" r:id="rId4"/>
    <p:sldId id="279" r:id="rId5"/>
    <p:sldId id="258" r:id="rId6"/>
    <p:sldId id="303" r:id="rId7"/>
    <p:sldId id="278" r:id="rId8"/>
    <p:sldId id="310" r:id="rId9"/>
    <p:sldId id="263" r:id="rId10"/>
    <p:sldId id="311" r:id="rId11"/>
    <p:sldId id="312" r:id="rId12"/>
    <p:sldId id="313" r:id="rId13"/>
    <p:sldId id="314" r:id="rId14"/>
    <p:sldId id="315" r:id="rId15"/>
    <p:sldId id="317" r:id="rId16"/>
    <p:sldId id="316" r:id="rId17"/>
    <p:sldId id="318" r:id="rId18"/>
    <p:sldId id="319" r:id="rId19"/>
    <p:sldId id="321" r:id="rId20"/>
    <p:sldId id="322" r:id="rId21"/>
    <p:sldId id="323" r:id="rId22"/>
    <p:sldId id="324" r:id="rId23"/>
    <p:sldId id="325" r:id="rId24"/>
    <p:sldId id="327" r:id="rId25"/>
    <p:sldId id="330" r:id="rId26"/>
    <p:sldId id="326" r:id="rId27"/>
    <p:sldId id="331" r:id="rId28"/>
    <p:sldId id="329" r:id="rId29"/>
    <p:sldId id="328" r:id="rId30"/>
    <p:sldId id="332" r:id="rId31"/>
    <p:sldId id="333" r:id="rId32"/>
    <p:sldId id="334" r:id="rId33"/>
    <p:sldId id="277" r:id="rId34"/>
  </p:sldIdLst>
  <p:sldSz cx="9144000" cy="6858000" type="screen4x3"/>
  <p:notesSz cx="6858000" cy="9144000"/>
  <p:defaultTextStyle>
    <a:defPPr>
      <a:defRPr lang="cs-CZ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4095">
          <p15:clr>
            <a:srgbClr val="A4A3A4"/>
          </p15:clr>
        </p15:guide>
        <p15:guide id="2" pos="213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07871"/>
    <a:srgbClr val="003300"/>
    <a:srgbClr val="006600"/>
    <a:srgbClr val="336600"/>
    <a:srgbClr val="00544D"/>
    <a:srgbClr val="6B2E6E"/>
    <a:srgbClr val="265787"/>
    <a:srgbClr val="00244D"/>
    <a:srgbClr val="9C1F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816" y="114"/>
      </p:cViewPr>
      <p:guideLst>
        <p:guide orient="horz" pos="4095"/>
        <p:guide pos="213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presProps" Target="presProps.xml"/><Relationship Id="rId8" Type="http://schemas.openxmlformats.org/officeDocument/2006/relationships/slide" Target="slides/slide6.xml"/><Relationship Id="rId3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4DD7FA-A0FA-4012-A98F-15A09618F799}" type="datetimeFigureOut">
              <a:rPr lang="cs-CZ"/>
              <a:pPr>
                <a:defRPr/>
              </a:pPr>
              <a:t>13.09.2023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8ADDDF-1264-4F28-8338-EC1E07F3DEE5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5771258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42B50E-3DA8-4309-9076-4D02E7FD53CC}" type="datetimeFigureOut">
              <a:rPr lang="cs-CZ"/>
              <a:pPr>
                <a:defRPr/>
              </a:pPr>
              <a:t>13.09.2023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CB83C9-5B4C-4800-9FD3-945C60804B34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5902147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BE6D05-4501-4B0C-91E8-06A0EFE8D207}" type="datetimeFigureOut">
              <a:rPr lang="cs-CZ"/>
              <a:pPr>
                <a:defRPr/>
              </a:pPr>
              <a:t>13.09.2023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D71501-7BD9-4790-9FCF-670D1CE8DC9C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65818964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lze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B6CF5-6D0E-4832-A128-5D76418DBB90}" type="datetimeFigureOut">
              <a:rPr lang="cs-CZ" smtClean="0"/>
              <a:t>13.09.2023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E1257-616D-4DFF-BC7B-1D110706FE5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7600480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B6CF5-6D0E-4832-A128-5D76418DBB90}" type="datetimeFigureOut">
              <a:rPr lang="cs-CZ" smtClean="0"/>
              <a:t>13.09.2023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E1257-616D-4DFF-BC7B-1D110706FE5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27646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B6CF5-6D0E-4832-A128-5D76418DBB90}" type="datetimeFigureOut">
              <a:rPr lang="cs-CZ" smtClean="0"/>
              <a:t>13.09.2023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E1257-616D-4DFF-BC7B-1D110706FE5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1328384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B6CF5-6D0E-4832-A128-5D76418DBB90}" type="datetimeFigureOut">
              <a:rPr lang="cs-CZ" smtClean="0"/>
              <a:t>13.09.2023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E1257-616D-4DFF-BC7B-1D110706FE5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2412682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B6CF5-6D0E-4832-A128-5D76418DBB90}" type="datetimeFigureOut">
              <a:rPr lang="cs-CZ" smtClean="0"/>
              <a:t>13.09.2023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E1257-616D-4DFF-BC7B-1D110706FE5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3194657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B6CF5-6D0E-4832-A128-5D76418DBB90}" type="datetimeFigureOut">
              <a:rPr lang="cs-CZ" smtClean="0"/>
              <a:t>13.09.2023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E1257-616D-4DFF-BC7B-1D110706FE5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2814067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B6CF5-6D0E-4832-A128-5D76418DBB90}" type="datetimeFigureOut">
              <a:rPr lang="cs-CZ" smtClean="0"/>
              <a:t>13.09.2023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E1257-616D-4DFF-BC7B-1D110706FE5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2680520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B6CF5-6D0E-4832-A128-5D76418DBB90}" type="datetimeFigureOut">
              <a:rPr lang="cs-CZ" smtClean="0"/>
              <a:t>13.09.2023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E1257-616D-4DFF-BC7B-1D110706FE5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867621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A700F2-724B-4B1E-B123-094AE7CD8C2F}" type="datetimeFigureOut">
              <a:rPr lang="cs-CZ"/>
              <a:pPr>
                <a:defRPr/>
              </a:pPr>
              <a:t>13.09.2023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9F7D87-A4E6-4B6E-9D27-4FA8003DE0F0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3905235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B6CF5-6D0E-4832-A128-5D76418DBB90}" type="datetimeFigureOut">
              <a:rPr lang="cs-CZ" smtClean="0"/>
              <a:t>13.09.2023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E1257-616D-4DFF-BC7B-1D110706FE5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0328980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B6CF5-6D0E-4832-A128-5D76418DBB90}" type="datetimeFigureOut">
              <a:rPr lang="cs-CZ" smtClean="0"/>
              <a:t>13.09.2023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E1257-616D-4DFF-BC7B-1D110706FE5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5138813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B6CF5-6D0E-4832-A128-5D76418DBB90}" type="datetimeFigureOut">
              <a:rPr lang="cs-CZ" smtClean="0"/>
              <a:t>13.09.2023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E1257-616D-4DFF-BC7B-1D110706FE5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123365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2BFADF-DDC1-4400-8B64-5715C51EA3D1}" type="datetimeFigureOut">
              <a:rPr lang="cs-CZ"/>
              <a:pPr>
                <a:defRPr/>
              </a:pPr>
              <a:t>13.09.2023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43CB71-E416-464C-86CB-A55091E5F12D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2953530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0AE38D-4CF5-4C80-ABE4-FD162976B94B}" type="datetimeFigureOut">
              <a:rPr lang="cs-CZ"/>
              <a:pPr>
                <a:defRPr/>
              </a:pPr>
              <a:t>13.09.2023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F58CE5-2EB2-412A-9C0F-D009C00C8346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062080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D6E249-19AE-459C-A3E5-D1C2CC123D00}" type="datetimeFigureOut">
              <a:rPr lang="cs-CZ"/>
              <a:pPr>
                <a:defRPr/>
              </a:pPr>
              <a:t>13.09.2023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37C48E-035A-429E-9ADF-79C48A0AD2F3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3582663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ABDA44-4CAA-4345-A756-4703360EE242}" type="datetimeFigureOut">
              <a:rPr lang="cs-CZ"/>
              <a:pPr>
                <a:defRPr/>
              </a:pPr>
              <a:t>13.09.2023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1A00D4-7926-404C-B321-BFF026D8C31C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1335299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E782F0-DC46-4F00-81DD-2ACBA3C3B310}" type="datetimeFigureOut">
              <a:rPr lang="cs-CZ"/>
              <a:pPr>
                <a:defRPr/>
              </a:pPr>
              <a:t>13.09.2023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E82D61-01CE-4948-92AE-A6ED95CD8D15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7668842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143C5B-64DA-40ED-9576-975ED67AA1C3}" type="datetimeFigureOut">
              <a:rPr lang="cs-CZ"/>
              <a:pPr>
                <a:defRPr/>
              </a:pPr>
              <a:t>13.09.2023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033F4D-D45C-4D32-B9B4-4DB8B4F8A3A6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41551061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s-CZ" noProof="0"/>
              <a:t>Kliknutím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C4C866-D28D-46D0-B7D5-63035B3504AF}" type="datetimeFigureOut">
              <a:rPr lang="cs-CZ"/>
              <a:pPr>
                <a:defRPr/>
              </a:pPr>
              <a:t>13.09.2023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43421B-2210-4A7E-ABDE-6C42E3F47FFB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7953173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/>
              <a:t>Klepnutím lze upravit styl předlohy nadpisů.</a:t>
            </a:r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/>
              <a:t>Klepnutím lze upravit styly předlohy textu.</a:t>
            </a:r>
          </a:p>
          <a:p>
            <a:pPr lvl="1"/>
            <a:r>
              <a:rPr lang="cs-CZ" altLang="cs-CZ"/>
              <a:t>Druhá úroveň</a:t>
            </a:r>
          </a:p>
          <a:p>
            <a:pPr lvl="2"/>
            <a:r>
              <a:rPr lang="cs-CZ" altLang="cs-CZ"/>
              <a:t>Třetí úroveň</a:t>
            </a:r>
          </a:p>
          <a:p>
            <a:pPr lvl="3"/>
            <a:r>
              <a:rPr lang="cs-CZ" altLang="cs-CZ"/>
              <a:t>Čtvrtá úroveň</a:t>
            </a:r>
          </a:p>
          <a:p>
            <a:pPr lvl="4"/>
            <a:r>
              <a:rPr lang="cs-CZ" alt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990FB15-455F-4099-B3EC-126F10F4A8D9}" type="datetimeFigureOut">
              <a:rPr lang="cs-CZ"/>
              <a:pPr>
                <a:defRPr/>
              </a:pPr>
              <a:t>13.09.2023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2F082D34-91F0-4445-8CCE-2A9DBE25484A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AB6CF5-6D0E-4832-A128-5D76418DBB90}" type="datetimeFigureOut">
              <a:rPr lang="cs-CZ" smtClean="0"/>
              <a:t>13.09.2023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DE1257-616D-4DFF-BC7B-1D110706FE5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03014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8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8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8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8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8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5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2625782"/>
            <a:ext cx="9144000" cy="18002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3600" b="1" dirty="0">
                <a:latin typeface="Arial" pitchFamily="34" charset="0"/>
                <a:cs typeface="Arial" pitchFamily="34" charset="0"/>
              </a:rPr>
              <a:t>BEHAVIOUR OF FIRM IN IMPERFECT COMPETITION </a:t>
            </a:r>
            <a:endParaRPr lang="en-GB" sz="3600" b="1" dirty="0">
              <a:latin typeface="Arial" pitchFamily="34" charset="0"/>
              <a:cs typeface="Arial" pitchFamily="34" charset="0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cs-CZ" b="1" dirty="0">
                <a:latin typeface="Arial" pitchFamily="34" charset="0"/>
                <a:cs typeface="Arial" pitchFamily="34" charset="0"/>
              </a:rPr>
              <a:t>LESSON IX</a:t>
            </a:r>
            <a:endParaRPr lang="en-GB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51" name="TextovéPole 7"/>
          <p:cNvSpPr txBox="1">
            <a:spLocks noChangeArrowheads="1"/>
          </p:cNvSpPr>
          <p:nvPr/>
        </p:nvSpPr>
        <p:spPr bwMode="auto">
          <a:xfrm>
            <a:off x="0" y="4811713"/>
            <a:ext cx="91440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1800" dirty="0">
                <a:latin typeface="Arial" panose="020B0604020202020204" pitchFamily="34" charset="0"/>
              </a:rPr>
              <a:t>Dr. Ingrid Majerova</a:t>
            </a:r>
            <a:endParaRPr lang="en-GB" altLang="cs-CZ" sz="1800" dirty="0">
              <a:latin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1800" dirty="0" err="1">
                <a:latin typeface="Arial" panose="020B0604020202020204" pitchFamily="34" charset="0"/>
              </a:rPr>
              <a:t>Advanced</a:t>
            </a:r>
            <a:r>
              <a:rPr lang="cs-CZ" altLang="cs-CZ" sz="1800" dirty="0">
                <a:latin typeface="Arial" panose="020B0604020202020204" pitchFamily="34" charset="0"/>
              </a:rPr>
              <a:t> </a:t>
            </a:r>
            <a:r>
              <a:rPr lang="cs-CZ" altLang="cs-CZ" sz="1800" dirty="0" err="1">
                <a:latin typeface="Arial" panose="020B0604020202020204" pitchFamily="34" charset="0"/>
              </a:rPr>
              <a:t>Microeconomics</a:t>
            </a:r>
            <a:r>
              <a:rPr lang="cs-CZ" altLang="cs-CZ" sz="1800" dirty="0">
                <a:latin typeface="Arial" panose="020B0604020202020204" pitchFamily="34" charset="0"/>
              </a:rPr>
              <a:t>/</a:t>
            </a:r>
            <a:r>
              <a:rPr lang="en-GB" altLang="cs-CZ" sz="1800" dirty="0">
                <a:latin typeface="Arial" panose="020B0604020202020204" pitchFamily="34" charset="0"/>
              </a:rPr>
              <a:t>EVS/</a:t>
            </a:r>
            <a:r>
              <a:rPr lang="cs-CZ" altLang="cs-CZ" sz="1800">
                <a:latin typeface="Arial" panose="020B0604020202020204" pitchFamily="34" charset="0"/>
              </a:rPr>
              <a:t>NAAMI</a:t>
            </a:r>
            <a:endParaRPr lang="en-GB" altLang="cs-CZ" sz="1800" dirty="0">
              <a:latin typeface="Arial" panose="020B0604020202020204" pitchFamily="34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26728" y="185153"/>
            <a:ext cx="2668801" cy="2054924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latin typeface="Arial" pitchFamily="34" charset="0"/>
                <a:cs typeface="Arial" pitchFamily="34" charset="0"/>
              </a:rPr>
              <a:t>BEHAVIOUR OF FIRM IN IMPERFECT COMPETITION </a:t>
            </a:r>
          </a:p>
        </p:txBody>
      </p:sp>
      <p:sp>
        <p:nvSpPr>
          <p:cNvPr id="4102" name="TextovéPole 8"/>
          <p:cNvSpPr txBox="1">
            <a:spLocks noChangeArrowheads="1"/>
          </p:cNvSpPr>
          <p:nvPr/>
        </p:nvSpPr>
        <p:spPr bwMode="auto">
          <a:xfrm>
            <a:off x="338138" y="983411"/>
            <a:ext cx="847725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2400" b="1" dirty="0">
                <a:latin typeface="Arial" panose="020B0604020202020204" pitchFamily="34" charset="0"/>
              </a:rPr>
              <a:t>MARGINAL AND AVERAGE REVENUE IN</a:t>
            </a:r>
            <a:r>
              <a:rPr lang="en-US" altLang="cs-CZ" sz="2400" b="1" dirty="0">
                <a:latin typeface="Arial" panose="020B0604020202020204" pitchFamily="34" charset="0"/>
              </a:rPr>
              <a:t> IMPERFECT COMPETITION</a:t>
            </a:r>
            <a:endParaRPr lang="cs-CZ" altLang="cs-CZ" sz="2400" b="1" dirty="0">
              <a:latin typeface="Arial" panose="020B0604020202020204" pitchFamily="34" charset="0"/>
            </a:endParaRPr>
          </a:p>
        </p:txBody>
      </p:sp>
      <p:sp>
        <p:nvSpPr>
          <p:cNvPr id="3079" name="TextovéPole 10"/>
          <p:cNvSpPr txBox="1">
            <a:spLocks noChangeArrowheads="1"/>
          </p:cNvSpPr>
          <p:nvPr/>
        </p:nvSpPr>
        <p:spPr bwMode="auto">
          <a:xfrm>
            <a:off x="338138" y="1707762"/>
            <a:ext cx="8477250" cy="36009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285750" indent="-285750" eaLnBrk="1" hangingPunct="1">
              <a:spcBef>
                <a:spcPct val="0"/>
              </a:spcBef>
              <a:defRPr/>
            </a:pPr>
            <a:r>
              <a:rPr lang="en-US" altLang="cs-CZ" sz="2200" dirty="0">
                <a:latin typeface="Arial" panose="020B0604020202020204" pitchFamily="34" charset="0"/>
              </a:rPr>
              <a:t>Definition of unit revenues:</a:t>
            </a:r>
            <a:endParaRPr lang="cs-CZ" altLang="cs-CZ" sz="2200" dirty="0">
              <a:latin typeface="Arial" panose="020B0604020202020204" pitchFamily="34" charset="0"/>
            </a:endParaRPr>
          </a:p>
          <a:p>
            <a:pPr marL="285750" indent="-285750" eaLnBrk="1" hangingPunct="1">
              <a:spcBef>
                <a:spcPct val="0"/>
              </a:spcBef>
              <a:defRPr/>
            </a:pPr>
            <a:endParaRPr lang="en-US" altLang="cs-CZ" sz="800" dirty="0">
              <a:latin typeface="Arial" panose="020B0604020202020204" pitchFamily="34" charset="0"/>
            </a:endParaRPr>
          </a:p>
          <a:p>
            <a:pPr marL="285750" indent="-285750" eaLnBrk="1" hangingPunct="1">
              <a:spcBef>
                <a:spcPct val="0"/>
              </a:spcBef>
              <a:defRPr/>
            </a:pPr>
            <a:r>
              <a:rPr lang="cs-CZ" altLang="cs-CZ" sz="2200" b="1" dirty="0">
                <a:latin typeface="Arial" panose="020B0604020202020204" pitchFamily="34" charset="0"/>
              </a:rPr>
              <a:t>MARGINAL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en-US" altLang="cs-CZ" sz="2200" dirty="0">
                <a:latin typeface="Arial" panose="020B0604020202020204" pitchFamily="34" charset="0"/>
              </a:rPr>
              <a:t>MR = </a:t>
            </a:r>
            <a:r>
              <a:rPr lang="cs-CZ" altLang="cs-CZ" sz="2200" dirty="0">
                <a:latin typeface="Cambria Math" panose="02040503050406030204" pitchFamily="18" charset="0"/>
                <a:ea typeface="Cambria Math" panose="02040503050406030204" pitchFamily="18" charset="0"/>
              </a:rPr>
              <a:t>△</a:t>
            </a:r>
            <a:r>
              <a:rPr lang="en-US" altLang="cs-CZ" sz="2200" dirty="0">
                <a:latin typeface="Arial" panose="020B0604020202020204" pitchFamily="34" charset="0"/>
              </a:rPr>
              <a:t>TR /△Q</a:t>
            </a:r>
          </a:p>
          <a:p>
            <a:pPr marL="285750" indent="-285750" eaLnBrk="1" hangingPunct="1">
              <a:spcBef>
                <a:spcPct val="0"/>
              </a:spcBef>
              <a:defRPr/>
            </a:pPr>
            <a:r>
              <a:rPr lang="cs-CZ" altLang="cs-CZ" sz="2200" b="1" dirty="0">
                <a:latin typeface="Arial" panose="020B0604020202020204" pitchFamily="34" charset="0"/>
              </a:rPr>
              <a:t>AVERAGE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en-US" altLang="cs-CZ" sz="2200" dirty="0">
                <a:latin typeface="Arial" panose="020B0604020202020204" pitchFamily="34" charset="0"/>
              </a:rPr>
              <a:t>AR = TR / Q = P</a:t>
            </a:r>
          </a:p>
          <a:p>
            <a:pPr marL="285750" indent="-285750" eaLnBrk="1" hangingPunct="1">
              <a:spcBef>
                <a:spcPct val="0"/>
              </a:spcBef>
              <a:defRPr/>
            </a:pPr>
            <a:endParaRPr lang="en-US" altLang="cs-CZ" sz="2200" dirty="0">
              <a:latin typeface="Arial" panose="020B0604020202020204" pitchFamily="34" charset="0"/>
            </a:endParaRPr>
          </a:p>
          <a:p>
            <a:pPr marL="285750" indent="-285750" eaLnBrk="1" hangingPunct="1">
              <a:spcBef>
                <a:spcPct val="0"/>
              </a:spcBef>
              <a:defRPr/>
            </a:pPr>
            <a:r>
              <a:rPr lang="en-US" altLang="cs-CZ" sz="2200" dirty="0">
                <a:latin typeface="Arial" panose="020B0604020202020204" pitchFamily="34" charset="0"/>
              </a:rPr>
              <a:t>Two fundamental differences </a:t>
            </a:r>
            <a:r>
              <a:rPr lang="cs-CZ" altLang="cs-CZ" sz="2200" dirty="0" err="1">
                <a:latin typeface="Arial" panose="020B0604020202020204" pitchFamily="34" charset="0"/>
              </a:rPr>
              <a:t>against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dirty="0" err="1">
                <a:latin typeface="Arial" panose="020B0604020202020204" pitchFamily="34" charset="0"/>
              </a:rPr>
              <a:t>the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en-US" altLang="cs-CZ" sz="2200" dirty="0">
                <a:latin typeface="Arial" panose="020B0604020202020204" pitchFamily="34" charset="0"/>
              </a:rPr>
              <a:t>perfect competition:</a:t>
            </a:r>
            <a:endParaRPr lang="cs-CZ" altLang="cs-CZ" sz="2200" dirty="0">
              <a:latin typeface="Arial" panose="020B0604020202020204" pitchFamily="34" charset="0"/>
            </a:endParaRPr>
          </a:p>
          <a:p>
            <a:pPr marL="285750" indent="-285750" eaLnBrk="1" hangingPunct="1">
              <a:spcBef>
                <a:spcPct val="0"/>
              </a:spcBef>
              <a:defRPr/>
            </a:pPr>
            <a:endParaRPr lang="en-US" altLang="cs-CZ" sz="800" dirty="0">
              <a:latin typeface="Arial" panose="020B0604020202020204" pitchFamily="34" charset="0"/>
            </a:endParaRPr>
          </a:p>
          <a:p>
            <a:pPr marL="1028700" lvl="1" eaLnBrk="1" hangingPunct="1">
              <a:spcBef>
                <a:spcPct val="0"/>
              </a:spcBef>
              <a:defRPr/>
            </a:pPr>
            <a:r>
              <a:rPr lang="en-US" altLang="cs-CZ" sz="2000" dirty="0">
                <a:latin typeface="Arial" panose="020B0604020202020204" pitchFamily="34" charset="0"/>
              </a:rPr>
              <a:t>AR and MR curves have a negative slope, which is the result of a negative slope individual demand curves.</a:t>
            </a:r>
          </a:p>
          <a:p>
            <a:pPr marL="1028700" lvl="1" eaLnBrk="1" hangingPunct="1">
              <a:spcBef>
                <a:spcPct val="0"/>
              </a:spcBef>
              <a:defRPr/>
            </a:pPr>
            <a:r>
              <a:rPr lang="en-US" altLang="cs-CZ" sz="2000" dirty="0">
                <a:latin typeface="Arial" panose="020B0604020202020204" pitchFamily="34" charset="0"/>
              </a:rPr>
              <a:t>The curve MR is not identical with the curve of the AR, but decreases </a:t>
            </a:r>
            <a:r>
              <a:rPr lang="cs-CZ" altLang="cs-CZ" sz="2000" dirty="0" err="1">
                <a:latin typeface="Arial" panose="020B0604020202020204" pitchFamily="34" charset="0"/>
              </a:rPr>
              <a:t>faster</a:t>
            </a:r>
            <a:r>
              <a:rPr lang="en-US" altLang="cs-CZ" sz="2000" dirty="0">
                <a:latin typeface="Arial" panose="020B0604020202020204" pitchFamily="34" charset="0"/>
              </a:rPr>
              <a:t>.</a:t>
            </a:r>
          </a:p>
          <a:p>
            <a:pPr eaLnBrk="1" hangingPunct="1">
              <a:spcBef>
                <a:spcPct val="0"/>
              </a:spcBef>
              <a:buNone/>
              <a:defRPr/>
            </a:pPr>
            <a:endParaRPr lang="en-GB" altLang="cs-CZ" sz="20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35002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latin typeface="Arial" pitchFamily="34" charset="0"/>
                <a:cs typeface="Arial" pitchFamily="34" charset="0"/>
              </a:rPr>
              <a:t>BEHAVIOUR OF FIRM IN IMPERFECT COMPETITION </a:t>
            </a:r>
          </a:p>
        </p:txBody>
      </p:sp>
      <p:sp>
        <p:nvSpPr>
          <p:cNvPr id="4102" name="TextovéPole 8"/>
          <p:cNvSpPr txBox="1">
            <a:spLocks noChangeArrowheads="1"/>
          </p:cNvSpPr>
          <p:nvPr/>
        </p:nvSpPr>
        <p:spPr bwMode="auto">
          <a:xfrm>
            <a:off x="338138" y="983411"/>
            <a:ext cx="847725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2400" b="1" dirty="0">
                <a:latin typeface="Arial" panose="020B0604020202020204" pitchFamily="34" charset="0"/>
              </a:rPr>
              <a:t>MARGINAL REVENUE IN</a:t>
            </a:r>
            <a:r>
              <a:rPr lang="en-US" altLang="cs-CZ" sz="2400" b="1" dirty="0">
                <a:latin typeface="Arial" panose="020B0604020202020204" pitchFamily="34" charset="0"/>
              </a:rPr>
              <a:t> IMPERFECT COMPETITION</a:t>
            </a:r>
            <a:endParaRPr lang="cs-CZ" altLang="cs-CZ" sz="2400" b="1" dirty="0">
              <a:latin typeface="Arial" panose="020B0604020202020204" pitchFamily="34" charset="0"/>
            </a:endParaRPr>
          </a:p>
        </p:txBody>
      </p:sp>
      <p:sp>
        <p:nvSpPr>
          <p:cNvPr id="3079" name="TextovéPole 10"/>
          <p:cNvSpPr txBox="1">
            <a:spLocks noChangeArrowheads="1"/>
          </p:cNvSpPr>
          <p:nvPr/>
        </p:nvSpPr>
        <p:spPr bwMode="auto">
          <a:xfrm>
            <a:off x="338138" y="1707762"/>
            <a:ext cx="8477250" cy="33855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285750" indent="-285750" eaLnBrk="1" hangingPunct="1">
              <a:spcBef>
                <a:spcPct val="0"/>
              </a:spcBef>
              <a:defRPr/>
            </a:pPr>
            <a:r>
              <a:rPr lang="en-US" altLang="cs-CZ" sz="2200" dirty="0">
                <a:latin typeface="Arial" panose="020B0604020202020204" pitchFamily="34" charset="0"/>
              </a:rPr>
              <a:t>Because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en-US" altLang="cs-CZ" sz="2200" dirty="0">
                <a:latin typeface="Arial" panose="020B0604020202020204" pitchFamily="34" charset="0"/>
              </a:rPr>
              <a:t>demand curve decreases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en-US" altLang="cs-CZ" sz="2200" dirty="0">
                <a:latin typeface="Arial" panose="020B0604020202020204" pitchFamily="34" charset="0"/>
              </a:rPr>
              <a:t>in the case of imperfect competition, marginal revenue (MR) decreases with the increase of production </a:t>
            </a:r>
            <a:r>
              <a:rPr lang="cs-CZ" altLang="cs-CZ" sz="2200" dirty="0">
                <a:latin typeface="Arial" panose="020B0604020202020204" pitchFamily="34" charset="0"/>
              </a:rPr>
              <a:t>as </a:t>
            </a:r>
            <a:r>
              <a:rPr lang="cs-CZ" altLang="cs-CZ" sz="2200" dirty="0" err="1">
                <a:latin typeface="Arial" panose="020B0604020202020204" pitchFamily="34" charset="0"/>
              </a:rPr>
              <a:t>well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en-US" altLang="cs-CZ" sz="2200" dirty="0">
                <a:latin typeface="Arial" panose="020B0604020202020204" pitchFamily="34" charset="0"/>
              </a:rPr>
              <a:t>and must be lower than the price at which the last unit is sold (MR &lt;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en-US" altLang="cs-CZ" sz="2200" dirty="0">
                <a:latin typeface="Arial" panose="020B0604020202020204" pitchFamily="34" charset="0"/>
              </a:rPr>
              <a:t>P).</a:t>
            </a:r>
          </a:p>
          <a:p>
            <a:pPr marL="285750" indent="-285750" eaLnBrk="1" hangingPunct="1">
              <a:spcBef>
                <a:spcPct val="0"/>
              </a:spcBef>
              <a:defRPr/>
            </a:pPr>
            <a:endParaRPr lang="en-US" altLang="cs-CZ" sz="2200" dirty="0">
              <a:latin typeface="Arial" panose="020B0604020202020204" pitchFamily="34" charset="0"/>
            </a:endParaRPr>
          </a:p>
          <a:p>
            <a:pPr marL="285750" indent="-285750" eaLnBrk="1" hangingPunct="1">
              <a:spcBef>
                <a:spcPct val="0"/>
              </a:spcBef>
              <a:defRPr/>
            </a:pPr>
            <a:r>
              <a:rPr lang="en-US" altLang="cs-CZ" sz="2200" dirty="0">
                <a:latin typeface="Arial" panose="020B0604020202020204" pitchFamily="34" charset="0"/>
              </a:rPr>
              <a:t>MR is, like TR, influenced by the elasticity of demand:</a:t>
            </a:r>
            <a:endParaRPr lang="cs-CZ" altLang="cs-CZ" sz="2200" dirty="0">
              <a:latin typeface="Arial" panose="020B0604020202020204" pitchFamily="34" charset="0"/>
            </a:endParaRPr>
          </a:p>
          <a:p>
            <a:pPr marL="285750" indent="-285750" eaLnBrk="1" hangingPunct="1">
              <a:spcBef>
                <a:spcPct val="0"/>
              </a:spcBef>
              <a:defRPr/>
            </a:pPr>
            <a:endParaRPr lang="en-US" altLang="cs-CZ" sz="2200" dirty="0">
              <a:latin typeface="Arial" panose="020B0604020202020204" pitchFamily="34" charset="0"/>
            </a:endParaRPr>
          </a:p>
          <a:p>
            <a:pPr marL="1028700" lvl="1" eaLnBrk="1" hangingPunct="1">
              <a:spcBef>
                <a:spcPct val="0"/>
              </a:spcBef>
              <a:defRPr/>
            </a:pPr>
            <a:r>
              <a:rPr lang="en-US" altLang="cs-CZ" sz="2000" b="1" dirty="0">
                <a:latin typeface="Arial" panose="020B0604020202020204" pitchFamily="34" charset="0"/>
              </a:rPr>
              <a:t>MR</a:t>
            </a:r>
            <a:r>
              <a:rPr lang="cs-CZ" altLang="cs-CZ" sz="2000" b="1" dirty="0">
                <a:latin typeface="Arial" panose="020B0604020202020204" pitchFamily="34" charset="0"/>
              </a:rPr>
              <a:t> </a:t>
            </a:r>
            <a:r>
              <a:rPr lang="en-US" altLang="cs-CZ" sz="2000" b="1" dirty="0">
                <a:latin typeface="Arial" panose="020B0604020202020204" pitchFamily="34" charset="0"/>
              </a:rPr>
              <a:t>&gt; 0 - if demand is elastic</a:t>
            </a:r>
          </a:p>
          <a:p>
            <a:pPr marL="1028700" lvl="1" eaLnBrk="1" hangingPunct="1">
              <a:spcBef>
                <a:spcPct val="0"/>
              </a:spcBef>
              <a:defRPr/>
            </a:pPr>
            <a:r>
              <a:rPr lang="en-US" altLang="cs-CZ" sz="2000" b="1" dirty="0">
                <a:latin typeface="Arial" panose="020B0604020202020204" pitchFamily="34" charset="0"/>
              </a:rPr>
              <a:t>MR = 0 - if demand is unitary elastic</a:t>
            </a:r>
          </a:p>
          <a:p>
            <a:pPr marL="1028700" lvl="1" eaLnBrk="1" hangingPunct="1">
              <a:spcBef>
                <a:spcPct val="0"/>
              </a:spcBef>
              <a:defRPr/>
            </a:pPr>
            <a:r>
              <a:rPr lang="en-US" altLang="cs-CZ" sz="2000" b="1" dirty="0">
                <a:latin typeface="Arial" panose="020B0604020202020204" pitchFamily="34" charset="0"/>
              </a:rPr>
              <a:t>MR &lt;</a:t>
            </a:r>
            <a:r>
              <a:rPr lang="cs-CZ" altLang="cs-CZ" sz="2000" b="1" dirty="0">
                <a:latin typeface="Arial" panose="020B0604020202020204" pitchFamily="34" charset="0"/>
              </a:rPr>
              <a:t> </a:t>
            </a:r>
            <a:r>
              <a:rPr lang="en-US" altLang="cs-CZ" sz="2000" b="1" dirty="0">
                <a:latin typeface="Arial" panose="020B0604020202020204" pitchFamily="34" charset="0"/>
              </a:rPr>
              <a:t>0 - if demand is inelastic</a:t>
            </a:r>
            <a:endParaRPr lang="en-GB" altLang="cs-CZ" sz="2000" b="1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05890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latin typeface="Arial" pitchFamily="34" charset="0"/>
                <a:cs typeface="Arial" pitchFamily="34" charset="0"/>
              </a:rPr>
              <a:t>BEHAVIOUR OF FIRM IN IMPERFECT COMPETITION </a:t>
            </a:r>
          </a:p>
        </p:txBody>
      </p:sp>
      <p:sp>
        <p:nvSpPr>
          <p:cNvPr id="4102" name="TextovéPole 8"/>
          <p:cNvSpPr txBox="1">
            <a:spLocks noChangeArrowheads="1"/>
          </p:cNvSpPr>
          <p:nvPr/>
        </p:nvSpPr>
        <p:spPr bwMode="auto">
          <a:xfrm>
            <a:off x="338138" y="983411"/>
            <a:ext cx="847725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2400" b="1" dirty="0">
                <a:latin typeface="Arial" panose="020B0604020202020204" pitchFamily="34" charset="0"/>
              </a:rPr>
              <a:t>MONOPOLY</a:t>
            </a:r>
          </a:p>
        </p:txBody>
      </p:sp>
      <p:sp>
        <p:nvSpPr>
          <p:cNvPr id="3079" name="TextovéPole 10"/>
          <p:cNvSpPr txBox="1">
            <a:spLocks noChangeArrowheads="1"/>
          </p:cNvSpPr>
          <p:nvPr/>
        </p:nvSpPr>
        <p:spPr bwMode="auto">
          <a:xfrm>
            <a:off x="338138" y="1707762"/>
            <a:ext cx="8477250" cy="37240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285750" indent="-285750" eaLnBrk="1" hangingPunct="1">
              <a:spcBef>
                <a:spcPct val="0"/>
              </a:spcBef>
              <a:defRPr/>
            </a:pPr>
            <a:r>
              <a:rPr lang="en-US" altLang="cs-CZ" sz="2200" dirty="0">
                <a:latin typeface="Arial" panose="020B0604020202020204" pitchFamily="34" charset="0"/>
              </a:rPr>
              <a:t>Monopoly is the opposite of perfect competition.</a:t>
            </a:r>
            <a:endParaRPr lang="cs-CZ" altLang="cs-CZ" sz="2200" dirty="0">
              <a:latin typeface="Arial" panose="020B0604020202020204" pitchFamily="34" charset="0"/>
            </a:endParaRPr>
          </a:p>
          <a:p>
            <a:pPr marL="285750" indent="-285750" eaLnBrk="1" hangingPunct="1">
              <a:spcBef>
                <a:spcPct val="0"/>
              </a:spcBef>
              <a:defRPr/>
            </a:pPr>
            <a:endParaRPr lang="en-US" altLang="cs-CZ" sz="2200" dirty="0">
              <a:latin typeface="Arial" panose="020B0604020202020204" pitchFamily="34" charset="0"/>
            </a:endParaRPr>
          </a:p>
          <a:p>
            <a:pPr marL="285750" indent="-285750" eaLnBrk="1" hangingPunct="1">
              <a:spcBef>
                <a:spcPct val="0"/>
              </a:spcBef>
              <a:defRPr/>
            </a:pPr>
            <a:r>
              <a:rPr lang="en-US" altLang="cs-CZ" sz="2200" dirty="0">
                <a:latin typeface="Arial" panose="020B0604020202020204" pitchFamily="34" charset="0"/>
              </a:rPr>
              <a:t>The basic assumptions for the existence of a monopoly:</a:t>
            </a:r>
          </a:p>
          <a:p>
            <a:pPr marL="1028700" lvl="1" eaLnBrk="1" hangingPunct="1">
              <a:spcBef>
                <a:spcPct val="0"/>
              </a:spcBef>
              <a:defRPr/>
            </a:pPr>
            <a:r>
              <a:rPr lang="en-US" altLang="cs-CZ" sz="2000" dirty="0">
                <a:latin typeface="Arial" panose="020B0604020202020204" pitchFamily="34" charset="0"/>
              </a:rPr>
              <a:t>Existence of a </a:t>
            </a:r>
            <a:r>
              <a:rPr lang="cs-CZ" altLang="cs-CZ" sz="2000" dirty="0" err="1">
                <a:latin typeface="Arial" panose="020B0604020202020204" pitchFamily="34" charset="0"/>
              </a:rPr>
              <a:t>one</a:t>
            </a:r>
            <a:r>
              <a:rPr lang="en-US" altLang="cs-CZ" sz="2000" dirty="0">
                <a:latin typeface="Arial" panose="020B0604020202020204" pitchFamily="34" charset="0"/>
              </a:rPr>
              <a:t> producer (</a:t>
            </a:r>
            <a:r>
              <a:rPr lang="cs-CZ" altLang="cs-CZ" sz="2000" dirty="0" err="1">
                <a:latin typeface="Arial" panose="020B0604020202020204" pitchFamily="34" charset="0"/>
              </a:rPr>
              <a:t>firm</a:t>
            </a:r>
            <a:r>
              <a:rPr lang="en-US" altLang="cs-CZ" sz="2000" dirty="0">
                <a:latin typeface="Arial" panose="020B0604020202020204" pitchFamily="34" charset="0"/>
              </a:rPr>
              <a:t>) on the market</a:t>
            </a:r>
          </a:p>
          <a:p>
            <a:pPr marL="1028700" lvl="1" eaLnBrk="1" hangingPunct="1">
              <a:spcBef>
                <a:spcPct val="0"/>
              </a:spcBef>
              <a:defRPr/>
            </a:pPr>
            <a:r>
              <a:rPr lang="cs-CZ" altLang="cs-CZ" sz="2000" dirty="0">
                <a:latin typeface="Arial" panose="020B0604020202020204" pitchFamily="34" charset="0"/>
              </a:rPr>
              <a:t>P</a:t>
            </a:r>
            <a:r>
              <a:rPr lang="en-US" altLang="cs-CZ" sz="2000" dirty="0" err="1">
                <a:latin typeface="Arial" panose="020B0604020202020204" pitchFamily="34" charset="0"/>
              </a:rPr>
              <a:t>roduct</a:t>
            </a:r>
            <a:r>
              <a:rPr lang="en-US" altLang="cs-CZ" sz="2000" dirty="0">
                <a:latin typeface="Arial" panose="020B0604020202020204" pitchFamily="34" charset="0"/>
              </a:rPr>
              <a:t> differentiation</a:t>
            </a:r>
          </a:p>
          <a:p>
            <a:pPr marL="1028700" lvl="1" eaLnBrk="1" hangingPunct="1">
              <a:spcBef>
                <a:spcPct val="0"/>
              </a:spcBef>
              <a:defRPr/>
            </a:pPr>
            <a:r>
              <a:rPr lang="en-US" altLang="cs-CZ" sz="2000" dirty="0">
                <a:latin typeface="Arial" panose="020B0604020202020204" pitchFamily="34" charset="0"/>
              </a:rPr>
              <a:t>Barriers to entry by other firms in the industry</a:t>
            </a:r>
          </a:p>
          <a:p>
            <a:pPr marL="285750" indent="-285750" eaLnBrk="1" hangingPunct="1">
              <a:spcBef>
                <a:spcPct val="0"/>
              </a:spcBef>
              <a:defRPr/>
            </a:pPr>
            <a:endParaRPr lang="en-US" altLang="cs-CZ" sz="2200" dirty="0">
              <a:latin typeface="Arial" panose="020B0604020202020204" pitchFamily="34" charset="0"/>
            </a:endParaRPr>
          </a:p>
          <a:p>
            <a:pPr marL="285750" indent="-285750" eaLnBrk="1" hangingPunct="1">
              <a:spcBef>
                <a:spcPct val="0"/>
              </a:spcBef>
              <a:defRPr/>
            </a:pPr>
            <a:r>
              <a:rPr lang="en-US" altLang="cs-CZ" sz="2200" dirty="0">
                <a:latin typeface="Arial" panose="020B0604020202020204" pitchFamily="34" charset="0"/>
              </a:rPr>
              <a:t>Because of the monopoly is </a:t>
            </a:r>
            <a:r>
              <a:rPr lang="cs-CZ" altLang="cs-CZ" sz="2200" dirty="0" err="1">
                <a:latin typeface="Arial" panose="020B0604020202020204" pitchFamily="34" charset="0"/>
              </a:rPr>
              <a:t>the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dirty="0" err="1">
                <a:latin typeface="Arial" panose="020B0604020202020204" pitchFamily="34" charset="0"/>
              </a:rPr>
              <a:t>only</a:t>
            </a:r>
            <a:r>
              <a:rPr lang="en-US" altLang="cs-CZ" sz="2200" dirty="0">
                <a:latin typeface="Arial" panose="020B0604020202020204" pitchFamily="34" charset="0"/>
              </a:rPr>
              <a:t> producer of the goods, the production is the production the whole industry.</a:t>
            </a:r>
          </a:p>
          <a:p>
            <a:pPr marL="285750" indent="-285750" eaLnBrk="1" hangingPunct="1">
              <a:spcBef>
                <a:spcPct val="0"/>
              </a:spcBef>
              <a:defRPr/>
            </a:pPr>
            <a:endParaRPr lang="en-US" altLang="cs-CZ" sz="2200" dirty="0">
              <a:latin typeface="Arial" panose="020B0604020202020204" pitchFamily="34" charset="0"/>
            </a:endParaRPr>
          </a:p>
          <a:p>
            <a:pPr marL="285750" indent="-285750" eaLnBrk="1" hangingPunct="1">
              <a:spcBef>
                <a:spcPct val="0"/>
              </a:spcBef>
              <a:defRPr/>
            </a:pPr>
            <a:r>
              <a:rPr lang="en-US" altLang="cs-CZ" sz="2200" b="1" dirty="0">
                <a:latin typeface="Arial" panose="020B0604020202020204" pitchFamily="34" charset="0"/>
              </a:rPr>
              <a:t>Individual demand =</a:t>
            </a:r>
            <a:r>
              <a:rPr lang="cs-CZ" altLang="cs-CZ" sz="2200" b="1" dirty="0">
                <a:latin typeface="Arial" panose="020B0604020202020204" pitchFamily="34" charset="0"/>
              </a:rPr>
              <a:t> </a:t>
            </a:r>
            <a:r>
              <a:rPr lang="en-US" altLang="cs-CZ" sz="2200" b="1" dirty="0">
                <a:latin typeface="Arial" panose="020B0604020202020204" pitchFamily="34" charset="0"/>
              </a:rPr>
              <a:t>market demand</a:t>
            </a:r>
            <a:endParaRPr lang="en-GB" altLang="cs-CZ" sz="2000" b="1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785909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latin typeface="Arial" pitchFamily="34" charset="0"/>
                <a:cs typeface="Arial" pitchFamily="34" charset="0"/>
              </a:rPr>
              <a:t>BEHAVIOUR OF FIRM IN IMPERFECT COMPETITION </a:t>
            </a:r>
          </a:p>
        </p:txBody>
      </p:sp>
      <p:sp>
        <p:nvSpPr>
          <p:cNvPr id="4102" name="TextovéPole 8"/>
          <p:cNvSpPr txBox="1">
            <a:spLocks noChangeArrowheads="1"/>
          </p:cNvSpPr>
          <p:nvPr/>
        </p:nvSpPr>
        <p:spPr bwMode="auto">
          <a:xfrm>
            <a:off x="338138" y="983411"/>
            <a:ext cx="847725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2400" b="1" dirty="0">
                <a:latin typeface="Arial" panose="020B0604020202020204" pitchFamily="34" charset="0"/>
              </a:rPr>
              <a:t>EQUILIBRIUM OF MONOPOLY</a:t>
            </a:r>
          </a:p>
        </p:txBody>
      </p:sp>
      <p:sp>
        <p:nvSpPr>
          <p:cNvPr id="3079" name="TextovéPole 10"/>
          <p:cNvSpPr txBox="1">
            <a:spLocks noChangeArrowheads="1"/>
          </p:cNvSpPr>
          <p:nvPr/>
        </p:nvSpPr>
        <p:spPr bwMode="auto">
          <a:xfrm>
            <a:off x="338138" y="1707762"/>
            <a:ext cx="8477250" cy="49859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285750" indent="-285750" eaLnBrk="1" hangingPunct="1">
              <a:spcBef>
                <a:spcPct val="0"/>
              </a:spcBef>
              <a:defRPr/>
            </a:pPr>
            <a:r>
              <a:rPr lang="en-US" altLang="cs-CZ" sz="2200" dirty="0">
                <a:latin typeface="Arial" panose="020B0604020202020204" pitchFamily="34" charset="0"/>
              </a:rPr>
              <a:t>Unlike the perfect competition individual demand curves decreases.</a:t>
            </a:r>
            <a:endParaRPr lang="cs-CZ" altLang="cs-CZ" sz="2200" dirty="0">
              <a:latin typeface="Arial" panose="020B0604020202020204" pitchFamily="34" charset="0"/>
            </a:endParaRPr>
          </a:p>
          <a:p>
            <a:pPr marL="285750" indent="-285750" eaLnBrk="1" hangingPunct="1">
              <a:spcBef>
                <a:spcPct val="0"/>
              </a:spcBef>
              <a:defRPr/>
            </a:pPr>
            <a:endParaRPr lang="en-US" altLang="cs-CZ" sz="1000" dirty="0">
              <a:latin typeface="Arial" panose="020B0604020202020204" pitchFamily="34" charset="0"/>
            </a:endParaRPr>
          </a:p>
          <a:p>
            <a:pPr marL="285750" indent="-285750" eaLnBrk="1" hangingPunct="1">
              <a:spcBef>
                <a:spcPct val="0"/>
              </a:spcBef>
              <a:defRPr/>
            </a:pPr>
            <a:r>
              <a:rPr lang="en-US" altLang="cs-CZ" sz="2200" dirty="0">
                <a:latin typeface="Arial" panose="020B0604020202020204" pitchFamily="34" charset="0"/>
              </a:rPr>
              <a:t>Marginal revenue curve decreases faster than the demand curve.</a:t>
            </a:r>
          </a:p>
          <a:p>
            <a:pPr marL="285750" indent="-285750" eaLnBrk="1" hangingPunct="1">
              <a:spcBef>
                <a:spcPct val="0"/>
              </a:spcBef>
              <a:defRPr/>
            </a:pPr>
            <a:endParaRPr lang="en-US" altLang="cs-CZ" sz="2200" dirty="0">
              <a:latin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  <a:buNone/>
              <a:defRPr/>
            </a:pPr>
            <a:r>
              <a:rPr lang="cs-CZ" altLang="cs-CZ" sz="2200" dirty="0">
                <a:latin typeface="Arial" panose="020B0604020202020204" pitchFamily="34" charset="0"/>
              </a:rPr>
              <a:t>MR = MC</a:t>
            </a:r>
          </a:p>
          <a:p>
            <a:pPr algn="ctr" eaLnBrk="1" hangingPunct="1">
              <a:spcBef>
                <a:spcPct val="0"/>
              </a:spcBef>
              <a:buNone/>
              <a:defRPr/>
            </a:pPr>
            <a:endParaRPr lang="cs-CZ" altLang="cs-CZ" sz="2200" dirty="0">
              <a:latin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  <a:buNone/>
              <a:defRPr/>
            </a:pPr>
            <a:r>
              <a:rPr lang="cs-CZ" altLang="cs-CZ" sz="2200" dirty="0">
                <a:latin typeface="Arial" panose="020B0604020202020204" pitchFamily="34" charset="0"/>
              </a:rPr>
              <a:t>P </a:t>
            </a:r>
            <a:r>
              <a:rPr lang="cs-CZ" altLang="cs-CZ" sz="2200" dirty="0">
                <a:latin typeface="Arial" panose="020B0604020202020204" pitchFamily="34" charset="0"/>
                <a:ea typeface="Cambria Math" panose="02040503050406030204" pitchFamily="18" charset="0"/>
              </a:rPr>
              <a:t>&gt; MC</a:t>
            </a:r>
            <a:endParaRPr lang="en-US" altLang="cs-CZ" sz="2200" dirty="0">
              <a:latin typeface="Arial" panose="020B0604020202020204" pitchFamily="34" charset="0"/>
            </a:endParaRPr>
          </a:p>
          <a:p>
            <a:pPr marL="285750" indent="-285750" eaLnBrk="1" hangingPunct="1">
              <a:spcBef>
                <a:spcPct val="0"/>
              </a:spcBef>
              <a:defRPr/>
            </a:pPr>
            <a:endParaRPr lang="en-US" altLang="cs-CZ" sz="2200" dirty="0">
              <a:latin typeface="Arial" panose="020B0604020202020204" pitchFamily="34" charset="0"/>
            </a:endParaRPr>
          </a:p>
          <a:p>
            <a:pPr marL="285750" indent="-285750" eaLnBrk="1" hangingPunct="1">
              <a:spcBef>
                <a:spcPct val="0"/>
              </a:spcBef>
              <a:defRPr/>
            </a:pPr>
            <a:r>
              <a:rPr lang="en-US" altLang="cs-CZ" sz="2200" dirty="0">
                <a:latin typeface="Arial" panose="020B0604020202020204" pitchFamily="34" charset="0"/>
              </a:rPr>
              <a:t>A significant difference from the perfect competition is the fact that the monopoly itself sets the price of its production. Because it is the only </a:t>
            </a:r>
            <a:r>
              <a:rPr lang="cs-CZ" altLang="cs-CZ" sz="2200" dirty="0" err="1">
                <a:latin typeface="Arial" panose="020B0604020202020204" pitchFamily="34" charset="0"/>
              </a:rPr>
              <a:t>producer</a:t>
            </a:r>
            <a:r>
              <a:rPr lang="en-US" altLang="cs-CZ" sz="2200" dirty="0">
                <a:latin typeface="Arial" panose="020B0604020202020204" pitchFamily="34" charset="0"/>
              </a:rPr>
              <a:t> on the market, </a:t>
            </a:r>
            <a:r>
              <a:rPr lang="cs-CZ" altLang="cs-CZ" sz="2200" dirty="0">
                <a:latin typeface="Arial" panose="020B0604020202020204" pitchFamily="34" charset="0"/>
              </a:rPr>
              <a:t>sels </a:t>
            </a:r>
            <a:r>
              <a:rPr lang="en-US" altLang="cs-CZ" sz="2200" dirty="0">
                <a:latin typeface="Arial" panose="020B0604020202020204" pitchFamily="34" charset="0"/>
              </a:rPr>
              <a:t>at a price that maximizes its profits. </a:t>
            </a:r>
            <a:endParaRPr lang="cs-CZ" altLang="cs-CZ" sz="2200" dirty="0">
              <a:latin typeface="Arial" panose="020B0604020202020204" pitchFamily="34" charset="0"/>
            </a:endParaRPr>
          </a:p>
          <a:p>
            <a:pPr marL="285750" indent="-285750" eaLnBrk="1" hangingPunct="1">
              <a:spcBef>
                <a:spcPct val="0"/>
              </a:spcBef>
              <a:defRPr/>
            </a:pPr>
            <a:r>
              <a:rPr lang="en-US" altLang="cs-CZ" sz="2200" b="1" dirty="0">
                <a:latin typeface="Arial" panose="020B0604020202020204" pitchFamily="34" charset="0"/>
              </a:rPr>
              <a:t>However, the buyer must be willing to accept this price.</a:t>
            </a:r>
            <a:endParaRPr lang="en-GB" altLang="cs-CZ" sz="2000" b="1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164280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latin typeface="Arial" pitchFamily="34" charset="0"/>
                <a:cs typeface="Arial" pitchFamily="34" charset="0"/>
              </a:rPr>
              <a:t>BEHAVIOUR OF FIRM IN IMPERFECT COMPETITION</a:t>
            </a:r>
            <a:endParaRPr lang="en-GB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150" name="TextovéPole 8"/>
          <p:cNvSpPr txBox="1">
            <a:spLocks noChangeArrowheads="1"/>
          </p:cNvSpPr>
          <p:nvPr/>
        </p:nvSpPr>
        <p:spPr bwMode="auto">
          <a:xfrm>
            <a:off x="342105" y="959207"/>
            <a:ext cx="8459787" cy="11079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2400" b="1" dirty="0">
                <a:latin typeface="Arial" panose="020B0604020202020204" pitchFamily="34" charset="0"/>
              </a:rPr>
              <a:t>REVENUES IN IMPERFECT COMPETITION</a:t>
            </a:r>
            <a:endParaRPr lang="en-US" altLang="cs-CZ" sz="2400" b="1" dirty="0">
              <a:latin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  <a:buNone/>
            </a:pPr>
            <a:endParaRPr lang="en-GB" altLang="cs-CZ" sz="1800" b="1" dirty="0">
              <a:latin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GB" altLang="cs-CZ" sz="2400" b="1" dirty="0">
              <a:latin typeface="Arial" panose="020B0604020202020204" pitchFamily="34" charset="0"/>
            </a:endParaRP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half" idx="2"/>
          </p:nvPr>
        </p:nvSpPr>
        <p:spPr>
          <a:xfrm>
            <a:off x="783605" y="1627632"/>
            <a:ext cx="2873995" cy="4645152"/>
          </a:xfrm>
        </p:spPr>
        <p:txBody>
          <a:bodyPr/>
          <a:lstStyle/>
          <a:p>
            <a:pPr marL="285750" indent="-285750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cs-CZ" altLang="cs-CZ" sz="2200" dirty="0" err="1">
                <a:latin typeface="Arial" panose="020B0604020202020204" pitchFamily="34" charset="0"/>
              </a:rPr>
              <a:t>Price</a:t>
            </a:r>
            <a:r>
              <a:rPr lang="cs-CZ" altLang="cs-CZ" sz="2200" dirty="0">
                <a:latin typeface="Arial" panose="020B0604020202020204" pitchFamily="34" charset="0"/>
              </a:rPr>
              <a:t> and </a:t>
            </a:r>
            <a:r>
              <a:rPr lang="cs-CZ" altLang="cs-CZ" sz="2200" dirty="0" err="1">
                <a:latin typeface="Arial" panose="020B0604020202020204" pitchFamily="34" charset="0"/>
              </a:rPr>
              <a:t>quantum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dirty="0" err="1">
                <a:latin typeface="Arial" panose="020B0604020202020204" pitchFamily="34" charset="0"/>
              </a:rPr>
              <a:t>of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dirty="0" err="1">
                <a:latin typeface="Arial" panose="020B0604020202020204" pitchFamily="34" charset="0"/>
              </a:rPr>
              <a:t>production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dirty="0" err="1">
                <a:latin typeface="Arial" panose="020B0604020202020204" pitchFamily="34" charset="0"/>
              </a:rPr>
              <a:t>is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dirty="0" err="1">
                <a:latin typeface="Arial" panose="020B0604020202020204" pitchFamily="34" charset="0"/>
              </a:rPr>
              <a:t>different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dirty="0" err="1">
                <a:latin typeface="Arial" panose="020B0604020202020204" pitchFamily="34" charset="0"/>
              </a:rPr>
              <a:t>from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dirty="0" err="1">
                <a:latin typeface="Arial" panose="020B0604020202020204" pitchFamily="34" charset="0"/>
              </a:rPr>
              <a:t>that</a:t>
            </a:r>
            <a:r>
              <a:rPr lang="cs-CZ" altLang="cs-CZ" sz="2200" dirty="0">
                <a:latin typeface="Arial" panose="020B0604020202020204" pitchFamily="34" charset="0"/>
              </a:rPr>
              <a:t> in </a:t>
            </a:r>
            <a:r>
              <a:rPr lang="cs-CZ" altLang="cs-CZ" sz="2200" dirty="0" err="1">
                <a:latin typeface="Arial" panose="020B0604020202020204" pitchFamily="34" charset="0"/>
              </a:rPr>
              <a:t>perfect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dirty="0" err="1">
                <a:latin typeface="Arial" panose="020B0604020202020204" pitchFamily="34" charset="0"/>
              </a:rPr>
              <a:t>competition</a:t>
            </a:r>
            <a:endParaRPr lang="cs-CZ" altLang="cs-CZ" sz="2200" dirty="0">
              <a:latin typeface="Arial" panose="020B0604020202020204" pitchFamily="34" charset="0"/>
            </a:endParaRPr>
          </a:p>
          <a:p>
            <a:pPr marL="285750" indent="-285750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endParaRPr lang="cs-CZ" sz="2200" dirty="0">
              <a:latin typeface="Arial" panose="020B0604020202020204" pitchFamily="34" charset="0"/>
            </a:endParaRPr>
          </a:p>
          <a:p>
            <a:pPr marL="285750" indent="-285750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endParaRPr lang="cs-CZ" sz="2200" dirty="0">
              <a:latin typeface="Arial" panose="020B0604020202020204" pitchFamily="34" charset="0"/>
            </a:endParaRPr>
          </a:p>
          <a:p>
            <a:pPr marL="285750" indent="-285750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endParaRPr lang="cs-CZ" sz="2200" dirty="0">
              <a:latin typeface="Arial" panose="020B0604020202020204" pitchFamily="34" charset="0"/>
            </a:endParaRPr>
          </a:p>
          <a:p>
            <a:pPr marL="285750" indent="-285750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endParaRPr lang="cs-CZ" sz="2200" dirty="0">
              <a:latin typeface="Arial" panose="020B0604020202020204" pitchFamily="34" charset="0"/>
            </a:endParaRPr>
          </a:p>
          <a:p>
            <a:pPr marL="285750" indent="-285750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endParaRPr lang="cs-CZ" sz="2200" dirty="0">
              <a:latin typeface="Arial" panose="020B0604020202020204" pitchFamily="34" charset="0"/>
            </a:endParaRPr>
          </a:p>
          <a:p>
            <a:pPr marL="285750" indent="-285750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endParaRPr lang="cs-CZ" sz="2200" dirty="0">
              <a:latin typeface="Arial" panose="020B0604020202020204" pitchFamily="34" charset="0"/>
            </a:endParaRPr>
          </a:p>
          <a:p>
            <a:pPr marL="285750" indent="-285750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endParaRPr lang="cs-CZ" sz="2200" dirty="0">
              <a:latin typeface="Arial" panose="020B0604020202020204" pitchFamily="34" charset="0"/>
            </a:endParaRPr>
          </a:p>
        </p:txBody>
      </p:sp>
      <p:sp>
        <p:nvSpPr>
          <p:cNvPr id="6" name="Šipka doprava 5"/>
          <p:cNvSpPr/>
          <p:nvPr/>
        </p:nvSpPr>
        <p:spPr>
          <a:xfrm>
            <a:off x="4070261" y="2581199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6876" y="5221200"/>
            <a:ext cx="1012024" cy="548688"/>
          </a:xfrm>
          <a:prstGeom prst="rect">
            <a:avLst/>
          </a:prstGeom>
        </p:spPr>
      </p:pic>
      <p:pic>
        <p:nvPicPr>
          <p:cNvPr id="7" name="Zástupný symbol pro obsah 6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3923792" y="1740408"/>
            <a:ext cx="4743450" cy="441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856992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latin typeface="Arial" pitchFamily="34" charset="0"/>
                <a:cs typeface="Arial" pitchFamily="34" charset="0"/>
              </a:rPr>
              <a:t>BEHAVIOUR OF FIRM IN IMPERFECT COMPETITION </a:t>
            </a:r>
          </a:p>
        </p:txBody>
      </p:sp>
      <p:sp>
        <p:nvSpPr>
          <p:cNvPr id="4102" name="TextovéPole 8"/>
          <p:cNvSpPr txBox="1">
            <a:spLocks noChangeArrowheads="1"/>
          </p:cNvSpPr>
          <p:nvPr/>
        </p:nvSpPr>
        <p:spPr bwMode="auto">
          <a:xfrm>
            <a:off x="338138" y="983411"/>
            <a:ext cx="847725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2400" b="1" dirty="0">
                <a:latin typeface="Arial" panose="020B0604020202020204" pitchFamily="34" charset="0"/>
              </a:rPr>
              <a:t>SUPPLY CURVE OF MONOPOLY</a:t>
            </a:r>
          </a:p>
        </p:txBody>
      </p:sp>
      <p:sp>
        <p:nvSpPr>
          <p:cNvPr id="3079" name="TextovéPole 10"/>
          <p:cNvSpPr txBox="1">
            <a:spLocks noChangeArrowheads="1"/>
          </p:cNvSpPr>
          <p:nvPr/>
        </p:nvSpPr>
        <p:spPr bwMode="auto">
          <a:xfrm>
            <a:off x="338138" y="1707762"/>
            <a:ext cx="8477250" cy="38164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285750" indent="-285750" eaLnBrk="1" hangingPunct="1">
              <a:spcBef>
                <a:spcPct val="0"/>
              </a:spcBef>
              <a:defRPr/>
            </a:pPr>
            <a:r>
              <a:rPr lang="en-US" altLang="cs-CZ" sz="2200" dirty="0">
                <a:latin typeface="Arial" panose="020B0604020202020204" pitchFamily="34" charset="0"/>
              </a:rPr>
              <a:t>In terms of monopoly </a:t>
            </a:r>
            <a:r>
              <a:rPr lang="cs-CZ" altLang="cs-CZ" sz="2200" dirty="0" err="1">
                <a:latin typeface="Arial" panose="020B0604020202020204" pitchFamily="34" charset="0"/>
              </a:rPr>
              <a:t>the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en-US" altLang="cs-CZ" sz="2200" dirty="0">
                <a:latin typeface="Arial" panose="020B0604020202020204" pitchFamily="34" charset="0"/>
              </a:rPr>
              <a:t>supply curve does not exist, because there is not one relationship between price and quantity.</a:t>
            </a:r>
          </a:p>
          <a:p>
            <a:pPr marL="285750" indent="-285750" eaLnBrk="1" hangingPunct="1">
              <a:spcBef>
                <a:spcPct val="0"/>
              </a:spcBef>
              <a:defRPr/>
            </a:pPr>
            <a:endParaRPr lang="en-US" altLang="cs-CZ" sz="2200" dirty="0">
              <a:latin typeface="Arial" panose="020B0604020202020204" pitchFamily="34" charset="0"/>
            </a:endParaRPr>
          </a:p>
          <a:p>
            <a:pPr marL="285750" indent="-285750" eaLnBrk="1" hangingPunct="1">
              <a:spcBef>
                <a:spcPct val="0"/>
              </a:spcBef>
              <a:defRPr/>
            </a:pPr>
            <a:r>
              <a:rPr lang="en-US" altLang="cs-CZ" sz="2200" dirty="0">
                <a:latin typeface="Arial" panose="020B0604020202020204" pitchFamily="34" charset="0"/>
              </a:rPr>
              <a:t>Firm in perfect competition may offer different quantities at different prices.</a:t>
            </a:r>
          </a:p>
          <a:p>
            <a:pPr marL="285750" indent="-285750" eaLnBrk="1" hangingPunct="1">
              <a:spcBef>
                <a:spcPct val="0"/>
              </a:spcBef>
              <a:defRPr/>
            </a:pPr>
            <a:endParaRPr lang="en-US" altLang="cs-CZ" sz="2200" dirty="0">
              <a:latin typeface="Arial" panose="020B0604020202020204" pitchFamily="34" charset="0"/>
            </a:endParaRPr>
          </a:p>
          <a:p>
            <a:pPr marL="285750" indent="-285750" eaLnBrk="1" hangingPunct="1">
              <a:spcBef>
                <a:spcPct val="0"/>
              </a:spcBef>
              <a:defRPr/>
            </a:pPr>
            <a:r>
              <a:rPr lang="en-US" altLang="cs-CZ" sz="2200" dirty="0">
                <a:latin typeface="Arial" panose="020B0604020202020204" pitchFamily="34" charset="0"/>
              </a:rPr>
              <a:t>In a monopoly, the company may offer different quantities for the same price or the same quantities at different prices.</a:t>
            </a:r>
            <a:endParaRPr lang="cs-CZ" altLang="cs-CZ" sz="2200" dirty="0">
              <a:latin typeface="Arial" panose="020B0604020202020204" pitchFamily="34" charset="0"/>
            </a:endParaRPr>
          </a:p>
          <a:p>
            <a:pPr marL="285750" indent="-285750" eaLnBrk="1" hangingPunct="1">
              <a:spcBef>
                <a:spcPct val="0"/>
              </a:spcBef>
              <a:defRPr/>
            </a:pPr>
            <a:endParaRPr lang="cs-CZ" altLang="cs-CZ" sz="2200" dirty="0">
              <a:latin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  <a:buNone/>
              <a:defRPr/>
            </a:pPr>
            <a:r>
              <a:rPr lang="cs-CZ" altLang="cs-CZ" sz="2200" dirty="0">
                <a:latin typeface="Arial" panose="020B0604020202020204" pitchFamily="34" charset="0"/>
              </a:rPr>
              <a:t>          </a:t>
            </a:r>
            <a:r>
              <a:rPr lang="en-US" altLang="cs-CZ" sz="2200" b="1" dirty="0">
                <a:latin typeface="Arial" panose="020B0604020202020204" pitchFamily="34" charset="0"/>
              </a:rPr>
              <a:t>we can </a:t>
            </a:r>
            <a:r>
              <a:rPr lang="cs-CZ" altLang="cs-CZ" sz="2200" b="1" dirty="0">
                <a:latin typeface="Arial" panose="020B0604020202020204" pitchFamily="34" charset="0"/>
              </a:rPr>
              <a:t>NOT </a:t>
            </a:r>
            <a:r>
              <a:rPr lang="en-US" altLang="cs-CZ" sz="2200" b="1" dirty="0">
                <a:latin typeface="Arial" panose="020B0604020202020204" pitchFamily="34" charset="0"/>
              </a:rPr>
              <a:t>clearly </a:t>
            </a:r>
            <a:r>
              <a:rPr lang="cs-CZ" altLang="cs-CZ" sz="2200" b="1" dirty="0" err="1">
                <a:latin typeface="Arial" panose="020B0604020202020204" pitchFamily="34" charset="0"/>
              </a:rPr>
              <a:t>determine</a:t>
            </a:r>
            <a:r>
              <a:rPr lang="en-US" altLang="cs-CZ" sz="2200" b="1" dirty="0">
                <a:latin typeface="Arial" panose="020B0604020202020204" pitchFamily="34" charset="0"/>
              </a:rPr>
              <a:t> the supply curve</a:t>
            </a:r>
            <a:r>
              <a:rPr lang="cs-CZ" altLang="cs-CZ" sz="2200" b="1" dirty="0">
                <a:latin typeface="Arial" panose="020B0604020202020204" pitchFamily="34" charset="0"/>
              </a:rPr>
              <a:t> </a:t>
            </a:r>
            <a:r>
              <a:rPr lang="cs-CZ" altLang="cs-CZ" sz="2200" b="1" dirty="0" err="1">
                <a:latin typeface="Arial" panose="020B0604020202020204" pitchFamily="34" charset="0"/>
              </a:rPr>
              <a:t>of</a:t>
            </a:r>
            <a:r>
              <a:rPr lang="cs-CZ" altLang="cs-CZ" sz="2200" b="1" dirty="0">
                <a:latin typeface="Arial" panose="020B0604020202020204" pitchFamily="34" charset="0"/>
              </a:rPr>
              <a:t> monopoly</a:t>
            </a:r>
            <a:endParaRPr lang="en-GB" altLang="cs-CZ" sz="2000" b="1" dirty="0">
              <a:latin typeface="Arial" panose="020B0604020202020204" pitchFamily="34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2505" y="4752787"/>
            <a:ext cx="664522" cy="3962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014285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latin typeface="Arial" pitchFamily="34" charset="0"/>
                <a:cs typeface="Arial" pitchFamily="34" charset="0"/>
              </a:rPr>
              <a:t>BEHAVIOUR OF FIRM IN IMPERFECT COMPETITION </a:t>
            </a:r>
          </a:p>
        </p:txBody>
      </p:sp>
      <p:sp>
        <p:nvSpPr>
          <p:cNvPr id="4102" name="TextovéPole 8"/>
          <p:cNvSpPr txBox="1">
            <a:spLocks noChangeArrowheads="1"/>
          </p:cNvSpPr>
          <p:nvPr/>
        </p:nvSpPr>
        <p:spPr bwMode="auto">
          <a:xfrm>
            <a:off x="338138" y="983411"/>
            <a:ext cx="847725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2400" b="1" dirty="0">
                <a:latin typeface="Arial" panose="020B0604020202020204" pitchFamily="34" charset="0"/>
              </a:rPr>
              <a:t>THE MONOPOLY POWER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079" name="TextovéPole 10"/>
              <p:cNvSpPr txBox="1">
                <a:spLocks noChangeArrowheads="1"/>
              </p:cNvSpPr>
              <p:nvPr/>
            </p:nvSpPr>
            <p:spPr bwMode="auto">
              <a:xfrm>
                <a:off x="338138" y="1707762"/>
                <a:ext cx="8477250" cy="503503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marL="285750" indent="-285750" eaLnBrk="1" hangingPunct="1">
                  <a:spcBef>
                    <a:spcPct val="0"/>
                  </a:spcBef>
                  <a:defRPr/>
                </a:pPr>
                <a:r>
                  <a:rPr lang="en-US" altLang="cs-CZ" sz="2200" dirty="0">
                    <a:latin typeface="Arial" panose="020B0604020202020204" pitchFamily="34" charset="0"/>
                  </a:rPr>
                  <a:t>In terms of monopoly </a:t>
                </a:r>
                <a:r>
                  <a:rPr lang="cs-CZ" altLang="cs-CZ" sz="2200" dirty="0" err="1">
                    <a:latin typeface="Arial" panose="020B0604020202020204" pitchFamily="34" charset="0"/>
                  </a:rPr>
                  <a:t>the</a:t>
                </a:r>
                <a:r>
                  <a:rPr lang="cs-CZ" altLang="cs-CZ" sz="2200" dirty="0">
                    <a:latin typeface="Arial" panose="020B0604020202020204" pitchFamily="34" charset="0"/>
                  </a:rPr>
                  <a:t> </a:t>
                </a:r>
                <a:r>
                  <a:rPr lang="en-US" altLang="cs-CZ" sz="2200" dirty="0">
                    <a:latin typeface="Arial" panose="020B0604020202020204" pitchFamily="34" charset="0"/>
                  </a:rPr>
                  <a:t>supply curve does not exist, because there is not one relationship between price and quantity.</a:t>
                </a:r>
                <a:endParaRPr lang="cs-CZ" altLang="cs-CZ" sz="2200" dirty="0">
                  <a:latin typeface="Arial" panose="020B0604020202020204" pitchFamily="34" charset="0"/>
                </a:endParaRPr>
              </a:p>
              <a:p>
                <a:pPr marL="285750" indent="-285750" eaLnBrk="1" hangingPunct="1">
                  <a:spcBef>
                    <a:spcPct val="0"/>
                  </a:spcBef>
                  <a:defRPr/>
                </a:pPr>
                <a:endParaRPr lang="en-US" altLang="cs-CZ" sz="800" dirty="0">
                  <a:latin typeface="Arial" panose="020B0604020202020204" pitchFamily="34" charset="0"/>
                </a:endParaRPr>
              </a:p>
              <a:p>
                <a:pPr marL="285750" indent="-285750" eaLnBrk="1" hangingPunct="1">
                  <a:spcBef>
                    <a:spcPct val="0"/>
                  </a:spcBef>
                  <a:defRPr/>
                </a:pPr>
                <a:r>
                  <a:rPr lang="en-US" altLang="cs-CZ" sz="2200" dirty="0">
                    <a:latin typeface="Arial" panose="020B0604020202020204" pitchFamily="34" charset="0"/>
                  </a:rPr>
                  <a:t>Monopoly power is the ability to set the price higher than the marginal cost</a:t>
                </a:r>
                <a:r>
                  <a:rPr lang="cs-CZ" altLang="cs-CZ" sz="2200" dirty="0">
                    <a:latin typeface="Arial" panose="020B0604020202020204" pitchFamily="34" charset="0"/>
                  </a:rPr>
                  <a:t>s</a:t>
                </a:r>
                <a:r>
                  <a:rPr lang="en-US" altLang="cs-CZ" sz="2200" dirty="0">
                    <a:latin typeface="Arial" panose="020B0604020202020204" pitchFamily="34" charset="0"/>
                  </a:rPr>
                  <a:t>.</a:t>
                </a:r>
                <a:endParaRPr lang="cs-CZ" altLang="cs-CZ" sz="2200" dirty="0">
                  <a:latin typeface="Arial" panose="020B0604020202020204" pitchFamily="34" charset="0"/>
                </a:endParaRPr>
              </a:p>
              <a:p>
                <a:pPr marL="285750" indent="-285750" eaLnBrk="1" hangingPunct="1">
                  <a:spcBef>
                    <a:spcPct val="0"/>
                  </a:spcBef>
                  <a:defRPr/>
                </a:pPr>
                <a:endParaRPr lang="en-US" altLang="cs-CZ" sz="800" dirty="0">
                  <a:latin typeface="Arial" panose="020B0604020202020204" pitchFamily="34" charset="0"/>
                </a:endParaRPr>
              </a:p>
              <a:p>
                <a:pPr marL="285750" indent="-285750" eaLnBrk="1" hangingPunct="1">
                  <a:spcBef>
                    <a:spcPct val="0"/>
                  </a:spcBef>
                  <a:defRPr/>
                </a:pPr>
                <a:r>
                  <a:rPr lang="en-US" altLang="cs-CZ" sz="2200" dirty="0">
                    <a:latin typeface="Arial" panose="020B0604020202020204" pitchFamily="34" charset="0"/>
                  </a:rPr>
                  <a:t>The degree of monopoly power can be expressed by Lerner index (L).</a:t>
                </a:r>
              </a:p>
              <a:p>
                <a:pPr marL="285750" indent="-285750" eaLnBrk="1" hangingPunct="1">
                  <a:spcBef>
                    <a:spcPct val="0"/>
                  </a:spcBef>
                  <a:defRPr/>
                </a:pPr>
                <a:endParaRPr lang="en-US" altLang="cs-CZ" sz="2200" dirty="0">
                  <a:latin typeface="Arial" panose="020B0604020202020204" pitchFamily="34" charset="0"/>
                </a:endParaRPr>
              </a:p>
              <a:p>
                <a:pPr algn="ctr" eaLnBrk="1" hangingPunct="1">
                  <a:spcBef>
                    <a:spcPct val="0"/>
                  </a:spcBef>
                  <a:buNone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altLang="cs-CZ" sz="2200" b="0" i="1" smtClean="0">
                          <a:latin typeface="Cambria Math" panose="02040503050406030204" pitchFamily="18" charset="0"/>
                        </a:rPr>
                        <m:t>𝐿</m:t>
                      </m:r>
                      <m:r>
                        <a:rPr lang="cs-CZ" altLang="cs-CZ" sz="2200" b="0" i="1" smtClean="0"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cs-CZ" altLang="cs-CZ" sz="2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cs-CZ" altLang="cs-CZ" sz="2200" b="0" i="1" smtClean="0">
                              <a:latin typeface="Cambria Math" panose="02040503050406030204" pitchFamily="18" charset="0"/>
                            </a:rPr>
                            <m:t>𝑃</m:t>
                          </m:r>
                          <m:r>
                            <a:rPr lang="cs-CZ" altLang="cs-CZ" sz="2200" b="0" i="1" smtClean="0">
                              <a:latin typeface="Cambria Math" panose="02040503050406030204" pitchFamily="18" charset="0"/>
                            </a:rPr>
                            <m:t> −</m:t>
                          </m:r>
                          <m:r>
                            <a:rPr lang="cs-CZ" altLang="cs-CZ" sz="2200" b="0" i="1" smtClean="0">
                              <a:latin typeface="Cambria Math" panose="02040503050406030204" pitchFamily="18" charset="0"/>
                            </a:rPr>
                            <m:t>𝑀𝐶</m:t>
                          </m:r>
                        </m:num>
                        <m:den>
                          <m:r>
                            <a:rPr lang="cs-CZ" altLang="cs-CZ" sz="2200" b="0" i="1" smtClean="0">
                              <a:latin typeface="Cambria Math" panose="02040503050406030204" pitchFamily="18" charset="0"/>
                            </a:rPr>
                            <m:t>𝑃</m:t>
                          </m:r>
                        </m:den>
                      </m:f>
                    </m:oMath>
                  </m:oMathPara>
                </a14:m>
                <a:endParaRPr lang="en-US" altLang="cs-CZ" sz="2200" dirty="0">
                  <a:latin typeface="Arial" panose="020B0604020202020204" pitchFamily="34" charset="0"/>
                </a:endParaRPr>
              </a:p>
              <a:p>
                <a:pPr marL="285750" indent="-285750" eaLnBrk="1" hangingPunct="1">
                  <a:spcBef>
                    <a:spcPct val="0"/>
                  </a:spcBef>
                  <a:defRPr/>
                </a:pPr>
                <a:endParaRPr lang="en-US" altLang="cs-CZ" sz="2200" dirty="0">
                  <a:latin typeface="Arial" panose="020B0604020202020204" pitchFamily="34" charset="0"/>
                </a:endParaRPr>
              </a:p>
              <a:p>
                <a:pPr marL="285750" indent="-285750" eaLnBrk="1" hangingPunct="1">
                  <a:spcBef>
                    <a:spcPct val="0"/>
                  </a:spcBef>
                  <a:defRPr/>
                </a:pPr>
                <a:r>
                  <a:rPr lang="en-US" altLang="cs-CZ" sz="2200" dirty="0">
                    <a:latin typeface="Arial" panose="020B0604020202020204" pitchFamily="34" charset="0"/>
                  </a:rPr>
                  <a:t>To express </a:t>
                </a:r>
                <a:r>
                  <a:rPr lang="cs-CZ" altLang="cs-CZ" sz="2200" dirty="0" err="1">
                    <a:latin typeface="Arial" panose="020B0604020202020204" pitchFamily="34" charset="0"/>
                  </a:rPr>
                  <a:t>the</a:t>
                </a:r>
                <a:r>
                  <a:rPr lang="cs-CZ" altLang="cs-CZ" sz="2200" dirty="0">
                    <a:latin typeface="Arial" panose="020B0604020202020204" pitchFamily="34" charset="0"/>
                  </a:rPr>
                  <a:t> </a:t>
                </a:r>
                <a:r>
                  <a:rPr lang="en-US" altLang="cs-CZ" sz="2200" dirty="0">
                    <a:latin typeface="Arial" panose="020B0604020202020204" pitchFamily="34" charset="0"/>
                  </a:rPr>
                  <a:t>monopoly power is used:</a:t>
                </a:r>
              </a:p>
              <a:p>
                <a:pPr marL="1028700" lvl="1" eaLnBrk="1" hangingPunct="1">
                  <a:spcBef>
                    <a:spcPct val="0"/>
                  </a:spcBef>
                  <a:defRPr/>
                </a:pPr>
                <a:r>
                  <a:rPr lang="en-US" altLang="cs-CZ" sz="2000" b="1" dirty="0">
                    <a:latin typeface="Arial" panose="020B0604020202020204" pitchFamily="34" charset="0"/>
                  </a:rPr>
                  <a:t>The degree of concentration </a:t>
                </a:r>
                <a:r>
                  <a:rPr lang="en-US" altLang="cs-CZ" sz="2000" dirty="0">
                    <a:latin typeface="Arial" panose="020B0604020202020204" pitchFamily="34" charset="0"/>
                  </a:rPr>
                  <a:t>-% share of the strongest </a:t>
                </a:r>
                <a:r>
                  <a:rPr lang="cs-CZ" altLang="cs-CZ" sz="2000" dirty="0" err="1">
                    <a:latin typeface="Arial" panose="020B0604020202020204" pitchFamily="34" charset="0"/>
                  </a:rPr>
                  <a:t>firm</a:t>
                </a:r>
                <a:r>
                  <a:rPr lang="en-US" altLang="cs-CZ" sz="2000" dirty="0">
                    <a:latin typeface="Arial" panose="020B0604020202020204" pitchFamily="34" charset="0"/>
                  </a:rPr>
                  <a:t> in the industry on the production of industry</a:t>
                </a:r>
              </a:p>
              <a:p>
                <a:pPr marL="1028700" lvl="1" eaLnBrk="1" hangingPunct="1">
                  <a:spcBef>
                    <a:spcPct val="0"/>
                  </a:spcBef>
                  <a:defRPr/>
                </a:pPr>
                <a:r>
                  <a:rPr lang="en-US" altLang="cs-CZ" sz="2000" b="1" dirty="0">
                    <a:latin typeface="Arial" panose="020B0604020202020204" pitchFamily="34" charset="0"/>
                  </a:rPr>
                  <a:t>Profit </a:t>
                </a:r>
                <a:r>
                  <a:rPr lang="en-US" altLang="cs-CZ" sz="2000" dirty="0">
                    <a:latin typeface="Arial" panose="020B0604020202020204" pitchFamily="34" charset="0"/>
                  </a:rPr>
                  <a:t>- questionable criterion</a:t>
                </a:r>
              </a:p>
            </p:txBody>
          </p:sp>
        </mc:Choice>
        <mc:Fallback xmlns="">
          <p:sp>
            <p:nvSpPr>
              <p:cNvPr id="3079" name="TextovéPole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38138" y="1707762"/>
                <a:ext cx="8477250" cy="5035033"/>
              </a:xfrm>
              <a:prstGeom prst="rect">
                <a:avLst/>
              </a:prstGeom>
              <a:blipFill>
                <a:blip r:embed="rId2"/>
                <a:stretch>
                  <a:fillRect l="-791" t="-726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" name="Obrázek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41225" y="4333046"/>
            <a:ext cx="1044728" cy="6230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461531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latin typeface="Arial" pitchFamily="34" charset="0"/>
                <a:cs typeface="Arial" pitchFamily="34" charset="0"/>
              </a:rPr>
              <a:t>BEHAVIOUR OF FIRM IN IMPERFECT COMPETITION </a:t>
            </a:r>
          </a:p>
        </p:txBody>
      </p:sp>
      <p:sp>
        <p:nvSpPr>
          <p:cNvPr id="4102" name="TextovéPole 8"/>
          <p:cNvSpPr txBox="1">
            <a:spLocks noChangeArrowheads="1"/>
          </p:cNvSpPr>
          <p:nvPr/>
        </p:nvSpPr>
        <p:spPr bwMode="auto">
          <a:xfrm>
            <a:off x="559364" y="1066131"/>
            <a:ext cx="847725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2400" b="1" dirty="0">
                <a:latin typeface="Arial" panose="020B0604020202020204" pitchFamily="34" charset="0"/>
              </a:rPr>
              <a:t>INEFFICIENCY OF THE MONOPOLY </a:t>
            </a:r>
          </a:p>
        </p:txBody>
      </p:sp>
      <p:sp>
        <p:nvSpPr>
          <p:cNvPr id="3079" name="TextovéPole 10"/>
          <p:cNvSpPr txBox="1">
            <a:spLocks noChangeArrowheads="1"/>
          </p:cNvSpPr>
          <p:nvPr/>
        </p:nvSpPr>
        <p:spPr bwMode="auto">
          <a:xfrm>
            <a:off x="338138" y="1873203"/>
            <a:ext cx="8477250" cy="27699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285750" indent="-285750" eaLnBrk="1" hangingPunct="1">
              <a:spcBef>
                <a:spcPct val="0"/>
              </a:spcBef>
              <a:defRPr/>
            </a:pPr>
            <a:r>
              <a:rPr lang="en-US" altLang="cs-CZ" sz="2200" dirty="0">
                <a:latin typeface="Arial" panose="020B0604020202020204" pitchFamily="34" charset="0"/>
              </a:rPr>
              <a:t>Monopoly power, which leads to the determination of the price above the marginal cost, is in terms of society </a:t>
            </a:r>
            <a:r>
              <a:rPr lang="en-US" altLang="cs-CZ" sz="2200" b="1" dirty="0">
                <a:latin typeface="Arial" panose="020B0604020202020204" pitchFamily="34" charset="0"/>
              </a:rPr>
              <a:t>inefficient </a:t>
            </a:r>
            <a:r>
              <a:rPr lang="en-US" altLang="cs-CZ" sz="2200" dirty="0">
                <a:latin typeface="Arial" panose="020B0604020202020204" pitchFamily="34" charset="0"/>
              </a:rPr>
              <a:t>(inefficient production).</a:t>
            </a:r>
          </a:p>
          <a:p>
            <a:pPr marL="285750" indent="-285750" eaLnBrk="1" hangingPunct="1">
              <a:spcBef>
                <a:spcPct val="0"/>
              </a:spcBef>
              <a:defRPr/>
            </a:pPr>
            <a:endParaRPr lang="en-US" altLang="cs-CZ" sz="2200" dirty="0">
              <a:latin typeface="Arial" panose="020B0604020202020204" pitchFamily="34" charset="0"/>
            </a:endParaRPr>
          </a:p>
          <a:p>
            <a:pPr marL="285750" indent="-285750" eaLnBrk="1" hangingPunct="1">
              <a:spcBef>
                <a:spcPct val="0"/>
              </a:spcBef>
              <a:defRPr/>
            </a:pPr>
            <a:r>
              <a:rPr lang="en-US" altLang="cs-CZ" sz="2200" dirty="0">
                <a:latin typeface="Arial" panose="020B0604020202020204" pitchFamily="34" charset="0"/>
              </a:rPr>
              <a:t>Monopoly is not led </a:t>
            </a:r>
            <a:r>
              <a:rPr lang="cs-CZ" altLang="cs-CZ" sz="2200" dirty="0">
                <a:latin typeface="Arial" panose="020B0604020202020204" pitchFamily="34" charset="0"/>
              </a:rPr>
              <a:t>by a</a:t>
            </a:r>
            <a:r>
              <a:rPr lang="en-US" altLang="cs-CZ" sz="2200" dirty="0">
                <a:latin typeface="Arial" panose="020B0604020202020204" pitchFamily="34" charset="0"/>
              </a:rPr>
              <a:t> market mechanism for optimum utilization of social resources.</a:t>
            </a:r>
            <a:endParaRPr lang="cs-CZ" altLang="cs-CZ" sz="2200" dirty="0">
              <a:latin typeface="Arial" panose="020B0604020202020204" pitchFamily="34" charset="0"/>
            </a:endParaRPr>
          </a:p>
          <a:p>
            <a:pPr marL="285750" indent="-285750" eaLnBrk="1" hangingPunct="1">
              <a:spcBef>
                <a:spcPct val="0"/>
              </a:spcBef>
              <a:defRPr/>
            </a:pPr>
            <a:endParaRPr lang="cs-CZ" altLang="cs-CZ" sz="22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None/>
              <a:defRPr/>
            </a:pPr>
            <a:r>
              <a:rPr lang="cs-CZ" altLang="cs-CZ" sz="2000" b="1" dirty="0">
                <a:latin typeface="Arial" panose="020B0604020202020204" pitchFamily="34" charset="0"/>
              </a:rPr>
              <a:t>                  </a:t>
            </a:r>
            <a:r>
              <a:rPr lang="en-US" altLang="cs-CZ" sz="2000" b="1" dirty="0">
                <a:latin typeface="Arial" panose="020B0604020202020204" pitchFamily="34" charset="0"/>
              </a:rPr>
              <a:t>monopoly determines price - no market</a:t>
            </a: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2233" y="4246918"/>
            <a:ext cx="664522" cy="3962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78865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latin typeface="Arial" pitchFamily="34" charset="0"/>
                <a:cs typeface="Arial" pitchFamily="34" charset="0"/>
              </a:rPr>
              <a:t>BEHAVIOUR OF FIRM IN IMPERFECT COMPETITION</a:t>
            </a:r>
            <a:endParaRPr lang="en-GB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150" name="TextovéPole 8"/>
          <p:cNvSpPr txBox="1">
            <a:spLocks noChangeArrowheads="1"/>
          </p:cNvSpPr>
          <p:nvPr/>
        </p:nvSpPr>
        <p:spPr bwMode="auto">
          <a:xfrm>
            <a:off x="342105" y="959207"/>
            <a:ext cx="8459787" cy="11079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2400" b="1" dirty="0">
                <a:latin typeface="Arial" panose="020B0604020202020204" pitchFamily="34" charset="0"/>
              </a:rPr>
              <a:t>SURPULUS OF PRODUCER AND CONSUMER</a:t>
            </a:r>
            <a:endParaRPr lang="en-US" altLang="cs-CZ" sz="2400" b="1" dirty="0">
              <a:latin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  <a:buNone/>
            </a:pPr>
            <a:endParaRPr lang="en-GB" altLang="cs-CZ" sz="1800" b="1" dirty="0">
              <a:latin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GB" altLang="cs-CZ" sz="2400" b="1" dirty="0">
              <a:latin typeface="Arial" panose="020B0604020202020204" pitchFamily="34" charset="0"/>
            </a:endParaRP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half" idx="2"/>
          </p:nvPr>
        </p:nvSpPr>
        <p:spPr>
          <a:xfrm>
            <a:off x="783605" y="2067202"/>
            <a:ext cx="2873995" cy="4205581"/>
          </a:xfrm>
        </p:spPr>
        <p:txBody>
          <a:bodyPr/>
          <a:lstStyle/>
          <a:p>
            <a:pPr marL="285750" indent="-285750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cs-CZ" altLang="cs-CZ" sz="2200" dirty="0">
                <a:latin typeface="Arial" panose="020B0604020202020204" pitchFamily="34" charset="0"/>
              </a:rPr>
              <a:t>MONOPOLY </a:t>
            </a:r>
          </a:p>
          <a:p>
            <a:pPr marL="285750" indent="-285750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endParaRPr lang="cs-CZ" altLang="cs-CZ" sz="2200" dirty="0">
              <a:latin typeface="Arial" panose="020B0604020202020204" pitchFamily="34" charset="0"/>
            </a:endParaRPr>
          </a:p>
          <a:p>
            <a:pPr marL="285750" indent="-285750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endParaRPr lang="cs-CZ" altLang="cs-CZ" sz="2200" dirty="0">
              <a:latin typeface="Arial" panose="020B0604020202020204" pitchFamily="34" charset="0"/>
            </a:endParaRPr>
          </a:p>
          <a:p>
            <a:pPr marL="285750" indent="-285750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endParaRPr lang="cs-CZ" altLang="cs-CZ" sz="2200" dirty="0">
              <a:latin typeface="Arial" panose="020B0604020202020204" pitchFamily="34" charset="0"/>
            </a:endParaRPr>
          </a:p>
          <a:p>
            <a:pPr marL="285750" indent="-285750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endParaRPr lang="cs-CZ" altLang="cs-CZ" sz="2200" dirty="0">
              <a:latin typeface="Arial" panose="020B0604020202020204" pitchFamily="34" charset="0"/>
            </a:endParaRPr>
          </a:p>
          <a:p>
            <a:pPr marL="285750" indent="-285750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endParaRPr lang="cs-CZ" altLang="cs-CZ" sz="2200" dirty="0">
              <a:latin typeface="Arial" panose="020B0604020202020204" pitchFamily="34" charset="0"/>
            </a:endParaRPr>
          </a:p>
          <a:p>
            <a:pPr marL="285750" indent="-285750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endParaRPr lang="cs-CZ" altLang="cs-CZ" sz="2200" dirty="0">
              <a:latin typeface="Arial" panose="020B0604020202020204" pitchFamily="34" charset="0"/>
            </a:endParaRPr>
          </a:p>
          <a:p>
            <a:pPr marL="285750" indent="-285750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endParaRPr lang="cs-CZ" altLang="cs-CZ" sz="2200" dirty="0">
              <a:latin typeface="Arial" panose="020B0604020202020204" pitchFamily="34" charset="0"/>
            </a:endParaRPr>
          </a:p>
          <a:p>
            <a:pPr marL="285750" indent="-285750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cs-CZ" altLang="cs-CZ" sz="2200" dirty="0">
                <a:latin typeface="Arial" panose="020B0604020202020204" pitchFamily="34" charset="0"/>
              </a:rPr>
              <a:t>COMPARISON WITH PERFECT COMPETITION</a:t>
            </a:r>
            <a:endParaRPr lang="cs-CZ" sz="2200" dirty="0">
              <a:latin typeface="Arial" panose="020B0604020202020204" pitchFamily="34" charset="0"/>
            </a:endParaRPr>
          </a:p>
          <a:p>
            <a:pPr marL="285750" indent="-285750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endParaRPr lang="cs-CZ" sz="2200" dirty="0">
              <a:latin typeface="Arial" panose="020B0604020202020204" pitchFamily="34" charset="0"/>
            </a:endParaRPr>
          </a:p>
          <a:p>
            <a:pPr marL="285750" indent="-285750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endParaRPr lang="cs-CZ" sz="2200" dirty="0">
              <a:latin typeface="Arial" panose="020B0604020202020204" pitchFamily="34" charset="0"/>
            </a:endParaRPr>
          </a:p>
          <a:p>
            <a:pPr marL="285750" indent="-285750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endParaRPr lang="cs-CZ" sz="2200" dirty="0">
              <a:latin typeface="Arial" panose="020B0604020202020204" pitchFamily="34" charset="0"/>
            </a:endParaRPr>
          </a:p>
          <a:p>
            <a:pPr marL="285750" indent="-285750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endParaRPr lang="cs-CZ" sz="2200" dirty="0">
              <a:latin typeface="Arial" panose="020B0604020202020204" pitchFamily="34" charset="0"/>
            </a:endParaRPr>
          </a:p>
          <a:p>
            <a:pPr marL="285750" indent="-285750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endParaRPr lang="cs-CZ" sz="2200" dirty="0">
              <a:latin typeface="Arial" panose="020B0604020202020204" pitchFamily="34" charset="0"/>
            </a:endParaRPr>
          </a:p>
        </p:txBody>
      </p:sp>
      <p:sp>
        <p:nvSpPr>
          <p:cNvPr id="6" name="Šipka doprava 5"/>
          <p:cNvSpPr/>
          <p:nvPr/>
        </p:nvSpPr>
        <p:spPr>
          <a:xfrm>
            <a:off x="3377030" y="2096896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48357" y="4641822"/>
            <a:ext cx="1012024" cy="548688"/>
          </a:xfrm>
          <a:prstGeom prst="rect">
            <a:avLst/>
          </a:prstGeom>
        </p:spPr>
      </p:pic>
      <p:pic>
        <p:nvPicPr>
          <p:cNvPr id="3" name="Zástupný symbol pro obsah 2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4895144" y="1627632"/>
            <a:ext cx="3590487" cy="50552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912698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latin typeface="Arial" pitchFamily="34" charset="0"/>
                <a:cs typeface="Arial" pitchFamily="34" charset="0"/>
              </a:rPr>
              <a:t>BEHAVIOUR OF FIRM IN IMPERFECT COMPETITION </a:t>
            </a:r>
          </a:p>
        </p:txBody>
      </p:sp>
      <p:sp>
        <p:nvSpPr>
          <p:cNvPr id="4102" name="TextovéPole 8"/>
          <p:cNvSpPr txBox="1">
            <a:spLocks noChangeArrowheads="1"/>
          </p:cNvSpPr>
          <p:nvPr/>
        </p:nvSpPr>
        <p:spPr bwMode="auto">
          <a:xfrm>
            <a:off x="338138" y="983411"/>
            <a:ext cx="847725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2400" b="1" dirty="0">
                <a:latin typeface="Arial" panose="020B0604020202020204" pitchFamily="34" charset="0"/>
              </a:rPr>
              <a:t>REGULATION OF THE MONOPOLY </a:t>
            </a:r>
          </a:p>
        </p:txBody>
      </p:sp>
      <p:sp>
        <p:nvSpPr>
          <p:cNvPr id="3079" name="TextovéPole 10"/>
          <p:cNvSpPr txBox="1">
            <a:spLocks noChangeArrowheads="1"/>
          </p:cNvSpPr>
          <p:nvPr/>
        </p:nvSpPr>
        <p:spPr bwMode="auto">
          <a:xfrm>
            <a:off x="338138" y="1873203"/>
            <a:ext cx="8477250" cy="34470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285750" indent="-285750" eaLnBrk="1" hangingPunct="1">
              <a:spcBef>
                <a:spcPct val="0"/>
              </a:spcBef>
              <a:defRPr/>
            </a:pPr>
            <a:r>
              <a:rPr lang="en-US" altLang="cs-CZ" sz="2200" dirty="0">
                <a:latin typeface="Arial" panose="020B0604020202020204" pitchFamily="34" charset="0"/>
              </a:rPr>
              <a:t>In terms of monopoly</a:t>
            </a:r>
            <a:r>
              <a:rPr lang="cs-CZ" altLang="cs-CZ" sz="2200" dirty="0">
                <a:latin typeface="Arial" panose="020B0604020202020204" pitchFamily="34" charset="0"/>
              </a:rPr>
              <a:t>,</a:t>
            </a:r>
            <a:r>
              <a:rPr lang="en-US" altLang="cs-CZ" sz="2200" dirty="0">
                <a:latin typeface="Arial" panose="020B0604020202020204" pitchFamily="34" charset="0"/>
              </a:rPr>
              <a:t> resources are not fully utilized </a:t>
            </a:r>
            <a:r>
              <a:rPr lang="cs-CZ" altLang="cs-CZ" sz="2200" dirty="0" err="1">
                <a:latin typeface="Arial" panose="020B0604020202020204" pitchFamily="34" charset="0"/>
              </a:rPr>
              <a:t>that</a:t>
            </a:r>
            <a:r>
              <a:rPr lang="cs-CZ" altLang="cs-CZ" sz="2200" dirty="0">
                <a:latin typeface="Arial" panose="020B0604020202020204" pitchFamily="34" charset="0"/>
              </a:rPr>
              <a:t> are</a:t>
            </a:r>
            <a:r>
              <a:rPr lang="en-US" altLang="cs-CZ" sz="2200" dirty="0">
                <a:latin typeface="Arial" panose="020B0604020202020204" pitchFamily="34" charset="0"/>
              </a:rPr>
              <a:t> available to the </a:t>
            </a:r>
            <a:r>
              <a:rPr lang="cs-CZ" altLang="cs-CZ" sz="2200" dirty="0" err="1">
                <a:latin typeface="Arial" panose="020B0604020202020204" pitchFamily="34" charset="0"/>
              </a:rPr>
              <a:t>firm</a:t>
            </a:r>
            <a:r>
              <a:rPr lang="en-US" altLang="cs-CZ" sz="2200" dirty="0">
                <a:latin typeface="Arial" panose="020B0604020202020204" pitchFamily="34" charset="0"/>
              </a:rPr>
              <a:t> and those that are used, are used inefficiently.</a:t>
            </a:r>
          </a:p>
          <a:p>
            <a:pPr marL="285750" indent="-285750" eaLnBrk="1" hangingPunct="1">
              <a:spcBef>
                <a:spcPct val="0"/>
              </a:spcBef>
              <a:defRPr/>
            </a:pPr>
            <a:endParaRPr lang="en-US" altLang="cs-CZ" sz="2200" dirty="0">
              <a:latin typeface="Arial" panose="020B0604020202020204" pitchFamily="34" charset="0"/>
            </a:endParaRPr>
          </a:p>
          <a:p>
            <a:pPr marL="285750" indent="-285750" eaLnBrk="1" hangingPunct="1">
              <a:spcBef>
                <a:spcPct val="0"/>
              </a:spcBef>
              <a:defRPr/>
            </a:pPr>
            <a:r>
              <a:rPr lang="cs-CZ" altLang="cs-CZ" sz="2200" dirty="0" err="1">
                <a:latin typeface="Arial" panose="020B0604020202020204" pitchFamily="34" charset="0"/>
              </a:rPr>
              <a:t>The</a:t>
            </a:r>
            <a:r>
              <a:rPr lang="en-US" altLang="cs-CZ" sz="2200" dirty="0">
                <a:latin typeface="Arial" panose="020B0604020202020204" pitchFamily="34" charset="0"/>
              </a:rPr>
              <a:t> most important </a:t>
            </a:r>
            <a:r>
              <a:rPr lang="cs-CZ" altLang="cs-CZ" sz="2200" dirty="0" err="1">
                <a:latin typeface="Arial" panose="020B0604020202020204" pitchFamily="34" charset="0"/>
              </a:rPr>
              <a:t>rectifier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en-US" altLang="cs-CZ" sz="2200" dirty="0">
                <a:latin typeface="Arial" panose="020B0604020202020204" pitchFamily="34" charset="0"/>
              </a:rPr>
              <a:t>tools are:</a:t>
            </a:r>
            <a:endParaRPr lang="cs-CZ" altLang="cs-CZ" sz="2200" dirty="0">
              <a:latin typeface="Arial" panose="020B0604020202020204" pitchFamily="34" charset="0"/>
            </a:endParaRPr>
          </a:p>
          <a:p>
            <a:pPr marL="285750" indent="-285750" eaLnBrk="1" hangingPunct="1">
              <a:spcBef>
                <a:spcPct val="0"/>
              </a:spcBef>
              <a:defRPr/>
            </a:pPr>
            <a:endParaRPr lang="en-US" altLang="cs-CZ" sz="800" dirty="0">
              <a:latin typeface="Arial" panose="020B0604020202020204" pitchFamily="34" charset="0"/>
            </a:endParaRPr>
          </a:p>
          <a:p>
            <a:pPr marL="1028700" lvl="1" eaLnBrk="1" hangingPunct="1">
              <a:spcBef>
                <a:spcPct val="0"/>
              </a:spcBef>
              <a:defRPr/>
            </a:pPr>
            <a:r>
              <a:rPr lang="en-US" altLang="cs-CZ" sz="2000" dirty="0">
                <a:latin typeface="Arial" panose="020B0604020202020204" pitchFamily="34" charset="0"/>
              </a:rPr>
              <a:t>Antitrust laws - those prohibiting certain behavior in the marketplace and reduce the monopoly power of different ways.</a:t>
            </a:r>
          </a:p>
          <a:p>
            <a:pPr marL="1028700" lvl="1" eaLnBrk="1" hangingPunct="1">
              <a:spcBef>
                <a:spcPct val="0"/>
              </a:spcBef>
              <a:defRPr/>
            </a:pPr>
            <a:r>
              <a:rPr lang="cs-CZ" altLang="cs-CZ" sz="2000" dirty="0">
                <a:latin typeface="Arial" panose="020B0604020202020204" pitchFamily="34" charset="0"/>
              </a:rPr>
              <a:t>T</a:t>
            </a:r>
            <a:r>
              <a:rPr lang="en-US" altLang="cs-CZ" sz="2000" dirty="0">
                <a:latin typeface="Arial" panose="020B0604020202020204" pitchFamily="34" charset="0"/>
              </a:rPr>
              <a:t>ax policy</a:t>
            </a:r>
          </a:p>
          <a:p>
            <a:pPr marL="1028700" lvl="1" eaLnBrk="1" hangingPunct="1">
              <a:spcBef>
                <a:spcPct val="0"/>
              </a:spcBef>
              <a:defRPr/>
            </a:pPr>
            <a:r>
              <a:rPr lang="en-US" altLang="cs-CZ" sz="2000" dirty="0">
                <a:latin typeface="Arial" panose="020B0604020202020204" pitchFamily="34" charset="0"/>
              </a:rPr>
              <a:t>The ability to convert a monopoly to state ownership</a:t>
            </a:r>
          </a:p>
          <a:p>
            <a:pPr marL="1028700" lvl="1" eaLnBrk="1" hangingPunct="1">
              <a:spcBef>
                <a:spcPct val="0"/>
              </a:spcBef>
              <a:defRPr/>
            </a:pPr>
            <a:r>
              <a:rPr lang="cs-CZ" altLang="cs-CZ" sz="2000" dirty="0">
                <a:latin typeface="Arial" panose="020B0604020202020204" pitchFamily="34" charset="0"/>
              </a:rPr>
              <a:t>P</a:t>
            </a:r>
            <a:r>
              <a:rPr lang="en-US" altLang="cs-CZ" sz="2000" dirty="0">
                <a:latin typeface="Arial" panose="020B0604020202020204" pitchFamily="34" charset="0"/>
              </a:rPr>
              <a:t>rice regulation</a:t>
            </a:r>
            <a:endParaRPr lang="en-US" altLang="cs-CZ" sz="2000" b="1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35536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latin typeface="Arial" pitchFamily="34" charset="0"/>
                <a:cs typeface="Arial" pitchFamily="34" charset="0"/>
              </a:rPr>
              <a:t>BEHAVIOUR OF FIRM IN IMPERFECT COMPETITION</a:t>
            </a:r>
          </a:p>
        </p:txBody>
      </p:sp>
      <p:sp>
        <p:nvSpPr>
          <p:cNvPr id="3077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GB" altLang="cs-CZ" sz="2400" b="1" cap="all" dirty="0">
                <a:latin typeface="Arial" panose="020B0604020202020204" pitchFamily="34" charset="0"/>
              </a:rPr>
              <a:t>Outline of the lecture </a:t>
            </a:r>
          </a:p>
        </p:txBody>
      </p:sp>
      <p:sp>
        <p:nvSpPr>
          <p:cNvPr id="3078" name="TextovéPole 10"/>
          <p:cNvSpPr txBox="1">
            <a:spLocks noChangeArrowheads="1"/>
          </p:cNvSpPr>
          <p:nvPr/>
        </p:nvSpPr>
        <p:spPr bwMode="auto">
          <a:xfrm>
            <a:off x="320675" y="1551722"/>
            <a:ext cx="8477250" cy="40934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 typeface="+mj-lt"/>
              <a:buAutoNum type="arabicPeriod"/>
              <a:defRPr/>
            </a:pPr>
            <a:r>
              <a:rPr lang="cs-CZ" altLang="cs-CZ" sz="2200" dirty="0" err="1">
                <a:latin typeface="Arial" panose="020B0604020202020204" pitchFamily="34" charset="0"/>
              </a:rPr>
              <a:t>Imperfect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dirty="0" err="1">
                <a:latin typeface="Arial" panose="020B0604020202020204" pitchFamily="34" charset="0"/>
              </a:rPr>
              <a:t>Competition</a:t>
            </a:r>
            <a:endParaRPr lang="en-GB" altLang="cs-CZ" sz="22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 typeface="+mj-lt"/>
              <a:buAutoNum type="arabicPeriod"/>
              <a:defRPr/>
            </a:pPr>
            <a:endParaRPr lang="en-GB" altLang="cs-CZ" sz="22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 typeface="+mj-lt"/>
              <a:buAutoNum type="arabicPeriod"/>
              <a:defRPr/>
            </a:pPr>
            <a:r>
              <a:rPr lang="cs-CZ" altLang="cs-CZ" sz="2200" dirty="0" err="1">
                <a:latin typeface="Arial" panose="020B0604020202020204" pitchFamily="34" charset="0"/>
              </a:rPr>
              <a:t>Firm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dirty="0" err="1">
                <a:latin typeface="Arial" panose="020B0604020202020204" pitchFamily="34" charset="0"/>
              </a:rPr>
              <a:t>Revenues</a:t>
            </a:r>
            <a:r>
              <a:rPr lang="cs-CZ" altLang="cs-CZ" sz="2200" dirty="0">
                <a:latin typeface="Arial" panose="020B0604020202020204" pitchFamily="34" charset="0"/>
              </a:rPr>
              <a:t> in </a:t>
            </a:r>
            <a:r>
              <a:rPr lang="cs-CZ" altLang="cs-CZ" sz="2200" dirty="0" err="1">
                <a:latin typeface="Arial" panose="020B0604020202020204" pitchFamily="34" charset="0"/>
              </a:rPr>
              <a:t>Imperfect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dirty="0" err="1">
                <a:latin typeface="Arial" panose="020B0604020202020204" pitchFamily="34" charset="0"/>
              </a:rPr>
              <a:t>Competition</a:t>
            </a:r>
            <a:endParaRPr lang="cs-CZ" altLang="cs-CZ" sz="2200" dirty="0">
              <a:latin typeface="Arial" panose="020B0604020202020204" pitchFamily="34" charset="0"/>
            </a:endParaRPr>
          </a:p>
          <a:p>
            <a:pPr marL="0" indent="0" eaLnBrk="1" hangingPunct="1">
              <a:spcBef>
                <a:spcPct val="0"/>
              </a:spcBef>
              <a:buNone/>
              <a:defRPr/>
            </a:pPr>
            <a:endParaRPr lang="en-GB" altLang="cs-CZ" sz="2200" dirty="0">
              <a:latin typeface="Arial" panose="020B0604020202020204" pitchFamily="34" charset="0"/>
            </a:endParaRPr>
          </a:p>
          <a:p>
            <a:pPr marL="457200" indent="-457200" eaLnBrk="1" hangingPunct="1">
              <a:spcBef>
                <a:spcPct val="0"/>
              </a:spcBef>
              <a:buFont typeface="+mj-lt"/>
              <a:buAutoNum type="arabicPeriod" startAt="3"/>
              <a:defRPr/>
            </a:pPr>
            <a:r>
              <a:rPr lang="cs-CZ" altLang="cs-CZ" sz="2200" dirty="0">
                <a:latin typeface="Arial" panose="020B0604020202020204" pitchFamily="34" charset="0"/>
              </a:rPr>
              <a:t>Monopoly</a:t>
            </a:r>
            <a:endParaRPr lang="en-GB" altLang="cs-CZ" sz="22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 typeface="+mj-lt"/>
              <a:buAutoNum type="arabicPeriod" startAt="3"/>
              <a:defRPr/>
            </a:pPr>
            <a:endParaRPr lang="en-GB" altLang="cs-CZ" sz="22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 typeface="+mj-lt"/>
              <a:buAutoNum type="arabicPeriod" startAt="3"/>
              <a:defRPr/>
            </a:pPr>
            <a:r>
              <a:rPr lang="cs-CZ" altLang="cs-CZ" sz="2200" dirty="0">
                <a:latin typeface="Arial" panose="020B0604020202020204" pitchFamily="34" charset="0"/>
              </a:rPr>
              <a:t>Oligopoly</a:t>
            </a:r>
            <a:endParaRPr lang="en-GB" altLang="cs-CZ" sz="22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 typeface="+mj-lt"/>
              <a:buAutoNum type="arabicPeriod" startAt="3"/>
              <a:defRPr/>
            </a:pPr>
            <a:endParaRPr lang="en-GB" altLang="cs-CZ" sz="22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 typeface="+mj-lt"/>
              <a:buAutoNum type="arabicPeriod" startAt="3"/>
              <a:defRPr/>
            </a:pPr>
            <a:r>
              <a:rPr lang="en-GB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dirty="0" err="1">
                <a:latin typeface="Arial" panose="020B0604020202020204" pitchFamily="34" charset="0"/>
              </a:rPr>
              <a:t>Monopolistic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dirty="0" err="1">
                <a:latin typeface="Arial" panose="020B0604020202020204" pitchFamily="34" charset="0"/>
              </a:rPr>
              <a:t>Competition</a:t>
            </a:r>
            <a:endParaRPr lang="en-GB" altLang="cs-CZ" sz="22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 typeface="+mj-lt"/>
              <a:buAutoNum type="arabicPeriod" startAt="3"/>
              <a:defRPr/>
            </a:pPr>
            <a:endParaRPr lang="en-GB" altLang="cs-CZ" sz="2200" dirty="0">
              <a:latin typeface="Arial" panose="020B0604020202020204" pitchFamily="34" charset="0"/>
            </a:endParaRPr>
          </a:p>
          <a:p>
            <a:pPr marL="0" indent="0" eaLnBrk="1" hangingPunct="1">
              <a:spcBef>
                <a:spcPct val="0"/>
              </a:spcBef>
              <a:buFont typeface="Arial" panose="020B0604020202020204" pitchFamily="34" charset="0"/>
              <a:buNone/>
              <a:defRPr/>
            </a:pPr>
            <a:r>
              <a:rPr lang="en-GB" altLang="cs-CZ" sz="2200" dirty="0">
                <a:latin typeface="Arial" panose="020B0604020202020204" pitchFamily="34" charset="0"/>
              </a:rPr>
              <a:t>   </a:t>
            </a:r>
          </a:p>
          <a:p>
            <a:pPr eaLnBrk="1" hangingPunct="1">
              <a:spcBef>
                <a:spcPct val="0"/>
              </a:spcBef>
              <a:buFont typeface="Calibri" panose="020F0502020204030204" pitchFamily="34" charset="0"/>
              <a:buAutoNum type="arabicPeriod"/>
              <a:defRPr/>
            </a:pPr>
            <a:endParaRPr lang="en-GB" altLang="cs-CZ" sz="18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312841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latin typeface="Arial" pitchFamily="34" charset="0"/>
                <a:cs typeface="Arial" pitchFamily="34" charset="0"/>
              </a:rPr>
              <a:t>BEHAVIOUR OF FIRM IN IMPERFECT COMPETITION</a:t>
            </a:r>
            <a:endParaRPr lang="en-GB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150" name="TextovéPole 8"/>
          <p:cNvSpPr txBox="1">
            <a:spLocks noChangeArrowheads="1"/>
          </p:cNvSpPr>
          <p:nvPr/>
        </p:nvSpPr>
        <p:spPr bwMode="auto">
          <a:xfrm>
            <a:off x="342105" y="959207"/>
            <a:ext cx="8459787" cy="11079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2400" b="1" dirty="0">
                <a:latin typeface="Arial" panose="020B0604020202020204" pitchFamily="34" charset="0"/>
              </a:rPr>
              <a:t>PRICE REGULATION OF MONOPOLY</a:t>
            </a:r>
            <a:endParaRPr lang="en-US" altLang="cs-CZ" sz="2400" b="1" dirty="0">
              <a:latin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  <a:buNone/>
            </a:pPr>
            <a:endParaRPr lang="en-GB" altLang="cs-CZ" sz="1800" b="1" dirty="0">
              <a:latin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GB" altLang="cs-CZ" sz="2400" b="1" dirty="0">
              <a:latin typeface="Arial" panose="020B0604020202020204" pitchFamily="34" charset="0"/>
            </a:endParaRP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half" idx="2"/>
          </p:nvPr>
        </p:nvSpPr>
        <p:spPr>
          <a:xfrm>
            <a:off x="783605" y="1554480"/>
            <a:ext cx="2831990" cy="5175504"/>
          </a:xfrm>
        </p:spPr>
        <p:txBody>
          <a:bodyPr/>
          <a:lstStyle/>
          <a:p>
            <a:pPr marL="285750" indent="-285750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cs-CZ" altLang="cs-CZ" sz="2200" dirty="0" err="1">
                <a:latin typeface="Arial" panose="020B0604020202020204" pitchFamily="34" charset="0"/>
              </a:rPr>
              <a:t>The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dirty="0" err="1">
                <a:latin typeface="Arial" panose="020B0604020202020204" pitchFamily="34" charset="0"/>
              </a:rPr>
              <a:t>price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dirty="0" err="1">
                <a:latin typeface="Arial" panose="020B0604020202020204" pitchFamily="34" charset="0"/>
              </a:rPr>
              <a:t>regulation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dirty="0" err="1">
                <a:latin typeface="Arial" panose="020B0604020202020204" pitchFamily="34" charset="0"/>
              </a:rPr>
              <a:t>alllows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dirty="0" err="1">
                <a:latin typeface="Arial" panose="020B0604020202020204" pitchFamily="34" charset="0"/>
              </a:rPr>
              <a:t>the</a:t>
            </a:r>
            <a:r>
              <a:rPr lang="cs-CZ" altLang="cs-CZ" sz="2200" dirty="0">
                <a:latin typeface="Arial" panose="020B0604020202020204" pitchFamily="34" charset="0"/>
              </a:rPr>
              <a:t> monopoly to </a:t>
            </a:r>
            <a:r>
              <a:rPr lang="cs-CZ" altLang="cs-CZ" sz="2200" dirty="0" err="1">
                <a:latin typeface="Arial" panose="020B0604020202020204" pitchFamily="34" charset="0"/>
              </a:rPr>
              <a:t>determine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dirty="0" err="1">
                <a:latin typeface="Arial" panose="020B0604020202020204" pitchFamily="34" charset="0"/>
              </a:rPr>
              <a:t>the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dirty="0" err="1">
                <a:latin typeface="Arial" panose="020B0604020202020204" pitchFamily="34" charset="0"/>
              </a:rPr>
              <a:t>price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dirty="0" err="1">
                <a:latin typeface="Arial" panose="020B0604020202020204" pitchFamily="34" charset="0"/>
              </a:rPr>
              <a:t>only</a:t>
            </a:r>
            <a:r>
              <a:rPr lang="cs-CZ" altLang="cs-CZ" sz="2200" dirty="0">
                <a:latin typeface="Arial" panose="020B0604020202020204" pitchFamily="34" charset="0"/>
              </a:rPr>
              <a:t> so </a:t>
            </a:r>
            <a:r>
              <a:rPr lang="cs-CZ" altLang="cs-CZ" sz="2200" dirty="0" err="1">
                <a:latin typeface="Arial" panose="020B0604020202020204" pitchFamily="34" charset="0"/>
              </a:rPr>
              <a:t>high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dirty="0" err="1">
                <a:latin typeface="Arial" panose="020B0604020202020204" pitchFamily="34" charset="0"/>
              </a:rPr>
              <a:t>that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dirty="0" err="1">
                <a:latin typeface="Arial" panose="020B0604020202020204" pitchFamily="34" charset="0"/>
              </a:rPr>
              <a:t>covers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dirty="0" err="1">
                <a:latin typeface="Arial" panose="020B0604020202020204" pitchFamily="34" charset="0"/>
              </a:rPr>
              <a:t>the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dirty="0" err="1">
                <a:latin typeface="Arial" panose="020B0604020202020204" pitchFamily="34" charset="0"/>
              </a:rPr>
              <a:t>average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dirty="0" err="1">
                <a:latin typeface="Arial" panose="020B0604020202020204" pitchFamily="34" charset="0"/>
              </a:rPr>
              <a:t>costs</a:t>
            </a:r>
            <a:endParaRPr lang="cs-CZ" altLang="cs-CZ" sz="2200" dirty="0">
              <a:latin typeface="Arial" panose="020B0604020202020204" pitchFamily="34" charset="0"/>
            </a:endParaRPr>
          </a:p>
          <a:p>
            <a:pPr marL="285750" indent="-285750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endParaRPr lang="cs-CZ" altLang="cs-CZ" sz="900" dirty="0">
              <a:latin typeface="Arial" panose="020B0604020202020204" pitchFamily="34" charset="0"/>
            </a:endParaRPr>
          </a:p>
          <a:p>
            <a:pPr marL="285750" indent="-285750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cs-CZ" altLang="cs-CZ" sz="2200" dirty="0">
                <a:latin typeface="Arial" panose="020B0604020202020204" pitchFamily="34" charset="0"/>
              </a:rPr>
              <a:t>By </a:t>
            </a:r>
            <a:r>
              <a:rPr lang="cs-CZ" altLang="cs-CZ" sz="2200" dirty="0" err="1">
                <a:latin typeface="Arial" panose="020B0604020202020204" pitchFamily="34" charset="0"/>
              </a:rPr>
              <a:t>the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dirty="0" err="1">
                <a:latin typeface="Arial" panose="020B0604020202020204" pitchFamily="34" charset="0"/>
              </a:rPr>
              <a:t>price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dirty="0" err="1">
                <a:latin typeface="Arial" panose="020B0604020202020204" pitchFamily="34" charset="0"/>
              </a:rPr>
              <a:t>regulation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dirty="0" err="1">
                <a:latin typeface="Arial" panose="020B0604020202020204" pitchFamily="34" charset="0"/>
              </a:rPr>
              <a:t>the</a:t>
            </a:r>
            <a:r>
              <a:rPr lang="cs-CZ" altLang="cs-CZ" sz="2200" dirty="0">
                <a:latin typeface="Arial" panose="020B0604020202020204" pitchFamily="34" charset="0"/>
              </a:rPr>
              <a:t> monopoly profit </a:t>
            </a:r>
            <a:r>
              <a:rPr lang="cs-CZ" altLang="cs-CZ" sz="2200" dirty="0" err="1">
                <a:latin typeface="Arial" panose="020B0604020202020204" pitchFamily="34" charset="0"/>
              </a:rPr>
              <a:t>is</a:t>
            </a:r>
            <a:r>
              <a:rPr lang="cs-CZ" altLang="cs-CZ" sz="2200" dirty="0">
                <a:latin typeface="Arial" panose="020B0604020202020204" pitchFamily="34" charset="0"/>
              </a:rPr>
              <a:t> not </a:t>
            </a:r>
            <a:r>
              <a:rPr lang="cs-CZ" altLang="cs-CZ" sz="2200" dirty="0" err="1">
                <a:latin typeface="Arial" panose="020B0604020202020204" pitchFamily="34" charset="0"/>
              </a:rPr>
              <a:t>created</a:t>
            </a:r>
            <a:r>
              <a:rPr lang="cs-CZ" altLang="cs-CZ" sz="2200" dirty="0">
                <a:latin typeface="Arial" panose="020B0604020202020204" pitchFamily="34" charset="0"/>
              </a:rPr>
              <a:t> and monopoly </a:t>
            </a:r>
            <a:r>
              <a:rPr lang="cs-CZ" altLang="cs-CZ" sz="2200" dirty="0" err="1">
                <a:latin typeface="Arial" panose="020B0604020202020204" pitchFamily="34" charset="0"/>
              </a:rPr>
              <a:t>realizes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dirty="0" err="1">
                <a:latin typeface="Arial" panose="020B0604020202020204" pitchFamily="34" charset="0"/>
              </a:rPr>
              <a:t>only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dirty="0" err="1">
                <a:latin typeface="Arial" panose="020B0604020202020204" pitchFamily="34" charset="0"/>
              </a:rPr>
              <a:t>the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b="1" dirty="0" err="1">
                <a:latin typeface="Arial" panose="020B0604020202020204" pitchFamily="34" charset="0"/>
              </a:rPr>
              <a:t>normal</a:t>
            </a:r>
            <a:r>
              <a:rPr lang="cs-CZ" altLang="cs-CZ" sz="2200" b="1" dirty="0">
                <a:latin typeface="Arial" panose="020B0604020202020204" pitchFamily="34" charset="0"/>
              </a:rPr>
              <a:t> profit</a:t>
            </a:r>
            <a:endParaRPr lang="cs-CZ" sz="2200" b="1" dirty="0">
              <a:latin typeface="Arial" panose="020B0604020202020204" pitchFamily="34" charset="0"/>
            </a:endParaRPr>
          </a:p>
          <a:p>
            <a:pPr marL="285750" indent="-285750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endParaRPr lang="cs-CZ" sz="2200" dirty="0">
              <a:latin typeface="Arial" panose="020B0604020202020204" pitchFamily="34" charset="0"/>
            </a:endParaRPr>
          </a:p>
          <a:p>
            <a:pPr marL="285750" indent="-285750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endParaRPr lang="cs-CZ" sz="2200" dirty="0">
              <a:latin typeface="Arial" panose="020B0604020202020204" pitchFamily="34" charset="0"/>
            </a:endParaRPr>
          </a:p>
          <a:p>
            <a:pPr marL="285750" indent="-285750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endParaRPr lang="cs-CZ" sz="2200" dirty="0">
              <a:latin typeface="Arial" panose="020B0604020202020204" pitchFamily="34" charset="0"/>
            </a:endParaRPr>
          </a:p>
          <a:p>
            <a:pPr marL="285750" indent="-285750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endParaRPr lang="cs-CZ" sz="2200" dirty="0">
              <a:latin typeface="Arial" panose="020B0604020202020204" pitchFamily="34" charset="0"/>
            </a:endParaRPr>
          </a:p>
          <a:p>
            <a:pPr marL="285750" indent="-285750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endParaRPr lang="cs-CZ" sz="2200" dirty="0">
              <a:latin typeface="Arial" panose="020B0604020202020204" pitchFamily="34" charset="0"/>
            </a:endParaRPr>
          </a:p>
        </p:txBody>
      </p:sp>
      <p:pic>
        <p:nvPicPr>
          <p:cNvPr id="7" name="Zástupný symbol pro obsah 6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615595" y="2305685"/>
            <a:ext cx="5228303" cy="33610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126417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latin typeface="Arial" pitchFamily="34" charset="0"/>
                <a:cs typeface="Arial" pitchFamily="34" charset="0"/>
              </a:rPr>
              <a:t>BEHAVIOUR OF FIRM IN IMPERFECT COMPETITION </a:t>
            </a:r>
          </a:p>
        </p:txBody>
      </p:sp>
      <p:sp>
        <p:nvSpPr>
          <p:cNvPr id="4102" name="TextovéPole 8"/>
          <p:cNvSpPr txBox="1">
            <a:spLocks noChangeArrowheads="1"/>
          </p:cNvSpPr>
          <p:nvPr/>
        </p:nvSpPr>
        <p:spPr bwMode="auto">
          <a:xfrm>
            <a:off x="338138" y="983411"/>
            <a:ext cx="847725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2400" b="1" dirty="0">
                <a:latin typeface="Arial" panose="020B0604020202020204" pitchFamily="34" charset="0"/>
              </a:rPr>
              <a:t>MONOPSONY</a:t>
            </a:r>
          </a:p>
        </p:txBody>
      </p:sp>
      <p:sp>
        <p:nvSpPr>
          <p:cNvPr id="3079" name="TextovéPole 10"/>
          <p:cNvSpPr txBox="1">
            <a:spLocks noChangeArrowheads="1"/>
          </p:cNvSpPr>
          <p:nvPr/>
        </p:nvSpPr>
        <p:spPr bwMode="auto">
          <a:xfrm>
            <a:off x="338138" y="1873203"/>
            <a:ext cx="8477250" cy="3477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285750" indent="-285750" eaLnBrk="1" hangingPunct="1">
              <a:spcBef>
                <a:spcPct val="0"/>
              </a:spcBef>
              <a:defRPr/>
            </a:pPr>
            <a:r>
              <a:rPr lang="en-US" altLang="cs-CZ" sz="2200" dirty="0">
                <a:latin typeface="Arial" panose="020B0604020202020204" pitchFamily="34" charset="0"/>
              </a:rPr>
              <a:t>Monopsony is the opposite of monopoly and represents a market in which is only one buyer</a:t>
            </a:r>
          </a:p>
          <a:p>
            <a:pPr marL="285750" indent="-285750" eaLnBrk="1" hangingPunct="1">
              <a:spcBef>
                <a:spcPct val="0"/>
              </a:spcBef>
              <a:defRPr/>
            </a:pPr>
            <a:endParaRPr lang="en-US" altLang="cs-CZ" sz="2200" dirty="0">
              <a:latin typeface="Arial" panose="020B0604020202020204" pitchFamily="34" charset="0"/>
            </a:endParaRPr>
          </a:p>
          <a:p>
            <a:pPr marL="285750" indent="-285750" eaLnBrk="1" hangingPunct="1">
              <a:spcBef>
                <a:spcPct val="0"/>
              </a:spcBef>
              <a:defRPr/>
            </a:pPr>
            <a:r>
              <a:rPr lang="cs-CZ" altLang="cs-CZ" sz="2200" dirty="0">
                <a:latin typeface="Arial" panose="020B0604020202020204" pitchFamily="34" charset="0"/>
              </a:rPr>
              <a:t>M</a:t>
            </a:r>
            <a:r>
              <a:rPr lang="en-US" altLang="cs-CZ" sz="2200" dirty="0" err="1">
                <a:latin typeface="Arial" panose="020B0604020202020204" pitchFamily="34" charset="0"/>
              </a:rPr>
              <a:t>onopsony</a:t>
            </a:r>
            <a:r>
              <a:rPr lang="en-US" altLang="cs-CZ" sz="2200" dirty="0">
                <a:latin typeface="Arial" panose="020B0604020202020204" pitchFamily="34" charset="0"/>
              </a:rPr>
              <a:t> power is the ability of the buyer to influence the price in his favor</a:t>
            </a:r>
            <a:endParaRPr lang="cs-CZ" altLang="cs-CZ" sz="2200" dirty="0">
              <a:latin typeface="Arial" panose="020B0604020202020204" pitchFamily="34" charset="0"/>
            </a:endParaRPr>
          </a:p>
          <a:p>
            <a:pPr marL="285750" indent="-285750" eaLnBrk="1" hangingPunct="1">
              <a:spcBef>
                <a:spcPct val="0"/>
              </a:spcBef>
              <a:defRPr/>
            </a:pPr>
            <a:endParaRPr lang="en-US" altLang="cs-CZ" sz="2200" dirty="0">
              <a:latin typeface="Arial" panose="020B0604020202020204" pitchFamily="34" charset="0"/>
            </a:endParaRPr>
          </a:p>
          <a:p>
            <a:pPr marL="285750" indent="-285750" eaLnBrk="1" hangingPunct="1">
              <a:spcBef>
                <a:spcPct val="0"/>
              </a:spcBef>
              <a:defRPr/>
            </a:pPr>
            <a:r>
              <a:rPr lang="cs-CZ" altLang="cs-CZ" sz="2200" dirty="0" err="1">
                <a:latin typeface="Arial" panose="020B0604020202020204" pitchFamily="34" charset="0"/>
              </a:rPr>
              <a:t>It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en-US" altLang="cs-CZ" sz="2200" dirty="0">
                <a:latin typeface="Arial" panose="020B0604020202020204" pitchFamily="34" charset="0"/>
              </a:rPr>
              <a:t>allows you to purchase goods at a lower price than in conditions of perfect competition</a:t>
            </a:r>
          </a:p>
          <a:p>
            <a:pPr eaLnBrk="1" hangingPunct="1">
              <a:spcBef>
                <a:spcPct val="0"/>
              </a:spcBef>
              <a:buNone/>
              <a:defRPr/>
            </a:pPr>
            <a:endParaRPr lang="cs-CZ" altLang="cs-CZ" sz="22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None/>
              <a:defRPr/>
            </a:pPr>
            <a:r>
              <a:rPr lang="cs-CZ" altLang="cs-CZ" sz="2200" dirty="0">
                <a:latin typeface="Arial" panose="020B0604020202020204" pitchFamily="34" charset="0"/>
              </a:rPr>
              <a:t>             </a:t>
            </a:r>
            <a:r>
              <a:rPr lang="en-US" altLang="cs-CZ" sz="2200" dirty="0">
                <a:latin typeface="Arial" panose="020B0604020202020204" pitchFamily="34" charset="0"/>
              </a:rPr>
              <a:t>the state as the only buyer of military production</a:t>
            </a:r>
            <a:endParaRPr lang="en-US" altLang="cs-CZ" sz="2000" b="1" dirty="0">
              <a:latin typeface="Arial" panose="020B0604020202020204" pitchFamily="34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3579" y="4876786"/>
            <a:ext cx="664522" cy="3231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169183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latin typeface="Arial" pitchFamily="34" charset="0"/>
                <a:cs typeface="Arial" pitchFamily="34" charset="0"/>
              </a:rPr>
              <a:t>BEHAVIOUR OF FIRM IN IMPERFECT COMPETITION </a:t>
            </a:r>
          </a:p>
        </p:txBody>
      </p:sp>
      <p:sp>
        <p:nvSpPr>
          <p:cNvPr id="4102" name="TextovéPole 8"/>
          <p:cNvSpPr txBox="1">
            <a:spLocks noChangeArrowheads="1"/>
          </p:cNvSpPr>
          <p:nvPr/>
        </p:nvSpPr>
        <p:spPr bwMode="auto">
          <a:xfrm>
            <a:off x="338138" y="983411"/>
            <a:ext cx="847725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2400" b="1" dirty="0">
                <a:latin typeface="Arial" panose="020B0604020202020204" pitchFamily="34" charset="0"/>
              </a:rPr>
              <a:t>OLIGOPOLY</a:t>
            </a:r>
          </a:p>
        </p:txBody>
      </p:sp>
      <p:sp>
        <p:nvSpPr>
          <p:cNvPr id="3079" name="TextovéPole 10"/>
          <p:cNvSpPr txBox="1">
            <a:spLocks noChangeArrowheads="1"/>
          </p:cNvSpPr>
          <p:nvPr/>
        </p:nvSpPr>
        <p:spPr bwMode="auto">
          <a:xfrm>
            <a:off x="338138" y="1873203"/>
            <a:ext cx="8477250" cy="35394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285750" indent="-285750" eaLnBrk="1" hangingPunct="1">
              <a:spcBef>
                <a:spcPct val="0"/>
              </a:spcBef>
              <a:defRPr/>
            </a:pPr>
            <a:r>
              <a:rPr lang="en-US" altLang="cs-CZ" sz="2200" dirty="0">
                <a:latin typeface="Arial" panose="020B0604020202020204" pitchFamily="34" charset="0"/>
              </a:rPr>
              <a:t>Oligopoly is a market structure that prevails in practice.</a:t>
            </a:r>
            <a:endParaRPr lang="cs-CZ" altLang="cs-CZ" sz="2200" dirty="0">
              <a:latin typeface="Arial" panose="020B0604020202020204" pitchFamily="34" charset="0"/>
            </a:endParaRPr>
          </a:p>
          <a:p>
            <a:pPr marL="285750" indent="-285750" eaLnBrk="1" hangingPunct="1">
              <a:spcBef>
                <a:spcPct val="0"/>
              </a:spcBef>
              <a:defRPr/>
            </a:pPr>
            <a:endParaRPr lang="en-US" altLang="cs-CZ" sz="1000" dirty="0">
              <a:latin typeface="Arial" panose="020B0604020202020204" pitchFamily="34" charset="0"/>
            </a:endParaRPr>
          </a:p>
          <a:p>
            <a:pPr marL="285750" indent="-285750" eaLnBrk="1" hangingPunct="1">
              <a:spcBef>
                <a:spcPct val="0"/>
              </a:spcBef>
              <a:defRPr/>
            </a:pPr>
            <a:r>
              <a:rPr lang="en-US" altLang="cs-CZ" sz="2200" dirty="0">
                <a:latin typeface="Arial" panose="020B0604020202020204" pitchFamily="34" charset="0"/>
              </a:rPr>
              <a:t>Characteristic features of oligopoly:</a:t>
            </a:r>
          </a:p>
          <a:p>
            <a:pPr marL="1028700" lvl="1" eaLnBrk="1" hangingPunct="1">
              <a:spcBef>
                <a:spcPct val="0"/>
              </a:spcBef>
              <a:defRPr/>
            </a:pPr>
            <a:r>
              <a:rPr lang="en-US" altLang="cs-CZ" sz="2000" dirty="0">
                <a:latin typeface="Arial" panose="020B0604020202020204" pitchFamily="34" charset="0"/>
              </a:rPr>
              <a:t>The existence of several companies in industry</a:t>
            </a:r>
          </a:p>
          <a:p>
            <a:pPr marL="1028700" lvl="1" eaLnBrk="1" hangingPunct="1">
              <a:spcBef>
                <a:spcPct val="0"/>
              </a:spcBef>
              <a:defRPr/>
            </a:pPr>
            <a:r>
              <a:rPr lang="en-US" altLang="cs-CZ" sz="2000" dirty="0">
                <a:latin typeface="Arial" panose="020B0604020202020204" pitchFamily="34" charset="0"/>
              </a:rPr>
              <a:t>Usually differentiated product</a:t>
            </a:r>
          </a:p>
          <a:p>
            <a:pPr marL="1028700" lvl="1" eaLnBrk="1" hangingPunct="1">
              <a:spcBef>
                <a:spcPct val="0"/>
              </a:spcBef>
              <a:defRPr/>
            </a:pPr>
            <a:r>
              <a:rPr lang="en-US" altLang="cs-CZ" sz="2000" dirty="0">
                <a:latin typeface="Arial" panose="020B0604020202020204" pitchFamily="34" charset="0"/>
              </a:rPr>
              <a:t>Barriers to entry that prevented attracting new firms</a:t>
            </a:r>
          </a:p>
          <a:p>
            <a:pPr marL="285750" indent="-285750" eaLnBrk="1" hangingPunct="1">
              <a:spcBef>
                <a:spcPct val="0"/>
              </a:spcBef>
              <a:defRPr/>
            </a:pPr>
            <a:endParaRPr lang="en-US" altLang="cs-CZ" sz="2200" dirty="0">
              <a:latin typeface="Arial" panose="020B0604020202020204" pitchFamily="34" charset="0"/>
            </a:endParaRPr>
          </a:p>
          <a:p>
            <a:pPr marL="285750" indent="-285750" eaLnBrk="1" hangingPunct="1">
              <a:spcBef>
                <a:spcPct val="0"/>
              </a:spcBef>
              <a:defRPr/>
            </a:pPr>
            <a:r>
              <a:rPr lang="en-US" altLang="cs-CZ" sz="2200" dirty="0">
                <a:latin typeface="Arial" panose="020B0604020202020204" pitchFamily="34" charset="0"/>
              </a:rPr>
              <a:t>Behavior of firms in oligopoly is influenced by their mutual dependence (each </a:t>
            </a:r>
            <a:r>
              <a:rPr lang="cs-CZ" altLang="cs-CZ" sz="2200" dirty="0" err="1">
                <a:latin typeface="Arial" panose="020B0604020202020204" pitchFamily="34" charset="0"/>
              </a:rPr>
              <a:t>firm</a:t>
            </a:r>
            <a:r>
              <a:rPr lang="en-US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dirty="0" err="1">
                <a:latin typeface="Arial" panose="020B0604020202020204" pitchFamily="34" charset="0"/>
              </a:rPr>
              <a:t>produces</a:t>
            </a:r>
            <a:r>
              <a:rPr lang="cs-CZ" altLang="cs-CZ" sz="2200" dirty="0">
                <a:latin typeface="Arial" panose="020B0604020202020204" pitchFamily="34" charset="0"/>
              </a:rPr>
              <a:t> a</a:t>
            </a:r>
            <a:r>
              <a:rPr lang="en-US" altLang="cs-CZ" sz="2200" dirty="0">
                <a:latin typeface="Arial" panose="020B0604020202020204" pitchFamily="34" charset="0"/>
              </a:rPr>
              <a:t> part of industry).</a:t>
            </a:r>
          </a:p>
          <a:p>
            <a:pPr marL="285750" indent="-285750" eaLnBrk="1" hangingPunct="1">
              <a:spcBef>
                <a:spcPct val="0"/>
              </a:spcBef>
              <a:defRPr/>
            </a:pPr>
            <a:endParaRPr lang="en-US" altLang="cs-CZ" sz="2200" dirty="0">
              <a:latin typeface="Arial" panose="020B0604020202020204" pitchFamily="34" charset="0"/>
            </a:endParaRPr>
          </a:p>
          <a:p>
            <a:pPr marL="285750" indent="-285750" eaLnBrk="1" hangingPunct="1">
              <a:spcBef>
                <a:spcPct val="0"/>
              </a:spcBef>
              <a:defRPr/>
            </a:pPr>
            <a:r>
              <a:rPr lang="en-US" altLang="cs-CZ" sz="2200" dirty="0">
                <a:latin typeface="Arial" panose="020B0604020202020204" pitchFamily="34" charset="0"/>
              </a:rPr>
              <a:t>There are several models of oligopolies.</a:t>
            </a:r>
            <a:endParaRPr lang="en-US" altLang="cs-CZ" sz="2000" b="1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216126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latin typeface="Arial" pitchFamily="34" charset="0"/>
                <a:cs typeface="Arial" pitchFamily="34" charset="0"/>
              </a:rPr>
              <a:t>BEHAVIOUR OF FIRM IN IMPERFECT COMPETITION </a:t>
            </a:r>
          </a:p>
        </p:txBody>
      </p:sp>
      <p:sp>
        <p:nvSpPr>
          <p:cNvPr id="4102" name="TextovéPole 8"/>
          <p:cNvSpPr txBox="1">
            <a:spLocks noChangeArrowheads="1"/>
          </p:cNvSpPr>
          <p:nvPr/>
        </p:nvSpPr>
        <p:spPr bwMode="auto">
          <a:xfrm>
            <a:off x="338138" y="983411"/>
            <a:ext cx="847725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2400" b="1" dirty="0">
                <a:latin typeface="Arial" panose="020B0604020202020204" pitchFamily="34" charset="0"/>
              </a:rPr>
              <a:t>OLIGOPOLY</a:t>
            </a:r>
          </a:p>
        </p:txBody>
      </p:sp>
      <p:sp>
        <p:nvSpPr>
          <p:cNvPr id="3079" name="TextovéPole 10"/>
          <p:cNvSpPr txBox="1">
            <a:spLocks noChangeArrowheads="1"/>
          </p:cNvSpPr>
          <p:nvPr/>
        </p:nvSpPr>
        <p:spPr bwMode="auto">
          <a:xfrm>
            <a:off x="338138" y="1873203"/>
            <a:ext cx="8477250" cy="34009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285750" indent="-285750" eaLnBrk="1" hangingPunct="1">
              <a:spcBef>
                <a:spcPct val="0"/>
              </a:spcBef>
              <a:defRPr/>
            </a:pPr>
            <a:r>
              <a:rPr lang="cs-CZ" altLang="cs-CZ" sz="2200" dirty="0" err="1">
                <a:latin typeface="Arial" panose="020B0604020202020204" pitchFamily="34" charset="0"/>
              </a:rPr>
              <a:t>Collusive</a:t>
            </a:r>
            <a:r>
              <a:rPr lang="cs-CZ" altLang="cs-CZ" sz="2200" dirty="0">
                <a:latin typeface="Arial" panose="020B0604020202020204" pitchFamily="34" charset="0"/>
              </a:rPr>
              <a:t> oligopoly</a:t>
            </a:r>
          </a:p>
          <a:p>
            <a:pPr marL="285750" indent="-285750" eaLnBrk="1" hangingPunct="1">
              <a:spcBef>
                <a:spcPct val="0"/>
              </a:spcBef>
              <a:defRPr/>
            </a:pPr>
            <a:r>
              <a:rPr lang="cs-CZ" altLang="cs-CZ" sz="2200" dirty="0" err="1">
                <a:latin typeface="Arial" panose="020B0604020202020204" pitchFamily="34" charset="0"/>
              </a:rPr>
              <a:t>Cartel</a:t>
            </a:r>
            <a:endParaRPr lang="cs-CZ" altLang="cs-CZ" sz="2200" dirty="0">
              <a:latin typeface="Arial" panose="020B0604020202020204" pitchFamily="34" charset="0"/>
            </a:endParaRPr>
          </a:p>
          <a:p>
            <a:pPr marL="285750" indent="-285750" eaLnBrk="1" hangingPunct="1">
              <a:spcBef>
                <a:spcPct val="0"/>
              </a:spcBef>
              <a:defRPr/>
            </a:pPr>
            <a:r>
              <a:rPr lang="cs-CZ" altLang="cs-CZ" sz="2200" dirty="0">
                <a:latin typeface="Arial" panose="020B0604020202020204" pitchFamily="34" charset="0"/>
              </a:rPr>
              <a:t>Oligopoly </a:t>
            </a:r>
            <a:r>
              <a:rPr lang="cs-CZ" altLang="cs-CZ" sz="2200" dirty="0" err="1">
                <a:latin typeface="Arial" panose="020B0604020202020204" pitchFamily="34" charset="0"/>
              </a:rPr>
              <a:t>with</a:t>
            </a:r>
            <a:r>
              <a:rPr lang="cs-CZ" altLang="cs-CZ" sz="2200" dirty="0">
                <a:latin typeface="Arial" panose="020B0604020202020204" pitchFamily="34" charset="0"/>
              </a:rPr>
              <a:t> dominant </a:t>
            </a:r>
            <a:r>
              <a:rPr lang="cs-CZ" altLang="cs-CZ" sz="2200" dirty="0" err="1">
                <a:latin typeface="Arial" panose="020B0604020202020204" pitchFamily="34" charset="0"/>
              </a:rPr>
              <a:t>firm</a:t>
            </a:r>
            <a:endParaRPr lang="cs-CZ" altLang="cs-CZ" sz="2200" dirty="0">
              <a:latin typeface="Arial" panose="020B0604020202020204" pitchFamily="34" charset="0"/>
            </a:endParaRPr>
          </a:p>
          <a:p>
            <a:pPr marL="285750" indent="-285750" eaLnBrk="1" hangingPunct="1">
              <a:spcBef>
                <a:spcPct val="0"/>
              </a:spcBef>
              <a:defRPr/>
            </a:pPr>
            <a:endParaRPr lang="cs-CZ" altLang="cs-CZ" sz="2200" dirty="0">
              <a:latin typeface="Arial" panose="020B0604020202020204" pitchFamily="34" charset="0"/>
            </a:endParaRPr>
          </a:p>
          <a:p>
            <a:pPr marL="285750" indent="-285750" eaLnBrk="1" hangingPunct="1">
              <a:spcBef>
                <a:spcPct val="0"/>
              </a:spcBef>
              <a:defRPr/>
            </a:pPr>
            <a:r>
              <a:rPr lang="cs-CZ" altLang="cs-CZ" sz="2200" dirty="0">
                <a:latin typeface="Arial" panose="020B0604020202020204" pitchFamily="34" charset="0"/>
              </a:rPr>
              <a:t>Non-c</a:t>
            </a:r>
            <a:r>
              <a:rPr lang="en-US" altLang="cs-CZ" sz="2200" dirty="0" err="1">
                <a:latin typeface="Arial" panose="020B0604020202020204" pitchFamily="34" charset="0"/>
              </a:rPr>
              <a:t>ollusive</a:t>
            </a:r>
            <a:r>
              <a:rPr lang="en-US" altLang="cs-CZ" sz="2200" dirty="0">
                <a:latin typeface="Arial" panose="020B0604020202020204" pitchFamily="34" charset="0"/>
              </a:rPr>
              <a:t> oligopoly  </a:t>
            </a:r>
            <a:endParaRPr lang="cs-CZ" altLang="cs-CZ" sz="2200" dirty="0">
              <a:latin typeface="Arial" panose="020B0604020202020204" pitchFamily="34" charset="0"/>
            </a:endParaRPr>
          </a:p>
          <a:p>
            <a:pPr marL="1028700" lvl="1" eaLnBrk="1" hangingPunct="1">
              <a:spcBef>
                <a:spcPct val="0"/>
              </a:spcBef>
              <a:defRPr/>
            </a:pPr>
            <a:endParaRPr lang="cs-CZ" altLang="cs-CZ" sz="800" b="1" dirty="0">
              <a:latin typeface="Arial" panose="020B0604020202020204" pitchFamily="34" charset="0"/>
            </a:endParaRPr>
          </a:p>
          <a:p>
            <a:pPr marL="1028700" lvl="1" eaLnBrk="1" hangingPunct="1">
              <a:spcBef>
                <a:spcPct val="0"/>
              </a:spcBef>
              <a:defRPr/>
            </a:pPr>
            <a:r>
              <a:rPr lang="cs-CZ" altLang="cs-CZ" sz="2000" b="1" dirty="0" err="1">
                <a:latin typeface="Arial" panose="020B0604020202020204" pitchFamily="34" charset="0"/>
              </a:rPr>
              <a:t>Cournot</a:t>
            </a:r>
            <a:r>
              <a:rPr lang="cs-CZ" altLang="cs-CZ" sz="2000" b="1" dirty="0">
                <a:latin typeface="Arial" panose="020B0604020202020204" pitchFamily="34" charset="0"/>
              </a:rPr>
              <a:t> – </a:t>
            </a:r>
            <a:r>
              <a:rPr lang="cs-CZ" altLang="cs-CZ" sz="2000" b="1" dirty="0" err="1">
                <a:latin typeface="Arial" panose="020B0604020202020204" pitchFamily="34" charset="0"/>
              </a:rPr>
              <a:t>Chamberlin´s</a:t>
            </a:r>
            <a:r>
              <a:rPr lang="cs-CZ" altLang="cs-CZ" sz="2000" b="1" dirty="0">
                <a:latin typeface="Arial" panose="020B0604020202020204" pitchFamily="34" charset="0"/>
              </a:rPr>
              <a:t> – </a:t>
            </a:r>
            <a:r>
              <a:rPr lang="cs-CZ" altLang="cs-CZ" sz="2000" b="1" dirty="0" err="1">
                <a:latin typeface="Arial" panose="020B0604020202020204" pitchFamily="34" charset="0"/>
              </a:rPr>
              <a:t>Stackelberg</a:t>
            </a:r>
            <a:r>
              <a:rPr lang="cs-CZ" altLang="cs-CZ" sz="2000" b="1" dirty="0">
                <a:latin typeface="Arial" panose="020B0604020202020204" pitchFamily="34" charset="0"/>
              </a:rPr>
              <a:t> model </a:t>
            </a:r>
          </a:p>
          <a:p>
            <a:pPr marL="1428750" lvl="2" eaLnBrk="1" hangingPunct="1">
              <a:spcBef>
                <a:spcPct val="0"/>
              </a:spcBef>
              <a:defRPr/>
            </a:pPr>
            <a:r>
              <a:rPr lang="cs-CZ" altLang="cs-CZ" sz="2000" dirty="0">
                <a:latin typeface="Arial" panose="020B0604020202020204" pitchFamily="34" charset="0"/>
              </a:rPr>
              <a:t>DUOPOLY – </a:t>
            </a:r>
            <a:r>
              <a:rPr lang="cs-CZ" altLang="cs-CZ" sz="2000" dirty="0" err="1">
                <a:latin typeface="Arial" panose="020B0604020202020204" pitchFamily="34" charset="0"/>
              </a:rPr>
              <a:t>only</a:t>
            </a:r>
            <a:r>
              <a:rPr lang="cs-CZ" altLang="cs-CZ" sz="2000" dirty="0">
                <a:latin typeface="Arial" panose="020B0604020202020204" pitchFamily="34" charset="0"/>
              </a:rPr>
              <a:t> </a:t>
            </a:r>
            <a:r>
              <a:rPr lang="cs-CZ" altLang="cs-CZ" sz="2000" dirty="0" err="1">
                <a:latin typeface="Arial" panose="020B0604020202020204" pitchFamily="34" charset="0"/>
              </a:rPr>
              <a:t>two</a:t>
            </a:r>
            <a:r>
              <a:rPr lang="cs-CZ" altLang="cs-CZ" sz="2000" dirty="0">
                <a:latin typeface="Arial" panose="020B0604020202020204" pitchFamily="34" charset="0"/>
              </a:rPr>
              <a:t> </a:t>
            </a:r>
            <a:r>
              <a:rPr lang="cs-CZ" altLang="cs-CZ" sz="2000" dirty="0" err="1">
                <a:latin typeface="Arial" panose="020B0604020202020204" pitchFamily="34" charset="0"/>
              </a:rPr>
              <a:t>sellers</a:t>
            </a:r>
            <a:endParaRPr lang="cs-CZ" altLang="cs-CZ" sz="2000" dirty="0">
              <a:latin typeface="Arial" panose="020B0604020202020204" pitchFamily="34" charset="0"/>
            </a:endParaRPr>
          </a:p>
          <a:p>
            <a:pPr marL="1428750" lvl="2" eaLnBrk="1" hangingPunct="1">
              <a:spcBef>
                <a:spcPct val="0"/>
              </a:spcBef>
              <a:defRPr/>
            </a:pPr>
            <a:r>
              <a:rPr lang="cs-CZ" altLang="cs-CZ" sz="2000" dirty="0">
                <a:latin typeface="Arial" panose="020B0604020202020204" pitchFamily="34" charset="0"/>
              </a:rPr>
              <a:t>Game </a:t>
            </a:r>
            <a:r>
              <a:rPr lang="cs-CZ" altLang="cs-CZ" sz="2000" dirty="0" err="1">
                <a:latin typeface="Arial" panose="020B0604020202020204" pitchFamily="34" charset="0"/>
              </a:rPr>
              <a:t>theory</a:t>
            </a:r>
            <a:r>
              <a:rPr lang="cs-CZ" altLang="cs-CZ" sz="2000" dirty="0">
                <a:latin typeface="Arial" panose="020B0604020202020204" pitchFamily="34" charset="0"/>
              </a:rPr>
              <a:t> </a:t>
            </a:r>
          </a:p>
          <a:p>
            <a:pPr lvl="2" indent="0" eaLnBrk="1" hangingPunct="1">
              <a:spcBef>
                <a:spcPct val="0"/>
              </a:spcBef>
              <a:buNone/>
              <a:defRPr/>
            </a:pPr>
            <a:endParaRPr lang="cs-CZ" altLang="cs-CZ" sz="800" dirty="0">
              <a:latin typeface="Arial" panose="020B0604020202020204" pitchFamily="34" charset="0"/>
            </a:endParaRPr>
          </a:p>
          <a:p>
            <a:pPr marL="1028700" lvl="1" eaLnBrk="1" hangingPunct="1">
              <a:spcBef>
                <a:spcPct val="0"/>
              </a:spcBef>
              <a:defRPr/>
            </a:pPr>
            <a:r>
              <a:rPr lang="en-US" altLang="cs-CZ" sz="2000" b="1" dirty="0" err="1">
                <a:latin typeface="Arial" panose="020B0604020202020204" pitchFamily="34" charset="0"/>
              </a:rPr>
              <a:t>Sweezy’s</a:t>
            </a:r>
            <a:r>
              <a:rPr lang="en-US" altLang="cs-CZ" sz="2000" b="1" dirty="0">
                <a:latin typeface="Arial" panose="020B0604020202020204" pitchFamily="34" charset="0"/>
              </a:rPr>
              <a:t> Kinked Demand Curve Model</a:t>
            </a:r>
            <a:endParaRPr lang="cs-CZ" altLang="cs-CZ" sz="2000" b="1" dirty="0">
              <a:latin typeface="Arial" panose="020B0604020202020204" pitchFamily="34" charset="0"/>
            </a:endParaRPr>
          </a:p>
          <a:p>
            <a:pPr marL="285750" indent="-285750" eaLnBrk="1" hangingPunct="1">
              <a:spcBef>
                <a:spcPct val="0"/>
              </a:spcBef>
              <a:defRPr/>
            </a:pPr>
            <a:endParaRPr lang="en-US" altLang="cs-CZ" sz="9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312816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latin typeface="Arial" pitchFamily="34" charset="0"/>
                <a:cs typeface="Arial" pitchFamily="34" charset="0"/>
              </a:rPr>
              <a:t>BEHAVIOUR OF FIRM IN IMPERFECT COMPETITION </a:t>
            </a:r>
          </a:p>
        </p:txBody>
      </p:sp>
      <p:sp>
        <p:nvSpPr>
          <p:cNvPr id="4102" name="TextovéPole 8"/>
          <p:cNvSpPr txBox="1">
            <a:spLocks noChangeArrowheads="1"/>
          </p:cNvSpPr>
          <p:nvPr/>
        </p:nvSpPr>
        <p:spPr bwMode="auto">
          <a:xfrm>
            <a:off x="338138" y="983411"/>
            <a:ext cx="847725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2400" b="1" dirty="0">
                <a:latin typeface="Arial" panose="020B0604020202020204" pitchFamily="34" charset="0"/>
              </a:rPr>
              <a:t>COLLUSIVE OLIGOPOLY</a:t>
            </a:r>
          </a:p>
        </p:txBody>
      </p:sp>
      <p:sp>
        <p:nvSpPr>
          <p:cNvPr id="3079" name="TextovéPole 10"/>
          <p:cNvSpPr txBox="1">
            <a:spLocks noChangeArrowheads="1"/>
          </p:cNvSpPr>
          <p:nvPr/>
        </p:nvSpPr>
        <p:spPr bwMode="auto">
          <a:xfrm>
            <a:off x="338138" y="1873203"/>
            <a:ext cx="8477250" cy="39241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285750" indent="-285750" eaLnBrk="1" hangingPunct="1">
              <a:spcBef>
                <a:spcPct val="0"/>
              </a:spcBef>
              <a:defRPr/>
            </a:pPr>
            <a:r>
              <a:rPr lang="cs-CZ" altLang="cs-CZ" sz="2200" dirty="0">
                <a:latin typeface="Arial" panose="020B0604020202020204" pitchFamily="34" charset="0"/>
              </a:rPr>
              <a:t>C</a:t>
            </a:r>
            <a:r>
              <a:rPr lang="en-US" altLang="cs-CZ" sz="2200" dirty="0" err="1">
                <a:latin typeface="Arial" panose="020B0604020202020204" pitchFamily="34" charset="0"/>
              </a:rPr>
              <a:t>ollusive</a:t>
            </a:r>
            <a:r>
              <a:rPr lang="en-US" altLang="cs-CZ" sz="2200" dirty="0">
                <a:latin typeface="Arial" panose="020B0604020202020204" pitchFamily="34" charset="0"/>
              </a:rPr>
              <a:t> oligopoly – </a:t>
            </a:r>
            <a:r>
              <a:rPr lang="cs-CZ" altLang="cs-CZ" sz="2200" dirty="0" err="1">
                <a:latin typeface="Arial" panose="020B0604020202020204" pitchFamily="34" charset="0"/>
              </a:rPr>
              <a:t>it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en-US" altLang="cs-CZ" sz="2200" dirty="0">
                <a:latin typeface="Arial" panose="020B0604020202020204" pitchFamily="34" charset="0"/>
              </a:rPr>
              <a:t>arises in a situation where several </a:t>
            </a:r>
            <a:r>
              <a:rPr lang="cs-CZ" altLang="cs-CZ" sz="2200" dirty="0" err="1">
                <a:latin typeface="Arial" panose="020B0604020202020204" pitchFamily="34" charset="0"/>
              </a:rPr>
              <a:t>firms</a:t>
            </a:r>
            <a:r>
              <a:rPr lang="en-US" altLang="cs-CZ" sz="2200" dirty="0">
                <a:latin typeface="Arial" panose="020B0604020202020204" pitchFamily="34" charset="0"/>
              </a:rPr>
              <a:t> sell</a:t>
            </a:r>
            <a:r>
              <a:rPr lang="cs-CZ" altLang="cs-CZ" sz="2200" dirty="0" err="1">
                <a:latin typeface="Arial" panose="020B0604020202020204" pitchFamily="34" charset="0"/>
              </a:rPr>
              <a:t>ing</a:t>
            </a:r>
            <a:r>
              <a:rPr lang="en-US" altLang="cs-CZ" sz="2200" dirty="0">
                <a:latin typeface="Arial" panose="020B0604020202020204" pitchFamily="34" charset="0"/>
              </a:rPr>
              <a:t> the same or similar products find that their prices are </a:t>
            </a:r>
            <a:r>
              <a:rPr lang="cs-CZ" altLang="cs-CZ" sz="2200" dirty="0" err="1">
                <a:latin typeface="Arial" panose="020B0604020202020204" pitchFamily="34" charset="0"/>
              </a:rPr>
              <a:t>similar</a:t>
            </a:r>
            <a:r>
              <a:rPr lang="en-US" altLang="cs-CZ" sz="2200" dirty="0">
                <a:latin typeface="Arial" panose="020B0604020202020204" pitchFamily="34" charset="0"/>
              </a:rPr>
              <a:t>, and that the </a:t>
            </a:r>
            <a:r>
              <a:rPr lang="cs-CZ" altLang="cs-CZ" sz="2200" dirty="0" err="1">
                <a:latin typeface="Arial" panose="020B0604020202020204" pitchFamily="34" charset="0"/>
              </a:rPr>
              <a:t>mutual</a:t>
            </a:r>
            <a:r>
              <a:rPr lang="en-US" altLang="cs-CZ" sz="2200" dirty="0">
                <a:latin typeface="Arial" panose="020B0604020202020204" pitchFamily="34" charset="0"/>
              </a:rPr>
              <a:t> price war would weaken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dirty="0" err="1">
                <a:latin typeface="Arial" panose="020B0604020202020204" pitchFamily="34" charset="0"/>
              </a:rPr>
              <a:t>them</a:t>
            </a:r>
            <a:r>
              <a:rPr lang="en-US" altLang="cs-CZ" sz="2200" dirty="0">
                <a:latin typeface="Arial" panose="020B0604020202020204" pitchFamily="34" charset="0"/>
              </a:rPr>
              <a:t>.</a:t>
            </a:r>
            <a:endParaRPr lang="cs-CZ" altLang="cs-CZ" sz="2200" dirty="0">
              <a:latin typeface="Arial" panose="020B0604020202020204" pitchFamily="34" charset="0"/>
            </a:endParaRPr>
          </a:p>
          <a:p>
            <a:pPr marL="285750" indent="-285750" eaLnBrk="1" hangingPunct="1">
              <a:spcBef>
                <a:spcPct val="0"/>
              </a:spcBef>
              <a:defRPr/>
            </a:pPr>
            <a:endParaRPr lang="en-US" altLang="cs-CZ" sz="900" dirty="0">
              <a:latin typeface="Arial" panose="020B0604020202020204" pitchFamily="34" charset="0"/>
            </a:endParaRPr>
          </a:p>
          <a:p>
            <a:pPr marL="1028700" lvl="1" eaLnBrk="1" hangingPunct="1">
              <a:spcBef>
                <a:spcPct val="0"/>
              </a:spcBef>
              <a:defRPr/>
            </a:pPr>
            <a:r>
              <a:rPr lang="en-US" altLang="cs-CZ" sz="2000" dirty="0">
                <a:latin typeface="Arial" panose="020B0604020202020204" pitchFamily="34" charset="0"/>
              </a:rPr>
              <a:t>More advantageous for them </a:t>
            </a:r>
            <a:r>
              <a:rPr lang="cs-CZ" altLang="cs-CZ" sz="2000" dirty="0" err="1">
                <a:latin typeface="Arial" panose="020B0604020202020204" pitchFamily="34" charset="0"/>
              </a:rPr>
              <a:t>is</a:t>
            </a:r>
            <a:r>
              <a:rPr lang="cs-CZ" altLang="cs-CZ" sz="2000" dirty="0">
                <a:latin typeface="Arial" panose="020B0604020202020204" pitchFamily="34" charset="0"/>
              </a:rPr>
              <a:t> </a:t>
            </a:r>
            <a:r>
              <a:rPr lang="en-US" altLang="cs-CZ" sz="2000" dirty="0">
                <a:latin typeface="Arial" panose="020B0604020202020204" pitchFamily="34" charset="0"/>
              </a:rPr>
              <a:t>to increase </a:t>
            </a:r>
            <a:r>
              <a:rPr lang="cs-CZ" altLang="cs-CZ" sz="2000" dirty="0" err="1">
                <a:latin typeface="Arial" panose="020B0604020202020204" pitchFamily="34" charset="0"/>
              </a:rPr>
              <a:t>their</a:t>
            </a:r>
            <a:r>
              <a:rPr lang="en-US" altLang="cs-CZ" sz="2000" dirty="0">
                <a:latin typeface="Arial" panose="020B0604020202020204" pitchFamily="34" charset="0"/>
              </a:rPr>
              <a:t> profits by increasing prices on the market or </a:t>
            </a:r>
            <a:r>
              <a:rPr lang="cs-CZ" altLang="cs-CZ" sz="2000" dirty="0">
                <a:latin typeface="Arial" panose="020B0604020202020204" pitchFamily="34" charset="0"/>
              </a:rPr>
              <a:t>by </a:t>
            </a:r>
            <a:r>
              <a:rPr lang="en-US" altLang="cs-CZ" sz="2000" dirty="0">
                <a:latin typeface="Arial" panose="020B0604020202020204" pitchFamily="34" charset="0"/>
              </a:rPr>
              <a:t>market division.</a:t>
            </a:r>
            <a:endParaRPr lang="cs-CZ" altLang="cs-CZ" sz="2000" dirty="0">
              <a:latin typeface="Arial" panose="020B0604020202020204" pitchFamily="34" charset="0"/>
            </a:endParaRPr>
          </a:p>
          <a:p>
            <a:pPr marL="1028700" lvl="1" eaLnBrk="1" hangingPunct="1">
              <a:spcBef>
                <a:spcPct val="0"/>
              </a:spcBef>
              <a:defRPr/>
            </a:pPr>
            <a:endParaRPr lang="en-US" altLang="cs-CZ" sz="800" dirty="0">
              <a:latin typeface="Arial" panose="020B0604020202020204" pitchFamily="34" charset="0"/>
            </a:endParaRPr>
          </a:p>
          <a:p>
            <a:pPr marL="1028700" lvl="1" eaLnBrk="1" hangingPunct="1">
              <a:spcBef>
                <a:spcPct val="0"/>
              </a:spcBef>
              <a:defRPr/>
            </a:pPr>
            <a:r>
              <a:rPr lang="en-US" altLang="cs-CZ" sz="2000" dirty="0">
                <a:latin typeface="Arial" panose="020B0604020202020204" pitchFamily="34" charset="0"/>
              </a:rPr>
              <a:t>Company enters into a secret agreement and set monopoly prices for individual companies or production quotas - each company oligopoly then behaves like a monopoly.</a:t>
            </a:r>
          </a:p>
          <a:p>
            <a:pPr marL="285750" indent="-285750" eaLnBrk="1" hangingPunct="1">
              <a:spcBef>
                <a:spcPct val="0"/>
              </a:spcBef>
              <a:defRPr/>
            </a:pPr>
            <a:endParaRPr lang="en-US" altLang="cs-CZ" sz="2200" dirty="0">
              <a:latin typeface="Arial" panose="020B0604020202020204" pitchFamily="34" charset="0"/>
            </a:endParaRPr>
          </a:p>
          <a:p>
            <a:pPr marL="285750" indent="-285750" eaLnBrk="1" hangingPunct="1">
              <a:spcBef>
                <a:spcPct val="0"/>
              </a:spcBef>
              <a:defRPr/>
            </a:pPr>
            <a:r>
              <a:rPr lang="en-US" altLang="cs-CZ" sz="2200" dirty="0">
                <a:latin typeface="Arial" panose="020B0604020202020204" pitchFamily="34" charset="0"/>
              </a:rPr>
              <a:t>Cartel - </a:t>
            </a:r>
            <a:r>
              <a:rPr lang="cs-CZ" altLang="cs-CZ" sz="2200" dirty="0">
                <a:latin typeface="Arial" panose="020B0604020202020204" pitchFamily="34" charset="0"/>
              </a:rPr>
              <a:t>a</a:t>
            </a:r>
            <a:r>
              <a:rPr lang="en-US" altLang="cs-CZ" sz="2200" dirty="0" err="1">
                <a:latin typeface="Arial" panose="020B0604020202020204" pitchFamily="34" charset="0"/>
              </a:rPr>
              <a:t>greement</a:t>
            </a:r>
            <a:r>
              <a:rPr lang="en-US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dirty="0" err="1">
                <a:latin typeface="Arial" panose="020B0604020202020204" pitchFamily="34" charset="0"/>
              </a:rPr>
              <a:t>about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en-US" altLang="cs-CZ" sz="2200" dirty="0">
                <a:latin typeface="Arial" panose="020B0604020202020204" pitchFamily="34" charset="0"/>
              </a:rPr>
              <a:t>advantageous cooperation (OPEC, the gas station ...).</a:t>
            </a:r>
            <a:endParaRPr lang="en-US" altLang="cs-CZ" sz="2000" b="1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662295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latin typeface="Arial" pitchFamily="34" charset="0"/>
                <a:cs typeface="Arial" pitchFamily="34" charset="0"/>
              </a:rPr>
              <a:t>BEHAVIOUR OF FIRM IN IMPERFECT COMPETITION</a:t>
            </a:r>
            <a:endParaRPr lang="en-GB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150" name="TextovéPole 8"/>
          <p:cNvSpPr txBox="1">
            <a:spLocks noChangeArrowheads="1"/>
          </p:cNvSpPr>
          <p:nvPr/>
        </p:nvSpPr>
        <p:spPr bwMode="auto">
          <a:xfrm>
            <a:off x="342105" y="959207"/>
            <a:ext cx="8459787" cy="11079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2400" b="1" dirty="0">
                <a:latin typeface="Arial" panose="020B0604020202020204" pitchFamily="34" charset="0"/>
              </a:rPr>
              <a:t>COLLUSIVE OLIGOPOLY </a:t>
            </a:r>
            <a:endParaRPr lang="en-US" altLang="cs-CZ" sz="2400" b="1" dirty="0">
              <a:latin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  <a:buNone/>
            </a:pPr>
            <a:endParaRPr lang="en-GB" altLang="cs-CZ" sz="1800" b="1" dirty="0">
              <a:latin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GB" altLang="cs-CZ" sz="2400" b="1" dirty="0">
              <a:latin typeface="Arial" panose="020B0604020202020204" pitchFamily="34" charset="0"/>
            </a:endParaRP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half" idx="2"/>
          </p:nvPr>
        </p:nvSpPr>
        <p:spPr>
          <a:xfrm>
            <a:off x="783605" y="2305685"/>
            <a:ext cx="2831990" cy="2174876"/>
          </a:xfrm>
        </p:spPr>
        <p:txBody>
          <a:bodyPr/>
          <a:lstStyle/>
          <a:p>
            <a:pPr marL="285750" indent="-285750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cs-CZ" altLang="cs-CZ" sz="2200" dirty="0" err="1">
                <a:latin typeface="Arial" panose="020B0604020202020204" pitchFamily="34" charset="0"/>
              </a:rPr>
              <a:t>The</a:t>
            </a:r>
            <a:r>
              <a:rPr lang="cs-CZ" altLang="cs-CZ" sz="2200" dirty="0">
                <a:latin typeface="Arial" panose="020B0604020202020204" pitchFamily="34" charset="0"/>
              </a:rPr>
              <a:t> profit </a:t>
            </a:r>
            <a:r>
              <a:rPr lang="cs-CZ" altLang="cs-CZ" sz="2200" dirty="0" err="1">
                <a:latin typeface="Arial" panose="020B0604020202020204" pitchFamily="34" charset="0"/>
              </a:rPr>
              <a:t>is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dirty="0" err="1">
                <a:latin typeface="Arial" panose="020B0604020202020204" pitchFamily="34" charset="0"/>
              </a:rPr>
              <a:t>like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dirty="0" err="1">
                <a:latin typeface="Arial" panose="020B0604020202020204" pitchFamily="34" charset="0"/>
              </a:rPr>
              <a:t>porfit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dirty="0" err="1">
                <a:latin typeface="Arial" panose="020B0604020202020204" pitchFamily="34" charset="0"/>
              </a:rPr>
              <a:t>of</a:t>
            </a:r>
            <a:r>
              <a:rPr lang="cs-CZ" altLang="cs-CZ" sz="2200" dirty="0">
                <a:latin typeface="Arial" panose="020B0604020202020204" pitchFamily="34" charset="0"/>
              </a:rPr>
              <a:t> monopoly</a:t>
            </a:r>
          </a:p>
          <a:p>
            <a:pPr marL="285750" indent="-285750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endParaRPr lang="cs-CZ" altLang="cs-CZ" sz="2200" dirty="0"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  <a:defRPr/>
            </a:pP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b="1" dirty="0" err="1">
                <a:latin typeface="Arial" panose="020B0604020202020204" pitchFamily="34" charset="0"/>
              </a:rPr>
              <a:t>abnormal</a:t>
            </a:r>
            <a:r>
              <a:rPr lang="cs-CZ" altLang="cs-CZ" sz="2200" b="1" dirty="0">
                <a:latin typeface="Arial" panose="020B0604020202020204" pitchFamily="34" charset="0"/>
              </a:rPr>
              <a:t> profit</a:t>
            </a:r>
            <a:endParaRPr lang="cs-CZ" sz="2200" b="1" dirty="0">
              <a:latin typeface="Arial" panose="020B0604020202020204" pitchFamily="34" charset="0"/>
            </a:endParaRPr>
          </a:p>
          <a:p>
            <a:pPr marL="285750" indent="-285750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endParaRPr lang="cs-CZ" sz="2200" dirty="0">
              <a:latin typeface="Arial" panose="020B0604020202020204" pitchFamily="34" charset="0"/>
            </a:endParaRPr>
          </a:p>
          <a:p>
            <a:pPr marL="285750" indent="-285750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endParaRPr lang="cs-CZ" sz="2200" dirty="0">
              <a:latin typeface="Arial" panose="020B0604020202020204" pitchFamily="34" charset="0"/>
            </a:endParaRPr>
          </a:p>
          <a:p>
            <a:pPr marL="285750" indent="-285750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endParaRPr lang="cs-CZ" sz="2200" dirty="0">
              <a:latin typeface="Arial" panose="020B0604020202020204" pitchFamily="34" charset="0"/>
            </a:endParaRPr>
          </a:p>
          <a:p>
            <a:pPr marL="285750" indent="-285750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endParaRPr lang="cs-CZ" sz="2200" dirty="0">
              <a:latin typeface="Arial" panose="020B0604020202020204" pitchFamily="34" charset="0"/>
            </a:endParaRPr>
          </a:p>
          <a:p>
            <a:pPr marL="285750" indent="-285750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endParaRPr lang="cs-CZ" sz="2200" dirty="0">
              <a:latin typeface="Arial" panose="020B0604020202020204" pitchFamily="34" charset="0"/>
            </a:endParaRPr>
          </a:p>
        </p:txBody>
      </p:sp>
      <p:pic>
        <p:nvPicPr>
          <p:cNvPr id="3" name="Zástupný symbol pro obsah 2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992781" y="2067203"/>
            <a:ext cx="4809111" cy="42159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452284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latin typeface="Arial" pitchFamily="34" charset="0"/>
                <a:cs typeface="Arial" pitchFamily="34" charset="0"/>
              </a:rPr>
              <a:t>BEHAVIOUR OF FIRM IN IMPERFECT COMPETITION</a:t>
            </a:r>
            <a:endParaRPr lang="en-GB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150" name="TextovéPole 8"/>
          <p:cNvSpPr txBox="1">
            <a:spLocks noChangeArrowheads="1"/>
          </p:cNvSpPr>
          <p:nvPr/>
        </p:nvSpPr>
        <p:spPr bwMode="auto">
          <a:xfrm>
            <a:off x="342105" y="959207"/>
            <a:ext cx="8459787" cy="11079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2400" b="1" dirty="0">
                <a:latin typeface="Arial" panose="020B0604020202020204" pitchFamily="34" charset="0"/>
              </a:rPr>
              <a:t>OLIGOPOLY WITH DOMINANT FIRM </a:t>
            </a:r>
            <a:endParaRPr lang="en-US" altLang="cs-CZ" sz="2400" b="1" dirty="0">
              <a:latin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  <a:buNone/>
            </a:pPr>
            <a:endParaRPr lang="en-GB" altLang="cs-CZ" sz="1800" b="1" dirty="0">
              <a:latin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GB" altLang="cs-CZ" sz="2400" b="1" dirty="0">
              <a:latin typeface="Arial" panose="020B0604020202020204" pitchFamily="34" charset="0"/>
            </a:endParaRP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half" idx="2"/>
          </p:nvPr>
        </p:nvSpPr>
        <p:spPr>
          <a:xfrm>
            <a:off x="783605" y="1554480"/>
            <a:ext cx="2831990" cy="5175504"/>
          </a:xfrm>
        </p:spPr>
        <p:txBody>
          <a:bodyPr/>
          <a:lstStyle/>
          <a:p>
            <a:pPr marL="285750" indent="-285750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cs-CZ" altLang="cs-CZ" sz="2200" dirty="0" err="1">
                <a:latin typeface="Arial" panose="020B0604020202020204" pitchFamily="34" charset="0"/>
              </a:rPr>
              <a:t>For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dirty="0" err="1">
                <a:latin typeface="Arial" panose="020B0604020202020204" pitchFamily="34" charset="0"/>
              </a:rPr>
              <a:t>the</a:t>
            </a:r>
            <a:r>
              <a:rPr lang="cs-CZ" altLang="cs-CZ" sz="2200" dirty="0">
                <a:latin typeface="Arial" panose="020B0604020202020204" pitchFamily="34" charset="0"/>
              </a:rPr>
              <a:t> dominant </a:t>
            </a:r>
            <a:r>
              <a:rPr lang="cs-CZ" altLang="cs-CZ" sz="2200" dirty="0" err="1">
                <a:latin typeface="Arial" panose="020B0604020202020204" pitchFamily="34" charset="0"/>
              </a:rPr>
              <a:t>firm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dirty="0" err="1">
                <a:latin typeface="Arial" panose="020B0604020202020204" pitchFamily="34" charset="0"/>
              </a:rPr>
              <a:t>is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dirty="0" err="1">
                <a:latin typeface="Arial" panose="020B0604020202020204" pitchFamily="34" charset="0"/>
              </a:rPr>
              <a:t>better</a:t>
            </a:r>
            <a:r>
              <a:rPr lang="cs-CZ" altLang="cs-CZ" sz="2200" dirty="0">
                <a:latin typeface="Arial" panose="020B0604020202020204" pitchFamily="34" charset="0"/>
              </a:rPr>
              <a:t> to </a:t>
            </a:r>
            <a:r>
              <a:rPr lang="cs-CZ" altLang="cs-CZ" sz="2200" dirty="0" err="1">
                <a:latin typeface="Arial" panose="020B0604020202020204" pitchFamily="34" charset="0"/>
              </a:rPr>
              <a:t>leave</a:t>
            </a:r>
            <a:r>
              <a:rPr lang="cs-CZ" altLang="cs-CZ" sz="2200" dirty="0">
                <a:latin typeface="Arial" panose="020B0604020202020204" pitchFamily="34" charset="0"/>
              </a:rPr>
              <a:t> a part </a:t>
            </a:r>
            <a:r>
              <a:rPr lang="cs-CZ" altLang="cs-CZ" sz="2200" dirty="0" err="1">
                <a:latin typeface="Arial" panose="020B0604020202020204" pitchFamily="34" charset="0"/>
              </a:rPr>
              <a:t>of</a:t>
            </a:r>
            <a:r>
              <a:rPr lang="cs-CZ" altLang="cs-CZ" sz="2200" dirty="0">
                <a:latin typeface="Arial" panose="020B0604020202020204" pitchFamily="34" charset="0"/>
              </a:rPr>
              <a:t> market to </a:t>
            </a:r>
            <a:r>
              <a:rPr lang="cs-CZ" altLang="cs-CZ" sz="2200" dirty="0" err="1">
                <a:latin typeface="Arial" panose="020B0604020202020204" pitchFamily="34" charset="0"/>
              </a:rPr>
              <a:t>weaker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dirty="0" err="1">
                <a:latin typeface="Arial" panose="020B0604020202020204" pitchFamily="34" charset="0"/>
              </a:rPr>
              <a:t>competitor</a:t>
            </a:r>
            <a:endParaRPr lang="cs-CZ" altLang="cs-CZ" sz="2200" dirty="0">
              <a:latin typeface="Arial" panose="020B0604020202020204" pitchFamily="34" charset="0"/>
            </a:endParaRPr>
          </a:p>
          <a:p>
            <a:pPr marL="285750" indent="-285750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endParaRPr lang="cs-CZ" sz="2200" b="1" dirty="0">
              <a:latin typeface="Arial" panose="020B0604020202020204" pitchFamily="34" charset="0"/>
            </a:endParaRPr>
          </a:p>
          <a:p>
            <a:pPr marL="285750" indent="-285750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cs-CZ" sz="2200" b="1" dirty="0" err="1">
                <a:latin typeface="Arial" panose="020B0604020202020204" pitchFamily="34" charset="0"/>
              </a:rPr>
              <a:t>Smaller</a:t>
            </a:r>
            <a:r>
              <a:rPr lang="cs-CZ" sz="2200" b="1" dirty="0">
                <a:latin typeface="Arial" panose="020B0604020202020204" pitchFamily="34" charset="0"/>
              </a:rPr>
              <a:t> </a:t>
            </a:r>
            <a:r>
              <a:rPr lang="cs-CZ" sz="2200" b="1" dirty="0" err="1">
                <a:latin typeface="Arial" panose="020B0604020202020204" pitchFamily="34" charset="0"/>
              </a:rPr>
              <a:t>firm</a:t>
            </a:r>
            <a:r>
              <a:rPr lang="cs-CZ" sz="2200" b="1" dirty="0">
                <a:latin typeface="Arial" panose="020B0604020202020204" pitchFamily="34" charset="0"/>
              </a:rPr>
              <a:t> </a:t>
            </a:r>
            <a:r>
              <a:rPr lang="cs-CZ" sz="2200" b="1" dirty="0" err="1">
                <a:latin typeface="Arial" panose="020B0604020202020204" pitchFamily="34" charset="0"/>
              </a:rPr>
              <a:t>respect</a:t>
            </a:r>
            <a:r>
              <a:rPr lang="cs-CZ" sz="2200" b="1" dirty="0">
                <a:latin typeface="Arial" panose="020B0604020202020204" pitchFamily="34" charset="0"/>
              </a:rPr>
              <a:t> </a:t>
            </a:r>
            <a:r>
              <a:rPr lang="cs-CZ" sz="2200" b="1" dirty="0" err="1">
                <a:latin typeface="Arial" panose="020B0604020202020204" pitchFamily="34" charset="0"/>
              </a:rPr>
              <a:t>the</a:t>
            </a:r>
            <a:r>
              <a:rPr lang="cs-CZ" sz="2200" b="1" dirty="0">
                <a:latin typeface="Arial" panose="020B0604020202020204" pitchFamily="34" charset="0"/>
              </a:rPr>
              <a:t> </a:t>
            </a:r>
            <a:r>
              <a:rPr lang="cs-CZ" sz="2200" b="1" dirty="0" err="1">
                <a:latin typeface="Arial" panose="020B0604020202020204" pitchFamily="34" charset="0"/>
              </a:rPr>
              <a:t>prices</a:t>
            </a:r>
            <a:r>
              <a:rPr lang="cs-CZ" sz="2200" b="1" dirty="0">
                <a:latin typeface="Arial" panose="020B0604020202020204" pitchFamily="34" charset="0"/>
              </a:rPr>
              <a:t> </a:t>
            </a:r>
            <a:r>
              <a:rPr lang="cs-CZ" sz="2200" b="1" dirty="0" err="1">
                <a:latin typeface="Arial" panose="020B0604020202020204" pitchFamily="34" charset="0"/>
              </a:rPr>
              <a:t>of</a:t>
            </a:r>
            <a:r>
              <a:rPr lang="cs-CZ" sz="2200" b="1" dirty="0">
                <a:latin typeface="Arial" panose="020B0604020202020204" pitchFamily="34" charset="0"/>
              </a:rPr>
              <a:t> dominant </a:t>
            </a:r>
            <a:r>
              <a:rPr lang="cs-CZ" sz="2200" b="1" dirty="0" err="1">
                <a:latin typeface="Arial" panose="020B0604020202020204" pitchFamily="34" charset="0"/>
              </a:rPr>
              <a:t>firm</a:t>
            </a:r>
            <a:r>
              <a:rPr lang="cs-CZ" sz="2200" b="1" dirty="0">
                <a:latin typeface="Arial" panose="020B0604020202020204" pitchFamily="34" charset="0"/>
              </a:rPr>
              <a:t> in </a:t>
            </a:r>
            <a:r>
              <a:rPr lang="cs-CZ" sz="2200" b="1" dirty="0" err="1">
                <a:latin typeface="Arial" panose="020B0604020202020204" pitchFamily="34" charset="0"/>
              </a:rPr>
              <a:t>industry</a:t>
            </a:r>
            <a:endParaRPr lang="cs-CZ" sz="2200" b="1" dirty="0">
              <a:latin typeface="Arial" panose="020B0604020202020204" pitchFamily="34" charset="0"/>
            </a:endParaRPr>
          </a:p>
          <a:p>
            <a:pPr marL="285750" indent="-285750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endParaRPr lang="cs-CZ" sz="2200" b="1" dirty="0">
              <a:latin typeface="Arial" panose="020B0604020202020204" pitchFamily="34" charset="0"/>
            </a:endParaRPr>
          </a:p>
          <a:p>
            <a:pPr marL="285750" indent="-285750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cs-CZ" sz="2200" dirty="0">
                <a:latin typeface="Arial" panose="020B0604020202020204" pitchFamily="34" charset="0"/>
              </a:rPr>
              <a:t>WHY?</a:t>
            </a:r>
          </a:p>
          <a:p>
            <a:pPr marL="285750" indent="-285750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endParaRPr lang="cs-CZ" sz="2200" dirty="0">
              <a:latin typeface="Arial" panose="020B0604020202020204" pitchFamily="34" charset="0"/>
            </a:endParaRPr>
          </a:p>
          <a:p>
            <a:pPr marL="285750" indent="-285750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endParaRPr lang="cs-CZ" sz="2200" dirty="0">
              <a:latin typeface="Arial" panose="020B0604020202020204" pitchFamily="34" charset="0"/>
            </a:endParaRPr>
          </a:p>
          <a:p>
            <a:pPr marL="285750" indent="-285750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endParaRPr lang="cs-CZ" sz="2200" dirty="0">
              <a:latin typeface="Arial" panose="020B0604020202020204" pitchFamily="34" charset="0"/>
            </a:endParaRPr>
          </a:p>
          <a:p>
            <a:pPr marL="285750" indent="-285750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endParaRPr lang="cs-CZ" sz="2200" dirty="0">
              <a:latin typeface="Arial" panose="020B0604020202020204" pitchFamily="34" charset="0"/>
            </a:endParaRPr>
          </a:p>
          <a:p>
            <a:pPr marL="285750" indent="-285750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endParaRPr lang="cs-CZ" sz="2200" dirty="0">
              <a:latin typeface="Arial" panose="020B0604020202020204" pitchFamily="34" charset="0"/>
            </a:endParaRPr>
          </a:p>
        </p:txBody>
      </p:sp>
      <p:pic>
        <p:nvPicPr>
          <p:cNvPr id="6" name="Zástupný symbol pro obsah 5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t="8343"/>
          <a:stretch/>
        </p:blipFill>
        <p:spPr>
          <a:xfrm>
            <a:off x="4244974" y="1865376"/>
            <a:ext cx="4816201" cy="39684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147653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latin typeface="Arial" pitchFamily="34" charset="0"/>
                <a:cs typeface="Arial" pitchFamily="34" charset="0"/>
              </a:rPr>
              <a:t>BEHAVIOUR OF FIRM IN IMPERFECT COMPETITION</a:t>
            </a:r>
            <a:endParaRPr lang="en-GB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150" name="TextovéPole 8"/>
          <p:cNvSpPr txBox="1">
            <a:spLocks noChangeArrowheads="1"/>
          </p:cNvSpPr>
          <p:nvPr/>
        </p:nvSpPr>
        <p:spPr bwMode="auto">
          <a:xfrm>
            <a:off x="342105" y="959207"/>
            <a:ext cx="8459787" cy="11079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2400" b="1" dirty="0">
                <a:latin typeface="Arial" panose="020B0604020202020204" pitchFamily="34" charset="0"/>
              </a:rPr>
              <a:t>DUOPOLY</a:t>
            </a:r>
            <a:endParaRPr lang="en-US" altLang="cs-CZ" sz="2400" b="1" dirty="0">
              <a:latin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  <a:buNone/>
            </a:pPr>
            <a:endParaRPr lang="en-GB" altLang="cs-CZ" sz="1800" b="1" dirty="0">
              <a:latin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GB" altLang="cs-CZ" sz="2400" b="1" dirty="0">
              <a:latin typeface="Arial" panose="020B0604020202020204" pitchFamily="34" charset="0"/>
            </a:endParaRP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half" idx="2"/>
          </p:nvPr>
        </p:nvSpPr>
        <p:spPr>
          <a:xfrm>
            <a:off x="219453" y="1513742"/>
            <a:ext cx="3763385" cy="5015074"/>
          </a:xfrm>
        </p:spPr>
        <p:txBody>
          <a:bodyPr/>
          <a:lstStyle/>
          <a:p>
            <a:pPr marL="285750" indent="-285750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cs-CZ" sz="2200" dirty="0">
                <a:latin typeface="Arial" panose="020B0604020202020204" pitchFamily="34" charset="0"/>
              </a:rPr>
              <a:t>He </a:t>
            </a:r>
            <a:r>
              <a:rPr lang="cs-CZ" sz="2200" dirty="0" err="1">
                <a:latin typeface="Arial" panose="020B0604020202020204" pitchFamily="34" charset="0"/>
              </a:rPr>
              <a:t>sellers</a:t>
            </a:r>
            <a:r>
              <a:rPr lang="cs-CZ" sz="2200" dirty="0">
                <a:latin typeface="Arial" panose="020B0604020202020204" pitchFamily="34" charset="0"/>
              </a:rPr>
              <a:t> are independent and </a:t>
            </a:r>
            <a:r>
              <a:rPr lang="cs-CZ" sz="2200" dirty="0" err="1">
                <a:latin typeface="Arial" panose="020B0604020202020204" pitchFamily="34" charset="0"/>
              </a:rPr>
              <a:t>have</a:t>
            </a:r>
            <a:r>
              <a:rPr lang="cs-CZ" sz="2200" dirty="0">
                <a:latin typeface="Arial" panose="020B0604020202020204" pitchFamily="34" charset="0"/>
              </a:rPr>
              <a:t> to také </a:t>
            </a:r>
            <a:r>
              <a:rPr lang="cs-CZ" sz="2200" dirty="0" err="1">
                <a:latin typeface="Arial" panose="020B0604020202020204" pitchFamily="34" charset="0"/>
              </a:rPr>
              <a:t>into</a:t>
            </a:r>
            <a:r>
              <a:rPr lang="cs-CZ" sz="2200" dirty="0">
                <a:latin typeface="Arial" panose="020B0604020202020204" pitchFamily="34" charset="0"/>
              </a:rPr>
              <a:t> </a:t>
            </a:r>
            <a:r>
              <a:rPr lang="cs-CZ" sz="2200" dirty="0" err="1">
                <a:latin typeface="Arial" panose="020B0604020202020204" pitchFamily="34" charset="0"/>
              </a:rPr>
              <a:t>account</a:t>
            </a:r>
            <a:r>
              <a:rPr lang="cs-CZ" sz="2200" dirty="0">
                <a:latin typeface="Arial" panose="020B0604020202020204" pitchFamily="34" charset="0"/>
              </a:rPr>
              <a:t> </a:t>
            </a:r>
            <a:r>
              <a:rPr lang="cs-CZ" sz="2200" dirty="0" err="1">
                <a:latin typeface="Arial" panose="020B0604020202020204" pitchFamily="34" charset="0"/>
              </a:rPr>
              <a:t>the</a:t>
            </a:r>
            <a:r>
              <a:rPr lang="cs-CZ" sz="2200" dirty="0">
                <a:latin typeface="Arial" panose="020B0604020202020204" pitchFamily="34" charset="0"/>
              </a:rPr>
              <a:t> </a:t>
            </a:r>
            <a:r>
              <a:rPr lang="cs-CZ" sz="2200" dirty="0" err="1">
                <a:latin typeface="Arial" panose="020B0604020202020204" pitchFamily="34" charset="0"/>
              </a:rPr>
              <a:t>efffect</a:t>
            </a:r>
            <a:r>
              <a:rPr lang="cs-CZ" sz="2200" dirty="0">
                <a:latin typeface="Arial" panose="020B0604020202020204" pitchFamily="34" charset="0"/>
              </a:rPr>
              <a:t> </a:t>
            </a:r>
            <a:r>
              <a:rPr lang="cs-CZ" sz="2200" dirty="0" err="1">
                <a:latin typeface="Arial" panose="020B0604020202020204" pitchFamily="34" charset="0"/>
              </a:rPr>
              <a:t>of</a:t>
            </a:r>
            <a:r>
              <a:rPr lang="cs-CZ" sz="2200" dirty="0">
                <a:latin typeface="Arial" panose="020B0604020202020204" pitchFamily="34" charset="0"/>
              </a:rPr>
              <a:t> his </a:t>
            </a:r>
            <a:r>
              <a:rPr lang="cs-CZ" sz="2200" dirty="0" err="1">
                <a:latin typeface="Arial" panose="020B0604020202020204" pitchFamily="34" charset="0"/>
              </a:rPr>
              <a:t>policy</a:t>
            </a:r>
            <a:r>
              <a:rPr lang="cs-CZ" sz="2200" dirty="0">
                <a:latin typeface="Arial" panose="020B0604020202020204" pitchFamily="34" charset="0"/>
              </a:rPr>
              <a:t> on his rival </a:t>
            </a:r>
          </a:p>
          <a:p>
            <a:pPr marL="285750" indent="-285750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endParaRPr lang="cs-CZ" sz="800" dirty="0">
              <a:latin typeface="Arial" panose="020B0604020202020204" pitchFamily="34" charset="0"/>
            </a:endParaRPr>
          </a:p>
          <a:p>
            <a:pPr marL="285750" indent="-285750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cs-CZ" sz="2200" dirty="0" err="1">
                <a:latin typeface="Arial" panose="020B0604020202020204" pitchFamily="34" charset="0"/>
              </a:rPr>
              <a:t>Cournot</a:t>
            </a:r>
            <a:r>
              <a:rPr lang="cs-CZ" sz="2200" dirty="0">
                <a:latin typeface="Arial" panose="020B0604020202020204" pitchFamily="34" charset="0"/>
              </a:rPr>
              <a:t> – </a:t>
            </a:r>
            <a:r>
              <a:rPr lang="cs-CZ" sz="2200" dirty="0" err="1">
                <a:latin typeface="Arial" panose="020B0604020202020204" pitchFamily="34" charset="0"/>
              </a:rPr>
              <a:t>firms</a:t>
            </a:r>
            <a:r>
              <a:rPr lang="cs-CZ" sz="2200" dirty="0">
                <a:latin typeface="Arial" panose="020B0604020202020204" pitchFamily="34" charset="0"/>
              </a:rPr>
              <a:t> do not </a:t>
            </a:r>
            <a:r>
              <a:rPr lang="cs-CZ" sz="2200" dirty="0" err="1">
                <a:latin typeface="Arial" panose="020B0604020202020204" pitchFamily="34" charset="0"/>
              </a:rPr>
              <a:t>recognize</a:t>
            </a:r>
            <a:r>
              <a:rPr lang="cs-CZ" sz="2200" dirty="0">
                <a:latin typeface="Arial" panose="020B0604020202020204" pitchFamily="34" charset="0"/>
              </a:rPr>
              <a:t> </a:t>
            </a:r>
            <a:r>
              <a:rPr lang="cs-CZ" sz="2200" dirty="0" err="1">
                <a:latin typeface="Arial" panose="020B0604020202020204" pitchFamily="34" charset="0"/>
              </a:rPr>
              <a:t>their</a:t>
            </a:r>
            <a:r>
              <a:rPr lang="cs-CZ" sz="2200" dirty="0">
                <a:latin typeface="Arial" panose="020B0604020202020204" pitchFamily="34" charset="0"/>
              </a:rPr>
              <a:t> </a:t>
            </a:r>
            <a:r>
              <a:rPr lang="cs-CZ" sz="2200" dirty="0" err="1">
                <a:latin typeface="Arial" panose="020B0604020202020204" pitchFamily="34" charset="0"/>
              </a:rPr>
              <a:t>independence</a:t>
            </a:r>
            <a:endParaRPr lang="cs-CZ" sz="2200" dirty="0">
              <a:latin typeface="Arial" panose="020B0604020202020204" pitchFamily="34" charset="0"/>
            </a:endParaRPr>
          </a:p>
          <a:p>
            <a:pPr marL="285750" indent="-285750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endParaRPr lang="cs-CZ" sz="800" dirty="0">
              <a:latin typeface="Arial" panose="020B0604020202020204" pitchFamily="34" charset="0"/>
            </a:endParaRPr>
          </a:p>
          <a:p>
            <a:pPr marL="285750" indent="-285750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cs-CZ" sz="2200" dirty="0" err="1">
                <a:latin typeface="Arial" panose="020B0604020202020204" pitchFamily="34" charset="0"/>
              </a:rPr>
              <a:t>Chamberlin</a:t>
            </a:r>
            <a:r>
              <a:rPr lang="cs-CZ" sz="2200" dirty="0">
                <a:latin typeface="Arial" panose="020B0604020202020204" pitchFamily="34" charset="0"/>
              </a:rPr>
              <a:t> – </a:t>
            </a:r>
            <a:r>
              <a:rPr lang="cs-CZ" sz="2200" dirty="0" err="1">
                <a:latin typeface="Arial" panose="020B0604020202020204" pitchFamily="34" charset="0"/>
              </a:rPr>
              <a:t>firms</a:t>
            </a:r>
            <a:r>
              <a:rPr lang="cs-CZ" sz="2200" dirty="0">
                <a:latin typeface="Arial" panose="020B0604020202020204" pitchFamily="34" charset="0"/>
              </a:rPr>
              <a:t> </a:t>
            </a:r>
            <a:r>
              <a:rPr lang="cs-CZ" sz="2200" dirty="0" err="1">
                <a:latin typeface="Arial" panose="020B0604020202020204" pitchFamily="34" charset="0"/>
              </a:rPr>
              <a:t>recognize</a:t>
            </a:r>
            <a:r>
              <a:rPr lang="cs-CZ" sz="2200" dirty="0">
                <a:latin typeface="Arial" panose="020B0604020202020204" pitchFamily="34" charset="0"/>
              </a:rPr>
              <a:t> </a:t>
            </a:r>
            <a:r>
              <a:rPr lang="cs-CZ" sz="2200" dirty="0" err="1">
                <a:latin typeface="Arial" panose="020B0604020202020204" pitchFamily="34" charset="0"/>
              </a:rPr>
              <a:t>it</a:t>
            </a:r>
            <a:endParaRPr lang="cs-CZ" sz="2200" dirty="0">
              <a:latin typeface="Arial" panose="020B0604020202020204" pitchFamily="34" charset="0"/>
            </a:endParaRPr>
          </a:p>
          <a:p>
            <a:pPr marL="285750" indent="-285750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endParaRPr lang="cs-CZ" sz="800" dirty="0">
              <a:latin typeface="Arial" panose="020B0604020202020204" pitchFamily="34" charset="0"/>
            </a:endParaRPr>
          </a:p>
          <a:p>
            <a:pPr marL="285750" indent="-285750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cs-CZ" sz="2200" dirty="0" err="1">
                <a:latin typeface="Arial" panose="020B0604020202020204" pitchFamily="34" charset="0"/>
              </a:rPr>
              <a:t>Stackelberg</a:t>
            </a:r>
            <a:r>
              <a:rPr lang="cs-CZ" sz="2200" dirty="0">
                <a:latin typeface="Arial" panose="020B0604020202020204" pitchFamily="34" charset="0"/>
              </a:rPr>
              <a:t> – </a:t>
            </a:r>
            <a:r>
              <a:rPr lang="cs-CZ" sz="2200" dirty="0" err="1">
                <a:latin typeface="Arial" panose="020B0604020202020204" pitchFamily="34" charset="0"/>
              </a:rPr>
              <a:t>one</a:t>
            </a:r>
            <a:r>
              <a:rPr lang="cs-CZ" sz="2200" dirty="0">
                <a:latin typeface="Arial" panose="020B0604020202020204" pitchFamily="34" charset="0"/>
              </a:rPr>
              <a:t> </a:t>
            </a:r>
            <a:r>
              <a:rPr lang="cs-CZ" sz="2200" dirty="0" err="1">
                <a:latin typeface="Arial" panose="020B0604020202020204" pitchFamily="34" charset="0"/>
              </a:rPr>
              <a:t>firm</a:t>
            </a:r>
            <a:r>
              <a:rPr lang="cs-CZ" sz="2200" dirty="0">
                <a:latin typeface="Arial" panose="020B0604020202020204" pitchFamily="34" charset="0"/>
              </a:rPr>
              <a:t> </a:t>
            </a:r>
            <a:r>
              <a:rPr lang="cs-CZ" sz="2200" dirty="0" err="1">
                <a:latin typeface="Arial" panose="020B0604020202020204" pitchFamily="34" charset="0"/>
              </a:rPr>
              <a:t>is</a:t>
            </a:r>
            <a:r>
              <a:rPr lang="cs-CZ" sz="2200" dirty="0">
                <a:latin typeface="Arial" panose="020B0604020202020204" pitchFamily="34" charset="0"/>
              </a:rPr>
              <a:t> leader and </a:t>
            </a:r>
            <a:r>
              <a:rPr lang="cs-CZ" sz="2200" dirty="0" err="1">
                <a:latin typeface="Arial" panose="020B0604020202020204" pitchFamily="34" charset="0"/>
              </a:rPr>
              <a:t>one</a:t>
            </a:r>
            <a:r>
              <a:rPr lang="cs-CZ" sz="2200" dirty="0">
                <a:latin typeface="Arial" panose="020B0604020202020204" pitchFamily="34" charset="0"/>
              </a:rPr>
              <a:t> </a:t>
            </a:r>
            <a:r>
              <a:rPr lang="cs-CZ" sz="2200" dirty="0" err="1">
                <a:latin typeface="Arial" panose="020B0604020202020204" pitchFamily="34" charset="0"/>
              </a:rPr>
              <a:t>follower</a:t>
            </a:r>
            <a:r>
              <a:rPr lang="cs-CZ" sz="2200" dirty="0">
                <a:latin typeface="Arial" panose="020B0604020202020204" pitchFamily="34" charset="0"/>
              </a:rPr>
              <a:t> (</a:t>
            </a:r>
            <a:r>
              <a:rPr lang="cs-CZ" sz="2200" dirty="0" err="1">
                <a:latin typeface="Arial" panose="020B0604020202020204" pitchFamily="34" charset="0"/>
              </a:rPr>
              <a:t>extention</a:t>
            </a:r>
            <a:r>
              <a:rPr lang="cs-CZ" sz="2200" dirty="0">
                <a:latin typeface="Arial" panose="020B0604020202020204" pitchFamily="34" charset="0"/>
              </a:rPr>
              <a:t> </a:t>
            </a:r>
            <a:r>
              <a:rPr lang="cs-CZ" sz="2200" dirty="0" err="1">
                <a:latin typeface="Arial" panose="020B0604020202020204" pitchFamily="34" charset="0"/>
              </a:rPr>
              <a:t>of</a:t>
            </a:r>
            <a:r>
              <a:rPr lang="cs-CZ" sz="2200" dirty="0">
                <a:latin typeface="Arial" panose="020B0604020202020204" pitchFamily="34" charset="0"/>
              </a:rPr>
              <a:t> </a:t>
            </a:r>
            <a:r>
              <a:rPr lang="cs-CZ" sz="2200" dirty="0" err="1">
                <a:latin typeface="Arial" panose="020B0604020202020204" pitchFamily="34" charset="0"/>
              </a:rPr>
              <a:t>Cournot</a:t>
            </a:r>
            <a:r>
              <a:rPr lang="cs-CZ" sz="2200" dirty="0">
                <a:latin typeface="Arial" panose="020B0604020202020204" pitchFamily="34" charset="0"/>
              </a:rPr>
              <a:t> model)</a:t>
            </a:r>
          </a:p>
          <a:p>
            <a:pPr marL="285750" indent="-285750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endParaRPr lang="cs-CZ" sz="2200" dirty="0">
              <a:latin typeface="Arial" panose="020B0604020202020204" pitchFamily="34" charset="0"/>
            </a:endParaRPr>
          </a:p>
          <a:p>
            <a:pPr marL="285750" indent="-285750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endParaRPr lang="cs-CZ" sz="2200" dirty="0">
              <a:latin typeface="Arial" panose="020B0604020202020204" pitchFamily="34" charset="0"/>
            </a:endParaRPr>
          </a:p>
        </p:txBody>
      </p:sp>
      <p:pic>
        <p:nvPicPr>
          <p:cNvPr id="8" name="Obrázek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29383" y="2728999"/>
            <a:ext cx="384081" cy="323116"/>
          </a:xfrm>
          <a:prstGeom prst="rect">
            <a:avLst/>
          </a:prstGeom>
        </p:spPr>
      </p:pic>
      <p:pic>
        <p:nvPicPr>
          <p:cNvPr id="12" name="Zástupný symbol pro obsah 11"/>
          <p:cNvPicPr>
            <a:picLocks noGrp="1" noChangeAspect="1"/>
          </p:cNvPicPr>
          <p:nvPr>
            <p:ph idx="1"/>
          </p:nvPr>
        </p:nvPicPr>
        <p:blipFill rotWithShape="1">
          <a:blip r:embed="rId3"/>
          <a:srcRect l="8748" t="10954" r="5316"/>
          <a:stretch/>
        </p:blipFill>
        <p:spPr>
          <a:xfrm>
            <a:off x="4085484" y="1811048"/>
            <a:ext cx="5054901" cy="43702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635189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latin typeface="Arial" pitchFamily="34" charset="0"/>
                <a:cs typeface="Arial" pitchFamily="34" charset="0"/>
              </a:rPr>
              <a:t>BEHAVIOUR OF FIRM IN IMPERFECT COMPETITION</a:t>
            </a:r>
            <a:endParaRPr lang="en-GB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150" name="TextovéPole 8"/>
          <p:cNvSpPr txBox="1">
            <a:spLocks noChangeArrowheads="1"/>
          </p:cNvSpPr>
          <p:nvPr/>
        </p:nvSpPr>
        <p:spPr bwMode="auto">
          <a:xfrm>
            <a:off x="342105" y="959207"/>
            <a:ext cx="8459787" cy="11079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2400" b="1" dirty="0">
                <a:latin typeface="Arial" panose="020B0604020202020204" pitchFamily="34" charset="0"/>
              </a:rPr>
              <a:t>KINKED DEMAND MODEL</a:t>
            </a:r>
            <a:endParaRPr lang="en-US" altLang="cs-CZ" sz="2400" b="1" dirty="0">
              <a:latin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  <a:buNone/>
            </a:pPr>
            <a:endParaRPr lang="en-GB" altLang="cs-CZ" sz="1800" b="1" dirty="0">
              <a:latin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GB" altLang="cs-CZ" sz="2400" b="1" dirty="0">
              <a:latin typeface="Arial" panose="020B0604020202020204" pitchFamily="34" charset="0"/>
            </a:endParaRP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half" idx="2"/>
          </p:nvPr>
        </p:nvSpPr>
        <p:spPr>
          <a:xfrm>
            <a:off x="342106" y="1554480"/>
            <a:ext cx="4101878" cy="5175504"/>
          </a:xfrm>
        </p:spPr>
        <p:txBody>
          <a:bodyPr/>
          <a:lstStyle/>
          <a:p>
            <a:pPr marL="285750" indent="-285750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en-US" sz="2200" dirty="0">
                <a:latin typeface="Arial" panose="020B0604020202020204" pitchFamily="34" charset="0"/>
              </a:rPr>
              <a:t>Suppose, the prevailing price of an oligopoly product in the market is</a:t>
            </a:r>
            <a:r>
              <a:rPr lang="cs-CZ" sz="2200" dirty="0">
                <a:latin typeface="Arial" panose="020B0604020202020204" pitchFamily="34" charset="0"/>
              </a:rPr>
              <a:t>       . </a:t>
            </a:r>
            <a:r>
              <a:rPr lang="en-US" sz="2200" dirty="0">
                <a:latin typeface="Arial" panose="020B0604020202020204" pitchFamily="34" charset="0"/>
              </a:rPr>
              <a:t>If one seller increases the price above </a:t>
            </a:r>
            <a:r>
              <a:rPr lang="cs-CZ" sz="2200" dirty="0" err="1">
                <a:latin typeface="Arial" panose="020B0604020202020204" pitchFamily="34" charset="0"/>
              </a:rPr>
              <a:t>it</a:t>
            </a:r>
            <a:r>
              <a:rPr lang="en-US" sz="2200" dirty="0">
                <a:latin typeface="Arial" panose="020B0604020202020204" pitchFamily="34" charset="0"/>
              </a:rPr>
              <a:t>, rival sellers will keep the prices of their products.</a:t>
            </a:r>
            <a:endParaRPr lang="cs-CZ" sz="2200" dirty="0">
              <a:latin typeface="Arial" panose="020B0604020202020204" pitchFamily="34" charset="0"/>
            </a:endParaRPr>
          </a:p>
          <a:p>
            <a:pPr marL="285750" indent="-285750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endParaRPr lang="cs-CZ" sz="800" dirty="0">
              <a:latin typeface="Arial" panose="020B0604020202020204" pitchFamily="34" charset="0"/>
            </a:endParaRPr>
          </a:p>
          <a:p>
            <a:pPr marL="285750" indent="-285750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en-US" sz="2200" dirty="0">
                <a:latin typeface="Arial" panose="020B0604020202020204" pitchFamily="34" charset="0"/>
              </a:rPr>
              <a:t>As a result of high price charged by the firm, buyers will shift to products of other sellers who have kept their prices at the old level. </a:t>
            </a:r>
            <a:endParaRPr lang="cs-CZ" sz="2200" dirty="0">
              <a:latin typeface="Arial" panose="020B0604020202020204" pitchFamily="34" charset="0"/>
            </a:endParaRPr>
          </a:p>
          <a:p>
            <a:pPr marL="285750" indent="-285750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endParaRPr lang="cs-CZ" sz="800" dirty="0">
              <a:latin typeface="Arial" panose="020B0604020202020204" pitchFamily="34" charset="0"/>
            </a:endParaRPr>
          </a:p>
          <a:p>
            <a:pPr marL="285750" indent="-285750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en-US" sz="2200" dirty="0">
                <a:latin typeface="Arial" panose="020B0604020202020204" pitchFamily="34" charset="0"/>
              </a:rPr>
              <a:t>Consequently, sales of the first seller will drop considerably.</a:t>
            </a:r>
            <a:endParaRPr lang="cs-CZ" sz="2200" dirty="0">
              <a:latin typeface="Arial" panose="020B0604020202020204" pitchFamily="34" charset="0"/>
            </a:endParaRPr>
          </a:p>
          <a:p>
            <a:pPr marL="285750" indent="-285750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endParaRPr lang="cs-CZ" sz="2200" dirty="0">
              <a:latin typeface="Arial" panose="020B0604020202020204" pitchFamily="34" charset="0"/>
            </a:endParaRPr>
          </a:p>
          <a:p>
            <a:pPr marL="285750" indent="-285750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endParaRPr lang="cs-CZ" sz="2200" dirty="0">
              <a:latin typeface="Arial" panose="020B0604020202020204" pitchFamily="34" charset="0"/>
            </a:endParaRPr>
          </a:p>
        </p:txBody>
      </p:sp>
      <p:pic>
        <p:nvPicPr>
          <p:cNvPr id="6" name="Zástupný symbol pro obsah 5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251558" y="2067203"/>
            <a:ext cx="3819525" cy="3848100"/>
          </a:xfrm>
          <a:prstGeom prst="rect">
            <a:avLst/>
          </a:prstGeom>
        </p:spPr>
      </p:pic>
      <p:sp>
        <p:nvSpPr>
          <p:cNvPr id="7" name="Šipka doprava 6"/>
          <p:cNvSpPr/>
          <p:nvPr/>
        </p:nvSpPr>
        <p:spPr>
          <a:xfrm rot="2174702" flipV="1">
            <a:off x="1947185" y="2409534"/>
            <a:ext cx="400091" cy="14909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8" name="Obrázek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29383" y="2728999"/>
            <a:ext cx="384081" cy="3231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32150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latin typeface="Arial" pitchFamily="34" charset="0"/>
                <a:cs typeface="Arial" pitchFamily="34" charset="0"/>
              </a:rPr>
              <a:t>BEHAVIOUR OF FIRM IN IMPERFECT COMPETITION </a:t>
            </a:r>
          </a:p>
        </p:txBody>
      </p:sp>
      <p:sp>
        <p:nvSpPr>
          <p:cNvPr id="4102" name="TextovéPole 8"/>
          <p:cNvSpPr txBox="1">
            <a:spLocks noChangeArrowheads="1"/>
          </p:cNvSpPr>
          <p:nvPr/>
        </p:nvSpPr>
        <p:spPr bwMode="auto">
          <a:xfrm>
            <a:off x="338138" y="983411"/>
            <a:ext cx="847725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2400" b="1" dirty="0">
                <a:latin typeface="Arial" panose="020B0604020202020204" pitchFamily="34" charset="0"/>
              </a:rPr>
              <a:t>MONOPOLISTIC COMPETITION</a:t>
            </a:r>
          </a:p>
        </p:txBody>
      </p:sp>
      <p:sp>
        <p:nvSpPr>
          <p:cNvPr id="3079" name="TextovéPole 10"/>
          <p:cNvSpPr txBox="1">
            <a:spLocks noChangeArrowheads="1"/>
          </p:cNvSpPr>
          <p:nvPr/>
        </p:nvSpPr>
        <p:spPr bwMode="auto">
          <a:xfrm>
            <a:off x="338138" y="1873203"/>
            <a:ext cx="8477250" cy="3046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285750" indent="-285750" eaLnBrk="1" hangingPunct="1">
              <a:spcBef>
                <a:spcPct val="0"/>
              </a:spcBef>
              <a:defRPr/>
            </a:pPr>
            <a:r>
              <a:rPr lang="en-US" altLang="cs-CZ" sz="2200" dirty="0">
                <a:latin typeface="Arial" panose="020B0604020202020204" pitchFamily="34" charset="0"/>
              </a:rPr>
              <a:t>Monopolistic competition is the closest to perfect competition.</a:t>
            </a:r>
          </a:p>
          <a:p>
            <a:pPr marL="285750" indent="-285750" eaLnBrk="1" hangingPunct="1">
              <a:spcBef>
                <a:spcPct val="0"/>
              </a:spcBef>
              <a:defRPr/>
            </a:pPr>
            <a:endParaRPr lang="en-US" altLang="cs-CZ" sz="2200" dirty="0">
              <a:latin typeface="Arial" panose="020B0604020202020204" pitchFamily="34" charset="0"/>
            </a:endParaRPr>
          </a:p>
          <a:p>
            <a:pPr marL="285750" indent="-285750" eaLnBrk="1" hangingPunct="1">
              <a:spcBef>
                <a:spcPct val="0"/>
              </a:spcBef>
              <a:defRPr/>
            </a:pPr>
            <a:r>
              <a:rPr lang="en-US" altLang="cs-CZ" sz="2200" dirty="0">
                <a:latin typeface="Arial" panose="020B0604020202020204" pitchFamily="34" charset="0"/>
              </a:rPr>
              <a:t>Basic assumptions of monopolistic competition:</a:t>
            </a:r>
          </a:p>
          <a:p>
            <a:pPr marL="1028700" lvl="1" eaLnBrk="1" hangingPunct="1">
              <a:spcBef>
                <a:spcPct val="0"/>
              </a:spcBef>
              <a:defRPr/>
            </a:pPr>
            <a:r>
              <a:rPr lang="en-US" altLang="cs-CZ" sz="2000" dirty="0">
                <a:latin typeface="Arial" panose="020B0604020202020204" pitchFamily="34" charset="0"/>
              </a:rPr>
              <a:t>A large number of </a:t>
            </a:r>
            <a:r>
              <a:rPr lang="cs-CZ" altLang="cs-CZ" sz="2000" dirty="0" err="1">
                <a:latin typeface="Arial" panose="020B0604020202020204" pitchFamily="34" charset="0"/>
              </a:rPr>
              <a:t>firm</a:t>
            </a:r>
            <a:r>
              <a:rPr lang="en-US" altLang="cs-CZ" sz="2000" dirty="0">
                <a:latin typeface="Arial" panose="020B0604020202020204" pitchFamily="34" charset="0"/>
              </a:rPr>
              <a:t>s in the industry</a:t>
            </a:r>
          </a:p>
          <a:p>
            <a:pPr marL="1028700" lvl="1" eaLnBrk="1" hangingPunct="1">
              <a:spcBef>
                <a:spcPct val="0"/>
              </a:spcBef>
              <a:defRPr/>
            </a:pPr>
            <a:r>
              <a:rPr lang="en-US" altLang="cs-CZ" sz="2000" dirty="0">
                <a:latin typeface="Arial" panose="020B0604020202020204" pitchFamily="34" charset="0"/>
              </a:rPr>
              <a:t>A differentiated product</a:t>
            </a:r>
          </a:p>
          <a:p>
            <a:pPr marL="1028700" lvl="1" eaLnBrk="1" hangingPunct="1">
              <a:spcBef>
                <a:spcPct val="0"/>
              </a:spcBef>
              <a:defRPr/>
            </a:pPr>
            <a:r>
              <a:rPr lang="en-US" altLang="cs-CZ" sz="2000" dirty="0">
                <a:latin typeface="Arial" panose="020B0604020202020204" pitchFamily="34" charset="0"/>
              </a:rPr>
              <a:t>The absence of entry barriers</a:t>
            </a:r>
            <a:r>
              <a:rPr lang="cs-CZ" altLang="cs-CZ" sz="2000" dirty="0">
                <a:latin typeface="Arial" panose="020B0604020202020204" pitchFamily="34" charset="0"/>
              </a:rPr>
              <a:t> </a:t>
            </a:r>
            <a:r>
              <a:rPr lang="cs-CZ" altLang="cs-CZ" sz="2000" dirty="0" err="1">
                <a:latin typeface="Arial" panose="020B0604020202020204" pitchFamily="34" charset="0"/>
              </a:rPr>
              <a:t>for</a:t>
            </a:r>
            <a:r>
              <a:rPr lang="cs-CZ" altLang="cs-CZ" sz="2000" dirty="0">
                <a:latin typeface="Arial" panose="020B0604020202020204" pitchFamily="34" charset="0"/>
              </a:rPr>
              <a:t> </a:t>
            </a:r>
            <a:r>
              <a:rPr lang="cs-CZ" altLang="cs-CZ" sz="2000" dirty="0" err="1">
                <a:latin typeface="Arial" panose="020B0604020202020204" pitchFamily="34" charset="0"/>
              </a:rPr>
              <a:t>firms</a:t>
            </a:r>
            <a:r>
              <a:rPr lang="cs-CZ" altLang="cs-CZ" sz="2000" dirty="0">
                <a:latin typeface="Arial" panose="020B0604020202020204" pitchFamily="34" charset="0"/>
              </a:rPr>
              <a:t> </a:t>
            </a:r>
            <a:r>
              <a:rPr lang="en-US" altLang="cs-CZ" sz="2000" dirty="0">
                <a:latin typeface="Arial" panose="020B0604020202020204" pitchFamily="34" charset="0"/>
              </a:rPr>
              <a:t>into the industry</a:t>
            </a:r>
          </a:p>
          <a:p>
            <a:pPr marL="285750" indent="-285750" eaLnBrk="1" hangingPunct="1">
              <a:spcBef>
                <a:spcPct val="0"/>
              </a:spcBef>
              <a:defRPr/>
            </a:pPr>
            <a:endParaRPr lang="en-US" altLang="cs-CZ" sz="2200" dirty="0">
              <a:latin typeface="Arial" panose="020B0604020202020204" pitchFamily="34" charset="0"/>
            </a:endParaRPr>
          </a:p>
          <a:p>
            <a:pPr marL="285750" indent="-285750" eaLnBrk="1" hangingPunct="1">
              <a:spcBef>
                <a:spcPct val="0"/>
              </a:spcBef>
              <a:defRPr/>
            </a:pPr>
            <a:r>
              <a:rPr lang="en-US" altLang="cs-CZ" sz="2200" dirty="0">
                <a:latin typeface="Arial" panose="020B0604020202020204" pitchFamily="34" charset="0"/>
              </a:rPr>
              <a:t>Each </a:t>
            </a:r>
            <a:r>
              <a:rPr lang="cs-CZ" altLang="cs-CZ" sz="2200" dirty="0" err="1">
                <a:latin typeface="Arial" panose="020B0604020202020204" pitchFamily="34" charset="0"/>
              </a:rPr>
              <a:t>firm</a:t>
            </a:r>
            <a:r>
              <a:rPr lang="en-US" altLang="cs-CZ" sz="2200" dirty="0">
                <a:latin typeface="Arial" panose="020B0604020202020204" pitchFamily="34" charset="0"/>
              </a:rPr>
              <a:t> produces enough differentiated product that sets its own price - behaves like a monopoly.</a:t>
            </a:r>
            <a:endParaRPr lang="en-US" altLang="cs-CZ" sz="2000" b="1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63908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latin typeface="Arial" pitchFamily="34" charset="0"/>
                <a:cs typeface="Arial" pitchFamily="34" charset="0"/>
              </a:rPr>
              <a:t>BEHAVIOUR OF FIRM IN IMPERFECT COMPETITION</a:t>
            </a:r>
            <a:r>
              <a:rPr lang="cs-CZ" b="1" dirty="0"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4102" name="TextovéPole 8"/>
          <p:cNvSpPr txBox="1">
            <a:spLocks noChangeArrowheads="1"/>
          </p:cNvSpPr>
          <p:nvPr/>
        </p:nvSpPr>
        <p:spPr bwMode="auto">
          <a:xfrm>
            <a:off x="338138" y="983411"/>
            <a:ext cx="847725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2400" b="1" dirty="0">
                <a:latin typeface="Arial" panose="020B0604020202020204" pitchFamily="34" charset="0"/>
              </a:rPr>
              <a:t>IMPERFECT COMPETITION</a:t>
            </a:r>
          </a:p>
        </p:txBody>
      </p:sp>
      <p:sp>
        <p:nvSpPr>
          <p:cNvPr id="3079" name="TextovéPole 10"/>
          <p:cNvSpPr txBox="1">
            <a:spLocks noChangeArrowheads="1"/>
          </p:cNvSpPr>
          <p:nvPr/>
        </p:nvSpPr>
        <p:spPr bwMode="auto">
          <a:xfrm>
            <a:off x="338138" y="1707762"/>
            <a:ext cx="8477250" cy="33855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285750" indent="-285750" algn="just" eaLnBrk="1" hangingPunct="1">
              <a:spcBef>
                <a:spcPct val="0"/>
              </a:spcBef>
              <a:defRPr/>
            </a:pPr>
            <a:r>
              <a:rPr lang="cs-CZ" altLang="cs-CZ" sz="2200" dirty="0" err="1">
                <a:latin typeface="Arial" panose="020B0604020202020204" pitchFamily="34" charset="0"/>
              </a:rPr>
              <a:t>Imperfect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dirty="0" err="1">
                <a:latin typeface="Arial" panose="020B0604020202020204" pitchFamily="34" charset="0"/>
              </a:rPr>
              <a:t>competition</a:t>
            </a:r>
            <a:r>
              <a:rPr lang="cs-CZ" altLang="cs-CZ" sz="2200" dirty="0">
                <a:latin typeface="Arial" panose="020B0604020202020204" pitchFamily="34" charset="0"/>
              </a:rPr>
              <a:t> has </a:t>
            </a:r>
            <a:r>
              <a:rPr lang="cs-CZ" altLang="cs-CZ" sz="2200" dirty="0" err="1">
                <a:latin typeface="Arial" panose="020B0604020202020204" pitchFamily="34" charset="0"/>
              </a:rPr>
              <a:t>three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dirty="0" err="1">
                <a:latin typeface="Arial" panose="020B0604020202020204" pitchFamily="34" charset="0"/>
              </a:rPr>
              <a:t>forms</a:t>
            </a:r>
            <a:r>
              <a:rPr lang="cs-CZ" altLang="cs-CZ" sz="2200" dirty="0">
                <a:latin typeface="Arial" panose="020B0604020202020204" pitchFamily="34" charset="0"/>
              </a:rPr>
              <a:t>:</a:t>
            </a:r>
          </a:p>
          <a:p>
            <a:pPr marL="1028700" lvl="1" algn="just" eaLnBrk="1" hangingPunct="1">
              <a:spcBef>
                <a:spcPct val="0"/>
              </a:spcBef>
              <a:defRPr/>
            </a:pPr>
            <a:r>
              <a:rPr lang="cs-CZ" altLang="cs-CZ" sz="2000" b="1" dirty="0">
                <a:latin typeface="Arial" panose="020B0604020202020204" pitchFamily="34" charset="0"/>
              </a:rPr>
              <a:t>Monopoly</a:t>
            </a:r>
          </a:p>
          <a:p>
            <a:pPr marL="1028700" lvl="1" algn="just" eaLnBrk="1" hangingPunct="1">
              <a:spcBef>
                <a:spcPct val="0"/>
              </a:spcBef>
              <a:defRPr/>
            </a:pPr>
            <a:r>
              <a:rPr lang="cs-CZ" altLang="cs-CZ" sz="2000" b="1" dirty="0">
                <a:latin typeface="Arial" panose="020B0604020202020204" pitchFamily="34" charset="0"/>
              </a:rPr>
              <a:t>Oligopoly</a:t>
            </a:r>
          </a:p>
          <a:p>
            <a:pPr marL="1028700" lvl="1" algn="just" eaLnBrk="1" hangingPunct="1">
              <a:spcBef>
                <a:spcPct val="0"/>
              </a:spcBef>
              <a:defRPr/>
            </a:pPr>
            <a:r>
              <a:rPr lang="cs-CZ" altLang="cs-CZ" sz="2000" b="1" dirty="0" err="1">
                <a:latin typeface="Arial" panose="020B0604020202020204" pitchFamily="34" charset="0"/>
              </a:rPr>
              <a:t>Monopolistic</a:t>
            </a:r>
            <a:r>
              <a:rPr lang="cs-CZ" altLang="cs-CZ" sz="2000" b="1" dirty="0">
                <a:latin typeface="Arial" panose="020B0604020202020204" pitchFamily="34" charset="0"/>
              </a:rPr>
              <a:t> </a:t>
            </a:r>
            <a:r>
              <a:rPr lang="cs-CZ" altLang="cs-CZ" sz="2000" b="1" dirty="0" err="1">
                <a:latin typeface="Arial" panose="020B0604020202020204" pitchFamily="34" charset="0"/>
              </a:rPr>
              <a:t>competition</a:t>
            </a:r>
            <a:endParaRPr lang="en-US" altLang="cs-CZ" sz="2000" b="1" dirty="0">
              <a:latin typeface="Arial" panose="020B0604020202020204" pitchFamily="34" charset="0"/>
            </a:endParaRPr>
          </a:p>
          <a:p>
            <a:pPr marL="285750" indent="-285750" algn="just" eaLnBrk="1" hangingPunct="1">
              <a:spcBef>
                <a:spcPct val="0"/>
              </a:spcBef>
              <a:defRPr/>
            </a:pPr>
            <a:endParaRPr lang="en-US" altLang="cs-CZ" sz="2200" dirty="0">
              <a:latin typeface="Arial" panose="020B0604020202020204" pitchFamily="34" charset="0"/>
            </a:endParaRPr>
          </a:p>
          <a:p>
            <a:pPr marL="285750" indent="-285750" algn="just" eaLnBrk="1" hangingPunct="1">
              <a:spcBef>
                <a:spcPct val="0"/>
              </a:spcBef>
              <a:defRPr/>
            </a:pPr>
            <a:r>
              <a:rPr lang="en-US" altLang="cs-CZ" sz="2200" dirty="0">
                <a:latin typeface="Arial" panose="020B0604020202020204" pitchFamily="34" charset="0"/>
              </a:rPr>
              <a:t>We will focus on the characteristics of imperfect competition, which are common for all three forms.</a:t>
            </a:r>
            <a:endParaRPr lang="cs-CZ" altLang="cs-CZ" sz="2200" dirty="0">
              <a:latin typeface="Arial" panose="020B0604020202020204" pitchFamily="34" charset="0"/>
            </a:endParaRPr>
          </a:p>
          <a:p>
            <a:pPr marL="285750" indent="-285750" algn="just" eaLnBrk="1" hangingPunct="1">
              <a:spcBef>
                <a:spcPct val="0"/>
              </a:spcBef>
              <a:defRPr/>
            </a:pPr>
            <a:endParaRPr lang="en-US" altLang="cs-CZ" sz="2200" dirty="0">
              <a:latin typeface="Arial" panose="020B0604020202020204" pitchFamily="34" charset="0"/>
            </a:endParaRPr>
          </a:p>
          <a:p>
            <a:pPr marL="285750" indent="-285750" algn="just" eaLnBrk="1" hangingPunct="1">
              <a:spcBef>
                <a:spcPct val="0"/>
              </a:spcBef>
              <a:defRPr/>
            </a:pPr>
            <a:r>
              <a:rPr lang="en-US" altLang="cs-CZ" sz="2200" dirty="0">
                <a:latin typeface="Arial" panose="020B0604020202020204" pitchFamily="34" charset="0"/>
              </a:rPr>
              <a:t>The main feature of imperfect competition - the </a:t>
            </a:r>
            <a:r>
              <a:rPr lang="cs-CZ" altLang="cs-CZ" sz="2200" dirty="0" err="1">
                <a:latin typeface="Arial" panose="020B0604020202020204" pitchFamily="34" charset="0"/>
              </a:rPr>
              <a:t>firm</a:t>
            </a:r>
            <a:r>
              <a:rPr lang="en-US" altLang="cs-CZ" sz="2200" dirty="0">
                <a:latin typeface="Arial" panose="020B0604020202020204" pitchFamily="34" charset="0"/>
              </a:rPr>
              <a:t> produces a differentiated product (</a:t>
            </a:r>
            <a:r>
              <a:rPr lang="cs-CZ" altLang="cs-CZ" sz="2200" dirty="0" err="1">
                <a:latin typeface="Arial" panose="020B0604020202020204" pitchFamily="34" charset="0"/>
              </a:rPr>
              <a:t>or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dirty="0" err="1">
                <a:latin typeface="Arial" panose="020B0604020202020204" pitchFamily="34" charset="0"/>
              </a:rPr>
              <a:t>it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en-US" altLang="cs-CZ" sz="2200" dirty="0">
                <a:latin typeface="Arial" panose="020B0604020202020204" pitchFamily="34" charset="0"/>
              </a:rPr>
              <a:t>has a significant share of the market).</a:t>
            </a:r>
            <a:endParaRPr lang="en-US" altLang="cs-CZ" sz="24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296721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latin typeface="Arial" pitchFamily="34" charset="0"/>
                <a:cs typeface="Arial" pitchFamily="34" charset="0"/>
              </a:rPr>
              <a:t>BEHAVIOUR OF FIRM IN IMPERFECT COMPETITION </a:t>
            </a:r>
          </a:p>
        </p:txBody>
      </p:sp>
      <p:sp>
        <p:nvSpPr>
          <p:cNvPr id="4102" name="TextovéPole 8"/>
          <p:cNvSpPr txBox="1">
            <a:spLocks noChangeArrowheads="1"/>
          </p:cNvSpPr>
          <p:nvPr/>
        </p:nvSpPr>
        <p:spPr bwMode="auto">
          <a:xfrm>
            <a:off x="338138" y="983411"/>
            <a:ext cx="847725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2400" b="1" dirty="0">
                <a:latin typeface="Arial" panose="020B0604020202020204" pitchFamily="34" charset="0"/>
              </a:rPr>
              <a:t>MONOPOLISTIC COMPETITION</a:t>
            </a:r>
          </a:p>
        </p:txBody>
      </p:sp>
      <p:sp>
        <p:nvSpPr>
          <p:cNvPr id="3079" name="TextovéPole 10"/>
          <p:cNvSpPr txBox="1">
            <a:spLocks noChangeArrowheads="1"/>
          </p:cNvSpPr>
          <p:nvPr/>
        </p:nvSpPr>
        <p:spPr bwMode="auto">
          <a:xfrm>
            <a:off x="338138" y="1873203"/>
            <a:ext cx="8477250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285750" indent="-285750" eaLnBrk="1" hangingPunct="1">
              <a:spcBef>
                <a:spcPct val="0"/>
              </a:spcBef>
              <a:defRPr/>
            </a:pPr>
            <a:r>
              <a:rPr lang="en-US" altLang="cs-CZ" sz="2200" dirty="0">
                <a:latin typeface="Arial" panose="020B0604020202020204" pitchFamily="34" charset="0"/>
              </a:rPr>
              <a:t>Firm has a monopoly over its production and demand curve for production is highly elastic, because other companies offer substitutes.</a:t>
            </a:r>
          </a:p>
          <a:p>
            <a:pPr marL="285750" indent="-285750" eaLnBrk="1" hangingPunct="1">
              <a:spcBef>
                <a:spcPct val="0"/>
              </a:spcBef>
              <a:defRPr/>
            </a:pPr>
            <a:endParaRPr lang="en-US" altLang="cs-CZ" sz="1000" dirty="0">
              <a:latin typeface="Arial" panose="020B0604020202020204" pitchFamily="34" charset="0"/>
            </a:endParaRPr>
          </a:p>
          <a:p>
            <a:pPr marL="285750" indent="-285750" eaLnBrk="1" hangingPunct="1">
              <a:spcBef>
                <a:spcPct val="0"/>
              </a:spcBef>
              <a:defRPr/>
            </a:pPr>
            <a:r>
              <a:rPr lang="en-US" altLang="cs-CZ" sz="2200" b="1" dirty="0">
                <a:latin typeface="Arial" panose="020B0604020202020204" pitchFamily="34" charset="0"/>
              </a:rPr>
              <a:t>In the short </a:t>
            </a:r>
            <a:r>
              <a:rPr lang="cs-CZ" altLang="cs-CZ" sz="2200" b="1" dirty="0">
                <a:latin typeface="Arial" panose="020B0604020202020204" pitchFamily="34" charset="0"/>
              </a:rPr>
              <a:t>run </a:t>
            </a:r>
            <a:r>
              <a:rPr lang="cs-CZ" altLang="cs-CZ" sz="2200" dirty="0">
                <a:latin typeface="Arial" panose="020B0604020202020204" pitchFamily="34" charset="0"/>
              </a:rPr>
              <a:t>- </a:t>
            </a:r>
            <a:r>
              <a:rPr lang="en-US" altLang="cs-CZ" sz="2200" dirty="0">
                <a:latin typeface="Arial" panose="020B0604020202020204" pitchFamily="34" charset="0"/>
              </a:rPr>
              <a:t>the </a:t>
            </a:r>
            <a:r>
              <a:rPr lang="cs-CZ" altLang="cs-CZ" sz="2200" dirty="0" err="1">
                <a:latin typeface="Arial" panose="020B0604020202020204" pitchFamily="34" charset="0"/>
              </a:rPr>
              <a:t>firm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en-US" altLang="cs-CZ" sz="2200" dirty="0">
                <a:latin typeface="Arial" panose="020B0604020202020204" pitchFamily="34" charset="0"/>
              </a:rPr>
              <a:t>can realize monopoly profits - the slope of the demand curve.</a:t>
            </a:r>
          </a:p>
          <a:p>
            <a:pPr marL="285750" indent="-285750" eaLnBrk="1" hangingPunct="1">
              <a:spcBef>
                <a:spcPct val="0"/>
              </a:spcBef>
              <a:defRPr/>
            </a:pPr>
            <a:endParaRPr lang="en-US" altLang="cs-CZ" sz="1000" dirty="0">
              <a:latin typeface="Arial" panose="020B0604020202020204" pitchFamily="34" charset="0"/>
            </a:endParaRPr>
          </a:p>
          <a:p>
            <a:pPr marL="285750" indent="-285750" eaLnBrk="1" hangingPunct="1">
              <a:spcBef>
                <a:spcPct val="0"/>
              </a:spcBef>
              <a:defRPr/>
            </a:pPr>
            <a:r>
              <a:rPr lang="en-US" altLang="cs-CZ" sz="2200" b="1" dirty="0">
                <a:latin typeface="Arial" panose="020B0604020202020204" pitchFamily="34" charset="0"/>
              </a:rPr>
              <a:t>In the long run</a:t>
            </a:r>
            <a:r>
              <a:rPr lang="en-US" altLang="cs-CZ" sz="2200" dirty="0">
                <a:latin typeface="Arial" panose="020B0604020202020204" pitchFamily="34" charset="0"/>
              </a:rPr>
              <a:t>, however, this monopoly profit is compressed to zero due to movement between industries. Monopoly profits attract competition and demand for the </a:t>
            </a:r>
            <a:r>
              <a:rPr lang="cs-CZ" altLang="cs-CZ" sz="2200" dirty="0" err="1">
                <a:latin typeface="Arial" panose="020B0604020202020204" pitchFamily="34" charset="0"/>
              </a:rPr>
              <a:t>firm</a:t>
            </a:r>
            <a:r>
              <a:rPr lang="en-US" altLang="cs-CZ" sz="2200" dirty="0">
                <a:latin typeface="Arial" panose="020B0604020202020204" pitchFamily="34" charset="0"/>
              </a:rPr>
              <a:t>'s production drops. New companies are coming into the industry until the monopoly profit is zero.</a:t>
            </a:r>
            <a:endParaRPr lang="en-US" altLang="cs-CZ" sz="2000" b="1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309732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cs-CZ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BEHAVIOUR OF FIRM IN IMPERFECT COMPETITION</a:t>
            </a:r>
            <a:endParaRPr lang="en-GB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126" name="TextovéPole 8"/>
          <p:cNvSpPr txBox="1">
            <a:spLocks noChangeArrowheads="1"/>
          </p:cNvSpPr>
          <p:nvPr/>
        </p:nvSpPr>
        <p:spPr bwMode="auto">
          <a:xfrm>
            <a:off x="523755" y="1086485"/>
            <a:ext cx="8459787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None/>
            </a:pPr>
            <a:r>
              <a:rPr lang="cs-CZ" altLang="cs-CZ" sz="2400" b="1" dirty="0">
                <a:latin typeface="Arial" panose="020B0604020202020204" pitchFamily="34" charset="0"/>
              </a:rPr>
              <a:t>MONOPOLISTIC COMPETITION</a:t>
            </a:r>
            <a:endParaRPr lang="en-US" altLang="cs-CZ" sz="2400" b="1" dirty="0">
              <a:latin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GB" altLang="cs-CZ" sz="2400" b="1" dirty="0">
              <a:latin typeface="Arial" panose="020B0604020202020204" pitchFamily="34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6441" y="2283242"/>
            <a:ext cx="8811118" cy="33023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120563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cs-CZ" b="1" dirty="0">
                <a:latin typeface="Arial" pitchFamily="34" charset="0"/>
                <a:cs typeface="Arial" pitchFamily="34" charset="0"/>
              </a:rPr>
              <a:t>REVENUES, COSTS AND PROFIT </a:t>
            </a:r>
          </a:p>
        </p:txBody>
      </p:sp>
      <p:sp>
        <p:nvSpPr>
          <p:cNvPr id="4102" name="TextovéPole 8"/>
          <p:cNvSpPr txBox="1">
            <a:spLocks noChangeArrowheads="1"/>
          </p:cNvSpPr>
          <p:nvPr/>
        </p:nvSpPr>
        <p:spPr bwMode="auto">
          <a:xfrm>
            <a:off x="342106" y="2930398"/>
            <a:ext cx="84597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2400" b="1" dirty="0">
                <a:latin typeface="Arial" panose="020B0604020202020204" pitchFamily="34" charset="0"/>
              </a:rPr>
              <a:t>THANK YOU FOR YOUR ATTENTION…</a:t>
            </a:r>
          </a:p>
        </p:txBody>
      </p:sp>
    </p:spTree>
    <p:extLst>
      <p:ext uri="{BB962C8B-B14F-4D97-AF65-F5344CB8AC3E}">
        <p14:creationId xmlns:p14="http://schemas.microsoft.com/office/powerpoint/2010/main" val="40647747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>
                <a:latin typeface="Arial" pitchFamily="34" charset="0"/>
                <a:cs typeface="Arial" pitchFamily="34" charset="0"/>
              </a:rPr>
              <a:t>    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BEHAVIOUR OF FIRM IN IMPERFECT COMPETITION</a:t>
            </a:r>
          </a:p>
        </p:txBody>
      </p:sp>
      <p:sp>
        <p:nvSpPr>
          <p:cNvPr id="4102" name="TextovéPole 8"/>
          <p:cNvSpPr txBox="1">
            <a:spLocks noChangeArrowheads="1"/>
          </p:cNvSpPr>
          <p:nvPr/>
        </p:nvSpPr>
        <p:spPr bwMode="auto">
          <a:xfrm>
            <a:off x="338138" y="717550"/>
            <a:ext cx="84597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2400" b="1" dirty="0">
                <a:latin typeface="Arial" panose="020B0604020202020204" pitchFamily="34" charset="0"/>
              </a:rPr>
              <a:t>IMPERFECT COMPETITION</a:t>
            </a:r>
          </a:p>
        </p:txBody>
      </p:sp>
      <p:sp>
        <p:nvSpPr>
          <p:cNvPr id="3079" name="TextovéPole 10"/>
          <p:cNvSpPr txBox="1">
            <a:spLocks noChangeArrowheads="1"/>
          </p:cNvSpPr>
          <p:nvPr/>
        </p:nvSpPr>
        <p:spPr bwMode="auto">
          <a:xfrm>
            <a:off x="338138" y="1523285"/>
            <a:ext cx="8477250" cy="3477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285750" indent="-285750" algn="just" eaLnBrk="1" hangingPunct="1">
              <a:spcBef>
                <a:spcPct val="0"/>
              </a:spcBef>
              <a:defRPr/>
            </a:pPr>
            <a:r>
              <a:rPr lang="cs-CZ" altLang="cs-CZ" sz="2200" dirty="0" err="1">
                <a:latin typeface="Arial" panose="020B0604020202020204" pitchFamily="34" charset="0"/>
              </a:rPr>
              <a:t>The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dirty="0" err="1">
                <a:latin typeface="Arial" panose="020B0604020202020204" pitchFamily="34" charset="0"/>
              </a:rPr>
              <a:t>fIrm</a:t>
            </a:r>
            <a:r>
              <a:rPr lang="en-US" altLang="cs-CZ" sz="2200" dirty="0">
                <a:latin typeface="Arial" panose="020B0604020202020204" pitchFamily="34" charset="0"/>
              </a:rPr>
              <a:t> can affect the market price (the rate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dirty="0" err="1">
                <a:latin typeface="Arial" panose="020B0604020202020204" pitchFamily="34" charset="0"/>
              </a:rPr>
              <a:t>of</a:t>
            </a:r>
            <a:r>
              <a:rPr lang="en-US" altLang="cs-CZ" sz="2200" dirty="0">
                <a:latin typeface="Arial" panose="020B0604020202020204" pitchFamily="34" charset="0"/>
              </a:rPr>
              <a:t> price influencing depends on the specific form of competition).</a:t>
            </a:r>
          </a:p>
          <a:p>
            <a:pPr marL="1028700" lvl="1" algn="just" eaLnBrk="1" hangingPunct="1">
              <a:spcBef>
                <a:spcPct val="0"/>
              </a:spcBef>
              <a:defRPr/>
            </a:pPr>
            <a:r>
              <a:rPr lang="en-US" altLang="cs-CZ" sz="2000" dirty="0">
                <a:latin typeface="Arial" panose="020B0604020202020204" pitchFamily="34" charset="0"/>
              </a:rPr>
              <a:t>Because of the </a:t>
            </a:r>
            <a:r>
              <a:rPr lang="cs-CZ" altLang="cs-CZ" sz="2000" dirty="0" err="1">
                <a:latin typeface="Arial" panose="020B0604020202020204" pitchFamily="34" charset="0"/>
              </a:rPr>
              <a:t>form</a:t>
            </a:r>
            <a:r>
              <a:rPr lang="en-US" altLang="cs-CZ" sz="2000" dirty="0">
                <a:latin typeface="Arial" panose="020B0604020202020204" pitchFamily="34" charset="0"/>
              </a:rPr>
              <a:t>'s product differs from those of other companies, the company can set its price.</a:t>
            </a:r>
          </a:p>
          <a:p>
            <a:pPr marL="285750" indent="-285750" algn="just" eaLnBrk="1" hangingPunct="1">
              <a:spcBef>
                <a:spcPct val="0"/>
              </a:spcBef>
              <a:defRPr/>
            </a:pPr>
            <a:endParaRPr lang="en-US" altLang="cs-CZ" sz="2200" dirty="0">
              <a:latin typeface="Arial" panose="020B0604020202020204" pitchFamily="34" charset="0"/>
            </a:endParaRPr>
          </a:p>
          <a:p>
            <a:pPr marL="285750" indent="-285750" algn="just" eaLnBrk="1" hangingPunct="1">
              <a:spcBef>
                <a:spcPct val="0"/>
              </a:spcBef>
              <a:defRPr/>
            </a:pPr>
            <a:r>
              <a:rPr lang="en-US" altLang="cs-CZ" sz="2200" dirty="0">
                <a:latin typeface="Arial" panose="020B0604020202020204" pitchFamily="34" charset="0"/>
              </a:rPr>
              <a:t>Imperfect competition - a market in which is one seller (the </a:t>
            </a:r>
            <a:r>
              <a:rPr lang="cs-CZ" altLang="cs-CZ" sz="2200" dirty="0" err="1">
                <a:latin typeface="Arial" panose="020B0604020202020204" pitchFamily="34" charset="0"/>
              </a:rPr>
              <a:t>firm</a:t>
            </a:r>
            <a:r>
              <a:rPr lang="en-US" altLang="cs-CZ" sz="2200" dirty="0">
                <a:latin typeface="Arial" panose="020B0604020202020204" pitchFamily="34" charset="0"/>
              </a:rPr>
              <a:t>), which may affect the market price.</a:t>
            </a:r>
          </a:p>
          <a:p>
            <a:pPr marL="285750" indent="-285750" algn="just" eaLnBrk="1" hangingPunct="1">
              <a:spcBef>
                <a:spcPct val="0"/>
              </a:spcBef>
              <a:defRPr/>
            </a:pPr>
            <a:endParaRPr lang="en-US" altLang="cs-CZ" sz="2200" dirty="0">
              <a:latin typeface="Arial" panose="020B0604020202020204" pitchFamily="34" charset="0"/>
            </a:endParaRPr>
          </a:p>
          <a:p>
            <a:pPr marL="285750" indent="-285750" algn="just" eaLnBrk="1" hangingPunct="1">
              <a:spcBef>
                <a:spcPct val="0"/>
              </a:spcBef>
              <a:defRPr/>
            </a:pPr>
            <a:r>
              <a:rPr lang="en-US" altLang="cs-CZ" sz="2200" dirty="0">
                <a:latin typeface="Arial" panose="020B0604020202020204" pitchFamily="34" charset="0"/>
              </a:rPr>
              <a:t>Deciding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dirty="0" err="1">
                <a:latin typeface="Arial" panose="020B0604020202020204" pitchFamily="34" charset="0"/>
              </a:rPr>
              <a:t>of</a:t>
            </a:r>
            <a:r>
              <a:rPr lang="en-US" altLang="cs-CZ" sz="2200" dirty="0">
                <a:latin typeface="Arial" panose="020B0604020202020204" pitchFamily="34" charset="0"/>
              </a:rPr>
              <a:t> imperfectly competitive </a:t>
            </a:r>
            <a:r>
              <a:rPr lang="cs-CZ" altLang="cs-CZ" sz="2200" dirty="0" err="1">
                <a:latin typeface="Arial" panose="020B0604020202020204" pitchFamily="34" charset="0"/>
              </a:rPr>
              <a:t>firm</a:t>
            </a:r>
            <a:r>
              <a:rPr lang="en-US" altLang="cs-CZ" sz="2200" dirty="0">
                <a:latin typeface="Arial" panose="020B0604020202020204" pitchFamily="34" charset="0"/>
              </a:rPr>
              <a:t> is more inclusive - to select the optimal production volume, determine the price, ...</a:t>
            </a:r>
            <a:endParaRPr lang="en-GB" altLang="cs-CZ" sz="2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cs-CZ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BEHAVIOUR OF FIRM IN IMPERFECT COMPETITION</a:t>
            </a:r>
            <a:endParaRPr lang="en-GB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126" name="TextovéPole 8"/>
          <p:cNvSpPr txBox="1">
            <a:spLocks noChangeArrowheads="1"/>
          </p:cNvSpPr>
          <p:nvPr/>
        </p:nvSpPr>
        <p:spPr bwMode="auto">
          <a:xfrm>
            <a:off x="377451" y="720725"/>
            <a:ext cx="8459787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None/>
            </a:pPr>
            <a:r>
              <a:rPr lang="cs-CZ" altLang="cs-CZ" sz="2400" b="1" dirty="0">
                <a:latin typeface="Arial" panose="020B0604020202020204" pitchFamily="34" charset="0"/>
              </a:rPr>
              <a:t>INDIVIDUAL DEMAND</a:t>
            </a:r>
            <a:endParaRPr lang="en-US" altLang="cs-CZ" sz="2400" b="1" dirty="0">
              <a:latin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GB" altLang="cs-CZ" sz="2400" b="1" dirty="0">
              <a:latin typeface="Arial" panose="020B0604020202020204" pitchFamily="34" charset="0"/>
            </a:endParaRPr>
          </a:p>
        </p:txBody>
      </p:sp>
      <p:pic>
        <p:nvPicPr>
          <p:cNvPr id="9" name="Obrázek 8"/>
          <p:cNvPicPr>
            <a:picLocks noChangeAspect="1"/>
          </p:cNvPicPr>
          <p:nvPr/>
        </p:nvPicPr>
        <p:blipFill rotWithShape="1">
          <a:blip r:embed="rId2"/>
          <a:srcRect r="6645" b="7871"/>
          <a:stretch/>
        </p:blipFill>
        <p:spPr>
          <a:xfrm>
            <a:off x="241099" y="1831068"/>
            <a:ext cx="8501354" cy="31249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02375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latin typeface="Arial" pitchFamily="34" charset="0"/>
                <a:cs typeface="Arial" pitchFamily="34" charset="0"/>
              </a:rPr>
              <a:t>BEHAVIOUR OF FIRM IN IMPERFECT COMPETITION </a:t>
            </a:r>
          </a:p>
        </p:txBody>
      </p:sp>
      <p:sp>
        <p:nvSpPr>
          <p:cNvPr id="4102" name="TextovéPole 8"/>
          <p:cNvSpPr txBox="1">
            <a:spLocks noChangeArrowheads="1"/>
          </p:cNvSpPr>
          <p:nvPr/>
        </p:nvSpPr>
        <p:spPr bwMode="auto">
          <a:xfrm>
            <a:off x="338138" y="983411"/>
            <a:ext cx="847725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2400" b="1" dirty="0">
                <a:latin typeface="Arial" panose="020B0604020202020204" pitchFamily="34" charset="0"/>
              </a:rPr>
              <a:t>MAIN CAUSES OF IMPERFECT COMPETITION</a:t>
            </a:r>
            <a:endParaRPr lang="cs-CZ" altLang="cs-CZ" sz="2400" b="1" dirty="0">
              <a:latin typeface="Arial" panose="020B0604020202020204" pitchFamily="34" charset="0"/>
            </a:endParaRPr>
          </a:p>
        </p:txBody>
      </p:sp>
      <p:sp>
        <p:nvSpPr>
          <p:cNvPr id="3079" name="TextovéPole 10"/>
          <p:cNvSpPr txBox="1">
            <a:spLocks noChangeArrowheads="1"/>
          </p:cNvSpPr>
          <p:nvPr/>
        </p:nvSpPr>
        <p:spPr bwMode="auto">
          <a:xfrm>
            <a:off x="338138" y="1707762"/>
            <a:ext cx="8477250" cy="33547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285750" indent="-285750" eaLnBrk="1" hangingPunct="1">
              <a:spcBef>
                <a:spcPct val="0"/>
              </a:spcBef>
              <a:defRPr/>
            </a:pPr>
            <a:r>
              <a:rPr lang="en-US" altLang="cs-CZ" sz="2200" dirty="0">
                <a:latin typeface="Arial" panose="020B0604020202020204" pitchFamily="34" charset="0"/>
              </a:rPr>
              <a:t>Cost conditions - in the form of so-called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b="1" dirty="0">
                <a:latin typeface="Arial" panose="020B0604020202020204" pitchFamily="34" charset="0"/>
              </a:rPr>
              <a:t>e</a:t>
            </a:r>
            <a:r>
              <a:rPr lang="en-US" altLang="cs-CZ" sz="2200" b="1" dirty="0" err="1">
                <a:latin typeface="Arial" panose="020B0604020202020204" pitchFamily="34" charset="0"/>
              </a:rPr>
              <a:t>conomies</a:t>
            </a:r>
            <a:r>
              <a:rPr lang="en-US" altLang="cs-CZ" sz="2200" b="1" dirty="0">
                <a:latin typeface="Arial" panose="020B0604020202020204" pitchFamily="34" charset="0"/>
              </a:rPr>
              <a:t> of scale</a:t>
            </a:r>
            <a:r>
              <a:rPr lang="en-US" altLang="cs-CZ" sz="2200" dirty="0">
                <a:latin typeface="Arial" panose="020B0604020202020204" pitchFamily="34" charset="0"/>
              </a:rPr>
              <a:t>. In the production of large volumes of production costs </a:t>
            </a:r>
            <a:r>
              <a:rPr lang="cs-CZ" altLang="cs-CZ" sz="2200" dirty="0">
                <a:latin typeface="Arial" panose="020B0604020202020204" pitchFamily="34" charset="0"/>
              </a:rPr>
              <a:t>are </a:t>
            </a:r>
            <a:r>
              <a:rPr lang="cs-CZ" altLang="cs-CZ" sz="2200" dirty="0" err="1">
                <a:latin typeface="Arial" panose="020B0604020202020204" pitchFamily="34" charset="0"/>
              </a:rPr>
              <a:t>calculated</a:t>
            </a:r>
            <a:r>
              <a:rPr lang="cs-CZ" altLang="cs-CZ" sz="2200" dirty="0">
                <a:latin typeface="Arial" panose="020B0604020202020204" pitchFamily="34" charset="0"/>
              </a:rPr>
              <a:t> to </a:t>
            </a:r>
            <a:r>
              <a:rPr lang="en-US" altLang="cs-CZ" sz="2200" dirty="0">
                <a:latin typeface="Arial" panose="020B0604020202020204" pitchFamily="34" charset="0"/>
              </a:rPr>
              <a:t>a larger number of products = average costs </a:t>
            </a:r>
            <a:r>
              <a:rPr lang="cs-CZ" altLang="cs-CZ" sz="2200" dirty="0" err="1">
                <a:latin typeface="Arial" panose="020B0604020202020204" pitchFamily="34" charset="0"/>
              </a:rPr>
              <a:t>with</a:t>
            </a:r>
            <a:r>
              <a:rPr lang="en-US" altLang="cs-CZ" sz="2200" dirty="0">
                <a:latin typeface="Arial" panose="020B0604020202020204" pitchFamily="34" charset="0"/>
              </a:rPr>
              <a:t> growth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dirty="0" err="1">
                <a:latin typeface="Arial" panose="020B0604020202020204" pitchFamily="34" charset="0"/>
              </a:rPr>
              <a:t>of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en-US" altLang="cs-CZ" sz="2200" dirty="0">
                <a:latin typeface="Arial" panose="020B0604020202020204" pitchFamily="34" charset="0"/>
              </a:rPr>
              <a:t>production </a:t>
            </a:r>
            <a:r>
              <a:rPr lang="en-US" altLang="cs-CZ" sz="2200" dirty="0" err="1">
                <a:latin typeface="Arial" panose="020B0604020202020204" pitchFamily="34" charset="0"/>
              </a:rPr>
              <a:t>declin</a:t>
            </a:r>
            <a:r>
              <a:rPr lang="cs-CZ" altLang="cs-CZ" sz="2200" dirty="0">
                <a:latin typeface="Arial" panose="020B0604020202020204" pitchFamily="34" charset="0"/>
              </a:rPr>
              <a:t>e</a:t>
            </a:r>
            <a:r>
              <a:rPr lang="en-US" altLang="cs-CZ" sz="2200" dirty="0">
                <a:latin typeface="Arial" panose="020B0604020202020204" pitchFamily="34" charset="0"/>
              </a:rPr>
              <a:t>.</a:t>
            </a:r>
          </a:p>
          <a:p>
            <a:pPr marL="285750" indent="-285750" eaLnBrk="1" hangingPunct="1">
              <a:spcBef>
                <a:spcPct val="0"/>
              </a:spcBef>
              <a:defRPr/>
            </a:pPr>
            <a:endParaRPr lang="en-US" altLang="cs-CZ" sz="2200" dirty="0">
              <a:latin typeface="Arial" panose="020B0604020202020204" pitchFamily="34" charset="0"/>
            </a:endParaRPr>
          </a:p>
          <a:p>
            <a:pPr marL="285750" indent="-285750" eaLnBrk="1" hangingPunct="1">
              <a:spcBef>
                <a:spcPct val="0"/>
              </a:spcBef>
              <a:defRPr/>
            </a:pPr>
            <a:r>
              <a:rPr lang="en-US" altLang="cs-CZ" sz="2200" b="1" dirty="0">
                <a:latin typeface="Arial" panose="020B0604020202020204" pitchFamily="34" charset="0"/>
              </a:rPr>
              <a:t>Barriers </a:t>
            </a:r>
            <a:r>
              <a:rPr lang="cs-CZ" altLang="cs-CZ" sz="2200" b="1" dirty="0" err="1">
                <a:latin typeface="Arial" panose="020B0604020202020204" pitchFamily="34" charset="0"/>
              </a:rPr>
              <a:t>of</a:t>
            </a:r>
            <a:r>
              <a:rPr lang="en-US" altLang="cs-CZ" sz="2200" b="1" dirty="0">
                <a:latin typeface="Arial" panose="020B0604020202020204" pitchFamily="34" charset="0"/>
              </a:rPr>
              <a:t> competition:</a:t>
            </a:r>
          </a:p>
          <a:p>
            <a:pPr marL="1028700" lvl="1" eaLnBrk="1" hangingPunct="1">
              <a:spcBef>
                <a:spcPct val="0"/>
              </a:spcBef>
              <a:defRPr/>
            </a:pPr>
            <a:r>
              <a:rPr lang="en-US" altLang="cs-CZ" sz="2000" b="1" dirty="0">
                <a:latin typeface="Arial" panose="020B0604020202020204" pitchFamily="34" charset="0"/>
              </a:rPr>
              <a:t>Legal restrictions </a:t>
            </a:r>
            <a:r>
              <a:rPr lang="en-US" altLang="cs-CZ" sz="2000" dirty="0">
                <a:latin typeface="Arial" panose="020B0604020202020204" pitchFamily="34" charset="0"/>
              </a:rPr>
              <a:t>- trademark, patent, copyright, ... gives owners exclusive rights to produce the product.</a:t>
            </a:r>
          </a:p>
          <a:p>
            <a:pPr marL="1028700" lvl="1" eaLnBrk="1" hangingPunct="1">
              <a:spcBef>
                <a:spcPct val="0"/>
              </a:spcBef>
              <a:defRPr/>
            </a:pPr>
            <a:r>
              <a:rPr lang="en-US" altLang="cs-CZ" sz="2000" b="1" dirty="0">
                <a:latin typeface="Arial" panose="020B0604020202020204" pitchFamily="34" charset="0"/>
              </a:rPr>
              <a:t>Product differentiation </a:t>
            </a:r>
            <a:r>
              <a:rPr lang="en-US" altLang="cs-CZ" sz="2000" dirty="0">
                <a:latin typeface="Arial" panose="020B0604020202020204" pitchFamily="34" charset="0"/>
              </a:rPr>
              <a:t>- each producer comes to market with a production that differs from that of the competition.</a:t>
            </a:r>
            <a:endParaRPr lang="en-GB" altLang="cs-CZ" sz="20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95910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latin typeface="Arial" pitchFamily="34" charset="0"/>
                <a:cs typeface="Arial" pitchFamily="34" charset="0"/>
              </a:rPr>
              <a:t>BEHAVIOUR OF FIRM IN IMPERFECT COMPETITION </a:t>
            </a:r>
          </a:p>
        </p:txBody>
      </p:sp>
      <p:sp>
        <p:nvSpPr>
          <p:cNvPr id="4102" name="TextovéPole 8"/>
          <p:cNvSpPr txBox="1">
            <a:spLocks noChangeArrowheads="1"/>
          </p:cNvSpPr>
          <p:nvPr/>
        </p:nvSpPr>
        <p:spPr bwMode="auto">
          <a:xfrm>
            <a:off x="338138" y="983411"/>
            <a:ext cx="847725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2400" b="1" dirty="0">
                <a:latin typeface="Arial" panose="020B0604020202020204" pitchFamily="34" charset="0"/>
              </a:rPr>
              <a:t>OTHER FACTORS</a:t>
            </a:r>
            <a:r>
              <a:rPr lang="en-US" altLang="cs-CZ" sz="2400" b="1" dirty="0">
                <a:latin typeface="Arial" panose="020B0604020202020204" pitchFamily="34" charset="0"/>
              </a:rPr>
              <a:t> OF IMPERFECT COMPETITION</a:t>
            </a:r>
            <a:endParaRPr lang="cs-CZ" altLang="cs-CZ" sz="2400" b="1" dirty="0">
              <a:latin typeface="Arial" panose="020B0604020202020204" pitchFamily="34" charset="0"/>
            </a:endParaRPr>
          </a:p>
        </p:txBody>
      </p:sp>
      <p:sp>
        <p:nvSpPr>
          <p:cNvPr id="3079" name="TextovéPole 10"/>
          <p:cNvSpPr txBox="1">
            <a:spLocks noChangeArrowheads="1"/>
          </p:cNvSpPr>
          <p:nvPr/>
        </p:nvSpPr>
        <p:spPr bwMode="auto">
          <a:xfrm>
            <a:off x="338138" y="1707762"/>
            <a:ext cx="8477250" cy="31393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285750" indent="-285750" eaLnBrk="1" hangingPunct="1">
              <a:spcBef>
                <a:spcPct val="0"/>
              </a:spcBef>
              <a:defRPr/>
            </a:pPr>
            <a:r>
              <a:rPr lang="en-US" altLang="cs-CZ" sz="2200" dirty="0">
                <a:latin typeface="Arial" panose="020B0604020202020204" pitchFamily="34" charset="0"/>
              </a:rPr>
              <a:t>Lack of awareness of market actors</a:t>
            </a:r>
          </a:p>
          <a:p>
            <a:pPr marL="285750" indent="-285750" eaLnBrk="1" hangingPunct="1">
              <a:spcBef>
                <a:spcPct val="0"/>
              </a:spcBef>
              <a:defRPr/>
            </a:pPr>
            <a:endParaRPr lang="en-US" altLang="cs-CZ" sz="2200" dirty="0">
              <a:latin typeface="Arial" panose="020B0604020202020204" pitchFamily="34" charset="0"/>
            </a:endParaRPr>
          </a:p>
          <a:p>
            <a:pPr marL="285750" indent="-285750" eaLnBrk="1" hangingPunct="1">
              <a:spcBef>
                <a:spcPct val="0"/>
              </a:spcBef>
              <a:defRPr/>
            </a:pPr>
            <a:r>
              <a:rPr lang="en-US" altLang="cs-CZ" sz="2200" dirty="0">
                <a:latin typeface="Arial" panose="020B0604020202020204" pitchFamily="34" charset="0"/>
              </a:rPr>
              <a:t>Ownership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dirty="0" err="1">
                <a:latin typeface="Arial" panose="020B0604020202020204" pitchFamily="34" charset="0"/>
              </a:rPr>
              <a:t>of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en-US" altLang="cs-CZ" sz="2200" dirty="0">
                <a:latin typeface="Arial" panose="020B0604020202020204" pitchFamily="34" charset="0"/>
              </a:rPr>
              <a:t> important production factor </a:t>
            </a:r>
            <a:r>
              <a:rPr lang="cs-CZ" altLang="cs-CZ" sz="2200" dirty="0">
                <a:latin typeface="Arial" panose="020B0604020202020204" pitchFamily="34" charset="0"/>
              </a:rPr>
              <a:t>„</a:t>
            </a:r>
            <a:r>
              <a:rPr lang="en-US" altLang="cs-CZ" sz="2200" dirty="0">
                <a:latin typeface="Arial" panose="020B0604020202020204" pitchFamily="34" charset="0"/>
              </a:rPr>
              <a:t>in the hands</a:t>
            </a:r>
            <a:r>
              <a:rPr lang="cs-CZ" altLang="cs-CZ" sz="2200" dirty="0">
                <a:latin typeface="Arial" panose="020B0604020202020204" pitchFamily="34" charset="0"/>
              </a:rPr>
              <a:t>“</a:t>
            </a:r>
            <a:r>
              <a:rPr lang="en-US" altLang="cs-CZ" sz="2200" dirty="0">
                <a:latin typeface="Arial" panose="020B0604020202020204" pitchFamily="34" charset="0"/>
              </a:rPr>
              <a:t> of one </a:t>
            </a:r>
            <a:r>
              <a:rPr lang="cs-CZ" altLang="cs-CZ" sz="2200" dirty="0" err="1">
                <a:latin typeface="Arial" panose="020B0604020202020204" pitchFamily="34" charset="0"/>
              </a:rPr>
              <a:t>firm</a:t>
            </a:r>
            <a:endParaRPr lang="en-US" altLang="cs-CZ" sz="2200" dirty="0">
              <a:latin typeface="Arial" panose="020B0604020202020204" pitchFamily="34" charset="0"/>
            </a:endParaRPr>
          </a:p>
          <a:p>
            <a:pPr marL="285750" indent="-285750" eaLnBrk="1" hangingPunct="1">
              <a:spcBef>
                <a:spcPct val="0"/>
              </a:spcBef>
              <a:defRPr/>
            </a:pPr>
            <a:endParaRPr lang="en-US" altLang="cs-CZ" sz="2200" dirty="0">
              <a:latin typeface="Arial" panose="020B0604020202020204" pitchFamily="34" charset="0"/>
            </a:endParaRPr>
          </a:p>
          <a:p>
            <a:pPr marL="285750" indent="-285750" eaLnBrk="1" hangingPunct="1">
              <a:spcBef>
                <a:spcPct val="0"/>
              </a:spcBef>
              <a:defRPr/>
            </a:pPr>
            <a:r>
              <a:rPr lang="en-US" altLang="cs-CZ" sz="2200" dirty="0">
                <a:latin typeface="Arial" panose="020B0604020202020204" pitchFamily="34" charset="0"/>
              </a:rPr>
              <a:t>State intervention in the market mechanism (price regulation)</a:t>
            </a:r>
          </a:p>
          <a:p>
            <a:pPr marL="285750" indent="-285750" eaLnBrk="1" hangingPunct="1">
              <a:spcBef>
                <a:spcPct val="0"/>
              </a:spcBef>
              <a:defRPr/>
            </a:pPr>
            <a:endParaRPr lang="en-US" altLang="cs-CZ" sz="2200" dirty="0">
              <a:latin typeface="Arial" panose="020B0604020202020204" pitchFamily="34" charset="0"/>
            </a:endParaRPr>
          </a:p>
          <a:p>
            <a:pPr marL="285750" indent="-285750" eaLnBrk="1" hangingPunct="1">
              <a:spcBef>
                <a:spcPct val="0"/>
              </a:spcBef>
              <a:defRPr/>
            </a:pPr>
            <a:r>
              <a:rPr lang="en-US" altLang="cs-CZ" sz="2200" dirty="0">
                <a:latin typeface="Arial" panose="020B0604020202020204" pitchFamily="34" charset="0"/>
              </a:rPr>
              <a:t>Political circumstances (the emergence of OPEC - the </a:t>
            </a:r>
            <a:r>
              <a:rPr lang="en-US" altLang="cs-CZ" sz="2200" dirty="0" err="1">
                <a:latin typeface="Arial" panose="020B0604020202020204" pitchFamily="34" charset="0"/>
              </a:rPr>
              <a:t>Organisation</a:t>
            </a:r>
            <a:r>
              <a:rPr lang="en-US" altLang="cs-CZ" sz="2200" dirty="0">
                <a:latin typeface="Arial" panose="020B0604020202020204" pitchFamily="34" charset="0"/>
              </a:rPr>
              <a:t> of Petrol Exporting Countries)</a:t>
            </a:r>
            <a:endParaRPr lang="en-GB" altLang="cs-CZ" sz="20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24094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latin typeface="Arial" pitchFamily="34" charset="0"/>
                <a:cs typeface="Arial" pitchFamily="34" charset="0"/>
              </a:rPr>
              <a:t>BEHAVIOUR OF FIRM IN IMPERFECT COMPETITION</a:t>
            </a:r>
            <a:endParaRPr lang="en-GB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150" name="TextovéPole 8"/>
          <p:cNvSpPr txBox="1">
            <a:spLocks noChangeArrowheads="1"/>
          </p:cNvSpPr>
          <p:nvPr/>
        </p:nvSpPr>
        <p:spPr bwMode="auto">
          <a:xfrm>
            <a:off x="342105" y="959207"/>
            <a:ext cx="8459787" cy="11079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2400" b="1" dirty="0">
                <a:latin typeface="Arial" panose="020B0604020202020204" pitchFamily="34" charset="0"/>
              </a:rPr>
              <a:t>REVENUES IN IMPERFECT COMPETITION</a:t>
            </a:r>
            <a:endParaRPr lang="en-US" altLang="cs-CZ" sz="2400" b="1" dirty="0">
              <a:latin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  <a:buNone/>
            </a:pPr>
            <a:endParaRPr lang="en-GB" altLang="cs-CZ" sz="1800" b="1" dirty="0">
              <a:latin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GB" altLang="cs-CZ" sz="2400" b="1" dirty="0">
              <a:latin typeface="Arial" panose="020B0604020202020204" pitchFamily="34" charset="0"/>
            </a:endParaRP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half" idx="2"/>
          </p:nvPr>
        </p:nvSpPr>
        <p:spPr>
          <a:xfrm>
            <a:off x="783605" y="1627632"/>
            <a:ext cx="3823564" cy="4645152"/>
          </a:xfrm>
        </p:spPr>
        <p:txBody>
          <a:bodyPr/>
          <a:lstStyle/>
          <a:p>
            <a:pPr marL="285750" indent="-285750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cs-CZ" altLang="cs-CZ" sz="2200" dirty="0">
                <a:latin typeface="Arial" panose="020B0604020202020204" pitchFamily="34" charset="0"/>
              </a:rPr>
              <a:t>TOTAL REVENUES</a:t>
            </a:r>
          </a:p>
          <a:p>
            <a:pPr marL="285750" indent="-285750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endParaRPr lang="cs-CZ" sz="2200" dirty="0">
              <a:latin typeface="Arial" panose="020B0604020202020204" pitchFamily="34" charset="0"/>
            </a:endParaRPr>
          </a:p>
          <a:p>
            <a:pPr marL="285750" indent="-285750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endParaRPr lang="cs-CZ" sz="2200" dirty="0">
              <a:latin typeface="Arial" panose="020B0604020202020204" pitchFamily="34" charset="0"/>
            </a:endParaRPr>
          </a:p>
          <a:p>
            <a:pPr marL="285750" indent="-285750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endParaRPr lang="cs-CZ" sz="2200" dirty="0">
              <a:latin typeface="Arial" panose="020B0604020202020204" pitchFamily="34" charset="0"/>
            </a:endParaRPr>
          </a:p>
          <a:p>
            <a:pPr marL="285750" indent="-285750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endParaRPr lang="cs-CZ" sz="2200" dirty="0">
              <a:latin typeface="Arial" panose="020B0604020202020204" pitchFamily="34" charset="0"/>
            </a:endParaRPr>
          </a:p>
          <a:p>
            <a:pPr marL="285750" indent="-285750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endParaRPr lang="cs-CZ" sz="2200" dirty="0">
              <a:latin typeface="Arial" panose="020B0604020202020204" pitchFamily="34" charset="0"/>
            </a:endParaRPr>
          </a:p>
          <a:p>
            <a:pPr marL="285750" indent="-285750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endParaRPr lang="cs-CZ" sz="2200" dirty="0">
              <a:latin typeface="Arial" panose="020B0604020202020204" pitchFamily="34" charset="0"/>
            </a:endParaRPr>
          </a:p>
          <a:p>
            <a:pPr marL="285750" indent="-285750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endParaRPr lang="cs-CZ" sz="2200" dirty="0">
              <a:latin typeface="Arial" panose="020B0604020202020204" pitchFamily="34" charset="0"/>
            </a:endParaRPr>
          </a:p>
          <a:p>
            <a:pPr marL="285750" indent="-285750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cs-CZ" sz="2200" dirty="0">
                <a:latin typeface="Arial" panose="020B0604020202020204" pitchFamily="34" charset="0"/>
              </a:rPr>
              <a:t>MARGINAL AND AVERAGE REVENUES</a:t>
            </a:r>
            <a:endParaRPr lang="en-GB" dirty="0"/>
          </a:p>
        </p:txBody>
      </p:sp>
      <p:pic>
        <p:nvPicPr>
          <p:cNvPr id="3" name="Zástupný symbol pro obsah 2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168900" y="1632744"/>
            <a:ext cx="3152140" cy="5133931"/>
          </a:xfrm>
          <a:prstGeom prst="rect">
            <a:avLst/>
          </a:prstGeom>
        </p:spPr>
      </p:pic>
      <p:sp>
        <p:nvSpPr>
          <p:cNvPr id="6" name="Šipka doprava 5"/>
          <p:cNvSpPr/>
          <p:nvPr/>
        </p:nvSpPr>
        <p:spPr>
          <a:xfrm>
            <a:off x="4070261" y="2581199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56876" y="5221200"/>
            <a:ext cx="1012024" cy="548688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latin typeface="Arial" pitchFamily="34" charset="0"/>
                <a:cs typeface="Arial" pitchFamily="34" charset="0"/>
              </a:rPr>
              <a:t>BEHAVIOUR OF FIRM IN IMPERFECT COMPETITION </a:t>
            </a:r>
          </a:p>
        </p:txBody>
      </p:sp>
      <p:sp>
        <p:nvSpPr>
          <p:cNvPr id="4102" name="TextovéPole 8"/>
          <p:cNvSpPr txBox="1">
            <a:spLocks noChangeArrowheads="1"/>
          </p:cNvSpPr>
          <p:nvPr/>
        </p:nvSpPr>
        <p:spPr bwMode="auto">
          <a:xfrm>
            <a:off x="338138" y="983411"/>
            <a:ext cx="847725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2400" b="1" dirty="0">
                <a:latin typeface="Arial" panose="020B0604020202020204" pitchFamily="34" charset="0"/>
              </a:rPr>
              <a:t>TOTAL REVENUES IN</a:t>
            </a:r>
            <a:r>
              <a:rPr lang="en-US" altLang="cs-CZ" sz="2400" b="1" dirty="0">
                <a:latin typeface="Arial" panose="020B0604020202020204" pitchFamily="34" charset="0"/>
              </a:rPr>
              <a:t> IMPERFECT COMPETITION</a:t>
            </a:r>
            <a:endParaRPr lang="cs-CZ" altLang="cs-CZ" sz="2400" b="1" dirty="0">
              <a:latin typeface="Arial" panose="020B0604020202020204" pitchFamily="34" charset="0"/>
            </a:endParaRPr>
          </a:p>
        </p:txBody>
      </p:sp>
      <p:sp>
        <p:nvSpPr>
          <p:cNvPr id="3079" name="TextovéPole 10"/>
          <p:cNvSpPr txBox="1">
            <a:spLocks noChangeArrowheads="1"/>
          </p:cNvSpPr>
          <p:nvPr/>
        </p:nvSpPr>
        <p:spPr bwMode="auto">
          <a:xfrm>
            <a:off x="338138" y="1707762"/>
            <a:ext cx="8477250" cy="41088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285750" indent="-285750" eaLnBrk="1" hangingPunct="1">
              <a:spcBef>
                <a:spcPct val="0"/>
              </a:spcBef>
              <a:defRPr/>
            </a:pPr>
            <a:r>
              <a:rPr lang="en-US" altLang="cs-CZ" sz="2200" dirty="0">
                <a:latin typeface="Arial" panose="020B0604020202020204" pitchFamily="34" charset="0"/>
              </a:rPr>
              <a:t>The total </a:t>
            </a:r>
            <a:r>
              <a:rPr lang="cs-CZ" altLang="cs-CZ" sz="2200" dirty="0" err="1">
                <a:latin typeface="Arial" panose="020B0604020202020204" pitchFamily="34" charset="0"/>
              </a:rPr>
              <a:t>quantity</a:t>
            </a:r>
            <a:r>
              <a:rPr lang="en-US" altLang="cs-CZ" sz="2200" dirty="0">
                <a:latin typeface="Arial" panose="020B0604020202020204" pitchFamily="34" charset="0"/>
              </a:rPr>
              <a:t> of production is obtained from the equation </a:t>
            </a:r>
            <a:endParaRPr lang="cs-CZ" altLang="cs-CZ" sz="2200" dirty="0">
              <a:latin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  <a:buNone/>
              <a:defRPr/>
            </a:pPr>
            <a:endParaRPr lang="cs-CZ" altLang="cs-CZ" sz="2200" dirty="0">
              <a:latin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  <a:buNone/>
              <a:defRPr/>
            </a:pPr>
            <a:r>
              <a:rPr lang="en-US" altLang="cs-CZ" sz="2200" dirty="0">
                <a:latin typeface="Arial" panose="020B0604020202020204" pitchFamily="34" charset="0"/>
              </a:rPr>
              <a:t>TR = P.Q</a:t>
            </a:r>
          </a:p>
          <a:p>
            <a:pPr marL="285750" indent="-285750" eaLnBrk="1" hangingPunct="1">
              <a:spcBef>
                <a:spcPct val="0"/>
              </a:spcBef>
              <a:defRPr/>
            </a:pPr>
            <a:endParaRPr lang="en-US" altLang="cs-CZ" sz="2200" dirty="0">
              <a:latin typeface="Arial" panose="020B0604020202020204" pitchFamily="34" charset="0"/>
            </a:endParaRPr>
          </a:p>
          <a:p>
            <a:pPr marL="285750" indent="-285750" eaLnBrk="1" hangingPunct="1">
              <a:spcBef>
                <a:spcPct val="0"/>
              </a:spcBef>
              <a:defRPr/>
            </a:pPr>
            <a:r>
              <a:rPr lang="en-US" altLang="cs-CZ" sz="2200" dirty="0">
                <a:latin typeface="Arial" panose="020B0604020202020204" pitchFamily="34" charset="0"/>
              </a:rPr>
              <a:t>Total revenue</a:t>
            </a:r>
            <a:r>
              <a:rPr lang="cs-CZ" altLang="cs-CZ" sz="2200" dirty="0">
                <a:latin typeface="Arial" panose="020B0604020202020204" pitchFamily="34" charset="0"/>
              </a:rPr>
              <a:t>s</a:t>
            </a:r>
            <a:r>
              <a:rPr lang="en-US" altLang="cs-CZ" sz="2200" dirty="0">
                <a:latin typeface="Arial" panose="020B0604020202020204" pitchFamily="34" charset="0"/>
              </a:rPr>
              <a:t> may rise or fall (depending on the elasticity of demand for </a:t>
            </a:r>
            <a:r>
              <a:rPr lang="cs-CZ" altLang="cs-CZ" sz="2200" dirty="0" err="1">
                <a:latin typeface="Arial" panose="020B0604020202020204" pitchFamily="34" charset="0"/>
              </a:rPr>
              <a:t>firm´s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en-US" altLang="cs-CZ" sz="2200" dirty="0">
                <a:latin typeface="Arial" panose="020B0604020202020204" pitchFamily="34" charset="0"/>
              </a:rPr>
              <a:t>production).</a:t>
            </a:r>
          </a:p>
          <a:p>
            <a:pPr marL="1028700" lvl="1" eaLnBrk="1" hangingPunct="1">
              <a:spcBef>
                <a:spcPct val="0"/>
              </a:spcBef>
              <a:defRPr/>
            </a:pPr>
            <a:r>
              <a:rPr lang="en-US" altLang="cs-CZ" sz="2000" b="1" dirty="0">
                <a:latin typeface="Arial" panose="020B0604020202020204" pitchFamily="34" charset="0"/>
              </a:rPr>
              <a:t>Demand is elastic </a:t>
            </a:r>
            <a:r>
              <a:rPr lang="en-US" altLang="cs-CZ" sz="2000" dirty="0">
                <a:latin typeface="Arial" panose="020B0604020202020204" pitchFamily="34" charset="0"/>
              </a:rPr>
              <a:t>- percentage growth in the </a:t>
            </a:r>
            <a:r>
              <a:rPr lang="cs-CZ" altLang="cs-CZ" sz="2000" dirty="0" err="1">
                <a:latin typeface="Arial" panose="020B0604020202020204" pitchFamily="34" charset="0"/>
              </a:rPr>
              <a:t>quantity</a:t>
            </a:r>
            <a:r>
              <a:rPr lang="en-US" altLang="cs-CZ" sz="2000" dirty="0">
                <a:latin typeface="Arial" panose="020B0604020202020204" pitchFamily="34" charset="0"/>
              </a:rPr>
              <a:t> of </a:t>
            </a:r>
            <a:r>
              <a:rPr lang="en-US" altLang="cs-CZ" sz="2000" dirty="0" err="1">
                <a:latin typeface="Arial" panose="020B0604020202020204" pitchFamily="34" charset="0"/>
              </a:rPr>
              <a:t>soldproduction</a:t>
            </a:r>
            <a:r>
              <a:rPr lang="en-US" altLang="cs-CZ" sz="2000" dirty="0">
                <a:latin typeface="Arial" panose="020B0604020202020204" pitchFamily="34" charset="0"/>
              </a:rPr>
              <a:t> is greater than the percentage decrease in prices, so although price </a:t>
            </a:r>
            <a:r>
              <a:rPr lang="en-US" altLang="cs-CZ" sz="2000" dirty="0" err="1">
                <a:latin typeface="Arial" panose="020B0604020202020204" pitchFamily="34" charset="0"/>
              </a:rPr>
              <a:t>dec</a:t>
            </a:r>
            <a:r>
              <a:rPr lang="cs-CZ" altLang="cs-CZ" sz="2000" dirty="0" err="1">
                <a:latin typeface="Arial" panose="020B0604020202020204" pitchFamily="34" charset="0"/>
              </a:rPr>
              <a:t>rease</a:t>
            </a:r>
            <a:r>
              <a:rPr lang="en-US" altLang="cs-CZ" sz="2000" dirty="0">
                <a:latin typeface="Arial" panose="020B0604020202020204" pitchFamily="34" charset="0"/>
              </a:rPr>
              <a:t>s, the total income grows.</a:t>
            </a:r>
            <a:endParaRPr lang="cs-CZ" altLang="cs-CZ" sz="2000" dirty="0">
              <a:latin typeface="Arial" panose="020B0604020202020204" pitchFamily="34" charset="0"/>
            </a:endParaRPr>
          </a:p>
          <a:p>
            <a:pPr marL="1028700" lvl="1" eaLnBrk="1" hangingPunct="1">
              <a:spcBef>
                <a:spcPct val="0"/>
              </a:spcBef>
              <a:defRPr/>
            </a:pPr>
            <a:endParaRPr lang="en-US" altLang="cs-CZ" sz="900" dirty="0">
              <a:latin typeface="Arial" panose="020B0604020202020204" pitchFamily="34" charset="0"/>
            </a:endParaRPr>
          </a:p>
          <a:p>
            <a:pPr marL="1028700" lvl="1" eaLnBrk="1" hangingPunct="1">
              <a:spcBef>
                <a:spcPct val="0"/>
              </a:spcBef>
              <a:defRPr/>
            </a:pPr>
            <a:r>
              <a:rPr lang="en-US" altLang="cs-CZ" sz="2000" b="1" dirty="0">
                <a:latin typeface="Arial" panose="020B0604020202020204" pitchFamily="34" charset="0"/>
              </a:rPr>
              <a:t>Demand is inelastic </a:t>
            </a:r>
            <a:r>
              <a:rPr lang="en-US" altLang="cs-CZ" sz="2000" dirty="0">
                <a:latin typeface="Arial" panose="020B0604020202020204" pitchFamily="34" charset="0"/>
              </a:rPr>
              <a:t>- percentage growth in the </a:t>
            </a:r>
            <a:r>
              <a:rPr lang="cs-CZ" altLang="cs-CZ" sz="2000" dirty="0" err="1">
                <a:latin typeface="Arial" panose="020B0604020202020204" pitchFamily="34" charset="0"/>
              </a:rPr>
              <a:t>quantity</a:t>
            </a:r>
            <a:r>
              <a:rPr lang="en-US" altLang="cs-CZ" sz="2000" dirty="0">
                <a:latin typeface="Arial" panose="020B0604020202020204" pitchFamily="34" charset="0"/>
              </a:rPr>
              <a:t> of sold</a:t>
            </a:r>
            <a:r>
              <a:rPr lang="cs-CZ" altLang="cs-CZ" sz="2000" dirty="0">
                <a:latin typeface="Arial" panose="020B0604020202020204" pitchFamily="34" charset="0"/>
              </a:rPr>
              <a:t> </a:t>
            </a:r>
            <a:r>
              <a:rPr lang="en-US" altLang="cs-CZ" sz="2000" dirty="0">
                <a:latin typeface="Arial" panose="020B0604020202020204" pitchFamily="34" charset="0"/>
              </a:rPr>
              <a:t>production is less than the percentage decrease in prices, if the </a:t>
            </a:r>
            <a:r>
              <a:rPr lang="cs-CZ" altLang="cs-CZ" sz="2000" dirty="0" err="1">
                <a:latin typeface="Arial" panose="020B0604020202020204" pitchFamily="34" charset="0"/>
              </a:rPr>
              <a:t>firm</a:t>
            </a:r>
            <a:r>
              <a:rPr lang="cs-CZ" altLang="cs-CZ" sz="2000" dirty="0">
                <a:latin typeface="Arial" panose="020B0604020202020204" pitchFamily="34" charset="0"/>
              </a:rPr>
              <a:t> </a:t>
            </a:r>
            <a:r>
              <a:rPr lang="cs-CZ" altLang="cs-CZ" sz="2000" dirty="0" err="1">
                <a:latin typeface="Arial" panose="020B0604020202020204" pitchFamily="34" charset="0"/>
              </a:rPr>
              <a:t>reduces</a:t>
            </a:r>
            <a:r>
              <a:rPr lang="en-US" altLang="cs-CZ" sz="2000" dirty="0">
                <a:latin typeface="Arial" panose="020B0604020202020204" pitchFamily="34" charset="0"/>
              </a:rPr>
              <a:t> the </a:t>
            </a:r>
            <a:r>
              <a:rPr lang="cs-CZ" altLang="cs-CZ" sz="2000" dirty="0" err="1">
                <a:latin typeface="Arial" panose="020B0604020202020204" pitchFamily="34" charset="0"/>
              </a:rPr>
              <a:t>price</a:t>
            </a:r>
            <a:r>
              <a:rPr lang="en-US" altLang="cs-CZ" sz="2000" dirty="0">
                <a:latin typeface="Arial" panose="020B0604020202020204" pitchFamily="34" charset="0"/>
              </a:rPr>
              <a:t>, its total income is de</a:t>
            </a:r>
            <a:r>
              <a:rPr lang="cs-CZ" altLang="cs-CZ" sz="2000" dirty="0" err="1">
                <a:latin typeface="Arial" panose="020B0604020202020204" pitchFamily="34" charset="0"/>
              </a:rPr>
              <a:t>creas</a:t>
            </a:r>
            <a:r>
              <a:rPr lang="en-US" altLang="cs-CZ" sz="2000" dirty="0" err="1">
                <a:latin typeface="Arial" panose="020B0604020202020204" pitchFamily="34" charset="0"/>
              </a:rPr>
              <a:t>ing</a:t>
            </a:r>
            <a:r>
              <a:rPr lang="en-US" altLang="cs-CZ" sz="2000" dirty="0">
                <a:latin typeface="Arial" panose="020B0604020202020204" pitchFamily="34" charset="0"/>
              </a:rPr>
              <a:t>.</a:t>
            </a:r>
            <a:endParaRPr lang="en-GB" altLang="cs-CZ" sz="20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2053541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e_OPF_návrh [režim kompatibility]" id="{F70FC462-D9F3-4EB2-B923-5E5330675293}" vid="{CCD9E1B5-EE89-42D1-936D-BB4AE5A7B3F6}"/>
    </a:ext>
  </a:extLst>
</a:theme>
</file>

<file path=ppt/theme/theme2.xml><?xml version="1.0" encoding="utf-8"?>
<a:theme xmlns:a="http://schemas.openxmlformats.org/drawingml/2006/main" name="Vlastní návrh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šablona</Template>
  <TotalTime>1027</TotalTime>
  <Words>1842</Words>
  <Application>Microsoft Office PowerPoint</Application>
  <PresentationFormat>Předvádění na obrazovce (4:3)</PresentationFormat>
  <Paragraphs>285</Paragraphs>
  <Slides>32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2</vt:i4>
      </vt:variant>
      <vt:variant>
        <vt:lpstr>Nadpisy snímků</vt:lpstr>
      </vt:variant>
      <vt:variant>
        <vt:i4>32</vt:i4>
      </vt:variant>
    </vt:vector>
  </HeadingPairs>
  <TitlesOfParts>
    <vt:vector size="38" baseType="lpstr">
      <vt:lpstr>Arial</vt:lpstr>
      <vt:lpstr>Calibri</vt:lpstr>
      <vt:lpstr>Calibri Light</vt:lpstr>
      <vt:lpstr>Cambria Math</vt:lpstr>
      <vt:lpstr>Motiv sady Office</vt:lpstr>
      <vt:lpstr>Vlastní návrh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Roman Šperka</dc:creator>
  <cp:lastModifiedBy>Ingrid Majerová</cp:lastModifiedBy>
  <cp:revision>165</cp:revision>
  <dcterms:created xsi:type="dcterms:W3CDTF">2016-03-17T12:08:01Z</dcterms:created>
  <dcterms:modified xsi:type="dcterms:W3CDTF">2023-09-13T10:33:07Z</dcterms:modified>
</cp:coreProperties>
</file>