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4" r:id="rId4"/>
    <p:sldId id="283" r:id="rId5"/>
    <p:sldId id="258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81" r:id="rId20"/>
    <p:sldId id="280" r:id="rId21"/>
    <p:sldId id="282" r:id="rId22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  <a:srgbClr val="9C1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816" y="78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DD7FA-A0FA-4012-A98F-15A09618F799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ADDDF-1264-4F28-8338-EC1E07F3DEE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7712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2B50E-3DA8-4309-9076-4D02E7FD53CC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B83C9-5B4C-4800-9FD3-945C60804B3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9021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E6D05-4501-4B0C-91E8-06A0EFE8D207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71501-7BD9-4790-9FCF-670D1CE8DC9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58189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004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76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283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126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946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8140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8052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762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700F2-724B-4B1E-B123-094AE7CD8C2F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F7D87-A4E6-4B6E-9D27-4FA8003DE0F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9052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3289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38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33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BFADF-DDC1-4400-8B64-5715C51EA3D1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3CB71-E416-464C-86CB-A55091E5F12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9535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AE38D-4CF5-4C80-ABE4-FD162976B94B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58CE5-2EB2-412A-9C0F-D009C00C834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6208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6E249-19AE-459C-A3E5-D1C2CC123D00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7C48E-035A-429E-9ADF-79C48A0AD2F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82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BDA44-4CAA-4345-A756-4703360EE242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A00D4-7926-404C-B321-BFF026D8C31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3352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782F0-DC46-4F00-81DD-2ACBA3C3B310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82D61-01CE-4948-92AE-A6ED95CD8D1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66884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43C5B-64DA-40ED-9576-975ED67AA1C3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33F4D-D45C-4D32-B9B4-4DB8B4F8A3A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5510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4C866-D28D-46D0-B7D5-63035B3504AF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3421B-2210-4A7E-ABDE-6C42E3F47FF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9531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90FB15-455F-4099-B3EC-126F10F4A8D9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F082D34-91F0-4445-8CCE-2A9DBE25484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301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ajerova@opf.slu.cz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>
                <a:latin typeface="Arial" pitchFamily="34" charset="0"/>
                <a:cs typeface="Arial" pitchFamily="34" charset="0"/>
              </a:rPr>
              <a:t>BASIC TERMS AND CONTEXT OF ECONOMICS</a:t>
            </a:r>
            <a:endParaRPr lang="en-GB" sz="3600" b="1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LESSON I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>
                <a:latin typeface="Arial" panose="020B0604020202020204" pitchFamily="34" charset="0"/>
              </a:rPr>
              <a:t>Dr.</a:t>
            </a:r>
            <a:r>
              <a:rPr lang="en-GB" altLang="cs-CZ" sz="1800" dirty="0">
                <a:latin typeface="Arial" panose="020B0604020202020204" pitchFamily="34" charset="0"/>
              </a:rPr>
              <a:t> </a:t>
            </a:r>
            <a:r>
              <a:rPr lang="cs-CZ" altLang="cs-CZ" sz="1800" dirty="0">
                <a:latin typeface="Arial" panose="020B0604020202020204" pitchFamily="34" charset="0"/>
              </a:rPr>
              <a:t>Ingrid Majerova</a:t>
            </a:r>
            <a:endParaRPr lang="en-GB" altLang="cs-CZ" sz="18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 err="1">
                <a:latin typeface="Arial" panose="020B0604020202020204" pitchFamily="34" charset="0"/>
              </a:rPr>
              <a:t>Advanced</a:t>
            </a:r>
            <a:r>
              <a:rPr lang="cs-CZ" altLang="cs-CZ" sz="1800" dirty="0">
                <a:latin typeface="Arial" panose="020B0604020202020204" pitchFamily="34" charset="0"/>
              </a:rPr>
              <a:t> </a:t>
            </a:r>
            <a:r>
              <a:rPr lang="cs-CZ" altLang="cs-CZ" sz="1800" dirty="0" err="1">
                <a:latin typeface="Arial" panose="020B0604020202020204" pitchFamily="34" charset="0"/>
              </a:rPr>
              <a:t>Microeconomics</a:t>
            </a:r>
            <a:r>
              <a:rPr lang="cs-CZ" altLang="cs-CZ" sz="1800" dirty="0">
                <a:latin typeface="Arial" panose="020B0604020202020204" pitchFamily="34" charset="0"/>
              </a:rPr>
              <a:t>/</a:t>
            </a:r>
            <a:r>
              <a:rPr lang="en-GB" altLang="cs-CZ" sz="1800" dirty="0">
                <a:latin typeface="Arial" panose="020B0604020202020204" pitchFamily="34" charset="0"/>
              </a:rPr>
              <a:t>EVS/</a:t>
            </a:r>
            <a:r>
              <a:rPr lang="cs-CZ" altLang="cs-CZ" sz="1800" dirty="0">
                <a:latin typeface="Arial" panose="020B0604020202020204" pitchFamily="34" charset="0"/>
              </a:rPr>
              <a:t>NAAMI</a:t>
            </a:r>
            <a:endParaRPr lang="en-GB" altLang="cs-CZ" sz="18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728" y="185153"/>
            <a:ext cx="2668801" cy="205492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SOME IMPORTANT TERMS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ECONOMIC RARENESS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Economic goods - </a:t>
            </a:r>
            <a:r>
              <a:rPr lang="en-US" altLang="cs-CZ" sz="2200" dirty="0">
                <a:latin typeface="Arial" panose="020B0604020202020204" pitchFamily="34" charset="0"/>
              </a:rPr>
              <a:t>items that man needs or she desires</a:t>
            </a:r>
            <a:r>
              <a:rPr lang="en-US" altLang="cs-CZ" sz="1800" dirty="0">
                <a:latin typeface="Arial" panose="020B0604020202020204" pitchFamily="34" charset="0"/>
              </a:rPr>
              <a:t> </a:t>
            </a:r>
            <a:endParaRPr lang="cs-CZ" altLang="cs-CZ" sz="18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buNone/>
              <a:defRPr/>
            </a:pPr>
            <a:endParaRPr lang="cs-CZ" altLang="cs-CZ" sz="18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buNone/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- </a:t>
            </a:r>
            <a:r>
              <a:rPr lang="en-US" altLang="cs-CZ" sz="2000" dirty="0">
                <a:latin typeface="Arial" panose="020B0604020202020204" pitchFamily="34" charset="0"/>
              </a:rPr>
              <a:t>Economic goods are characterized by their rarity</a:t>
            </a:r>
            <a:endParaRPr lang="en-US" altLang="cs-CZ" sz="20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All goods are characterized by two properties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usefulness (satisfies the needs)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availability (scarcity)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Rare good </a:t>
            </a:r>
            <a:r>
              <a:rPr lang="en-US" altLang="cs-CZ" sz="2200" dirty="0">
                <a:latin typeface="Arial" panose="020B0604020202020204" pitchFamily="34" charset="0"/>
              </a:rPr>
              <a:t>- a subject that is useful, but it is shortcoming to satisfy the needs.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Free </a:t>
            </a:r>
            <a:r>
              <a:rPr lang="cs-CZ" altLang="cs-CZ" sz="2200" b="1" dirty="0" err="1">
                <a:latin typeface="Arial" panose="020B0604020202020204" pitchFamily="34" charset="0"/>
              </a:rPr>
              <a:t>good</a:t>
            </a:r>
            <a:r>
              <a:rPr lang="en-US" altLang="cs-CZ" sz="2200" b="1" dirty="0">
                <a:latin typeface="Arial" panose="020B0604020202020204" pitchFamily="34" charset="0"/>
              </a:rPr>
              <a:t> - a subject that is useful and also freely available.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	</a:t>
            </a:r>
            <a:endParaRPr lang="en-GB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061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SOME IMPORTANT TERMS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PRODUCTION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24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eaLnBrk="1" hangingPunct="1">
              <a:spcBef>
                <a:spcPct val="0"/>
              </a:spcBef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 </a:t>
            </a:r>
            <a:r>
              <a:rPr lang="en-US" altLang="cs-CZ" sz="2200" b="1" dirty="0">
                <a:latin typeface="Arial" panose="020B0604020202020204" pitchFamily="34" charset="0"/>
              </a:rPr>
              <a:t>Production - </a:t>
            </a:r>
            <a:r>
              <a:rPr lang="en-US" altLang="cs-CZ" sz="2200" dirty="0">
                <a:latin typeface="Arial" panose="020B0604020202020204" pitchFamily="34" charset="0"/>
              </a:rPr>
              <a:t>the process of transformation of natural resources </a:t>
            </a:r>
            <a:r>
              <a:rPr lang="cs-CZ" altLang="cs-CZ" sz="2200" dirty="0">
                <a:latin typeface="Arial" panose="020B0604020202020204" pitchFamily="34" charset="0"/>
              </a:rPr>
              <a:t>(</a:t>
            </a:r>
            <a:r>
              <a:rPr lang="en-US" altLang="cs-CZ" sz="2200" dirty="0">
                <a:latin typeface="Arial" panose="020B0604020202020204" pitchFamily="34" charset="0"/>
              </a:rPr>
              <a:t>through factors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production</a:t>
            </a:r>
            <a:r>
              <a:rPr lang="cs-CZ" altLang="cs-CZ" sz="2200" dirty="0">
                <a:latin typeface="Arial" panose="020B0604020202020204" pitchFamily="34" charset="0"/>
              </a:rPr>
              <a:t>)</a:t>
            </a:r>
            <a:r>
              <a:rPr lang="en-US" altLang="cs-CZ" sz="2200" dirty="0">
                <a:latin typeface="Arial" panose="020B0604020202020204" pitchFamily="34" charset="0"/>
              </a:rPr>
              <a:t> to economic goods that satisfy needs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 man must produce most of the goods from natural sources, which can be found in nature in limited or unlimited amount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 </a:t>
            </a:r>
            <a:r>
              <a:rPr lang="cs-CZ" altLang="cs-CZ" sz="2000" dirty="0">
                <a:latin typeface="Arial" panose="020B0604020202020204" pitchFamily="34" charset="0"/>
              </a:rPr>
              <a:t>b</a:t>
            </a:r>
            <a:r>
              <a:rPr lang="en-US" altLang="cs-CZ" sz="2000" dirty="0" err="1">
                <a:latin typeface="Arial" panose="020B0604020202020204" pitchFamily="34" charset="0"/>
              </a:rPr>
              <a:t>ut</a:t>
            </a:r>
            <a:r>
              <a:rPr lang="en-US" altLang="cs-CZ" sz="2000" dirty="0">
                <a:latin typeface="Arial" panose="020B0604020202020204" pitchFamily="34" charset="0"/>
              </a:rPr>
              <a:t> these resources by themselves are useless</a:t>
            </a:r>
            <a:endParaRPr lang="en-GB" altLang="cs-CZ" sz="20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8978" y="4293108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054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SOME IMPORTANT TERMS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FACTORS OF PRODUCTION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eaLnBrk="1" hangingPunct="1">
              <a:spcBef>
                <a:spcPct val="0"/>
              </a:spcBef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In the production of economic goods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hum</a:t>
            </a:r>
            <a:r>
              <a:rPr lang="en-US" altLang="cs-CZ" sz="2200" dirty="0">
                <a:latin typeface="Arial" panose="020B0604020202020204" pitchFamily="34" charset="0"/>
              </a:rPr>
              <a:t>an uses rare goods - </a:t>
            </a:r>
            <a:r>
              <a:rPr lang="en-US" altLang="cs-CZ" sz="2200" b="1" dirty="0">
                <a:latin typeface="Arial" panose="020B0604020202020204" pitchFamily="34" charset="0"/>
              </a:rPr>
              <a:t>Factors of Production - F</a:t>
            </a:r>
            <a:r>
              <a:rPr lang="en-US" altLang="cs-CZ" sz="2200" dirty="0">
                <a:latin typeface="Arial" panose="020B0604020202020204" pitchFamily="34" charset="0"/>
              </a:rPr>
              <a:t>:</a:t>
            </a:r>
          </a:p>
          <a:p>
            <a:pPr marL="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Land - A </a:t>
            </a:r>
            <a:r>
              <a:rPr lang="en-US" altLang="cs-CZ" sz="2200" dirty="0">
                <a:latin typeface="Arial" panose="020B0604020202020204" pitchFamily="34" charset="0"/>
              </a:rPr>
              <a:t>- is a product of nature, but it is not a free good. Land rent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a</a:t>
            </a:r>
            <a:r>
              <a:rPr lang="en-US" altLang="cs-CZ" sz="2200" dirty="0">
                <a:latin typeface="Arial" panose="020B0604020202020204" pitchFamily="34" charset="0"/>
              </a:rPr>
              <a:t> revenue from the land. </a:t>
            </a:r>
            <a:r>
              <a:rPr lang="cs-CZ" altLang="cs-CZ" sz="2200" dirty="0">
                <a:latin typeface="Arial" panose="020B0604020202020204" pitchFamily="34" charset="0"/>
              </a:rPr>
              <a:t>Land</a:t>
            </a:r>
            <a:r>
              <a:rPr lang="en-US" altLang="cs-CZ" sz="2200" dirty="0">
                <a:latin typeface="Arial" panose="020B0604020202020204" pitchFamily="34" charset="0"/>
              </a:rPr>
              <a:t> is a part of natural resources.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PRIMARY PRODUCTION FACTOR</a:t>
            </a:r>
          </a:p>
          <a:p>
            <a:pPr marL="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Labor - L </a:t>
            </a:r>
            <a:r>
              <a:rPr lang="en-US" altLang="cs-CZ" sz="2200" dirty="0">
                <a:latin typeface="Arial" panose="020B0604020202020204" pitchFamily="34" charset="0"/>
              </a:rPr>
              <a:t>- is a human activity, the </a:t>
            </a:r>
            <a:r>
              <a:rPr lang="cs-CZ" altLang="cs-CZ" sz="2200" dirty="0" err="1">
                <a:latin typeface="Arial" panose="020B0604020202020204" pitchFamily="34" charset="0"/>
              </a:rPr>
              <a:t>holder</a:t>
            </a:r>
            <a:r>
              <a:rPr lang="en-US" altLang="cs-CZ" sz="2200" dirty="0">
                <a:latin typeface="Arial" panose="020B0604020202020204" pitchFamily="34" charset="0"/>
              </a:rPr>
              <a:t> is human. The result of the use of labor is wage.</a:t>
            </a:r>
          </a:p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PRIMARY PRODUCTION FACTOR</a:t>
            </a:r>
          </a:p>
          <a:p>
            <a:pPr marL="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Capital - K </a:t>
            </a:r>
            <a:r>
              <a:rPr lang="en-US" altLang="cs-CZ" sz="2200" dirty="0">
                <a:latin typeface="Arial" panose="020B0604020202020204" pitchFamily="34" charset="0"/>
              </a:rPr>
              <a:t>- goods that were made to participate in the production of other goods.</a:t>
            </a:r>
            <a:endParaRPr lang="en-GB" altLang="cs-CZ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37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SOME IMPORTANT TERMS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FACTORS OF PRODUCTION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eaLnBrk="1" hangingPunct="1">
              <a:spcBef>
                <a:spcPct val="0"/>
              </a:spcBef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 </a:t>
            </a:r>
            <a:r>
              <a:rPr lang="en-US" altLang="cs-CZ" sz="2200" b="1" dirty="0">
                <a:latin typeface="Arial" panose="020B0604020202020204" pitchFamily="34" charset="0"/>
              </a:rPr>
              <a:t>Capital</a:t>
            </a:r>
            <a:r>
              <a:rPr lang="en-US" altLang="cs-CZ" sz="2200" dirty="0">
                <a:latin typeface="Arial" panose="020B0604020202020204" pitchFamily="34" charset="0"/>
              </a:rPr>
              <a:t> - is not made for immediate consumption, but to become a production factor. Capital can also be called capital goods. The result of using capital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profit</a:t>
            </a:r>
            <a:r>
              <a:rPr lang="en-US" altLang="cs-CZ" sz="2200" dirty="0">
                <a:latin typeface="Arial" panose="020B0604020202020204" pitchFamily="34" charset="0"/>
              </a:rPr>
              <a:t> or interest.</a:t>
            </a:r>
          </a:p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   SECONDARY PRODUCTION FACTOR</a:t>
            </a:r>
          </a:p>
          <a:p>
            <a:pPr marL="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Technology</a:t>
            </a:r>
            <a:r>
              <a:rPr lang="en-US" altLang="cs-CZ" sz="2200" dirty="0">
                <a:latin typeface="Arial" panose="020B0604020202020204" pitchFamily="34" charset="0"/>
              </a:rPr>
              <a:t> - a special form of capital, which has no material form (thoughts, ideas, original approach). Can significantly multiply the effects of labor and capital.</a:t>
            </a:r>
          </a:p>
          <a:p>
            <a:pPr marL="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Income from the production factors have motivational character </a:t>
            </a:r>
            <a:endParaRPr lang="cs-CZ" altLang="cs-CZ" sz="2200" b="1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buNone/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                          </a:t>
            </a:r>
            <a:r>
              <a:rPr lang="en-US" altLang="cs-CZ" sz="2200" b="1" dirty="0">
                <a:latin typeface="Arial" panose="020B0604020202020204" pitchFamily="34" charset="0"/>
              </a:rPr>
              <a:t>driving force of the economic system.</a:t>
            </a:r>
            <a:endParaRPr lang="en-GB" altLang="cs-CZ" sz="2000" b="1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0694" y="5233404"/>
            <a:ext cx="597460" cy="268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58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SOME IMPORTANT TERMS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RETURNS OF SCALE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46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eaLnBrk="1" hangingPunct="1">
              <a:spcBef>
                <a:spcPct val="0"/>
              </a:spcBef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High production efficiency is conditioned by high returns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en-US" altLang="cs-CZ" sz="2200" dirty="0">
                <a:latin typeface="Arial" panose="020B0604020202020204" pitchFamily="34" charset="0"/>
              </a:rPr>
              <a:t> production factors.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</a:t>
            </a:r>
            <a:r>
              <a:rPr lang="en-US" altLang="cs-CZ" sz="2200" b="1" dirty="0">
                <a:latin typeface="Arial" panose="020B0604020202020204" pitchFamily="34" charset="0"/>
              </a:rPr>
              <a:t>Law of Diminishing Returns </a:t>
            </a:r>
            <a:r>
              <a:rPr lang="en-US" altLang="cs-CZ" sz="2200" dirty="0">
                <a:latin typeface="Arial" panose="020B0604020202020204" pitchFamily="34" charset="0"/>
              </a:rPr>
              <a:t>- return of one factor</a:t>
            </a:r>
            <a:r>
              <a:rPr lang="cs-CZ" altLang="cs-CZ" sz="2200" dirty="0">
                <a:latin typeface="Arial" panose="020B0604020202020204" pitchFamily="34" charset="0"/>
              </a:rPr>
              <a:t>, </a:t>
            </a:r>
            <a:r>
              <a:rPr lang="en-US" altLang="cs-CZ" sz="2200" dirty="0">
                <a:latin typeface="Arial" panose="020B0604020202020204" pitchFamily="34" charset="0"/>
              </a:rPr>
              <a:t>whose volume increases, will decrease.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buNone/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Valid only assuming that output is increasing due to the growth of a </a:t>
            </a:r>
            <a:r>
              <a:rPr lang="cs-CZ" altLang="cs-CZ" sz="2200" dirty="0" err="1">
                <a:latin typeface="Arial" panose="020B0604020202020204" pitchFamily="34" charset="0"/>
              </a:rPr>
              <a:t>one</a:t>
            </a:r>
            <a:r>
              <a:rPr lang="en-US" altLang="cs-CZ" sz="2200" dirty="0">
                <a:latin typeface="Arial" panose="020B0604020202020204" pitchFamily="34" charset="0"/>
              </a:rPr>
              <a:t> factor of production </a:t>
            </a:r>
            <a:r>
              <a:rPr lang="cs-CZ" altLang="cs-CZ" sz="2200" dirty="0" err="1">
                <a:latin typeface="Arial" panose="020B0604020202020204" pitchFamily="34" charset="0"/>
              </a:rPr>
              <a:t>when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volume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en-US" altLang="cs-CZ" sz="2200" dirty="0">
                <a:latin typeface="Arial" panose="020B0604020202020204" pitchFamily="34" charset="0"/>
              </a:rPr>
              <a:t> other factors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en-US" altLang="cs-CZ" sz="2200" dirty="0">
                <a:latin typeface="Arial" panose="020B0604020202020204" pitchFamily="34" charset="0"/>
              </a:rPr>
              <a:t> unchanged.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en-GB" altLang="cs-CZ" sz="2000" dirty="0">
              <a:latin typeface="Arial" panose="020B0604020202020204" pitchFamily="34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661" y="2379565"/>
            <a:ext cx="8382727" cy="79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5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SOME IMPORTANT TERMS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THREE TYPES OF RETURNS OF SCALE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Increasing Returns </a:t>
            </a:r>
            <a:r>
              <a:rPr lang="cs-CZ" altLang="cs-CZ" sz="2200" b="1" dirty="0" err="1">
                <a:latin typeface="Arial" panose="020B0604020202020204" pitchFamily="34" charset="0"/>
              </a:rPr>
              <a:t>of</a:t>
            </a:r>
            <a:r>
              <a:rPr lang="en-US" altLang="cs-CZ" sz="2200" b="1" dirty="0">
                <a:latin typeface="Arial" panose="020B0604020202020204" pitchFamily="34" charset="0"/>
              </a:rPr>
              <a:t> Scale </a:t>
            </a:r>
            <a:r>
              <a:rPr lang="en-US" altLang="cs-CZ" sz="2200" dirty="0">
                <a:latin typeface="Arial" panose="020B0604020202020204" pitchFamily="34" charset="0"/>
              </a:rPr>
              <a:t>- growth in the volume of </a:t>
            </a:r>
            <a:r>
              <a:rPr lang="en-US" altLang="cs-CZ" sz="2200" dirty="0" err="1">
                <a:latin typeface="Arial" panose="020B0604020202020204" pitchFamily="34" charset="0"/>
              </a:rPr>
              <a:t>usedproduction</a:t>
            </a:r>
            <a:r>
              <a:rPr lang="en-US" altLang="cs-CZ" sz="2200" dirty="0">
                <a:latin typeface="Arial" panose="020B0604020202020204" pitchFamily="34" charset="0"/>
              </a:rPr>
              <a:t> factors leads to more rapid growth of revenues from them.</a:t>
            </a:r>
          </a:p>
          <a:p>
            <a:pPr marL="285750" eaLnBrk="1" hangingPunct="1">
              <a:spcBef>
                <a:spcPct val="0"/>
              </a:spcBef>
              <a:defRPr/>
            </a:pPr>
            <a:endParaRPr lang="en-US" altLang="cs-CZ" sz="2200" b="1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Constant </a:t>
            </a:r>
            <a:r>
              <a:rPr lang="cs-CZ" altLang="cs-CZ" sz="2200" b="1" dirty="0">
                <a:latin typeface="Arial" panose="020B0604020202020204" pitchFamily="34" charset="0"/>
              </a:rPr>
              <a:t>R</a:t>
            </a:r>
            <a:r>
              <a:rPr lang="en-US" altLang="cs-CZ" sz="2200" b="1" dirty="0" err="1">
                <a:latin typeface="Arial" panose="020B0604020202020204" pitchFamily="34" charset="0"/>
              </a:rPr>
              <a:t>eturns</a:t>
            </a:r>
            <a:r>
              <a:rPr lang="en-US" altLang="cs-CZ" sz="2200" b="1" dirty="0">
                <a:latin typeface="Arial" panose="020B0604020202020204" pitchFamily="34" charset="0"/>
              </a:rPr>
              <a:t> of </a:t>
            </a:r>
            <a:r>
              <a:rPr lang="cs-CZ" altLang="cs-CZ" sz="2200" b="1" dirty="0">
                <a:latin typeface="Arial" panose="020B0604020202020204" pitchFamily="34" charset="0"/>
              </a:rPr>
              <a:t>S</a:t>
            </a:r>
            <a:r>
              <a:rPr lang="en-US" altLang="cs-CZ" sz="2200" b="1" dirty="0" err="1">
                <a:latin typeface="Arial" panose="020B0604020202020204" pitchFamily="34" charset="0"/>
              </a:rPr>
              <a:t>cale</a:t>
            </a:r>
            <a:r>
              <a:rPr lang="en-US" altLang="cs-CZ" sz="2200" b="1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- income from production factors increases proportionally with the growth of the </a:t>
            </a:r>
            <a:r>
              <a:rPr lang="cs-CZ" altLang="cs-CZ" sz="2200" dirty="0" err="1">
                <a:latin typeface="Arial" panose="020B0604020202020204" pitchFamily="34" charset="0"/>
              </a:rPr>
              <a:t>scale</a:t>
            </a:r>
            <a:r>
              <a:rPr lang="en-US" altLang="cs-CZ" sz="2200" dirty="0">
                <a:latin typeface="Arial" panose="020B0604020202020204" pitchFamily="34" charset="0"/>
              </a:rPr>
              <a:t> of their involvement in the production.</a:t>
            </a:r>
          </a:p>
          <a:p>
            <a:pPr marL="285750" eaLnBrk="1" hangingPunct="1">
              <a:spcBef>
                <a:spcPct val="0"/>
              </a:spcBef>
              <a:defRPr/>
            </a:pPr>
            <a:endParaRPr lang="en-US" altLang="cs-CZ" sz="2200" b="1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Diminishing Returns of Scale </a:t>
            </a:r>
            <a:r>
              <a:rPr lang="en-US" altLang="cs-CZ" sz="2200" dirty="0">
                <a:latin typeface="Arial" panose="020B0604020202020204" pitchFamily="34" charset="0"/>
              </a:rPr>
              <a:t>- revenue growth in factors of production is lower than the growth of these factors.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en-GB" altLang="cs-CZ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8787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SOME IMPORTANT TERMS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MODELS IN ECONOMICS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economic relations are displayed by the models</a:t>
            </a:r>
          </a:p>
          <a:p>
            <a:pPr marL="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</a:t>
            </a:r>
            <a:r>
              <a:rPr lang="en-US" altLang="cs-CZ" sz="2200" b="1" dirty="0">
                <a:latin typeface="Arial" panose="020B0604020202020204" pitchFamily="34" charset="0"/>
              </a:rPr>
              <a:t>economic model </a:t>
            </a:r>
            <a:r>
              <a:rPr lang="en-US" altLang="cs-CZ" sz="2200" dirty="0">
                <a:latin typeface="Arial" panose="020B0604020202020204" pitchFamily="34" charset="0"/>
              </a:rPr>
              <a:t>is a (no</a:t>
            </a:r>
            <a:r>
              <a:rPr lang="cs-CZ" altLang="cs-CZ" sz="2200" dirty="0">
                <a:latin typeface="Arial" panose="020B0604020202020204" pitchFamily="34" charset="0"/>
              </a:rPr>
              <a:t>n</a:t>
            </a:r>
            <a:r>
              <a:rPr lang="en-US" altLang="cs-CZ" sz="2200" dirty="0">
                <a:latin typeface="Arial" panose="020B0604020202020204" pitchFamily="34" charset="0"/>
              </a:rPr>
              <a:t>)formalized displaying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real functioning economy, whose main aim is to simplify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the described economic system, </a:t>
            </a:r>
            <a:r>
              <a:rPr lang="cs-CZ" altLang="cs-CZ" sz="2200" dirty="0" err="1">
                <a:latin typeface="Arial" panose="020B0604020202020204" pitchFamily="34" charset="0"/>
              </a:rPr>
              <a:t>keeping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its essential characteristics.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buNone/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</a:t>
            </a:r>
            <a:r>
              <a:rPr lang="en-US" altLang="cs-CZ" sz="2200" dirty="0">
                <a:latin typeface="Arial" panose="020B0604020202020204" pitchFamily="34" charset="0"/>
              </a:rPr>
              <a:t>      It can be formulated: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buNone/>
              <a:defRPr/>
            </a:pPr>
            <a:endParaRPr lang="en-US" altLang="cs-CZ" sz="20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verbally,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g</a:t>
            </a:r>
            <a:r>
              <a:rPr lang="en-US" altLang="cs-CZ" sz="2000" dirty="0" err="1">
                <a:latin typeface="Arial" panose="020B0604020202020204" pitchFamily="34" charset="0"/>
              </a:rPr>
              <a:t>raphic</a:t>
            </a:r>
            <a:r>
              <a:rPr lang="cs-CZ" altLang="cs-CZ" sz="2000" dirty="0" err="1">
                <a:latin typeface="Arial" panose="020B0604020202020204" pitchFamily="34" charset="0"/>
              </a:rPr>
              <a:t>ally</a:t>
            </a:r>
            <a:r>
              <a:rPr lang="cs-CZ" altLang="cs-CZ" sz="2000" dirty="0">
                <a:latin typeface="Arial" panose="020B0604020202020204" pitchFamily="34" charset="0"/>
              </a:rPr>
              <a:t>,</a:t>
            </a:r>
            <a:endParaRPr lang="en-US" altLang="cs-CZ" sz="20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mathematically.</a:t>
            </a:r>
            <a:endParaRPr lang="en-GB" altLang="cs-CZ" sz="20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081" y="3916668"/>
            <a:ext cx="530398" cy="268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7235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SOME IMPORTANT TERMS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ECONOMIC ANALYSIS</a:t>
            </a:r>
            <a:endParaRPr lang="en-GB" altLang="cs-CZ" sz="18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8138" y="1523285"/>
                <a:ext cx="8477250" cy="3477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285750" eaLnBrk="1" hangingPunct="1">
                  <a:spcBef>
                    <a:spcPct val="0"/>
                  </a:spcBef>
                  <a:defRPr/>
                </a:pPr>
                <a:r>
                  <a:rPr lang="cs-CZ" altLang="cs-CZ" sz="2200" b="1" dirty="0">
                    <a:latin typeface="Arial" panose="020B0604020202020204" pitchFamily="34" charset="0"/>
                  </a:rPr>
                  <a:t>FUNCTION</a:t>
                </a:r>
                <a:endParaRPr lang="en-US" altLang="cs-CZ" sz="2200" b="1" dirty="0">
                  <a:latin typeface="Arial" panose="020B0604020202020204" pitchFamily="34" charset="0"/>
                </a:endParaRPr>
              </a:p>
              <a:p>
                <a:pPr marL="285750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Mathematical formulation of the relationship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,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 in which the values of a number of independent variables determine the value of one dependent variable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.</a:t>
                </a:r>
              </a:p>
              <a:p>
                <a:pPr marL="285750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285750" eaLnBrk="1" hangingPunct="1">
                  <a:spcBef>
                    <a:spcPct val="0"/>
                  </a:spcBef>
                  <a:buNone/>
                  <a:defRPr/>
                </a:pPr>
                <a:r>
                  <a:rPr lang="cs-CZ" altLang="cs-CZ" sz="2200" b="1" dirty="0">
                    <a:latin typeface="Arial" panose="020B0604020202020204" pitchFamily="34" charset="0"/>
                  </a:rPr>
                  <a:t>          </a:t>
                </a:r>
                <a:r>
                  <a:rPr lang="cs-CZ" altLang="cs-CZ" sz="2200" b="1" dirty="0" err="1">
                    <a:latin typeface="Arial" panose="020B0604020202020204" pitchFamily="34" charset="0"/>
                  </a:rPr>
                  <a:t>linear</a:t>
                </a:r>
                <a:r>
                  <a:rPr lang="cs-CZ" altLang="cs-CZ" sz="2200" b="1" dirty="0">
                    <a:latin typeface="Arial" panose="020B0604020202020204" pitchFamily="34" charset="0"/>
                  </a:rPr>
                  <a:t>                          and                   </a:t>
                </a:r>
                <a:r>
                  <a:rPr lang="cs-CZ" altLang="cs-CZ" sz="2200" b="1" dirty="0" err="1">
                    <a:latin typeface="Arial" panose="020B0604020202020204" pitchFamily="34" charset="0"/>
                  </a:rPr>
                  <a:t>nonlinear</a:t>
                </a:r>
                <a:endParaRPr lang="cs-CZ" altLang="cs-CZ" sz="2200" b="1" dirty="0">
                  <a:latin typeface="Arial" panose="020B0604020202020204" pitchFamily="34" charset="0"/>
                </a:endParaRPr>
              </a:p>
              <a:p>
                <a:pPr marL="285750" eaLnBrk="1" hangingPunct="1">
                  <a:spcBef>
                    <a:spcPct val="0"/>
                  </a:spcBef>
                  <a:buNone/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285750" eaLnBrk="1" hangingPunct="1">
                  <a:spcBef>
                    <a:spcPct val="0"/>
                  </a:spcBef>
                  <a:buNone/>
                  <a:defRPr/>
                </a:pPr>
                <a:r>
                  <a:rPr lang="cs-CZ" altLang="cs-CZ" sz="2200" b="0" dirty="0"/>
                  <a:t>	</a:t>
                </a:r>
                <a14:m>
                  <m:oMath xmlns:m="http://schemas.openxmlformats.org/officeDocument/2006/math"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cs-CZ" altLang="cs-CZ" sz="22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𝑏𝑥</m:t>
                    </m:r>
                  </m:oMath>
                </a14:m>
                <a:r>
                  <a:rPr lang="cs-CZ" altLang="cs-CZ" sz="2200" dirty="0">
                    <a:latin typeface="Arial" panose="020B0604020202020204" pitchFamily="34" charset="0"/>
                  </a:rPr>
                  <a:t>				</a:t>
                </a:r>
                <a14:m>
                  <m:oMath xmlns:m="http://schemas.openxmlformats.org/officeDocument/2006/math"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cs-CZ" altLang="cs-CZ" sz="22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cs-CZ" altLang="cs-CZ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cs-CZ" altLang="cs-CZ" sz="220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altLang="cs-CZ" sz="2200" dirty="0">
                    <a:latin typeface="Arial" panose="020B0604020202020204" pitchFamily="34" charset="0"/>
                  </a:rPr>
                  <a:t>		</a:t>
                </a:r>
              </a:p>
              <a:p>
                <a:pPr marL="285750" eaLnBrk="1" hangingPunct="1">
                  <a:spcBef>
                    <a:spcPct val="0"/>
                  </a:spcBef>
                  <a:buNone/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8138" y="1523285"/>
                <a:ext cx="8477250" cy="3477875"/>
              </a:xfrm>
              <a:prstGeom prst="rect">
                <a:avLst/>
              </a:prstGeom>
              <a:blipFill>
                <a:blip r:embed="rId2"/>
                <a:stretch>
                  <a:fillRect t="-105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17" y="3605772"/>
            <a:ext cx="530398" cy="268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689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SOME IMPORTANT TERMS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ECONOMIC ANALYSIS</a:t>
            </a: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eaLnBrk="1" hangingPunct="1">
              <a:spcBef>
                <a:spcPct val="0"/>
              </a:spcBef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GRAPH</a:t>
            </a:r>
          </a:p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graphical representation of the function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a</a:t>
            </a:r>
            <a:r>
              <a:rPr lang="en-US" altLang="cs-CZ" sz="2200" dirty="0" err="1">
                <a:latin typeface="Arial" panose="020B0604020202020204" pitchFamily="34" charset="0"/>
              </a:rPr>
              <a:t>lteration</a:t>
            </a:r>
            <a:r>
              <a:rPr lang="en-US" altLang="cs-CZ" sz="2200" dirty="0">
                <a:latin typeface="Arial" panose="020B0604020202020204" pitchFamily="34" charset="0"/>
              </a:rPr>
              <a:t> of function is expressed </a:t>
            </a:r>
            <a:r>
              <a:rPr lang="cs-CZ" altLang="cs-CZ" sz="2200" dirty="0" err="1">
                <a:latin typeface="Arial" panose="020B0604020202020204" pitchFamily="34" charset="0"/>
              </a:rPr>
              <a:t>with</a:t>
            </a:r>
            <a:r>
              <a:rPr lang="en-US" altLang="cs-CZ" sz="2200" dirty="0">
                <a:latin typeface="Arial" panose="020B0604020202020204" pitchFamily="34" charset="0"/>
              </a:rPr>
              <a:t> slope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slope 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the linear function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graph is expressed mathematically </a:t>
            </a:r>
            <a:r>
              <a:rPr lang="cs-CZ" altLang="cs-CZ" sz="2200" dirty="0">
                <a:latin typeface="Arial" panose="020B0604020202020204" pitchFamily="34" charset="0"/>
              </a:rPr>
              <a:t>by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first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derivative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		</a:t>
            </a:r>
          </a:p>
          <a:p>
            <a:pPr marL="285750" eaLnBrk="1" hangingPunct="1">
              <a:spcBef>
                <a:spcPct val="0"/>
              </a:spcBef>
              <a:buNone/>
              <a:defRPr/>
            </a:pPr>
            <a:endParaRPr lang="en-US" altLang="cs-CZ" sz="22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17" y="3605772"/>
            <a:ext cx="530398" cy="26824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9998" y="2780728"/>
            <a:ext cx="6154114" cy="3089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0413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SOME IMPORTANT TERMS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ECONOMIC ANALYSIS</a:t>
            </a: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</a:t>
            </a:r>
            <a:r>
              <a:rPr lang="en-US" altLang="cs-CZ" sz="2200" b="1" dirty="0">
                <a:latin typeface="Arial" panose="020B0604020202020204" pitchFamily="34" charset="0"/>
              </a:rPr>
              <a:t>derivative</a:t>
            </a:r>
            <a:r>
              <a:rPr lang="en-US" altLang="cs-CZ" sz="2200" dirty="0">
                <a:latin typeface="Arial" panose="020B0604020202020204" pitchFamily="34" charset="0"/>
              </a:rPr>
              <a:t> is changing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the dependent variable related to infinitely small change in the independent variable.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Economics interprets the </a:t>
            </a:r>
            <a:r>
              <a:rPr lang="en-US" altLang="cs-CZ" sz="2200" b="1" dirty="0">
                <a:latin typeface="Arial" panose="020B0604020202020204" pitchFamily="34" charset="0"/>
              </a:rPr>
              <a:t>first derivative </a:t>
            </a:r>
            <a:r>
              <a:rPr lang="en-US" altLang="cs-CZ" sz="2200" dirty="0">
                <a:latin typeface="Arial" panose="020B0604020202020204" pitchFamily="34" charset="0"/>
              </a:rPr>
              <a:t>of the total </a:t>
            </a:r>
            <a:r>
              <a:rPr lang="cs-CZ" altLang="cs-CZ" sz="2200" dirty="0" err="1">
                <a:latin typeface="Arial" panose="020B0604020202020204" pitchFamily="34" charset="0"/>
              </a:rPr>
              <a:t>variable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function as its</a:t>
            </a:r>
            <a:r>
              <a:rPr lang="cs-CZ" altLang="cs-CZ" sz="2200" dirty="0">
                <a:latin typeface="Arial" panose="020B0604020202020204" pitchFamily="34" charset="0"/>
              </a:rPr>
              <a:t> (</a:t>
            </a:r>
            <a:r>
              <a:rPr lang="cs-CZ" altLang="cs-CZ" sz="2200" dirty="0" err="1">
                <a:latin typeface="Arial" panose="020B0604020202020204" pitchFamily="34" charset="0"/>
              </a:rPr>
              <a:t>total</a:t>
            </a:r>
            <a:r>
              <a:rPr lang="cs-CZ" altLang="cs-CZ" sz="2200" dirty="0">
                <a:latin typeface="Arial" panose="020B0604020202020204" pitchFamily="34" charset="0"/>
              </a:rPr>
              <a:t>)</a:t>
            </a:r>
            <a:r>
              <a:rPr lang="en-US" altLang="cs-CZ" sz="2200" dirty="0">
                <a:latin typeface="Arial" panose="020B0604020202020204" pitchFamily="34" charset="0"/>
              </a:rPr>
              <a:t> marginal </a:t>
            </a:r>
            <a:r>
              <a:rPr lang="cs-CZ" altLang="cs-CZ" sz="2200" dirty="0" err="1">
                <a:latin typeface="Arial" panose="020B0604020202020204" pitchFamily="34" charset="0"/>
              </a:rPr>
              <a:t>variable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Marginal value </a:t>
            </a:r>
            <a:r>
              <a:rPr lang="en-US" altLang="cs-CZ" sz="2200" dirty="0">
                <a:latin typeface="Arial" panose="020B0604020202020204" pitchFamily="34" charset="0"/>
              </a:rPr>
              <a:t>expresses increase in the dependent variable due to changes in the independent variable by one unit.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We</a:t>
            </a:r>
            <a:r>
              <a:rPr lang="cs-CZ" altLang="cs-CZ" sz="2200" dirty="0">
                <a:latin typeface="Arial" panose="020B0604020202020204" pitchFamily="34" charset="0"/>
              </a:rPr>
              <a:t> a</a:t>
            </a:r>
            <a:r>
              <a:rPr lang="en-US" altLang="cs-CZ" sz="2200" dirty="0" err="1">
                <a:latin typeface="Arial" panose="020B0604020202020204" pitchFamily="34" charset="0"/>
              </a:rPr>
              <a:t>lso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determine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the </a:t>
            </a:r>
            <a:r>
              <a:rPr lang="en-US" altLang="cs-CZ" sz="2200" b="1" dirty="0">
                <a:latin typeface="Arial" panose="020B0604020202020204" pitchFamily="34" charset="0"/>
              </a:rPr>
              <a:t>average value </a:t>
            </a:r>
            <a:r>
              <a:rPr lang="en-US" altLang="cs-CZ" sz="2200" dirty="0">
                <a:latin typeface="Arial" panose="020B0604020202020204" pitchFamily="34" charset="0"/>
              </a:rPr>
              <a:t>(the </a:t>
            </a:r>
            <a:r>
              <a:rPr lang="cs-CZ" altLang="cs-CZ" sz="2200" dirty="0" err="1">
                <a:latin typeface="Arial" panose="020B0604020202020204" pitchFamily="34" charset="0"/>
              </a:rPr>
              <a:t>share</a:t>
            </a:r>
            <a:r>
              <a:rPr lang="en-US" altLang="cs-CZ" sz="2200" dirty="0">
                <a:latin typeface="Arial" panose="020B0604020202020204" pitchFamily="34" charset="0"/>
              </a:rPr>
              <a:t> of dependent variable per unit of the independent variable)</a:t>
            </a:r>
            <a:endParaRPr lang="en-GB" altLang="cs-CZ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404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FIRST…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400" b="1" cap="all" dirty="0">
                <a:latin typeface="Arial" panose="020B0604020202020204" pitchFamily="34" charset="0"/>
              </a:rPr>
              <a:t>Basic </a:t>
            </a:r>
            <a:r>
              <a:rPr lang="cs-CZ" altLang="cs-CZ" sz="2400" b="1" cap="all" dirty="0" err="1">
                <a:latin typeface="Arial" panose="020B0604020202020204" pitchFamily="34" charset="0"/>
              </a:rPr>
              <a:t>informations</a:t>
            </a:r>
            <a:r>
              <a:rPr lang="en-GB" altLang="cs-CZ" sz="2400" b="1" cap="all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078" name="TextovéPole 10"/>
          <p:cNvSpPr txBox="1">
            <a:spLocks noChangeArrowheads="1"/>
          </p:cNvSpPr>
          <p:nvPr/>
        </p:nvSpPr>
        <p:spPr bwMode="auto">
          <a:xfrm>
            <a:off x="774292" y="1441450"/>
            <a:ext cx="7595416" cy="8156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eaLnBrk="1" hangingPunct="1">
              <a:spcBef>
                <a:spcPct val="0"/>
              </a:spcBef>
              <a:buNone/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Name</a:t>
            </a:r>
            <a:r>
              <a:rPr lang="cs-CZ" altLang="cs-CZ" sz="2200" dirty="0">
                <a:latin typeface="Arial" panose="020B0604020202020204" pitchFamily="34" charset="0"/>
              </a:rPr>
              <a:t>:</a:t>
            </a:r>
            <a:r>
              <a:rPr lang="en-GB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>
                <a:latin typeface="Arial" panose="020B0604020202020204" pitchFamily="34" charset="0"/>
              </a:rPr>
              <a:t>Ingrid Majerova</a:t>
            </a: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Office: A 205</a:t>
            </a: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E-mail: </a:t>
            </a:r>
            <a:r>
              <a:rPr lang="cs-CZ" altLang="cs-CZ" sz="2200" dirty="0">
                <a:latin typeface="Arial" panose="020B0604020202020204" pitchFamily="34" charset="0"/>
                <a:hlinkClick r:id="rId2"/>
              </a:rPr>
              <a:t>majerova@opf.slu.cz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Consulting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hours</a:t>
            </a:r>
            <a:r>
              <a:rPr lang="cs-CZ" altLang="cs-CZ" sz="2200" dirty="0">
                <a:latin typeface="Arial" panose="020B0604020202020204" pitchFamily="34" charset="0"/>
              </a:rPr>
              <a:t>: 	</a:t>
            </a:r>
            <a:r>
              <a:rPr lang="cs-CZ" altLang="cs-CZ" sz="2200" dirty="0" err="1">
                <a:latin typeface="Arial" panose="020B0604020202020204" pitchFamily="34" charset="0"/>
              </a:rPr>
              <a:t>Mondays</a:t>
            </a:r>
            <a:r>
              <a:rPr lang="cs-CZ" altLang="cs-CZ" sz="2200" dirty="0">
                <a:latin typeface="Arial" panose="020B0604020202020204" pitchFamily="34" charset="0"/>
              </a:rPr>
              <a:t> 	9:30 – 11:00 a. m.</a:t>
            </a: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			</a:t>
            </a:r>
            <a:r>
              <a:rPr lang="cs-CZ" altLang="cs-CZ" sz="2200" dirty="0" err="1">
                <a:latin typeface="Arial" panose="020B0604020202020204" pitchFamily="34" charset="0"/>
              </a:rPr>
              <a:t>Wednesday</a:t>
            </a:r>
            <a:r>
              <a:rPr lang="cs-CZ" altLang="cs-CZ" sz="2200" dirty="0">
                <a:latin typeface="Arial" panose="020B0604020202020204" pitchFamily="34" charset="0"/>
              </a:rPr>
              <a:t>	1:10 –   2:40 p. m.</a:t>
            </a: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Info</a:t>
            </a:r>
            <a:r>
              <a:rPr lang="cs-CZ" altLang="cs-CZ" sz="2200" dirty="0">
                <a:latin typeface="Arial" panose="020B0604020202020204" pitchFamily="34" charset="0"/>
              </a:rPr>
              <a:t>: IS SU</a:t>
            </a: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    </a:t>
            </a: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    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  <a:buFont typeface="Calibri" panose="020F0502020204030204" pitchFamily="34" charset="0"/>
              <a:buAutoNum type="arabicPeriod"/>
              <a:defRPr/>
            </a:pPr>
            <a:endParaRPr lang="en-GB" altLang="cs-CZ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1284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-3969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THE END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1618298" y="3096053"/>
            <a:ext cx="847725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THANK YOU FOR YOUR ATTENTION . . </a:t>
            </a:r>
            <a:r>
              <a:rPr lang="cs-CZ" altLang="cs-CZ" sz="2200">
                <a:latin typeface="Arial" panose="020B0604020202020204" pitchFamily="34" charset="0"/>
              </a:rPr>
              <a:t>. </a:t>
            </a:r>
            <a:endParaRPr lang="en-GB" altLang="cs-CZ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129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MARKET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07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cs-CZ" sz="2400" b="1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Outline of the lecture </a:t>
            </a:r>
          </a:p>
        </p:txBody>
      </p:sp>
      <p:sp>
        <p:nvSpPr>
          <p:cNvPr id="3078" name="TextovéPole 10"/>
          <p:cNvSpPr txBox="1">
            <a:spLocks noChangeArrowheads="1"/>
          </p:cNvSpPr>
          <p:nvPr/>
        </p:nvSpPr>
        <p:spPr bwMode="auto">
          <a:xfrm>
            <a:off x="320675" y="1551722"/>
            <a:ext cx="8477250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cs-CZ" altLang="cs-CZ" sz="2200" dirty="0" err="1">
                <a:solidFill>
                  <a:prstClr val="black"/>
                </a:solidFill>
                <a:latin typeface="Arial" panose="020B0604020202020204" pitchFamily="34" charset="0"/>
              </a:rPr>
              <a:t>What</a:t>
            </a:r>
            <a:r>
              <a:rPr lang="cs-CZ" altLang="cs-CZ" sz="22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solidFill>
                  <a:prstClr val="black"/>
                </a:solidFill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solidFill>
                  <a:prstClr val="black"/>
                </a:solidFill>
                <a:latin typeface="Arial" panose="020B0604020202020204" pitchFamily="34" charset="0"/>
              </a:rPr>
              <a:t>Economics</a:t>
            </a:r>
            <a:r>
              <a:rPr lang="cs-CZ" altLang="cs-CZ" sz="2200" dirty="0">
                <a:solidFill>
                  <a:prstClr val="black"/>
                </a:solidFill>
                <a:latin typeface="Arial" panose="020B0604020202020204" pitchFamily="34" charset="0"/>
              </a:rPr>
              <a:t>?</a:t>
            </a:r>
            <a:r>
              <a:rPr kumimoji="0" lang="en-GB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GB" altLang="cs-CZ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cs-CZ" altLang="cs-CZ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Two</a:t>
            </a:r>
            <a:r>
              <a:rPr kumimoji="0" lang="cs-CZ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cs-CZ" altLang="cs-CZ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Branches</a:t>
            </a:r>
            <a:r>
              <a:rPr kumimoji="0" lang="cs-CZ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</a:t>
            </a:r>
            <a:r>
              <a:rPr kumimoji="0" lang="cs-CZ" altLang="cs-CZ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Kinds</a:t>
            </a:r>
            <a:r>
              <a:rPr kumimoji="0" lang="cs-CZ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cs-CZ" altLang="cs-CZ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kumimoji="0" lang="cs-CZ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cs-CZ" altLang="cs-CZ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Economics</a:t>
            </a:r>
            <a:r>
              <a:rPr kumimoji="0" lang="cs-CZ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…</a:t>
            </a:r>
            <a:endParaRPr kumimoji="0" lang="en-GB" altLang="cs-CZ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GB" altLang="cs-CZ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cs-CZ" altLang="cs-CZ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Factors</a:t>
            </a:r>
            <a:r>
              <a:rPr kumimoji="0" lang="cs-CZ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cs-CZ" altLang="cs-CZ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kumimoji="0" lang="cs-CZ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cs-CZ" altLang="cs-CZ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Production</a:t>
            </a:r>
            <a:r>
              <a:rPr kumimoji="0" lang="cs-CZ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…</a:t>
            </a:r>
            <a:endParaRPr kumimoji="0" lang="en-GB" altLang="cs-CZ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GB" altLang="cs-CZ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cs-CZ" altLang="cs-CZ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Returns</a:t>
            </a:r>
            <a:r>
              <a:rPr kumimoji="0" lang="cs-CZ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cs-CZ" altLang="cs-CZ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kumimoji="0" lang="cs-CZ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altLang="cs-CZ" sz="2200" dirty="0" err="1">
                <a:solidFill>
                  <a:prstClr val="black"/>
                </a:solidFill>
                <a:latin typeface="Arial" panose="020B0604020202020204" pitchFamily="34" charset="0"/>
              </a:rPr>
              <a:t>S</a:t>
            </a:r>
            <a:r>
              <a:rPr kumimoji="0" lang="cs-CZ" altLang="cs-CZ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cale</a:t>
            </a:r>
            <a:r>
              <a:rPr kumimoji="0" lang="cs-CZ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….</a:t>
            </a:r>
            <a:endParaRPr kumimoji="0" lang="en-GB" altLang="cs-CZ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GB" altLang="cs-CZ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cs-CZ" altLang="cs-CZ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Models</a:t>
            </a:r>
            <a:r>
              <a:rPr kumimoji="0" lang="cs-CZ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</a:t>
            </a:r>
            <a:r>
              <a:rPr kumimoji="0" lang="cs-CZ" altLang="cs-CZ" sz="2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cs-CZ" altLang="cs-CZ" sz="2200" dirty="0" err="1">
                <a:solidFill>
                  <a:prstClr val="black"/>
                </a:solidFill>
                <a:latin typeface="Arial" panose="020B0604020202020204" pitchFamily="34" charset="0"/>
              </a:rPr>
              <a:t>E</a:t>
            </a:r>
            <a:r>
              <a:rPr kumimoji="0" lang="cs-CZ" altLang="cs-CZ" sz="220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conomics</a:t>
            </a:r>
            <a:r>
              <a:rPr kumimoji="0" lang="cs-CZ" altLang="cs-CZ" sz="2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…</a:t>
            </a:r>
            <a:endParaRPr kumimoji="0" lang="en-GB" altLang="cs-CZ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GB" altLang="cs-CZ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GB" altLang="cs-CZ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altLang="cs-CZ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alibri" panose="020F0502020204030204" pitchFamily="34" charset="0"/>
              <a:buAutoNum type="arabicPeriod"/>
              <a:tabLst/>
              <a:defRPr/>
            </a:pPr>
            <a:endParaRPr kumimoji="0" lang="en-GB" altLang="cs-C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051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GENERAL ECONOMIC THEORY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WHAT IS ECONOMICS …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67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Introduction to the study of economic disciplines is a general economic theory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1200150" lvl="1" indent="-457200" eaLnBrk="1" hangingPunct="1">
              <a:spcBef>
                <a:spcPct val="0"/>
              </a:spcBef>
              <a:buFont typeface="Arial" panose="020B0604020202020204" pitchFamily="34" charset="0"/>
              <a:buChar char="−"/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deals with the regularities of society</a:t>
            </a:r>
            <a:r>
              <a:rPr lang="cs-CZ" altLang="cs-CZ" sz="2000" dirty="0">
                <a:latin typeface="Arial" panose="020B0604020202020204" pitchFamily="34" charset="0"/>
              </a:rPr>
              <a:t>´</a:t>
            </a:r>
            <a:r>
              <a:rPr lang="en-US" altLang="cs-CZ" sz="2000" dirty="0">
                <a:latin typeface="Arial" panose="020B0604020202020204" pitchFamily="34" charset="0"/>
              </a:rPr>
              <a:t>s economic life,</a:t>
            </a:r>
          </a:p>
          <a:p>
            <a:pPr marL="1200150" lvl="1" indent="-457200" eaLnBrk="1" hangingPunct="1">
              <a:spcBef>
                <a:spcPct val="0"/>
              </a:spcBef>
              <a:buFont typeface="Arial" panose="020B0604020202020204" pitchFamily="34" charset="0"/>
              <a:buChar char="−"/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describes abstract mechanisms of their functioning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en-US" altLang="cs-CZ" sz="2000" dirty="0">
                <a:latin typeface="Arial" panose="020B0604020202020204" pitchFamily="34" charset="0"/>
              </a:rPr>
              <a:t>that help to understand the logic of real economic processes</a:t>
            </a:r>
            <a:r>
              <a:rPr lang="en-US" altLang="cs-CZ" sz="1800" dirty="0">
                <a:latin typeface="Arial" panose="020B0604020202020204" pitchFamily="34" charset="0"/>
              </a:rPr>
              <a:t>.</a:t>
            </a:r>
            <a:endParaRPr lang="cs-CZ" altLang="cs-CZ" sz="1800" dirty="0">
              <a:latin typeface="Arial" panose="020B0604020202020204" pitchFamily="34" charset="0"/>
            </a:endParaRPr>
          </a:p>
          <a:p>
            <a:pPr marL="1200150" lvl="1" indent="-457200" eaLnBrk="1" hangingPunct="1">
              <a:spcBef>
                <a:spcPct val="0"/>
              </a:spcBef>
              <a:buFont typeface="Arial" panose="020B0604020202020204" pitchFamily="34" charset="0"/>
              <a:buChar char="−"/>
              <a:defRPr/>
            </a:pPr>
            <a:endParaRPr lang="cs-CZ" altLang="cs-CZ" sz="18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 err="1">
                <a:latin typeface="Arial" panose="020B0604020202020204" pitchFamily="34" charset="0"/>
              </a:rPr>
              <a:t>Econom</a:t>
            </a:r>
            <a:r>
              <a:rPr lang="cs-CZ" altLang="cs-CZ" sz="2200" b="1" dirty="0" err="1">
                <a:latin typeface="Arial" panose="020B0604020202020204" pitchFamily="34" charset="0"/>
              </a:rPr>
              <a:t>ics</a:t>
            </a:r>
            <a:r>
              <a:rPr lang="en-US" altLang="cs-CZ" sz="2200" b="1" dirty="0">
                <a:latin typeface="Arial" panose="020B0604020202020204" pitchFamily="34" charset="0"/>
              </a:rPr>
              <a:t> therefore examines how scarce resources are used to produce useful commodities</a:t>
            </a:r>
            <a:endParaRPr lang="cs-CZ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ECONOMICS IS SCIENCE, ECONOMY</a:t>
            </a:r>
            <a:r>
              <a:rPr lang="cs-CZ" altLang="cs-CZ" sz="2200" b="1" dirty="0">
                <a:latin typeface="Arial" panose="020B0604020202020204" pitchFamily="34" charset="0"/>
              </a:rPr>
              <a:t> IS</a:t>
            </a:r>
            <a:r>
              <a:rPr lang="en-US" altLang="cs-CZ" sz="2200" b="1" dirty="0">
                <a:latin typeface="Arial" panose="020B0604020202020204" pitchFamily="34" charset="0"/>
              </a:rPr>
              <a:t> REALITY</a:t>
            </a:r>
            <a:endParaRPr lang="cs-CZ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GENERAL ECONOMIC THEORY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TWO BRANCHES OF ECONOMICS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Mathematical branch </a:t>
            </a:r>
            <a:r>
              <a:rPr lang="en-US" altLang="cs-CZ" sz="2200" dirty="0">
                <a:latin typeface="Arial" panose="020B0604020202020204" pitchFamily="34" charset="0"/>
              </a:rPr>
              <a:t>- asserts that the criterion of truthfulness is the possibility of mathematical proof</a:t>
            </a:r>
            <a:r>
              <a:rPr lang="cs-CZ" altLang="cs-CZ" sz="2200" dirty="0">
                <a:latin typeface="Arial" panose="020B0604020202020204" pitchFamily="34" charset="0"/>
              </a:rPr>
              <a:t>: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	</a:t>
            </a:r>
            <a:r>
              <a:rPr lang="en-US" altLang="cs-CZ" sz="2200" dirty="0">
                <a:latin typeface="Arial" panose="020B0604020202020204" pitchFamily="34" charset="0"/>
              </a:rPr>
              <a:t> PROFIT = ...</a:t>
            </a:r>
          </a:p>
          <a:p>
            <a:pPr marL="1200150" lvl="1" indent="-457200" eaLnBrk="1" hangingPunct="1">
              <a:spcBef>
                <a:spcPct val="0"/>
              </a:spcBef>
              <a:buFont typeface="Arial" panose="020B0604020202020204" pitchFamily="34" charset="0"/>
              <a:buChar char="−"/>
              <a:defRPr/>
            </a:pPr>
            <a:endParaRPr lang="cs-CZ" altLang="cs-CZ" sz="18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b="1" dirty="0" err="1">
                <a:latin typeface="Arial" panose="020B0604020202020204" pitchFamily="34" charset="0"/>
              </a:rPr>
              <a:t>Social</a:t>
            </a:r>
            <a:r>
              <a:rPr lang="cs-CZ" altLang="cs-CZ" sz="2200" b="1" dirty="0">
                <a:latin typeface="Arial" panose="020B0604020202020204" pitchFamily="34" charset="0"/>
              </a:rPr>
              <a:t> </a:t>
            </a:r>
            <a:r>
              <a:rPr lang="cs-CZ" altLang="cs-CZ" sz="2200" b="1" dirty="0" err="1">
                <a:latin typeface="Arial" panose="020B0604020202020204" pitchFamily="34" charset="0"/>
              </a:rPr>
              <a:t>branch</a:t>
            </a:r>
            <a:r>
              <a:rPr lang="cs-CZ" altLang="cs-CZ" sz="2200" b="1" dirty="0">
                <a:latin typeface="Arial" panose="020B0604020202020204" pitchFamily="34" charset="0"/>
              </a:rPr>
              <a:t> - </a:t>
            </a:r>
            <a:r>
              <a:rPr lang="en-US" altLang="cs-CZ" sz="2200" dirty="0">
                <a:latin typeface="Arial" panose="020B0604020202020204" pitchFamily="34" charset="0"/>
              </a:rPr>
              <a:t>rejects mathematics in economics, economics is a science of human behavior and production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	UNABLE TO WRITE INTO FORMULAS….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416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GENERAL ECONOMIC THEORY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TWO KINDS OF ECONOMICS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Mathematical branch </a:t>
            </a:r>
            <a:r>
              <a:rPr lang="en-US" altLang="cs-CZ" sz="2200" dirty="0">
                <a:latin typeface="Arial" panose="020B0604020202020204" pitchFamily="34" charset="0"/>
              </a:rPr>
              <a:t>- asserts that the criterion of truthfulness is the possibility of mathematical proof</a:t>
            </a:r>
            <a:r>
              <a:rPr lang="cs-CZ" altLang="cs-CZ" sz="2200" dirty="0">
                <a:latin typeface="Arial" panose="020B0604020202020204" pitchFamily="34" charset="0"/>
              </a:rPr>
              <a:t>: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	</a:t>
            </a:r>
            <a:r>
              <a:rPr lang="en-US" altLang="cs-CZ" sz="2200" dirty="0">
                <a:latin typeface="Arial" panose="020B0604020202020204" pitchFamily="34" charset="0"/>
              </a:rPr>
              <a:t> PROFIT = ...</a:t>
            </a:r>
          </a:p>
          <a:p>
            <a:pPr marL="1200150" lvl="1" indent="-457200" eaLnBrk="1" hangingPunct="1">
              <a:spcBef>
                <a:spcPct val="0"/>
              </a:spcBef>
              <a:buFont typeface="Arial" panose="020B0604020202020204" pitchFamily="34" charset="0"/>
              <a:buChar char="−"/>
              <a:defRPr/>
            </a:pPr>
            <a:endParaRPr lang="cs-CZ" altLang="cs-CZ" sz="18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b="1" dirty="0" err="1">
                <a:latin typeface="Arial" panose="020B0604020202020204" pitchFamily="34" charset="0"/>
              </a:rPr>
              <a:t>Social</a:t>
            </a:r>
            <a:r>
              <a:rPr lang="cs-CZ" altLang="cs-CZ" sz="2200" b="1" dirty="0">
                <a:latin typeface="Arial" panose="020B0604020202020204" pitchFamily="34" charset="0"/>
              </a:rPr>
              <a:t> </a:t>
            </a:r>
            <a:r>
              <a:rPr lang="cs-CZ" altLang="cs-CZ" sz="2200" b="1" dirty="0" err="1">
                <a:latin typeface="Arial" panose="020B0604020202020204" pitchFamily="34" charset="0"/>
              </a:rPr>
              <a:t>branch</a:t>
            </a:r>
            <a:r>
              <a:rPr lang="cs-CZ" altLang="cs-CZ" sz="2200" b="1" dirty="0">
                <a:latin typeface="Arial" panose="020B0604020202020204" pitchFamily="34" charset="0"/>
              </a:rPr>
              <a:t> - </a:t>
            </a:r>
            <a:r>
              <a:rPr lang="en-US" altLang="cs-CZ" sz="2200" dirty="0">
                <a:latin typeface="Arial" panose="020B0604020202020204" pitchFamily="34" charset="0"/>
              </a:rPr>
              <a:t>rejects mathematics in economics, economics is a science of human behavior and production</a:t>
            </a:r>
            <a:r>
              <a:rPr lang="cs-CZ" altLang="cs-CZ" sz="2200" dirty="0">
                <a:latin typeface="Arial" panose="020B0604020202020204" pitchFamily="34" charset="0"/>
              </a:rPr>
              <a:t>: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	UNABLE TO WRITE INTO FORMULAS….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71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POSITIVE AND NORMATIVE ECONOMICS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TWO ECONOMICS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Positive economics - </a:t>
            </a:r>
            <a:r>
              <a:rPr lang="en-US" altLang="cs-CZ" sz="2200" dirty="0">
                <a:latin typeface="Arial" panose="020B0604020202020204" pitchFamily="34" charset="0"/>
              </a:rPr>
              <a:t>accepts the economic reality as it is. Its aim is to describe this reality and find in it regularities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f</a:t>
            </a:r>
            <a:r>
              <a:rPr lang="en-US" altLang="cs-CZ" sz="2200" dirty="0" err="1">
                <a:latin typeface="Arial" panose="020B0604020202020204" pitchFamily="34" charset="0"/>
              </a:rPr>
              <a:t>unctioning</a:t>
            </a:r>
            <a:r>
              <a:rPr lang="cs-CZ" altLang="cs-CZ" sz="2200" dirty="0">
                <a:latin typeface="Arial" panose="020B0604020202020204" pitchFamily="34" charset="0"/>
              </a:rPr>
              <a:t>: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	INFLATION IS</a:t>
            </a:r>
            <a:r>
              <a:rPr lang="en-US" altLang="cs-CZ" sz="2200" dirty="0">
                <a:latin typeface="Arial" panose="020B0604020202020204" pitchFamily="34" charset="0"/>
              </a:rPr>
              <a:t> 1%</a:t>
            </a:r>
            <a:r>
              <a:rPr lang="cs-CZ" altLang="cs-CZ" sz="2200" dirty="0"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Normative economics - </a:t>
            </a:r>
            <a:r>
              <a:rPr lang="en-US" altLang="cs-CZ" sz="2200" dirty="0">
                <a:latin typeface="Arial" panose="020B0604020202020204" pitchFamily="34" charset="0"/>
              </a:rPr>
              <a:t>exploring of reality is just the starting point. </a:t>
            </a:r>
            <a:r>
              <a:rPr lang="cs-CZ" altLang="cs-CZ" sz="2200" dirty="0" err="1">
                <a:latin typeface="Arial" panose="020B0604020202020204" pitchFamily="34" charset="0"/>
              </a:rPr>
              <a:t>It</a:t>
            </a:r>
            <a:r>
              <a:rPr lang="en-US" altLang="cs-CZ" sz="2200" dirty="0">
                <a:latin typeface="Arial" panose="020B0604020202020204" pitchFamily="34" charset="0"/>
              </a:rPr>
              <a:t> evaluates the </a:t>
            </a:r>
            <a:r>
              <a:rPr lang="cs-CZ" altLang="cs-CZ" sz="2200" dirty="0" err="1">
                <a:latin typeface="Arial" panose="020B0604020202020204" pitchFamily="34" charset="0"/>
              </a:rPr>
              <a:t>established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facts</a:t>
            </a:r>
            <a:r>
              <a:rPr lang="en-US" altLang="cs-CZ" sz="2200" dirty="0">
                <a:latin typeface="Arial" panose="020B0604020202020204" pitchFamily="34" charset="0"/>
              </a:rPr>
              <a:t> and evaluate</a:t>
            </a:r>
            <a:r>
              <a:rPr lang="cs-CZ" altLang="cs-CZ" sz="2200" dirty="0">
                <a:latin typeface="Arial" panose="020B0604020202020204" pitchFamily="34" charset="0"/>
              </a:rPr>
              <a:t>s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them</a:t>
            </a:r>
            <a:r>
              <a:rPr lang="en-US" altLang="cs-CZ" sz="2200" dirty="0">
                <a:latin typeface="Arial" panose="020B0604020202020204" pitchFamily="34" charset="0"/>
              </a:rPr>
              <a:t> usually critically. The aim of normative economics is to construct a prototype of more perfect economic system, play an active role in the development of human society.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	NATIONAL BANK ANNOUNCED 2</a:t>
            </a:r>
            <a:r>
              <a:rPr lang="en-US" altLang="cs-CZ" sz="2200" dirty="0">
                <a:latin typeface="Arial" panose="020B0604020202020204" pitchFamily="34" charset="0"/>
              </a:rPr>
              <a:t>%</a:t>
            </a:r>
            <a:r>
              <a:rPr lang="cs-CZ" altLang="cs-CZ" sz="2200" dirty="0">
                <a:latin typeface="Arial" panose="020B0604020202020204" pitchFamily="34" charset="0"/>
              </a:rPr>
              <a:t> INFLATION.</a:t>
            </a:r>
            <a:endParaRPr lang="en-GB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412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MICROECONOMICS AND MACROECONOMICS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TWO ECONOMICS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Positive economics </a:t>
            </a:r>
            <a:r>
              <a:rPr lang="en-US" altLang="cs-CZ" sz="2200" dirty="0">
                <a:latin typeface="Arial" panose="020B0604020202020204" pitchFamily="34" charset="0"/>
              </a:rPr>
              <a:t>is divided into</a:t>
            </a:r>
            <a:r>
              <a:rPr lang="cs-CZ" altLang="cs-CZ" sz="2200" dirty="0">
                <a:latin typeface="Arial" panose="020B0604020202020204" pitchFamily="34" charset="0"/>
              </a:rPr>
              <a:t>: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b="1" dirty="0">
                <a:latin typeface="Arial" panose="020B0604020202020204" pitchFamily="34" charset="0"/>
              </a:rPr>
              <a:t>Microeconomics</a:t>
            </a:r>
            <a:r>
              <a:rPr lang="en-US" altLang="cs-CZ" sz="2000" dirty="0">
                <a:latin typeface="Arial" panose="020B0604020202020204" pitchFamily="34" charset="0"/>
              </a:rPr>
              <a:t> - examines the behavior of individual economic entities (individuals, households, firms), the state and development of individual markets</a:t>
            </a:r>
          </a:p>
          <a:p>
            <a:pPr lvl="1" indent="0" eaLnBrk="1" hangingPunct="1">
              <a:spcBef>
                <a:spcPct val="0"/>
              </a:spcBef>
              <a:buNone/>
              <a:defRPr/>
            </a:pPr>
            <a:endParaRPr lang="cs-CZ" altLang="cs-CZ" sz="2000" dirty="0">
              <a:latin typeface="Arial" panose="020B0604020202020204" pitchFamily="34" charset="0"/>
            </a:endParaRPr>
          </a:p>
          <a:p>
            <a:pPr lvl="1" indent="0" eaLnBrk="1" hangingPunct="1">
              <a:spcBef>
                <a:spcPct val="0"/>
              </a:spcBef>
              <a:buNone/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 PRICES </a:t>
            </a:r>
            <a:r>
              <a:rPr lang="cs-CZ" altLang="cs-CZ" sz="2000" dirty="0">
                <a:latin typeface="Arial" panose="020B0604020202020204" pitchFamily="34" charset="0"/>
              </a:rPr>
              <a:t>ON MOBILE PHONE MARKET</a:t>
            </a:r>
          </a:p>
          <a:p>
            <a:pPr marL="342900" indent="-342900" eaLnBrk="1" hangingPunct="1">
              <a:spcBef>
                <a:spcPct val="0"/>
              </a:spcBef>
              <a:defRPr/>
            </a:pPr>
            <a:endParaRPr lang="en-US" altLang="cs-CZ" sz="2200" b="1" dirty="0">
              <a:latin typeface="Arial" panose="020B0604020202020204" pitchFamily="34" charset="0"/>
            </a:endParaRPr>
          </a:p>
          <a:p>
            <a:pPr marL="1085850" lvl="1" indent="-342900" eaLnBrk="1" hangingPunct="1">
              <a:spcBef>
                <a:spcPct val="0"/>
              </a:spcBef>
              <a:defRPr/>
            </a:pPr>
            <a:r>
              <a:rPr lang="en-US" altLang="cs-CZ" sz="2000" b="1" dirty="0">
                <a:latin typeface="Arial" panose="020B0604020202020204" pitchFamily="34" charset="0"/>
              </a:rPr>
              <a:t>Macroeconomics - </a:t>
            </a:r>
            <a:r>
              <a:rPr lang="en-US" altLang="cs-CZ" sz="2000" dirty="0">
                <a:latin typeface="Arial" panose="020B0604020202020204" pitchFamily="34" charset="0"/>
              </a:rPr>
              <a:t>deals with the economy as a whole and is the basis of economic policy</a:t>
            </a:r>
            <a:endParaRPr lang="cs-CZ" altLang="cs-CZ" sz="20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	</a:t>
            </a:r>
            <a:r>
              <a:rPr lang="cs-CZ" altLang="cs-CZ" sz="2000" dirty="0">
                <a:latin typeface="Arial" panose="020B0604020202020204" pitchFamily="34" charset="0"/>
              </a:rPr>
              <a:t>INFLATION IN THE ECONOMY</a:t>
            </a:r>
            <a:endParaRPr lang="en-US" altLang="cs-CZ" sz="20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	</a:t>
            </a:r>
            <a:endParaRPr lang="en-GB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458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SOME IMPORTANT TERMS 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INPUTS AND OUTPUTS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Inputs</a:t>
            </a:r>
            <a:r>
              <a:rPr lang="en-US" altLang="cs-CZ" sz="2200" dirty="0">
                <a:latin typeface="Arial" panose="020B0604020202020204" pitchFamily="34" charset="0"/>
              </a:rPr>
              <a:t> - goods or services which are used by companies in manufacturing 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	</a:t>
            </a:r>
            <a:r>
              <a:rPr lang="en-US" altLang="cs-CZ" sz="2200" dirty="0">
                <a:latin typeface="Arial" panose="020B0604020202020204" pitchFamily="34" charset="0"/>
              </a:rPr>
              <a:t>FLOUR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Outputs</a:t>
            </a:r>
            <a:r>
              <a:rPr lang="en-US" altLang="cs-CZ" sz="2200" dirty="0">
                <a:latin typeface="Arial" panose="020B0604020202020204" pitchFamily="34" charset="0"/>
              </a:rPr>
              <a:t> - goods or services that are either consumed or used for further production</a:t>
            </a:r>
            <a:endParaRPr lang="en-GB" altLang="cs-CZ" sz="22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840" y="4040311"/>
            <a:ext cx="1835055" cy="1219306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1593" y="3854367"/>
            <a:ext cx="1585097" cy="159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11738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303</TotalTime>
  <Words>1197</Words>
  <Application>Microsoft Office PowerPoint</Application>
  <PresentationFormat>Předvádění na obrazovce (4:3)</PresentationFormat>
  <Paragraphs>209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Motiv sady Office</vt:lpstr>
      <vt:lpstr>Vlastní návrh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Ingrid Majerová</cp:lastModifiedBy>
  <cp:revision>50</cp:revision>
  <dcterms:created xsi:type="dcterms:W3CDTF">2016-03-17T12:08:01Z</dcterms:created>
  <dcterms:modified xsi:type="dcterms:W3CDTF">2023-09-13T10:31:53Z</dcterms:modified>
</cp:coreProperties>
</file>