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310" r:id="rId8"/>
    <p:sldId id="311" r:id="rId9"/>
    <p:sldId id="265" r:id="rId10"/>
    <p:sldId id="296" r:id="rId11"/>
    <p:sldId id="312" r:id="rId12"/>
    <p:sldId id="313" r:id="rId13"/>
    <p:sldId id="297" r:id="rId14"/>
    <p:sldId id="262" r:id="rId15"/>
    <p:sldId id="263" r:id="rId16"/>
    <p:sldId id="314" r:id="rId17"/>
    <p:sldId id="315" r:id="rId18"/>
    <p:sldId id="316" r:id="rId19"/>
    <p:sldId id="298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77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25782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REVENUES, OUTPUT AND SUPPLY OF THE FIRM IN PERFECT COMPETITION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VIII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Advanced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Microeconomics</a:t>
            </a:r>
            <a:r>
              <a:rPr lang="cs-CZ" altLang="cs-CZ" sz="1800" dirty="0">
                <a:latin typeface="Arial" panose="020B0604020202020204" pitchFamily="34" charset="0"/>
              </a:rPr>
              <a:t>/</a:t>
            </a:r>
            <a:r>
              <a:rPr lang="en-GB" altLang="cs-CZ" sz="1800" dirty="0">
                <a:latin typeface="Arial" panose="020B0604020202020204" pitchFamily="34" charset="0"/>
              </a:rPr>
              <a:t>EVS/</a:t>
            </a:r>
            <a:r>
              <a:rPr lang="cs-CZ" altLang="cs-CZ" sz="1800">
                <a:latin typeface="Arial" panose="020B0604020202020204" pitchFamily="34" charset="0"/>
              </a:rPr>
              <a:t>NAAMI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993392"/>
            <a:ext cx="3823564" cy="427939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Q</a:t>
            </a:r>
            <a:r>
              <a:rPr lang="cs-CZ" altLang="cs-CZ" dirty="0">
                <a:latin typeface="Arial" panose="020B0604020202020204" pitchFamily="34" charset="0"/>
              </a:rPr>
              <a:t>1 </a:t>
            </a:r>
            <a:r>
              <a:rPr lang="cs-CZ" altLang="cs-CZ" sz="2200" dirty="0">
                <a:latin typeface="Arial" panose="020B0604020202020204" pitchFamily="34" charset="0"/>
              </a:rPr>
              <a:t>and Q</a:t>
            </a:r>
            <a:r>
              <a:rPr lang="cs-CZ" altLang="cs-CZ" dirty="0">
                <a:latin typeface="Arial" panose="020B0604020202020204" pitchFamily="34" charset="0"/>
              </a:rPr>
              <a:t>2 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zero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conomic</a:t>
            </a:r>
            <a:r>
              <a:rPr lang="cs-CZ" altLang="cs-CZ" sz="2200" b="1" dirty="0">
                <a:latin typeface="Arial" panose="020B0604020202020204" pitchFamily="34" charset="0"/>
              </a:rPr>
              <a:t> profit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Qo</a:t>
            </a:r>
            <a:r>
              <a:rPr lang="cs-CZ" altLang="cs-CZ" sz="2200" dirty="0">
                <a:latin typeface="Arial" panose="020B0604020202020204" pitchFamily="34" charset="0"/>
              </a:rPr>
              <a:t> MR = MC – maximum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profit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200" dirty="0">
                <a:latin typeface="Arial" panose="020B0604020202020204" pitchFamily="34" charset="0"/>
              </a:rPr>
              <a:t>    </a:t>
            </a:r>
            <a:r>
              <a:rPr lang="cs-CZ" sz="2200" dirty="0" err="1">
                <a:latin typeface="Arial" panose="020B0604020202020204" pitchFamily="34" charset="0"/>
              </a:rPr>
              <a:t>Optimal</a:t>
            </a:r>
            <a:r>
              <a:rPr lang="cs-CZ" sz="2200" dirty="0">
                <a:latin typeface="Arial" panose="020B0604020202020204" pitchFamily="34" charset="0"/>
              </a:rPr>
              <a:t> output in </a:t>
            </a:r>
            <a:r>
              <a:rPr lang="cs-CZ" sz="2200" dirty="0" err="1">
                <a:latin typeface="Arial" panose="020B0604020202020204" pitchFamily="34" charset="0"/>
              </a:rPr>
              <a:t>short</a:t>
            </a:r>
            <a:r>
              <a:rPr lang="cs-CZ" sz="2200" dirty="0">
                <a:latin typeface="Arial" panose="020B0604020202020204" pitchFamily="34" charset="0"/>
              </a:rPr>
              <a:t> run</a:t>
            </a:r>
            <a:endParaRPr lang="en-GB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21"/>
          <a:stretch/>
        </p:blipFill>
        <p:spPr>
          <a:xfrm>
            <a:off x="5048669" y="1700785"/>
            <a:ext cx="3669493" cy="4389119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1799552">
            <a:off x="1173480" y="3949013"/>
            <a:ext cx="59436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92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17942" b="24119"/>
          <a:stretch/>
        </p:blipFill>
        <p:spPr>
          <a:xfrm>
            <a:off x="70689" y="2293495"/>
            <a:ext cx="8553450" cy="32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SUPPLY OF THE FIRM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I</a:t>
            </a:r>
            <a:r>
              <a:rPr lang="en-US" altLang="cs-CZ" sz="2200" b="1" dirty="0" err="1">
                <a:latin typeface="Arial" panose="020B0604020202020204" pitchFamily="34" charset="0"/>
              </a:rPr>
              <a:t>ndividual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supply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curve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) is formed by rising part of the SMC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curve, bounded point min. AVC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must cover at least the short-term variable costs (to pay wages, energy, etc.)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F</a:t>
            </a:r>
            <a:r>
              <a:rPr lang="en-US" altLang="cs-CZ" sz="2200" dirty="0" err="1">
                <a:latin typeface="Arial" panose="020B0604020202020204" pitchFamily="34" charset="0"/>
              </a:rPr>
              <a:t>ixed</a:t>
            </a:r>
            <a:r>
              <a:rPr lang="en-US" altLang="cs-CZ" sz="2200" dirty="0">
                <a:latin typeface="Arial" panose="020B0604020202020204" pitchFamily="34" charset="0"/>
              </a:rPr>
              <a:t> costs (amortization rule) may not be covered in the short 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171450" indent="-1714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P≤ AVC - </a:t>
            </a:r>
            <a:r>
              <a:rPr lang="cs-CZ" altLang="cs-CZ" sz="2200" b="1" dirty="0">
                <a:latin typeface="Arial" panose="020B0604020202020204" pitchFamily="34" charset="0"/>
              </a:rPr>
              <a:t>SHUTDOWN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point,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minimize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the loss if </a:t>
            </a:r>
            <a:r>
              <a:rPr lang="cs-CZ" altLang="cs-CZ" sz="2200" dirty="0" err="1">
                <a:latin typeface="Arial" panose="020B0604020202020204" pitchFamily="34" charset="0"/>
              </a:rPr>
              <a:t>it</a:t>
            </a:r>
            <a:r>
              <a:rPr lang="en-US" altLang="cs-CZ" sz="2200" dirty="0">
                <a:latin typeface="Arial" panose="020B0604020202020204" pitchFamily="34" charset="0"/>
              </a:rPr>
              <a:t> does not continue in production</a:t>
            </a:r>
            <a:r>
              <a:rPr lang="cs-CZ" altLang="cs-CZ" sz="2200" dirty="0">
                <a:latin typeface="Arial" panose="020B0604020202020204" pitchFamily="34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51" y="3846541"/>
            <a:ext cx="606589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SHORT RUN – SHUTDOWN POINT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6" y="1841194"/>
            <a:ext cx="6088089" cy="4214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SUPPLY OF THE FIRM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253061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Individual supply curve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firm</a:t>
            </a:r>
            <a:r>
              <a:rPr lang="en-US" sz="2000" dirty="0"/>
              <a:t> = increasing part of the curve SMC bounded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en-US" sz="2000" dirty="0"/>
              <a:t> minimum AVC</a:t>
            </a: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WHY minimum AVC?</a:t>
            </a:r>
            <a:endParaRPr lang="en-GB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10903"/>
          <a:stretch/>
        </p:blipFill>
        <p:spPr>
          <a:xfrm>
            <a:off x="3001495" y="2270919"/>
            <a:ext cx="5685305" cy="35076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SUPPLY OF THE INDUSTRY IN PERFECT COMPETITION –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253061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Industry</a:t>
            </a:r>
            <a:r>
              <a:rPr lang="cs-CZ" sz="2000" dirty="0"/>
              <a:t> </a:t>
            </a:r>
            <a:r>
              <a:rPr lang="cs-CZ" sz="2000" dirty="0" err="1"/>
              <a:t>supply</a:t>
            </a:r>
            <a:r>
              <a:rPr lang="cs-CZ" sz="2000" dirty="0"/>
              <a:t> </a:t>
            </a:r>
            <a:r>
              <a:rPr lang="cs-CZ" sz="2000" dirty="0" err="1"/>
              <a:t>curve</a:t>
            </a:r>
            <a:endParaRPr lang="cs-CZ" sz="2000" dirty="0"/>
          </a:p>
          <a:p>
            <a:pPr>
              <a:spcBef>
                <a:spcPct val="0"/>
              </a:spcBef>
              <a:defRPr/>
            </a:pPr>
            <a:endParaRPr lang="cs-CZ" sz="2000" dirty="0"/>
          </a:p>
          <a:p>
            <a:pPr algn="ctr">
              <a:spcBef>
                <a:spcPct val="0"/>
              </a:spcBef>
              <a:defRPr/>
            </a:pPr>
            <a:r>
              <a:rPr lang="cs-CZ" sz="2000" dirty="0"/>
              <a:t>= MARKET SUPPLY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algn="ctr">
              <a:spcBef>
                <a:spcPct val="0"/>
              </a:spcBef>
              <a:defRPr/>
            </a:pPr>
            <a:r>
              <a:rPr lang="cs-CZ" sz="2000" dirty="0"/>
              <a:t>S = ∑ MC</a:t>
            </a:r>
            <a:endParaRPr lang="en-GB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382" t="20301" b="7943"/>
          <a:stretch/>
        </p:blipFill>
        <p:spPr>
          <a:xfrm>
            <a:off x="3894667" y="2551836"/>
            <a:ext cx="4907225" cy="30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7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ELASTITICTY OF SUPPLY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T</a:t>
            </a:r>
            <a:r>
              <a:rPr lang="en-US" altLang="cs-CZ" sz="2200" dirty="0">
                <a:latin typeface="+mn-lt"/>
              </a:rPr>
              <a:t>he </a:t>
            </a:r>
            <a:r>
              <a:rPr lang="en-US" altLang="cs-CZ" sz="2200" b="1" dirty="0">
                <a:latin typeface="+mn-lt"/>
              </a:rPr>
              <a:t>price elasticity of supply</a:t>
            </a:r>
            <a:r>
              <a:rPr lang="cs-CZ" altLang="cs-CZ" sz="2200" b="1" dirty="0">
                <a:latin typeface="+mn-lt"/>
              </a:rPr>
              <a:t> </a:t>
            </a:r>
            <a:r>
              <a:rPr lang="en-US" altLang="cs-CZ" sz="2200" dirty="0">
                <a:latin typeface="+mn-lt"/>
              </a:rPr>
              <a:t>affects</a:t>
            </a:r>
            <a:r>
              <a:rPr lang="cs-CZ" altLang="cs-CZ" sz="2200" dirty="0">
                <a:latin typeface="+mn-lt"/>
              </a:rPr>
              <a:t> </a:t>
            </a:r>
            <a:r>
              <a:rPr lang="cs-CZ" altLang="cs-CZ" sz="2200" dirty="0" err="1">
                <a:latin typeface="+mn-lt"/>
              </a:rPr>
              <a:t>the</a:t>
            </a:r>
            <a:r>
              <a:rPr lang="cs-CZ" altLang="cs-CZ" sz="2200" dirty="0">
                <a:latin typeface="+mn-lt"/>
              </a:rPr>
              <a:t> s</a:t>
            </a:r>
            <a:r>
              <a:rPr lang="en-US" altLang="cs-CZ" sz="2200" dirty="0">
                <a:latin typeface="+mn-lt"/>
              </a:rPr>
              <a:t>lope of the market supply curve</a:t>
            </a:r>
            <a:endParaRPr lang="cs-CZ" altLang="cs-CZ" sz="2200" dirty="0">
              <a:latin typeface="+mn-lt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+mn-lt"/>
              </a:rPr>
              <a:t>rate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sensitivity of the </a:t>
            </a:r>
            <a:r>
              <a:rPr lang="cs-CZ" altLang="cs-CZ" sz="2000" dirty="0">
                <a:latin typeface="+mn-lt"/>
              </a:rPr>
              <a:t>market </a:t>
            </a:r>
            <a:r>
              <a:rPr lang="cs-CZ" altLang="cs-CZ" sz="2000" dirty="0" err="1">
                <a:latin typeface="+mn-lt"/>
              </a:rPr>
              <a:t>supply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to change of the product offered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price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+mn-lt"/>
              </a:rPr>
              <a:t>percentage change of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the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output caused by one percent change in the price of output</a:t>
            </a:r>
            <a:endParaRPr lang="cs-CZ" altLang="cs-CZ" sz="2000" dirty="0">
              <a:latin typeface="+mn-lt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+mn-lt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+mn-lt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P</a:t>
            </a:r>
            <a:r>
              <a:rPr lang="en-US" altLang="cs-CZ" sz="2200" dirty="0">
                <a:latin typeface="+mn-lt"/>
              </a:rPr>
              <a:t>rice elastic</a:t>
            </a:r>
            <a:r>
              <a:rPr lang="cs-CZ" altLang="cs-CZ" sz="2200" dirty="0">
                <a:latin typeface="+mn-lt"/>
              </a:rPr>
              <a:t> </a:t>
            </a:r>
            <a:r>
              <a:rPr lang="cs-CZ" altLang="cs-CZ" sz="2200" dirty="0" err="1">
                <a:latin typeface="+mn-lt"/>
              </a:rPr>
              <a:t>supply</a:t>
            </a:r>
            <a:r>
              <a:rPr lang="en-US" altLang="cs-CZ" sz="2200" dirty="0">
                <a:latin typeface="+mn-lt"/>
              </a:rPr>
              <a:t> (eps ˃ 1) ↑ P ˂ ↑ Q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U</a:t>
            </a:r>
            <a:r>
              <a:rPr lang="en-US" altLang="cs-CZ" sz="2200" dirty="0" err="1">
                <a:latin typeface="+mn-lt"/>
              </a:rPr>
              <a:t>nitary</a:t>
            </a:r>
            <a:r>
              <a:rPr lang="en-US" altLang="cs-CZ" sz="2200" dirty="0">
                <a:latin typeface="+mn-lt"/>
              </a:rPr>
              <a:t> elastic supply (eps = 1) ↑ ↑ P = Q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P</a:t>
            </a:r>
            <a:r>
              <a:rPr lang="en-US" altLang="cs-CZ" sz="2200" dirty="0">
                <a:latin typeface="+mn-lt"/>
              </a:rPr>
              <a:t>rice inelastic supply (eps ˂ 1) ↑ P ˃ ↑ Q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8" y="3295232"/>
            <a:ext cx="606589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AND MARKET SUPPLY </a:t>
            </a: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858366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S1</a:t>
            </a:r>
            <a:r>
              <a:rPr lang="cs-CZ" sz="2000" dirty="0"/>
              <a:t>  TOTALLY 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S2</a:t>
            </a:r>
            <a:r>
              <a:rPr lang="cs-CZ" sz="2000" dirty="0"/>
              <a:t>  TOTALLY INELASTIC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S3 </a:t>
            </a:r>
            <a:r>
              <a:rPr lang="cs-CZ" sz="2000" dirty="0"/>
              <a:t>  UNITARY 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S4</a:t>
            </a:r>
            <a:r>
              <a:rPr lang="cs-CZ" sz="2000" dirty="0"/>
              <a:t>  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S5 </a:t>
            </a:r>
            <a:r>
              <a:rPr lang="cs-CZ" sz="2000" dirty="0"/>
              <a:t> INELASTIC</a:t>
            </a:r>
            <a:endParaRPr lang="en-GB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8109"/>
          <a:stretch/>
        </p:blipFill>
        <p:spPr>
          <a:xfrm>
            <a:off x="3848892" y="2116666"/>
            <a:ext cx="4953000" cy="40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LONG RUN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</a:t>
            </a:r>
            <a:r>
              <a:rPr lang="cs-CZ" altLang="cs-CZ" sz="2200" dirty="0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may change the volume of all factors of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the long 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O</a:t>
            </a:r>
            <a:r>
              <a:rPr lang="en-US" altLang="cs-CZ" sz="2200" dirty="0" err="1">
                <a:latin typeface="Arial" panose="020B0604020202020204" pitchFamily="34" charset="0"/>
              </a:rPr>
              <a:t>ptimal</a:t>
            </a:r>
            <a:r>
              <a:rPr lang="en-US" altLang="cs-CZ" sz="2200" dirty="0">
                <a:latin typeface="Arial" panose="020B0604020202020204" pitchFamily="34" charset="0"/>
              </a:rPr>
              <a:t> output  </a:t>
            </a:r>
            <a:r>
              <a:rPr lang="en-US" altLang="cs-CZ" sz="2200" dirty="0" err="1">
                <a:latin typeface="Arial" panose="020B0604020202020204" pitchFamily="34" charset="0"/>
              </a:rPr>
              <a:t>whe</a:t>
            </a: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      </a:t>
            </a:r>
            <a:r>
              <a:rPr lang="en-US" altLang="cs-CZ" sz="2200" dirty="0">
                <a:latin typeface="Arial" panose="020B0604020202020204" pitchFamily="34" charset="0"/>
              </a:rPr>
              <a:t>P = MR = LMC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nfluenced</a:t>
            </a:r>
            <a:r>
              <a:rPr lang="en-US" altLang="cs-CZ" sz="2200" dirty="0">
                <a:latin typeface="Arial" panose="020B0604020202020204" pitchFamily="34" charset="0"/>
              </a:rPr>
              <a:t> by free </a:t>
            </a:r>
            <a:r>
              <a:rPr lang="cs-CZ" altLang="cs-CZ" sz="2200" dirty="0" err="1">
                <a:latin typeface="Arial" panose="020B0604020202020204" pitchFamily="34" charset="0"/>
              </a:rPr>
              <a:t>access</a:t>
            </a:r>
            <a:r>
              <a:rPr lang="en-US" altLang="cs-CZ" sz="2200" dirty="0">
                <a:latin typeface="Arial" panose="020B0604020202020204" pitchFamily="34" charset="0"/>
              </a:rPr>
              <a:t> and output into the industry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pefect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has zero long-term economic </a:t>
            </a:r>
            <a:r>
              <a:rPr lang="cs-CZ" altLang="cs-CZ" sz="2200" dirty="0">
                <a:latin typeface="Arial" panose="020B0604020202020204" pitchFamily="34" charset="0"/>
              </a:rPr>
              <a:t>profit</a:t>
            </a:r>
            <a:r>
              <a:rPr lang="en-US" altLang="cs-CZ" sz="2200" dirty="0">
                <a:latin typeface="Arial" panose="020B0604020202020204" pitchFamily="34" charset="0"/>
              </a:rPr>
              <a:t> - long-term optimum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 = MR = SMC = LMC = SAC = LAC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84" y="4294266"/>
            <a:ext cx="71329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LONG RUN</a:t>
            </a: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858366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Perfectly competitive firm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in </a:t>
            </a:r>
            <a:r>
              <a:rPr lang="en-US" sz="2000" dirty="0"/>
              <a:t> long</a:t>
            </a:r>
            <a:r>
              <a:rPr lang="cs-CZ" sz="2000" dirty="0"/>
              <a:t> run</a:t>
            </a:r>
            <a:r>
              <a:rPr lang="en-US" sz="2000" dirty="0"/>
              <a:t> equilibrium, there is no reason to enter the or to exit the industry</a:t>
            </a:r>
            <a:endParaRPr lang="en-GB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7612" t="14174" r="10017" b="5596"/>
          <a:stretch/>
        </p:blipFill>
        <p:spPr>
          <a:xfrm>
            <a:off x="3874576" y="2270918"/>
            <a:ext cx="4695987" cy="36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Perfect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Perfect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Supply in </a:t>
            </a:r>
            <a:r>
              <a:rPr lang="cs-CZ" altLang="cs-CZ" sz="2200" dirty="0" err="1">
                <a:latin typeface="Arial" panose="020B0604020202020204" pitchFamily="34" charset="0"/>
              </a:rPr>
              <a:t>Short</a:t>
            </a:r>
            <a:r>
              <a:rPr lang="cs-CZ" altLang="cs-CZ" sz="2200" dirty="0">
                <a:latin typeface="Arial" panose="020B0604020202020204" pitchFamily="34" charset="0"/>
              </a:rPr>
              <a:t> Run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Elasticity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Supply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Output in Long Run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200" dirty="0">
                <a:latin typeface="Arial" panose="020B0604020202020204" pitchFamily="34" charset="0"/>
              </a:rPr>
              <a:t>If the market price is higher than the AC,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profit - only short-term equilibrium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 err="1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S)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200" dirty="0">
                <a:latin typeface="Arial" panose="020B0604020202020204" pitchFamily="34" charset="0"/>
              </a:rPr>
              <a:t>Profit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en-US" altLang="cs-CZ" sz="2200" dirty="0">
                <a:latin typeface="Arial" panose="020B0604020202020204" pitchFamily="34" charset="0"/>
              </a:rPr>
              <a:t> will attract other 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>
                <a:latin typeface="Arial" panose="020B0604020202020204" pitchFamily="34" charset="0"/>
              </a:rPr>
              <a:t>shift </a:t>
            </a:r>
            <a:r>
              <a:rPr lang="cs-CZ" altLang="cs-CZ" sz="2200" dirty="0" err="1">
                <a:latin typeface="Arial" panose="020B0604020202020204" pitchFamily="34" charset="0"/>
              </a:rPr>
              <a:t>from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 to S</a:t>
            </a:r>
            <a:r>
              <a:rPr lang="cs-CZ" altLang="cs-CZ" sz="2200" dirty="0">
                <a:latin typeface="Arial" panose="020B0604020202020204" pitchFamily="34" charset="0"/>
              </a:rPr>
              <a:t>1)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decline in market prices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the </a:t>
            </a:r>
            <a:r>
              <a:rPr lang="cs-CZ" altLang="cs-CZ" sz="1800" dirty="0" err="1">
                <a:latin typeface="Arial" panose="020B0604020202020204" pitchFamily="34" charset="0"/>
              </a:rPr>
              <a:t>equilibrium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  <a:r>
              <a:rPr lang="en-US" altLang="cs-CZ" sz="1800" dirty="0">
                <a:latin typeface="Arial" panose="020B0604020202020204" pitchFamily="34" charset="0"/>
              </a:rPr>
              <a:t> point where the normal profit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is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97F7A3-F084-4EF7-84C0-5DE95343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3" y="3683725"/>
            <a:ext cx="6009531" cy="28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200" dirty="0">
                <a:latin typeface="Arial" panose="020B0604020202020204" pitchFamily="34" charset="0"/>
              </a:rPr>
              <a:t>If the market price is </a:t>
            </a:r>
            <a:r>
              <a:rPr lang="cs-CZ" altLang="cs-CZ" sz="2200" dirty="0" err="1">
                <a:latin typeface="Arial" panose="020B0604020202020204" pitchFamily="34" charset="0"/>
              </a:rPr>
              <a:t>lower</a:t>
            </a:r>
            <a:r>
              <a:rPr lang="en-US" altLang="cs-CZ" sz="2200" dirty="0">
                <a:latin typeface="Arial" panose="020B0604020202020204" pitchFamily="34" charset="0"/>
              </a:rPr>
              <a:t> than the AC,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</a:t>
            </a:r>
            <a:r>
              <a:rPr lang="cs-CZ" altLang="cs-CZ" sz="2200" dirty="0" err="1">
                <a:latin typeface="Arial" panose="020B0604020202020204" pitchFamily="34" charset="0"/>
              </a:rPr>
              <a:t>losses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leave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>
                <a:latin typeface="Arial" panose="020B0604020202020204" pitchFamily="34" charset="0"/>
              </a:rPr>
              <a:t>shift </a:t>
            </a:r>
            <a:r>
              <a:rPr lang="cs-CZ" altLang="cs-CZ" sz="2200" dirty="0" err="1">
                <a:latin typeface="Arial" panose="020B0604020202020204" pitchFamily="34" charset="0"/>
              </a:rPr>
              <a:t>from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 to S</a:t>
            </a:r>
            <a:r>
              <a:rPr lang="cs-CZ" altLang="cs-CZ" sz="2200" dirty="0">
                <a:latin typeface="Arial" panose="020B0604020202020204" pitchFamily="34" charset="0"/>
              </a:rPr>
              <a:t>1)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cs-CZ" altLang="cs-CZ" sz="1800" dirty="0" err="1">
                <a:latin typeface="Arial" panose="020B0604020202020204" pitchFamily="34" charset="0"/>
              </a:rPr>
              <a:t>Industry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price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begin</a:t>
            </a:r>
            <a:r>
              <a:rPr lang="cs-CZ" altLang="cs-CZ" sz="1800" dirty="0">
                <a:latin typeface="Arial" panose="020B0604020202020204" pitchFamily="34" charset="0"/>
              </a:rPr>
              <a:t> to </a:t>
            </a:r>
            <a:r>
              <a:rPr lang="cs-CZ" altLang="cs-CZ" sz="1800" dirty="0" err="1">
                <a:latin typeface="Arial" panose="020B0604020202020204" pitchFamily="34" charset="0"/>
              </a:rPr>
              <a:t>rice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the </a:t>
            </a:r>
            <a:r>
              <a:rPr lang="cs-CZ" altLang="cs-CZ" sz="1800" dirty="0" err="1">
                <a:latin typeface="Arial" panose="020B0604020202020204" pitchFamily="34" charset="0"/>
              </a:rPr>
              <a:t>equilibrium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  <a:r>
              <a:rPr lang="en-US" altLang="cs-CZ" sz="1800" dirty="0">
                <a:latin typeface="Arial" panose="020B0604020202020204" pitchFamily="34" charset="0"/>
              </a:rPr>
              <a:t> point where the normal profit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is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F93B28-9DA9-4448-AB9B-DD08607C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48" y="3646372"/>
            <a:ext cx="5926764" cy="27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1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SUPPLY IN LONG RUN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t</a:t>
            </a:r>
            <a:r>
              <a:rPr lang="en-US" altLang="cs-CZ" sz="2200" dirty="0">
                <a:latin typeface="Arial" panose="020B0604020202020204" pitchFamily="34" charset="0"/>
              </a:rPr>
              <a:t>he following statement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correct?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„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c</a:t>
            </a:r>
            <a:r>
              <a:rPr lang="en-US" altLang="cs-CZ" sz="2200" dirty="0" err="1">
                <a:latin typeface="Arial" panose="020B0604020202020204" pitchFamily="34" charset="0"/>
              </a:rPr>
              <a:t>urve</a:t>
            </a:r>
            <a:r>
              <a:rPr lang="en-US" altLang="cs-CZ" sz="2200" dirty="0">
                <a:latin typeface="Arial" panose="020B0604020202020204" pitchFamily="34" charset="0"/>
              </a:rPr>
              <a:t> in LR is identical with the rising part of the curve LMC bounded minimum of LAC."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ndustry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= a set of long-term equilibrium points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en-US" altLang="cs-CZ" sz="2200" dirty="0">
                <a:latin typeface="Arial" panose="020B0604020202020204" pitchFamily="34" charset="0"/>
              </a:rPr>
              <a:t> = a set of intersections shifting market demand curves and short-term market supply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Long Industry Supply </a:t>
            </a:r>
            <a:r>
              <a:rPr lang="en-US" altLang="cs-CZ" sz="2200" dirty="0">
                <a:latin typeface="Arial" panose="020B0604020202020204" pitchFamily="34" charset="0"/>
              </a:rPr>
              <a:t>curve (LIS) - Long-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  <a:r>
              <a:rPr lang="en-US" altLang="cs-CZ" sz="2200" dirty="0">
                <a:latin typeface="Arial" panose="020B0604020202020204" pitchFamily="34" charset="0"/>
              </a:rPr>
              <a:t> supply curve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industry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79229">
            <a:off x="4366367" y="3906808"/>
            <a:ext cx="71329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 AN CONSTANT COSTS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hape</a:t>
            </a:r>
            <a:r>
              <a:rPr lang="en-US" altLang="cs-CZ" sz="2200" dirty="0">
                <a:latin typeface="Arial" panose="020B0604020202020204" pitchFamily="34" charset="0"/>
              </a:rPr>
              <a:t> of the LIS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 depends on the prices of inputs,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respectively. whether and how the input prices are changing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83" y="3499151"/>
            <a:ext cx="6090834" cy="25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 AND INCREASING COSTS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1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000" dirty="0">
                <a:latin typeface="Arial" panose="020B0604020202020204" pitchFamily="34" charset="0"/>
              </a:rPr>
              <a:t>Inflow of 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r>
              <a:rPr lang="en-US" altLang="cs-CZ" sz="2000" dirty="0">
                <a:latin typeface="Arial" panose="020B0604020202020204" pitchFamily="34" charset="0"/>
              </a:rPr>
              <a:t> in industry will cause growth in demand for </a:t>
            </a:r>
            <a:r>
              <a:rPr lang="cs-CZ" altLang="cs-CZ" sz="2000" dirty="0" err="1">
                <a:latin typeface="Arial" panose="020B0604020202020204" pitchFamily="34" charset="0"/>
              </a:rPr>
              <a:t>inputs</a:t>
            </a:r>
            <a:r>
              <a:rPr lang="en-US" altLang="cs-CZ" sz="2000" dirty="0">
                <a:latin typeface="Arial" panose="020B0604020202020204" pitchFamily="34" charset="0"/>
              </a:rPr>
              <a:t> and increase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their prices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→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increase costs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000" dirty="0">
                <a:latin typeface="Arial" panose="020B0604020202020204" pitchFamily="34" charset="0"/>
              </a:rPr>
              <a:t>Increase in costs causes a shift in the market supply occurs </a:t>
            </a:r>
            <a:r>
              <a:rPr lang="cs-CZ" altLang="cs-CZ" sz="2000" dirty="0">
                <a:latin typeface="Arial" panose="020B0604020202020204" pitchFamily="34" charset="0"/>
              </a:rPr>
              <a:t>in</a:t>
            </a:r>
            <a:r>
              <a:rPr lang="en-US" altLang="cs-CZ" sz="2000" dirty="0">
                <a:latin typeface="Arial" panose="020B0604020202020204" pitchFamily="34" charset="0"/>
              </a:rPr>
              <a:t> a lesser extent than at constant input prices (market price drops to </a:t>
            </a:r>
            <a:r>
              <a:rPr lang="cs-CZ" altLang="cs-CZ" sz="2000" dirty="0" err="1">
                <a:latin typeface="Arial" panose="020B0604020202020204" pitchFamily="34" charset="0"/>
              </a:rPr>
              <a:t>pc</a:t>
            </a:r>
            <a:r>
              <a:rPr lang="en-US" altLang="cs-CZ" sz="2000" dirty="0">
                <a:latin typeface="Arial" panose="020B0604020202020204" pitchFamily="34" charset="0"/>
              </a:rPr>
              <a:t> - LIS curve has a rising shape)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74" t="15606" r="2309" b="31062"/>
          <a:stretch/>
        </p:blipFill>
        <p:spPr>
          <a:xfrm>
            <a:off x="1213192" y="3646156"/>
            <a:ext cx="6717616" cy="28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 AND DECREASING COSTS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1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In a </a:t>
            </a:r>
            <a:r>
              <a:rPr lang="cs-CZ" altLang="cs-CZ" sz="2000" dirty="0" err="1">
                <a:latin typeface="Arial" panose="020B0604020202020204" pitchFamily="34" charset="0"/>
              </a:rPr>
              <a:t>decreasing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cost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industry,costs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decline</a:t>
            </a:r>
            <a:r>
              <a:rPr lang="cs-CZ" altLang="cs-CZ" sz="2000" dirty="0">
                <a:latin typeface="Arial" panose="020B0604020202020204" pitchFamily="34" charset="0"/>
              </a:rPr>
              <a:t> as a </a:t>
            </a:r>
            <a:r>
              <a:rPr lang="cs-CZ" altLang="cs-CZ" sz="2000" dirty="0" err="1">
                <a:latin typeface="Arial" panose="020B0604020202020204" pitchFamily="34" charset="0"/>
              </a:rPr>
              <a:t>result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industry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expansion</a:t>
            </a:r>
            <a:r>
              <a:rPr lang="cs-CZ" altLang="cs-CZ" sz="2000" dirty="0">
                <a:latin typeface="Arial" panose="020B0604020202020204" pitchFamily="34" charset="0"/>
              </a:rPr>
              <a:t> (and </a:t>
            </a:r>
            <a:r>
              <a:rPr lang="cs-CZ" altLang="cs-CZ" sz="2000" dirty="0" err="1">
                <a:latin typeface="Arial" panose="020B0604020202020204" pitchFamily="34" charset="0"/>
              </a:rPr>
              <a:t>decrease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input </a:t>
            </a:r>
            <a:r>
              <a:rPr lang="cs-CZ" altLang="cs-CZ" sz="2000" dirty="0" err="1">
                <a:latin typeface="Arial" panose="020B0604020202020204" pitchFamily="34" charset="0"/>
              </a:rPr>
              <a:t>prices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LIS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downward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sloping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9322" t="23701" r="1276" b="21854"/>
          <a:stretch/>
        </p:blipFill>
        <p:spPr>
          <a:xfrm>
            <a:off x="997281" y="3004920"/>
            <a:ext cx="7061837" cy="32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 OF PERFECT COMPETITION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Productive and allocative efficiency: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  <a:ea typeface="Cambria Math" panose="02040503050406030204" pitchFamily="18" charset="0"/>
              </a:rPr>
              <a:t>Producti</a:t>
            </a:r>
            <a:r>
              <a:rPr lang="cs-CZ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ve</a:t>
            </a: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 efficiency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: the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produces output with minimal LAC - in the short term the company </a:t>
            </a:r>
            <a:r>
              <a:rPr lang="cs-CZ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has not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 with minimal AC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Allocative efficiency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: such an output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produced that consumers want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most - the reallocation of resources will not increase the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's output nor consumer benefit (absence of expenses deadweight) - if P = MC</a:t>
            </a: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3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REVENUES AND THE MARKET STRUCTURE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r</a:t>
            </a:r>
            <a:r>
              <a:rPr lang="en-US" altLang="cs-CZ" sz="2200" dirty="0" err="1">
                <a:latin typeface="Arial" panose="020B0604020202020204" pitchFamily="34" charset="0"/>
              </a:rPr>
              <a:t>evenues</a:t>
            </a:r>
            <a:r>
              <a:rPr lang="en-US" altLang="cs-CZ" sz="2200" dirty="0">
                <a:latin typeface="Arial" panose="020B0604020202020204" pitchFamily="34" charset="0"/>
              </a:rPr>
              <a:t>  = the sum of money received from the sale of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production (sales)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Maximum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profit can also be achieved by maximizing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income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r>
              <a:rPr lang="en-US" altLang="cs-CZ" sz="2200" dirty="0">
                <a:latin typeface="Arial" panose="020B0604020202020204" pitchFamily="34" charset="0"/>
              </a:rPr>
              <a:t> development is influenced by the type of market structure in the industry, or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the price elasticity of demand for production companies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perfect and imperfect competition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3" y="4915101"/>
            <a:ext cx="481610" cy="26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PERFECT COMPETITION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>
                <a:latin typeface="Arial" panose="020B0604020202020204" pitchFamily="34" charset="0"/>
              </a:rPr>
              <a:t> large number of buyers and sellers in each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 err="1">
                <a:latin typeface="Arial" panose="020B0604020202020204" pitchFamily="34" charset="0"/>
              </a:rPr>
              <a:t>obody</a:t>
            </a:r>
            <a:r>
              <a:rPr lang="en-US" altLang="cs-CZ" sz="2200" dirty="0">
                <a:latin typeface="Arial" panose="020B0604020202020204" pitchFamily="34" charset="0"/>
              </a:rPr>
              <a:t> is strong enough to affect the price or output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sector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goods are homogeneous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here are no barriers to entry and exit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 any market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ll</a:t>
            </a:r>
            <a:r>
              <a:rPr lang="en-US" altLang="cs-CZ" sz="2200" dirty="0">
                <a:latin typeface="Arial" panose="020B0604020202020204" pitchFamily="34" charset="0"/>
              </a:rPr>
              <a:t> producers and consumers are fully informed about prices and quantities on the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Companies seeking to maximize profits, consumers</a:t>
            </a:r>
            <a:r>
              <a:rPr lang="cs-CZ" altLang="cs-CZ" sz="2200" dirty="0">
                <a:latin typeface="Arial" panose="020B0604020202020204" pitchFamily="34" charset="0"/>
              </a:rPr>
              <a:t> to </a:t>
            </a:r>
            <a:r>
              <a:rPr lang="en-US" altLang="cs-CZ" sz="2200" dirty="0">
                <a:latin typeface="Arial" panose="020B0604020202020204" pitchFamily="34" charset="0"/>
              </a:rPr>
              <a:t>maximize </a:t>
            </a:r>
            <a:r>
              <a:rPr lang="cs-CZ" altLang="cs-CZ" sz="2200" dirty="0" err="1">
                <a:latin typeface="Arial" panose="020B0604020202020204" pitchFamily="34" charset="0"/>
              </a:rPr>
              <a:t>their</a:t>
            </a:r>
            <a:r>
              <a:rPr lang="cs-CZ" altLang="cs-CZ" sz="2200" dirty="0">
                <a:latin typeface="Arial" panose="020B0604020202020204" pitchFamily="34" charset="0"/>
              </a:rPr>
              <a:t> utility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FACTS BASED ON ASSUMPTION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</a:t>
            </a:r>
            <a:r>
              <a:rPr lang="cs-CZ" altLang="cs-CZ" sz="2200" dirty="0">
                <a:latin typeface="Arial" panose="020B0604020202020204" pitchFamily="34" charset="0"/>
              </a:rPr>
              <a:t>so </a:t>
            </a:r>
            <a:r>
              <a:rPr lang="en-US" altLang="cs-CZ" sz="2200" dirty="0">
                <a:latin typeface="Arial" panose="020B0604020202020204" pitchFamily="34" charset="0"/>
              </a:rPr>
              <a:t>called "price taker" - the price is objectively determined by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arket</a:t>
            </a:r>
            <a:r>
              <a:rPr lang="en-US" altLang="cs-CZ" sz="2200" dirty="0">
                <a:latin typeface="Arial" panose="020B0604020202020204" pitchFamily="34" charset="0"/>
              </a:rPr>
              <a:t> share of each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minimal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Individual </a:t>
            </a:r>
            <a:r>
              <a:rPr lang="cs-CZ" altLang="cs-CZ" sz="2200" dirty="0">
                <a:latin typeface="Arial" panose="020B0604020202020204" pitchFamily="34" charset="0"/>
              </a:rPr>
              <a:t>d</a:t>
            </a:r>
            <a:r>
              <a:rPr lang="en-US" altLang="cs-CZ" sz="2200" dirty="0" err="1">
                <a:latin typeface="Arial" panose="020B0604020202020204" pitchFamily="34" charset="0"/>
              </a:rPr>
              <a:t>emand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(demand for the production of one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) is infinitely elastic - parallel line to the axis "x" at market price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urves</a:t>
            </a:r>
            <a:r>
              <a:rPr lang="en-US" altLang="cs-CZ" sz="2200" dirty="0">
                <a:latin typeface="Arial" panose="020B0604020202020204" pitchFamily="34" charset="0"/>
              </a:rPr>
              <a:t> of average and marginal revenue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are identical and coincide with the curve of individual demand</a:t>
            </a: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TOTAL REVENUES IN PERFECT COMPETITION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865376"/>
            <a:ext cx="3823564" cy="4407408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constant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total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revenue</a:t>
            </a:r>
            <a:r>
              <a:rPr lang="en-US" altLang="cs-CZ" sz="2200" dirty="0">
                <a:latin typeface="Arial" panose="020B0604020202020204" pitchFamily="34" charset="0"/>
              </a:rPr>
              <a:t> grows linearly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867"/>
          <a:stretch/>
        </p:blipFill>
        <p:spPr>
          <a:xfrm>
            <a:off x="4607170" y="2386633"/>
            <a:ext cx="4006478" cy="30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AVERAGE AND MARGINAL REVENUE IN PERFECT COMPETITION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993392"/>
            <a:ext cx="3823564" cy="427939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ost</a:t>
            </a:r>
            <a:r>
              <a:rPr lang="en-US" altLang="cs-CZ" sz="2200" dirty="0">
                <a:latin typeface="Arial" panose="020B0604020202020204" pitchFamily="34" charset="0"/>
              </a:rPr>
              <a:t> of production is objectively determined by the market and d</a:t>
            </a:r>
            <a:r>
              <a:rPr lang="cs-CZ" altLang="cs-CZ" sz="2200" dirty="0" err="1">
                <a:latin typeface="Arial" panose="020B0604020202020204" pitchFamily="34" charset="0"/>
              </a:rPr>
              <a:t>oes</a:t>
            </a:r>
            <a:r>
              <a:rPr lang="en-US" altLang="cs-CZ" sz="2200" dirty="0">
                <a:latin typeface="Arial" panose="020B0604020202020204" pitchFamily="34" charset="0"/>
              </a:rPr>
              <a:t> not change with the change of sales volumes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A</a:t>
            </a:r>
            <a:r>
              <a:rPr lang="en-US" altLang="cs-CZ" sz="2200" b="1" dirty="0" err="1">
                <a:latin typeface="Arial" panose="020B0604020202020204" pitchFamily="34" charset="0"/>
              </a:rPr>
              <a:t>verage</a:t>
            </a:r>
            <a:r>
              <a:rPr lang="en-US" altLang="cs-CZ" sz="2200" b="1" dirty="0">
                <a:latin typeface="Arial" panose="020B0604020202020204" pitchFamily="34" charset="0"/>
              </a:rPr>
              <a:t> and marginal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revenues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are</a:t>
            </a:r>
            <a:r>
              <a:rPr lang="en-US" altLang="cs-CZ" sz="2200" dirty="0">
                <a:latin typeface="Arial" panose="020B0604020202020204" pitchFamily="34" charset="0"/>
              </a:rPr>
              <a:t> identical to the price level - AR and MR curve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are</a:t>
            </a:r>
            <a:r>
              <a:rPr lang="en-US" altLang="cs-CZ" sz="2200" dirty="0">
                <a:latin typeface="Arial" panose="020B0604020202020204" pitchFamily="34" charset="0"/>
              </a:rPr>
              <a:t> also the demand curve for production of one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en-GB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13"/>
          <a:stretch/>
        </p:blipFill>
        <p:spPr>
          <a:xfrm>
            <a:off x="4501367" y="2416271"/>
            <a:ext cx="4057417" cy="3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Elasticity of demand - the relation</a:t>
            </a:r>
            <a:r>
              <a:rPr lang="cs-CZ" altLang="cs-CZ" sz="2200" dirty="0" err="1">
                <a:latin typeface="Arial" panose="020B0604020202020204" pitchFamily="34" charset="0"/>
              </a:rPr>
              <a:t>ship</a:t>
            </a:r>
            <a:r>
              <a:rPr lang="en-US" altLang="cs-CZ" sz="2200" dirty="0">
                <a:latin typeface="Arial" panose="020B0604020202020204" pitchFamily="34" charset="0"/>
              </a:rPr>
              <a:t> between price and marginal cost of production - </a:t>
            </a:r>
            <a:r>
              <a:rPr lang="en-US" altLang="cs-CZ" sz="2200" b="1" dirty="0">
                <a:latin typeface="Arial" panose="020B0604020202020204" pitchFamily="34" charset="0"/>
              </a:rPr>
              <a:t>Inverse Elasticity Pricing Rule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with the increase of price elasticity decreases the difference between 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production and marginal cost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MR = P + Q.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= P (1+ Q/P 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Q)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= P (1 +     1/ PED)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                                 </a:t>
            </a:r>
            <a:r>
              <a:rPr lang="cs-CZ" altLang="cs-CZ" sz="2200" i="1" dirty="0" err="1">
                <a:latin typeface="Arial" panose="020B0604020202020204" pitchFamily="34" charset="0"/>
              </a:rPr>
              <a:t>don’t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cs-CZ" altLang="cs-CZ" sz="2200" i="1" dirty="0" err="1">
                <a:latin typeface="Arial" panose="020B0604020202020204" pitchFamily="34" charset="0"/>
              </a:rPr>
              <a:t>forget</a:t>
            </a:r>
            <a:r>
              <a:rPr lang="cs-CZ" altLang="cs-CZ" sz="2200" i="1" dirty="0">
                <a:latin typeface="Arial" panose="020B0604020202020204" pitchFamily="34" charset="0"/>
              </a:rPr>
              <a:t> PED = Q/P 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Profit Max </a:t>
            </a:r>
            <a:r>
              <a:rPr lang="cs-CZ" altLang="cs-CZ" sz="2200" i="1" dirty="0" err="1">
                <a:latin typeface="Arial" panose="020B0604020202020204" pitchFamily="34" charset="0"/>
              </a:rPr>
              <a:t>occurs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cs-CZ" altLang="cs-CZ" sz="2200" i="1" dirty="0" err="1">
                <a:latin typeface="Arial" panose="020B0604020202020204" pitchFamily="34" charset="0"/>
              </a:rPr>
              <a:t>when</a:t>
            </a:r>
            <a:r>
              <a:rPr lang="cs-CZ" altLang="cs-CZ" sz="2200" i="1" dirty="0">
                <a:latin typeface="Arial" panose="020B0604020202020204" pitchFamily="34" charset="0"/>
              </a:rPr>
              <a:t> MR = MC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 err="1">
                <a:latin typeface="Arial" panose="020B0604020202020204" pitchFamily="34" charset="0"/>
              </a:rPr>
              <a:t>Therefore</a:t>
            </a:r>
            <a:r>
              <a:rPr lang="cs-CZ" altLang="cs-CZ" sz="2200" i="1" dirty="0">
                <a:latin typeface="Arial" panose="020B0604020202020204" pitchFamily="34" charset="0"/>
              </a:rPr>
              <a:t>               P (1 + 1/ PED) = MC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                      (P-MC) / P = – 1/ PED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15" y="4698246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SHORT RUN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firm chooses its output at which maximizes profit, </a:t>
            </a:r>
            <a:r>
              <a:rPr lang="en-US" altLang="cs-CZ" sz="2200" dirty="0" err="1">
                <a:latin typeface="Arial" panose="020B0604020202020204" pitchFamily="34" charset="0"/>
              </a:rPr>
              <a:t>ie</a:t>
            </a:r>
            <a:r>
              <a:rPr lang="en-US" altLang="cs-CZ" sz="2200" dirty="0">
                <a:latin typeface="Arial" panose="020B0604020202020204" pitchFamily="34" charset="0"/>
              </a:rPr>
              <a:t> where: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maximum difference between total revenues and total costs, or: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marginal revenue and marginal cost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are equal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The golden rule of profit maximization: MR = MC</a:t>
            </a:r>
            <a:endParaRPr lang="cs-CZ" altLang="cs-CZ" sz="2200" b="1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11" y="3553939"/>
            <a:ext cx="63403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3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1080</TotalTime>
  <Words>1453</Words>
  <Application>Microsoft Office PowerPoint</Application>
  <PresentationFormat>Předvádění na obrazovce (4:3)</PresentationFormat>
  <Paragraphs>206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Ingrid Majerová</cp:lastModifiedBy>
  <cp:revision>160</cp:revision>
  <dcterms:created xsi:type="dcterms:W3CDTF">2016-03-17T12:08:01Z</dcterms:created>
  <dcterms:modified xsi:type="dcterms:W3CDTF">2023-09-13T10:34:15Z</dcterms:modified>
</cp:coreProperties>
</file>