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4" r:id="rId4"/>
    <p:sldId id="258" r:id="rId5"/>
    <p:sldId id="265" r:id="rId6"/>
    <p:sldId id="266" r:id="rId7"/>
    <p:sldId id="267" r:id="rId8"/>
    <p:sldId id="263" r:id="rId9"/>
    <p:sldId id="268" r:id="rId10"/>
    <p:sldId id="269" r:id="rId11"/>
    <p:sldId id="270" r:id="rId12"/>
    <p:sldId id="271" r:id="rId13"/>
    <p:sldId id="272" r:id="rId14"/>
    <p:sldId id="273" r:id="rId15"/>
    <p:sldId id="262" r:id="rId16"/>
    <p:sldId id="274" r:id="rId17"/>
    <p:sldId id="275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8" r:id="rId28"/>
    <p:sldId id="287" r:id="rId29"/>
    <p:sldId id="277" r:id="rId30"/>
  </p:sldIdLst>
  <p:sldSz cx="9144000" cy="6858000" type="screen4x3"/>
  <p:notesSz cx="6858000" cy="91440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095">
          <p15:clr>
            <a:srgbClr val="A4A3A4"/>
          </p15:clr>
        </p15:guide>
        <p15:guide id="2" pos="21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3300"/>
    <a:srgbClr val="006600"/>
    <a:srgbClr val="336600"/>
    <a:srgbClr val="00544D"/>
    <a:srgbClr val="6B2E6E"/>
    <a:srgbClr val="265787"/>
    <a:srgbClr val="00244D"/>
    <a:srgbClr val="9C1F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554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792" y="114"/>
      </p:cViewPr>
      <p:guideLst>
        <p:guide orient="horz" pos="4095"/>
        <p:guide pos="21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8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DD7FA-A0FA-4012-A98F-15A09618F799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ADDDF-1264-4F28-8338-EC1E07F3DEE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77125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2B50E-3DA8-4309-9076-4D02E7FD53CC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B83C9-5B4C-4800-9FD3-945C60804B3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90214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BE6D05-4501-4B0C-91E8-06A0EFE8D207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71501-7BD9-4790-9FCF-670D1CE8DC9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581896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60048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764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32838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41268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19465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81406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68052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6762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700F2-724B-4B1E-B123-094AE7CD8C2F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F7D87-A4E6-4B6E-9D27-4FA8003DE0F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90523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32898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1388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2336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BFADF-DDC1-4400-8B64-5715C51EA3D1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3CB71-E416-464C-86CB-A55091E5F12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95353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AE38D-4CF5-4C80-ABE4-FD162976B94B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58CE5-2EB2-412A-9C0F-D009C00C834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6208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6E249-19AE-459C-A3E5-D1C2CC123D00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7C48E-035A-429E-9ADF-79C48A0AD2F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58266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ABDA44-4CAA-4345-A756-4703360EE242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A00D4-7926-404C-B321-BFF026D8C31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33529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E782F0-DC46-4F00-81DD-2ACBA3C3B310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82D61-01CE-4948-92AE-A6ED95CD8D1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66884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43C5B-64DA-40ED-9576-975ED67AA1C3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33F4D-D45C-4D32-B9B4-4DB8B4F8A3A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55106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4C866-D28D-46D0-B7D5-63035B3504AF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3421B-2210-4A7E-ABDE-6C42E3F47FF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95317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990FB15-455F-4099-B3EC-126F10F4A8D9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F082D34-91F0-4445-8CCE-2A9DBE25484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3014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3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2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2571750"/>
            <a:ext cx="9144000" cy="18002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600" b="1" dirty="0">
                <a:latin typeface="Arial" pitchFamily="34" charset="0"/>
                <a:cs typeface="Arial" pitchFamily="34" charset="0"/>
              </a:rPr>
              <a:t>PRODUCTION AND TECHNOLOGY CHOICE</a:t>
            </a:r>
            <a:endParaRPr lang="en-GB" sz="3600" b="1" dirty="0">
              <a:latin typeface="Arial" pitchFamily="34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LESSON V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TextovéPole 7"/>
          <p:cNvSpPr txBox="1">
            <a:spLocks noChangeArrowheads="1"/>
          </p:cNvSpPr>
          <p:nvPr/>
        </p:nvSpPr>
        <p:spPr bwMode="auto">
          <a:xfrm>
            <a:off x="0" y="4811713"/>
            <a:ext cx="9144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dirty="0">
                <a:latin typeface="Arial" panose="020B0604020202020204" pitchFamily="34" charset="0"/>
              </a:rPr>
              <a:t>Dr. Ingrid Majerová</a:t>
            </a:r>
            <a:endParaRPr lang="en-GB" altLang="cs-CZ" sz="1800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dirty="0" err="1">
                <a:latin typeface="Arial" panose="020B0604020202020204" pitchFamily="34" charset="0"/>
              </a:rPr>
              <a:t>Advanced</a:t>
            </a:r>
            <a:r>
              <a:rPr lang="cs-CZ" altLang="cs-CZ" sz="1800" dirty="0">
                <a:latin typeface="Arial" panose="020B0604020202020204" pitchFamily="34" charset="0"/>
              </a:rPr>
              <a:t> </a:t>
            </a:r>
            <a:r>
              <a:rPr lang="cs-CZ" altLang="cs-CZ" sz="1800" dirty="0" err="1">
                <a:latin typeface="Arial" panose="020B0604020202020204" pitchFamily="34" charset="0"/>
              </a:rPr>
              <a:t>Microeconomics</a:t>
            </a:r>
            <a:r>
              <a:rPr lang="cs-CZ" altLang="cs-CZ" sz="1800" dirty="0">
                <a:latin typeface="Arial" panose="020B0604020202020204" pitchFamily="34" charset="0"/>
              </a:rPr>
              <a:t>/</a:t>
            </a:r>
            <a:r>
              <a:rPr lang="en-GB" altLang="cs-CZ" sz="1800" dirty="0">
                <a:latin typeface="Arial" panose="020B0604020202020204" pitchFamily="34" charset="0"/>
              </a:rPr>
              <a:t>EVS/</a:t>
            </a:r>
            <a:r>
              <a:rPr lang="cs-CZ" altLang="cs-CZ" sz="1800">
                <a:latin typeface="Arial" panose="020B0604020202020204" pitchFamily="34" charset="0"/>
              </a:rPr>
              <a:t>NAAMI</a:t>
            </a:r>
            <a:endParaRPr lang="en-GB" altLang="cs-CZ" sz="1800" dirty="0">
              <a:latin typeface="Arial" panose="020B060402020202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728" y="185153"/>
            <a:ext cx="2668801" cy="205492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PRODUCTION AND TECHNOLOGY CHOICE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SHORT RUN PRODUCTION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79" name="TextovéPole 10"/>
              <p:cNvSpPr txBox="1">
                <a:spLocks noChangeArrowheads="1"/>
              </p:cNvSpPr>
              <p:nvPr/>
            </p:nvSpPr>
            <p:spPr bwMode="auto">
              <a:xfrm>
                <a:off x="338138" y="1523285"/>
                <a:ext cx="8477250" cy="44047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marL="285750" indent="-285750" algn="just" eaLnBrk="1" hangingPunct="1">
                  <a:spcBef>
                    <a:spcPct val="0"/>
                  </a:spcBef>
                  <a:defRPr/>
                </a:pPr>
                <a:r>
                  <a:rPr lang="cs-CZ" altLang="cs-CZ" sz="2200" dirty="0">
                    <a:latin typeface="Arial" panose="020B0604020202020204" pitchFamily="34" charset="0"/>
                  </a:rPr>
                  <a:t>Marginal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product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</a:p>
              <a:p>
                <a:pPr algn="ctr" eaLnBrk="1" hangingPunct="1">
                  <a:spcBef>
                    <a:spcPct val="0"/>
                  </a:spcBef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altLang="cs-CZ" sz="2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altLang="cs-CZ" sz="2200" i="0" smtClean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cs-CZ" altLang="cs-CZ" sz="2200" b="0" i="1" smtClean="0">
                              <a:latin typeface="Cambria Math" panose="02040503050406030204" pitchFamily="18" charset="0"/>
                            </a:rPr>
                            <m:t>𝑇𝑃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l-GR" altLang="cs-CZ" sz="2200" i="0" smtClean="0"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cs-CZ" altLang="cs-CZ" sz="2200" b="0" i="1" smtClean="0">
                              <a:latin typeface="Cambria Math" panose="02040503050406030204" pitchFamily="18" charset="0"/>
                            </a:rPr>
                            <m:t>𝑃𝐹</m:t>
                          </m:r>
                        </m:den>
                      </m:f>
                    </m:oMath>
                  </m:oMathPara>
                </a14:m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285750" indent="-285750" algn="just" eaLnBrk="1" hangingPunct="1">
                  <a:spcBef>
                    <a:spcPct val="0"/>
                  </a:spcBef>
                  <a:defRPr/>
                </a:pP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285750" indent="-285750" algn="just" eaLnBrk="1" hangingPunct="1">
                  <a:spcBef>
                    <a:spcPct val="0"/>
                  </a:spcBef>
                  <a:defRPr/>
                </a:pPr>
                <a:r>
                  <a:rPr lang="cs-CZ" altLang="cs-CZ" sz="2200" dirty="0" err="1">
                    <a:latin typeface="Arial" panose="020B0604020202020204" pitchFamily="34" charset="0"/>
                  </a:rPr>
                  <a:t>Another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important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variable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– </a:t>
                </a:r>
                <a:r>
                  <a:rPr lang="cs-CZ" altLang="cs-CZ" sz="2200" b="1" dirty="0">
                    <a:latin typeface="Arial" panose="020B0604020202020204" pitchFamily="34" charset="0"/>
                  </a:rPr>
                  <a:t>AVERAGE PRODUCT 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AP - </a:t>
                </a:r>
                <a:r>
                  <a:rPr lang="en-US" altLang="cs-CZ" sz="2200" dirty="0">
                    <a:latin typeface="Arial" panose="020B0604020202020204" pitchFamily="34" charset="0"/>
                  </a:rPr>
                  <a:t>defined as the product produced by every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variable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input</a:t>
                </a:r>
              </a:p>
              <a:p>
                <a:pPr marL="285750" indent="-285750" algn="just" eaLnBrk="1" hangingPunct="1">
                  <a:spcBef>
                    <a:spcPct val="0"/>
                  </a:spcBef>
                  <a:defRPr/>
                </a:pP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algn="ctr" eaLnBrk="1" hangingPunct="1">
                  <a:spcBef>
                    <a:spcPct val="0"/>
                  </a:spcBef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altLang="cs-CZ" sz="2200" b="0" i="1" smtClean="0">
                          <a:latin typeface="Cambria Math" panose="02040503050406030204" pitchFamily="18" charset="0"/>
                        </a:rPr>
                        <m:t>𝐴𝑃</m:t>
                      </m:r>
                      <m:r>
                        <a:rPr lang="cs-CZ" altLang="cs-CZ" sz="22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cs-CZ" altLang="cs-CZ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altLang="cs-CZ" sz="2200" b="0" i="1" smtClean="0">
                              <a:latin typeface="Cambria Math" panose="02040503050406030204" pitchFamily="18" charset="0"/>
                            </a:rPr>
                            <m:t>𝑇𝑃</m:t>
                          </m:r>
                        </m:num>
                        <m:den>
                          <m:r>
                            <a:rPr lang="cs-CZ" altLang="cs-CZ" sz="2200" b="0" i="1" smtClean="0">
                              <a:latin typeface="Cambria Math" panose="02040503050406030204" pitchFamily="18" charset="0"/>
                            </a:rPr>
                            <m:t>𝑃𝐹</m:t>
                          </m:r>
                        </m:den>
                      </m:f>
                    </m:oMath>
                  </m:oMathPara>
                </a14:m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algn="ctr" eaLnBrk="1" hangingPunct="1">
                  <a:spcBef>
                    <a:spcPct val="0"/>
                  </a:spcBef>
                  <a:buNone/>
                  <a:defRPr/>
                </a:pPr>
                <a:endParaRPr lang="en-US" altLang="cs-CZ" sz="2200" dirty="0">
                  <a:latin typeface="Arial" panose="020B0604020202020204" pitchFamily="34" charset="0"/>
                </a:endParaRPr>
              </a:p>
              <a:p>
                <a:pPr marL="285750" indent="-285750" algn="just" eaLnBrk="1" hangingPunct="1">
                  <a:spcBef>
                    <a:spcPct val="0"/>
                  </a:spcBef>
                  <a:defRPr/>
                </a:pP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285750" indent="-285750" algn="just" eaLnBrk="1" hangingPunct="1">
                  <a:spcBef>
                    <a:spcPct val="0"/>
                  </a:spcBef>
                  <a:defRPr/>
                </a:pPr>
                <a:r>
                  <a:rPr lang="en-US" altLang="cs-CZ" sz="2200" dirty="0">
                    <a:latin typeface="Arial" panose="020B0604020202020204" pitchFamily="34" charset="0"/>
                  </a:rPr>
                  <a:t>there is a mutual linkage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en-US" altLang="cs-CZ" sz="2200" dirty="0">
                    <a:latin typeface="Arial" panose="020B0604020202020204" pitchFamily="34" charset="0"/>
                  </a:rPr>
                  <a:t>between the total, marginal and average product</a:t>
                </a:r>
              </a:p>
            </p:txBody>
          </p:sp>
        </mc:Choice>
        <mc:Fallback xmlns="">
          <p:sp>
            <p:nvSpPr>
              <p:cNvPr id="3079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8138" y="1523285"/>
                <a:ext cx="8477250" cy="4404796"/>
              </a:xfrm>
              <a:prstGeom prst="rect">
                <a:avLst/>
              </a:prstGeom>
              <a:blipFill>
                <a:blip r:embed="rId2"/>
                <a:stretch>
                  <a:fillRect l="-791" t="-831" r="-863" b="-193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3395" y="4042972"/>
            <a:ext cx="638497" cy="351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6018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PRODUCTION AND TECHNOLOGY CHOICE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50" name="TextovéPole 8"/>
          <p:cNvSpPr txBox="1">
            <a:spLocks noChangeArrowheads="1"/>
          </p:cNvSpPr>
          <p:nvPr/>
        </p:nvSpPr>
        <p:spPr bwMode="auto">
          <a:xfrm>
            <a:off x="342105" y="959207"/>
            <a:ext cx="84597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SHORT RUN PRODUCTION</a:t>
            </a:r>
            <a:endParaRPr lang="en-GB" altLang="cs-CZ" sz="18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>
          <a:xfrm>
            <a:off x="783605" y="2067203"/>
            <a:ext cx="3008313" cy="3798888"/>
          </a:xfrm>
        </p:spPr>
        <p:txBody>
          <a:bodyPr/>
          <a:lstStyle/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cs-CZ" altLang="cs-CZ" sz="2200" b="1" dirty="0" err="1">
                <a:latin typeface="Arial" panose="020B0604020202020204" pitchFamily="34" charset="0"/>
              </a:rPr>
              <a:t>Total</a:t>
            </a:r>
            <a:r>
              <a:rPr lang="cs-CZ" altLang="cs-CZ" sz="2200" b="1" dirty="0">
                <a:latin typeface="Arial" panose="020B0604020202020204" pitchFamily="34" charset="0"/>
              </a:rPr>
              <a:t> </a:t>
            </a:r>
            <a:r>
              <a:rPr lang="cs-CZ" altLang="cs-CZ" sz="2200" b="1" dirty="0" err="1">
                <a:latin typeface="Arial" panose="020B0604020202020204" pitchFamily="34" charset="0"/>
              </a:rPr>
              <a:t>product</a:t>
            </a:r>
            <a:endParaRPr lang="en-US" altLang="cs-CZ" sz="2200" b="1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cs-CZ" altLang="cs-CZ" sz="2200" b="1" dirty="0" err="1">
                <a:latin typeface="Arial" panose="020B0604020202020204" pitchFamily="34" charset="0"/>
              </a:rPr>
              <a:t>Marginal</a:t>
            </a:r>
            <a:r>
              <a:rPr lang="cs-CZ" altLang="cs-CZ" sz="2200" b="1" dirty="0">
                <a:latin typeface="Arial" panose="020B0604020202020204" pitchFamily="34" charset="0"/>
              </a:rPr>
              <a:t> and </a:t>
            </a:r>
            <a:r>
              <a:rPr lang="cs-CZ" altLang="cs-CZ" sz="2200" b="1" dirty="0" err="1">
                <a:latin typeface="Arial" panose="020B0604020202020204" pitchFamily="34" charset="0"/>
              </a:rPr>
              <a:t>average</a:t>
            </a:r>
            <a:r>
              <a:rPr lang="cs-CZ" altLang="cs-CZ" sz="2200" b="1" dirty="0">
                <a:latin typeface="Arial" panose="020B0604020202020204" pitchFamily="34" charset="0"/>
              </a:rPr>
              <a:t> </a:t>
            </a:r>
            <a:r>
              <a:rPr lang="cs-CZ" altLang="cs-CZ" sz="2200" b="1" dirty="0" err="1">
                <a:latin typeface="Arial" panose="020B0604020202020204" pitchFamily="34" charset="0"/>
              </a:rPr>
              <a:t>product</a:t>
            </a:r>
            <a:endParaRPr lang="en-GB" b="1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296407">
            <a:off x="3143714" y="2542979"/>
            <a:ext cx="1844732" cy="487722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219346">
            <a:off x="2822177" y="5485505"/>
            <a:ext cx="2062240" cy="487722"/>
          </a:xfrm>
          <a:prstGeom prst="rect">
            <a:avLst/>
          </a:prstGeom>
        </p:spPr>
      </p:pic>
      <p:pic>
        <p:nvPicPr>
          <p:cNvPr id="10" name="Zástupný symbol pro obsah 9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270672" y="1479804"/>
            <a:ext cx="2885775" cy="5194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59638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PRODUCTION AND TECHNOLOGY CHOICE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50" name="TextovéPole 8"/>
          <p:cNvSpPr txBox="1">
            <a:spLocks noChangeArrowheads="1"/>
          </p:cNvSpPr>
          <p:nvPr/>
        </p:nvSpPr>
        <p:spPr bwMode="auto">
          <a:xfrm>
            <a:off x="342105" y="849479"/>
            <a:ext cx="84597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SHORT RUN PRODUCTION</a:t>
            </a:r>
            <a:endParaRPr lang="en-GB" altLang="cs-CZ" sz="18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>
          <a:xfrm>
            <a:off x="811607" y="1392944"/>
            <a:ext cx="4545141" cy="4957572"/>
          </a:xfrm>
        </p:spPr>
        <p:txBody>
          <a:bodyPr/>
          <a:lstStyle/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oint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maximiz</a:t>
            </a:r>
            <a:r>
              <a:rPr lang="cs-CZ" sz="2000" dirty="0" err="1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the marginal product (maximum return),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law of diminishing returns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(J. B. Clark)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Point B - maximizing the average product (a decline in labor productivity) and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between points A and B – 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defRPr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cs-CZ" sz="2000" dirty="0" err="1">
                <a:latin typeface="Arial" panose="020B0604020202020204" pitchFamily="34" charset="0"/>
                <a:cs typeface="Arial" panose="020B0604020202020204" pitchFamily="34" charset="0"/>
              </a:rPr>
              <a:t>first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production stage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Point C - maximizing total production (zero marginal product, average product is maximum)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between points B and C -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second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production stage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Zástupný symbol pro obsah 9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581568" y="1427992"/>
            <a:ext cx="2995504" cy="5391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2433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PRODUCTION AND TECHNOLOGY CHOICE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LONG RUN PRODUCTION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5139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indent="-342900" algn="just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In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long run are </a:t>
            </a:r>
            <a:r>
              <a:rPr lang="cs-CZ" altLang="cs-CZ" sz="2200" dirty="0" err="1">
                <a:latin typeface="Arial" panose="020B0604020202020204" pitchFamily="34" charset="0"/>
              </a:rPr>
              <a:t>all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production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factors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variable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Q = f (K, L)</a:t>
            </a: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cs-CZ" altLang="cs-CZ" sz="10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P</a:t>
            </a:r>
            <a:r>
              <a:rPr lang="en-US" altLang="cs-CZ" sz="2200" dirty="0" err="1">
                <a:latin typeface="Arial" panose="020B0604020202020204" pitchFamily="34" charset="0"/>
              </a:rPr>
              <a:t>roduction</a:t>
            </a:r>
            <a:r>
              <a:rPr lang="en-US" altLang="cs-CZ" sz="2200" dirty="0">
                <a:latin typeface="Arial" panose="020B0604020202020204" pitchFamily="34" charset="0"/>
              </a:rPr>
              <a:t> function in the long term measures the maximum volume of production which the firm is able to produce various combinations of inputs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10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graphical representation </a:t>
            </a:r>
            <a:r>
              <a:rPr lang="cs-CZ" altLang="cs-CZ" sz="2200" b="1" dirty="0">
                <a:latin typeface="Arial" panose="020B0604020202020204" pitchFamily="34" charset="0"/>
              </a:rPr>
              <a:t>ISOQUANT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(</a:t>
            </a:r>
            <a:r>
              <a:rPr lang="cs-CZ" altLang="cs-CZ" sz="2200" dirty="0">
                <a:latin typeface="Arial" panose="020B0604020202020204" pitchFamily="34" charset="0"/>
              </a:rPr>
              <a:t>ISOPRODUCT</a:t>
            </a:r>
            <a:r>
              <a:rPr lang="en-US" altLang="cs-CZ" sz="2200" dirty="0">
                <a:latin typeface="Arial" panose="020B0604020202020204" pitchFamily="34" charset="0"/>
              </a:rPr>
              <a:t> CURVE IQ)</a:t>
            </a: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10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IQ represents a certain level of production and shows all possible combinations of two inputs that can be used to achieve a given output</a:t>
            </a: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               </a:t>
            </a:r>
            <a:r>
              <a:rPr lang="cs-CZ" altLang="cs-CZ" sz="2200" b="1" dirty="0">
                <a:latin typeface="Arial" panose="020B0604020202020204" pitchFamily="34" charset="0"/>
              </a:rPr>
              <a:t>ISOQUANT MAP</a:t>
            </a:r>
            <a:endParaRPr lang="en-US" altLang="cs-CZ" sz="2200" b="1" dirty="0">
              <a:latin typeface="Arial" panose="020B060402020202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3747" y="2250748"/>
            <a:ext cx="638497" cy="351825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684" y="6031976"/>
            <a:ext cx="634039" cy="353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1174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PRODUCTION AND TECHNOLOGY CHOICE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6" name="TextovéPole 8"/>
          <p:cNvSpPr txBox="1">
            <a:spLocks noChangeArrowheads="1"/>
          </p:cNvSpPr>
          <p:nvPr/>
        </p:nvSpPr>
        <p:spPr bwMode="auto">
          <a:xfrm>
            <a:off x="377451" y="720725"/>
            <a:ext cx="845978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LONG RUN PRODUCTION</a:t>
            </a:r>
            <a:endParaRPr lang="en-GB" altLang="cs-CZ" sz="18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cs-CZ" sz="2400" b="1" dirty="0">
                <a:latin typeface="Arial" panose="020B0604020202020204" pitchFamily="34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</p:txBody>
      </p:sp>
      <p:pic>
        <p:nvPicPr>
          <p:cNvPr id="3" name="Zástupný symbol pro obsah 2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377451" y="2560638"/>
            <a:ext cx="4081600" cy="3090354"/>
          </a:xfrm>
          <a:prstGeom prst="rect">
            <a:avLst/>
          </a:prstGeom>
        </p:spPr>
      </p:pic>
      <p:pic>
        <p:nvPicPr>
          <p:cNvPr id="5" name="Zástupný symbol pro obsah 4"/>
          <p:cNvPicPr>
            <a:picLocks noGrp="1" noChangeAspect="1"/>
          </p:cNvPicPr>
          <p:nvPr>
            <p:ph sz="quarter" idx="4"/>
          </p:nvPr>
        </p:nvPicPr>
        <p:blipFill rotWithShape="1">
          <a:blip r:embed="rId3"/>
          <a:srcRect b="6043"/>
          <a:stretch/>
        </p:blipFill>
        <p:spPr>
          <a:xfrm>
            <a:off x="4992624" y="2560292"/>
            <a:ext cx="3438144" cy="3245607"/>
          </a:xfrm>
          <a:prstGeom prst="rect">
            <a:avLst/>
          </a:prstGeom>
        </p:spPr>
      </p:pic>
      <p:sp>
        <p:nvSpPr>
          <p:cNvPr id="2" name="Zástupný symbol pro text 1"/>
          <p:cNvSpPr>
            <a:spLocks noGrp="1"/>
          </p:cNvSpPr>
          <p:nvPr>
            <p:ph type="body" sz="quarter" idx="3"/>
          </p:nvPr>
        </p:nvSpPr>
        <p:spPr>
          <a:xfrm>
            <a:off x="4459051" y="1431276"/>
            <a:ext cx="4041775" cy="924271"/>
          </a:xfrm>
        </p:spPr>
        <p:txBody>
          <a:bodyPr/>
          <a:lstStyle/>
          <a:p>
            <a:pPr algn="ctr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ISOQUANT MAP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Zástupný symbol pro text 2"/>
          <p:cNvSpPr>
            <a:spLocks noGrp="1"/>
          </p:cNvSpPr>
          <p:nvPr>
            <p:ph type="body" idx="1"/>
          </p:nvPr>
        </p:nvSpPr>
        <p:spPr>
          <a:xfrm>
            <a:off x="566928" y="1366460"/>
            <a:ext cx="3250565" cy="923925"/>
          </a:xfrm>
        </p:spPr>
        <p:txBody>
          <a:bodyPr/>
          <a:lstStyle/>
          <a:p>
            <a:pPr algn="ctr"/>
            <a:r>
              <a:rPr lang="cs-CZ" altLang="cs-CZ" dirty="0">
                <a:latin typeface="Arial" panose="020B0604020202020204" pitchFamily="34" charset="0"/>
              </a:rPr>
              <a:t>ISOQUANT</a:t>
            </a:r>
            <a:endParaRPr lang="en-GB" alt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PRODUCTION AND TECHNOLOGY CHOICE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LONG RUN PRODUCTION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indent="-342900" algn="just" eaLnBrk="1" hangingPunct="1">
              <a:spcBef>
                <a:spcPct val="0"/>
              </a:spcBef>
              <a:defRPr/>
            </a:pPr>
            <a:r>
              <a:rPr lang="cs-CZ" altLang="cs-CZ" sz="2200" b="1" dirty="0">
                <a:latin typeface="Arial" panose="020B0604020202020204" pitchFamily="34" charset="0"/>
              </a:rPr>
              <a:t>TECHNICAL SUBSTITUTION</a:t>
            </a:r>
            <a:endParaRPr lang="en-US" altLang="cs-CZ" sz="2200" b="1" dirty="0">
              <a:latin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 </a:t>
            </a:r>
            <a:r>
              <a:rPr lang="cs-CZ" altLang="cs-CZ" sz="2200" dirty="0" err="1">
                <a:latin typeface="Arial" panose="020B0604020202020204" pitchFamily="34" charset="0"/>
              </a:rPr>
              <a:t>firm</a:t>
            </a:r>
            <a:r>
              <a:rPr lang="en-US" altLang="cs-CZ" sz="2200" dirty="0">
                <a:latin typeface="Arial" panose="020B0604020202020204" pitchFamily="34" charset="0"/>
              </a:rPr>
              <a:t> produces some production </a:t>
            </a:r>
            <a:r>
              <a:rPr lang="cs-CZ" altLang="cs-CZ" sz="2200" dirty="0" err="1">
                <a:latin typeface="Arial" panose="020B0604020202020204" pitchFamily="34" charset="0"/>
              </a:rPr>
              <a:t>with</a:t>
            </a:r>
            <a:r>
              <a:rPr lang="en-US" altLang="cs-CZ" sz="2200" dirty="0">
                <a:latin typeface="Arial" panose="020B0604020202020204" pitchFamily="34" charset="0"/>
              </a:rPr>
              <a:t> various techniques - various combinations of labor and capital</a:t>
            </a:r>
          </a:p>
          <a:p>
            <a:pPr marL="342900" indent="-342900" algn="just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If there is one production technology, production factors are </a:t>
            </a:r>
            <a:r>
              <a:rPr lang="cs-CZ" altLang="cs-CZ" sz="2200" b="1" dirty="0">
                <a:latin typeface="Arial" panose="020B0604020202020204" pitchFamily="34" charset="0"/>
              </a:rPr>
              <a:t>COMPLEMENTS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(usually</a:t>
            </a:r>
            <a:r>
              <a:rPr lang="cs-CZ" altLang="cs-CZ" sz="2200" dirty="0">
                <a:latin typeface="Arial" panose="020B0604020202020204" pitchFamily="34" charset="0"/>
              </a:rPr>
              <a:t> in </a:t>
            </a:r>
            <a:r>
              <a:rPr lang="en-US" altLang="cs-CZ" sz="2200" dirty="0">
                <a:latin typeface="Arial" panose="020B0604020202020204" pitchFamily="34" charset="0"/>
              </a:rPr>
              <a:t>short </a:t>
            </a:r>
            <a:r>
              <a:rPr lang="cs-CZ" altLang="cs-CZ" sz="2200" dirty="0">
                <a:latin typeface="Arial" panose="020B0604020202020204" pitchFamily="34" charset="0"/>
              </a:rPr>
              <a:t>run</a:t>
            </a:r>
            <a:r>
              <a:rPr lang="en-US" altLang="cs-CZ" sz="2200" dirty="0">
                <a:latin typeface="Arial" panose="020B0604020202020204" pitchFamily="34" charset="0"/>
              </a:rPr>
              <a:t>)</a:t>
            </a:r>
          </a:p>
          <a:p>
            <a:pPr marL="342900" indent="-342900" algn="just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In the long run </a:t>
            </a:r>
            <a:r>
              <a:rPr lang="cs-CZ" altLang="cs-CZ" sz="2200" dirty="0" err="1">
                <a:latin typeface="Arial" panose="020B0604020202020204" pitchFamily="34" charset="0"/>
              </a:rPr>
              <a:t>we</a:t>
            </a:r>
            <a:r>
              <a:rPr lang="en-US" altLang="cs-CZ" sz="2200" dirty="0">
                <a:latin typeface="Arial" panose="020B0604020202020204" pitchFamily="34" charset="0"/>
              </a:rPr>
              <a:t> can always find a combination of inputs and they are </a:t>
            </a:r>
            <a:r>
              <a:rPr lang="cs-CZ" altLang="cs-CZ" sz="2200" b="1" dirty="0">
                <a:latin typeface="Arial" panose="020B0604020202020204" pitchFamily="34" charset="0"/>
              </a:rPr>
              <a:t>SUBSTITUTES</a:t>
            </a:r>
            <a:endParaRPr lang="en-US" altLang="cs-CZ" sz="22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59312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PRODUCTION AND TECHNOLOGY CHOICE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6" name="TextovéPole 8"/>
          <p:cNvSpPr txBox="1">
            <a:spLocks noChangeArrowheads="1"/>
          </p:cNvSpPr>
          <p:nvPr/>
        </p:nvSpPr>
        <p:spPr bwMode="auto">
          <a:xfrm>
            <a:off x="377451" y="720725"/>
            <a:ext cx="8459787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LONG RUN PRODUCTION</a:t>
            </a:r>
          </a:p>
          <a:p>
            <a:pPr algn="ctr" eaLnBrk="1" hangingPunct="1">
              <a:spcBef>
                <a:spcPct val="0"/>
              </a:spcBef>
              <a:buNone/>
            </a:pPr>
            <a:endParaRPr lang="cs-CZ" altLang="cs-CZ" sz="14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cs-CZ" sz="2400" b="1" dirty="0">
                <a:latin typeface="Arial" panose="020B0604020202020204" pitchFamily="34" charset="0"/>
              </a:rPr>
              <a:t>DIFFERENT SHAPES isoquant</a:t>
            </a:r>
          </a:p>
          <a:p>
            <a:pPr algn="ctr" eaLnBrk="1" hangingPunct="1">
              <a:spcBef>
                <a:spcPct val="0"/>
              </a:spcBef>
              <a:buNone/>
            </a:pPr>
            <a:endParaRPr lang="en-US" altLang="cs-CZ" sz="1200" b="1" dirty="0"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r>
              <a:rPr lang="en-US" altLang="cs-CZ" sz="2000" b="1" dirty="0">
                <a:latin typeface="Arial" panose="020B0604020202020204" pitchFamily="34" charset="0"/>
              </a:rPr>
              <a:t>L and K are good substitutes </a:t>
            </a:r>
            <a:r>
              <a:rPr lang="cs-CZ" altLang="cs-CZ" sz="2000" b="1" dirty="0">
                <a:latin typeface="Arial" panose="020B0604020202020204" pitchFamily="34" charset="0"/>
              </a:rPr>
              <a:t>         </a:t>
            </a:r>
            <a:r>
              <a:rPr lang="en-US" altLang="cs-CZ" sz="2000" b="1" dirty="0">
                <a:latin typeface="Arial" panose="020B0604020202020204" pitchFamily="34" charset="0"/>
              </a:rPr>
              <a:t>L and K are poor substitutes</a:t>
            </a:r>
            <a:endParaRPr lang="cs-CZ" altLang="cs-CZ" sz="20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endParaRPr lang="cs-CZ" altLang="cs-CZ" sz="24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cs-CZ" sz="2400" b="1" dirty="0">
                <a:latin typeface="Arial" panose="020B0604020202020204" pitchFamily="34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</p:txBody>
      </p:sp>
      <p:pic>
        <p:nvPicPr>
          <p:cNvPr id="7" name="Zástupný symbol pro obsah 6"/>
          <p:cNvPicPr>
            <a:picLocks noGrp="1" noChangeAspect="1"/>
          </p:cNvPicPr>
          <p:nvPr>
            <p:ph sz="quarter" idx="4"/>
          </p:nvPr>
        </p:nvPicPr>
        <p:blipFill rotWithShape="1">
          <a:blip r:embed="rId2"/>
          <a:srcRect l="10862" t="3533" r="2262" b="4052"/>
          <a:stretch/>
        </p:blipFill>
        <p:spPr>
          <a:xfrm>
            <a:off x="5010911" y="2333853"/>
            <a:ext cx="3826327" cy="3208536"/>
          </a:xfrm>
          <a:prstGeom prst="rect">
            <a:avLst/>
          </a:prstGeom>
        </p:spPr>
      </p:pic>
      <p:pic>
        <p:nvPicPr>
          <p:cNvPr id="9" name="Zástupný symbol pro obsah 8"/>
          <p:cNvPicPr>
            <a:picLocks noGrp="1" noChangeAspect="1"/>
          </p:cNvPicPr>
          <p:nvPr>
            <p:ph sz="half" idx="2"/>
          </p:nvPr>
        </p:nvPicPr>
        <p:blipFill rotWithShape="1">
          <a:blip r:embed="rId3"/>
          <a:srcRect b="6577"/>
          <a:stretch/>
        </p:blipFill>
        <p:spPr>
          <a:xfrm>
            <a:off x="451936" y="2557507"/>
            <a:ext cx="4040188" cy="2892317"/>
          </a:xfrm>
          <a:prstGeom prst="snip2DiagRect">
            <a:avLst/>
          </a:prstGeom>
        </p:spPr>
      </p:pic>
    </p:spTree>
    <p:extLst>
      <p:ext uri="{BB962C8B-B14F-4D97-AF65-F5344CB8AC3E}">
        <p14:creationId xmlns:p14="http://schemas.microsoft.com/office/powerpoint/2010/main" val="21742430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PRODUCTION AND TECHNOLOGY CHOICE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LONG RUN PRODUCTION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79" name="TextovéPole 10"/>
              <p:cNvSpPr txBox="1">
                <a:spLocks noChangeArrowheads="1"/>
              </p:cNvSpPr>
              <p:nvPr/>
            </p:nvSpPr>
            <p:spPr bwMode="auto">
              <a:xfrm>
                <a:off x="596675" y="1570535"/>
                <a:ext cx="8477250" cy="36783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marL="342900" indent="-342900" algn="just" eaLnBrk="1" hangingPunct="1">
                  <a:spcBef>
                    <a:spcPct val="0"/>
                  </a:spcBef>
                  <a:defRPr/>
                </a:pPr>
                <a:r>
                  <a:rPr lang="en-US" altLang="cs-CZ" sz="2200" dirty="0">
                    <a:latin typeface="Arial" panose="020B0604020202020204" pitchFamily="34" charset="0"/>
                  </a:rPr>
                  <a:t>The bigger the firm, the greater the possibility of substitution</a:t>
                </a:r>
              </a:p>
              <a:p>
                <a:pPr marL="342900" indent="-342900" algn="just" eaLnBrk="1" hangingPunct="1">
                  <a:spcBef>
                    <a:spcPct val="0"/>
                  </a:spcBef>
                  <a:defRPr/>
                </a:pPr>
                <a:endParaRPr lang="en-US" altLang="cs-CZ" sz="2200" dirty="0">
                  <a:latin typeface="Arial" panose="020B0604020202020204" pitchFamily="34" charset="0"/>
                </a:endParaRPr>
              </a:p>
              <a:p>
                <a:pPr marL="342900" indent="-342900" algn="just" eaLnBrk="1" hangingPunct="1">
                  <a:spcBef>
                    <a:spcPct val="0"/>
                  </a:spcBef>
                  <a:defRPr/>
                </a:pPr>
                <a:r>
                  <a:rPr lang="en-US" altLang="cs-CZ" sz="2200" dirty="0">
                    <a:latin typeface="Arial" panose="020B0604020202020204" pitchFamily="34" charset="0"/>
                  </a:rPr>
                  <a:t>The ratio at which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the</a:t>
                </a:r>
                <a:r>
                  <a:rPr lang="en-US" altLang="cs-CZ" sz="2200" dirty="0">
                    <a:latin typeface="Arial" panose="020B0604020202020204" pitchFamily="34" charset="0"/>
                  </a:rPr>
                  <a:t> mutually substitution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of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production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en-US" altLang="cs-CZ" sz="2200" dirty="0">
                    <a:latin typeface="Arial" panose="020B0604020202020204" pitchFamily="34" charset="0"/>
                  </a:rPr>
                  <a:t>factor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is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occurred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        </a:t>
                </a:r>
                <a:r>
                  <a:rPr lang="en-US" altLang="cs-CZ" sz="2200" dirty="0">
                    <a:latin typeface="Arial" panose="020B0604020202020204" pitchFamily="34" charset="0"/>
                  </a:rPr>
                  <a:t>  </a:t>
                </a:r>
                <a:r>
                  <a:rPr lang="cs-CZ" altLang="cs-CZ" sz="2200" b="1" dirty="0">
                    <a:latin typeface="Arial" panose="020B0604020202020204" pitchFamily="34" charset="0"/>
                  </a:rPr>
                  <a:t>RATE OF TECHNICAL SUBSTITUTION</a:t>
                </a:r>
                <a:endParaRPr lang="en-US" altLang="cs-CZ" sz="2200" b="1" dirty="0">
                  <a:latin typeface="Arial" panose="020B0604020202020204" pitchFamily="34" charset="0"/>
                </a:endParaRPr>
              </a:p>
              <a:p>
                <a:pPr marL="342900" indent="-342900" algn="just" eaLnBrk="1" hangingPunct="1">
                  <a:spcBef>
                    <a:spcPct val="0"/>
                  </a:spcBef>
                  <a:defRPr/>
                </a:pPr>
                <a:endParaRPr lang="en-US" altLang="cs-CZ" sz="2200" dirty="0">
                  <a:latin typeface="Arial" panose="020B0604020202020204" pitchFamily="34" charset="0"/>
                </a:endParaRPr>
              </a:p>
              <a:p>
                <a:pPr marL="342900" indent="-342900" algn="just" eaLnBrk="1" hangingPunct="1">
                  <a:spcBef>
                    <a:spcPct val="0"/>
                  </a:spcBef>
                  <a:defRPr/>
                </a:pPr>
                <a:r>
                  <a:rPr lang="en-US" altLang="cs-CZ" sz="2200" dirty="0">
                    <a:latin typeface="Arial" panose="020B0604020202020204" pitchFamily="34" charset="0"/>
                  </a:rPr>
                  <a:t>The ratio at which one unit is replaced by another entry input so that production remained unchanged 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           </a:t>
                </a:r>
                <a:r>
                  <a:rPr lang="cs-CZ" altLang="cs-CZ" sz="2200" b="1" dirty="0">
                    <a:latin typeface="Arial" panose="020B0604020202020204" pitchFamily="34" charset="0"/>
                  </a:rPr>
                  <a:t>MARGINAL RATE OF TECHNICAL SUBSTITUTION</a:t>
                </a:r>
              </a:p>
              <a:p>
                <a:pPr marL="342900" indent="-342900" algn="just" eaLnBrk="1" hangingPunct="1">
                  <a:spcBef>
                    <a:spcPct val="0"/>
                  </a:spcBef>
                  <a:defRPr/>
                </a:pPr>
                <a:endParaRPr lang="cs-CZ" altLang="cs-CZ" sz="2200" b="1" dirty="0">
                  <a:latin typeface="Arial" panose="020B0604020202020204" pitchFamily="34" charset="0"/>
                </a:endParaRPr>
              </a:p>
              <a:p>
                <a:pPr algn="ctr" eaLnBrk="1" hangingPunct="1">
                  <a:spcBef>
                    <a:spcPct val="0"/>
                  </a:spcBef>
                  <a:buNone/>
                  <a:defRPr/>
                </a:pPr>
                <a14:m>
                  <m:oMath xmlns:m="http://schemas.openxmlformats.org/officeDocument/2006/math">
                    <m:r>
                      <a:rPr lang="cs-CZ" altLang="cs-CZ" sz="2400" b="1" i="1" smtClean="0">
                        <a:latin typeface="Cambria Math" panose="02040503050406030204" pitchFamily="18" charset="0"/>
                      </a:rPr>
                      <m:t>𝑴𝑹𝑻𝑺</m:t>
                    </m:r>
                    <m:r>
                      <a:rPr lang="cs-CZ" altLang="cs-CZ" sz="2400" b="1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cs-CZ" altLang="cs-CZ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altLang="cs-CZ" sz="2400" b="1" i="0" smtClean="0">
                            <a:latin typeface="Cambria Math" panose="02040503050406030204" pitchFamily="18" charset="0"/>
                          </a:rPr>
                          <m:t>𝚫</m:t>
                        </m:r>
                        <m:r>
                          <a:rPr lang="cs-CZ" altLang="cs-CZ" sz="2400" b="1" i="1" smtClean="0">
                            <a:latin typeface="Cambria Math" panose="02040503050406030204" pitchFamily="18" charset="0"/>
                          </a:rPr>
                          <m:t>𝑲</m:t>
                        </m:r>
                      </m:num>
                      <m:den>
                        <m:r>
                          <a:rPr lang="el-GR" altLang="cs-CZ" sz="2400" b="1" i="0" smtClean="0">
                            <a:latin typeface="Cambria Math" panose="02040503050406030204" pitchFamily="18" charset="0"/>
                          </a:rPr>
                          <m:t>𝚫</m:t>
                        </m:r>
                        <m:r>
                          <a:rPr lang="cs-CZ" altLang="cs-CZ" sz="2400" b="1" i="1" smtClean="0">
                            <a:latin typeface="Cambria Math" panose="02040503050406030204" pitchFamily="18" charset="0"/>
                          </a:rPr>
                          <m:t>𝑳</m:t>
                        </m:r>
                      </m:den>
                    </m:f>
                  </m:oMath>
                </a14:m>
                <a:r>
                  <a:rPr lang="cs-CZ" altLang="cs-CZ" sz="2400" b="1" dirty="0">
                    <a:latin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altLang="cs-CZ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altLang="cs-CZ" sz="2400" b="1" i="1" smtClean="0">
                            <a:latin typeface="Cambria Math" panose="02040503050406030204" pitchFamily="18" charset="0"/>
                          </a:rPr>
                          <m:t>𝑴𝑷𝒍</m:t>
                        </m:r>
                      </m:num>
                      <m:den>
                        <m:r>
                          <a:rPr lang="cs-CZ" altLang="cs-CZ" sz="2400" b="1" i="1" smtClean="0">
                            <a:latin typeface="Cambria Math" panose="02040503050406030204" pitchFamily="18" charset="0"/>
                          </a:rPr>
                          <m:t>𝑴𝑷𝒌</m:t>
                        </m:r>
                      </m:den>
                    </m:f>
                  </m:oMath>
                </a14:m>
                <a:endParaRPr lang="en-US" altLang="cs-CZ" sz="2400" b="1" dirty="0"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079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96675" y="1570535"/>
                <a:ext cx="8477250" cy="3678379"/>
              </a:xfrm>
              <a:prstGeom prst="rect">
                <a:avLst/>
              </a:prstGeom>
              <a:blipFill>
                <a:blip r:embed="rId2"/>
                <a:stretch>
                  <a:fillRect l="-863" t="-995" r="-863" b="-66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2379" y="2649319"/>
            <a:ext cx="664522" cy="329213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0795" y="3645284"/>
            <a:ext cx="664522" cy="329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12171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PRODUCTION AND TECHNOLOGY CHOICE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50" name="TextovéPole 8"/>
          <p:cNvSpPr txBox="1">
            <a:spLocks noChangeArrowheads="1"/>
          </p:cNvSpPr>
          <p:nvPr/>
        </p:nvSpPr>
        <p:spPr bwMode="auto">
          <a:xfrm>
            <a:off x="342105" y="849479"/>
            <a:ext cx="84597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LONG RUN PRODUCTION</a:t>
            </a:r>
            <a:endParaRPr lang="en-GB" altLang="cs-CZ" sz="18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>
          <a:xfrm>
            <a:off x="689267" y="1680476"/>
            <a:ext cx="4230206" cy="3952228"/>
          </a:xfrm>
        </p:spPr>
        <p:txBody>
          <a:bodyPr/>
          <a:lstStyle/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MRTS gives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 curve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its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characteristic shape - if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increasingly substitute one input to other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MRTS increases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MRTS at each point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isoquant  is given by the slope of the tangent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isoquant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at this point </a:t>
            </a:r>
            <a:endParaRPr lang="en-GB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Zástupný symbol pro obsah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03456" y="1809230"/>
            <a:ext cx="3998436" cy="3998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PRODUCTION AND TECHNOLOGY CHOICE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LONG RUN PRODUCTION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596675" y="1570535"/>
            <a:ext cx="8477250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indent="-342900" algn="just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 </a:t>
            </a:r>
            <a:r>
              <a:rPr lang="cs-CZ" altLang="cs-CZ" sz="2200" dirty="0" err="1">
                <a:latin typeface="Arial" panose="020B0604020202020204" pitchFamily="34" charset="0"/>
              </a:rPr>
              <a:t>main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target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en-US" altLang="cs-CZ" sz="2200" dirty="0">
                <a:latin typeface="Arial" panose="020B0604020202020204" pitchFamily="34" charset="0"/>
              </a:rPr>
              <a:t> the firm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is</a:t>
            </a:r>
            <a:r>
              <a:rPr lang="cs-CZ" altLang="cs-CZ" sz="2200" dirty="0">
                <a:latin typeface="Arial" panose="020B0604020202020204" pitchFamily="34" charset="0"/>
              </a:rPr>
              <a:t>  </a:t>
            </a:r>
            <a:r>
              <a:rPr lang="cs-CZ" altLang="cs-CZ" sz="2200" b="1" dirty="0">
                <a:latin typeface="Arial" panose="020B0604020202020204" pitchFamily="34" charset="0"/>
              </a:rPr>
              <a:t>PROFIT MAXIMIZATION</a:t>
            </a:r>
          </a:p>
          <a:p>
            <a:pPr algn="just" eaLnBrk="1" hangingPunct="1">
              <a:spcBef>
                <a:spcPct val="0"/>
              </a:spcBef>
              <a:buNone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                 </a:t>
            </a:r>
            <a:r>
              <a:rPr lang="en-US" altLang="cs-CZ" sz="2200" dirty="0">
                <a:latin typeface="Arial" panose="020B0604020202020204" pitchFamily="34" charset="0"/>
              </a:rPr>
              <a:t>the largest production output at least cost</a:t>
            </a:r>
          </a:p>
          <a:p>
            <a:pPr marL="342900" indent="-342900" algn="just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ct val="0"/>
              </a:spcBef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total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costs</a:t>
            </a:r>
            <a:r>
              <a:rPr lang="cs-CZ" altLang="cs-CZ" sz="2200" dirty="0">
                <a:latin typeface="Arial" panose="020B0604020202020204" pitchFamily="34" charset="0"/>
              </a:rPr>
              <a:t> (</a:t>
            </a:r>
            <a:r>
              <a:rPr lang="en-US" altLang="cs-CZ" sz="2200" dirty="0">
                <a:latin typeface="Arial" panose="020B0604020202020204" pitchFamily="34" charset="0"/>
              </a:rPr>
              <a:t>TC</a:t>
            </a:r>
            <a:r>
              <a:rPr lang="cs-CZ" altLang="cs-CZ" sz="2200" dirty="0">
                <a:latin typeface="Arial" panose="020B0604020202020204" pitchFamily="34" charset="0"/>
              </a:rPr>
              <a:t>)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firm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are dependent on the volume of output and input prices</a:t>
            </a:r>
          </a:p>
          <a:p>
            <a:pPr marL="342900" indent="-342900" algn="just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mathematical expression</a:t>
            </a:r>
          </a:p>
          <a:p>
            <a:pPr marL="342900" indent="-342900" algn="just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TC = </a:t>
            </a:r>
            <a:r>
              <a:rPr lang="cs-CZ" altLang="cs-CZ" sz="2200" dirty="0" err="1">
                <a:latin typeface="Arial" panose="020B0604020202020204" pitchFamily="34" charset="0"/>
              </a:rPr>
              <a:t>pL</a:t>
            </a:r>
            <a:r>
              <a:rPr lang="cs-CZ" altLang="cs-CZ" sz="2200" dirty="0">
                <a:latin typeface="Arial" panose="020B0604020202020204" pitchFamily="34" charset="0"/>
              </a:rPr>
              <a:t> x L + </a:t>
            </a:r>
            <a:r>
              <a:rPr lang="cs-CZ" altLang="cs-CZ" sz="2200" dirty="0" err="1">
                <a:latin typeface="Arial" panose="020B0604020202020204" pitchFamily="34" charset="0"/>
              </a:rPr>
              <a:t>pK</a:t>
            </a:r>
            <a:r>
              <a:rPr lang="cs-CZ" altLang="cs-CZ" sz="2200" dirty="0">
                <a:latin typeface="Arial" panose="020B0604020202020204" pitchFamily="34" charset="0"/>
              </a:rPr>
              <a:t> x K</a:t>
            </a:r>
            <a:endParaRPr lang="en-US" altLang="cs-CZ" sz="2200" dirty="0">
              <a:latin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ct val="0"/>
              </a:spcBef>
              <a:defRPr/>
            </a:pPr>
            <a:r>
              <a:rPr lang="cs-CZ" altLang="cs-CZ" sz="2200" b="1" dirty="0">
                <a:latin typeface="Arial" panose="020B0604020202020204" pitchFamily="34" charset="0"/>
              </a:rPr>
              <a:t>g</a:t>
            </a:r>
            <a:r>
              <a:rPr lang="en-US" altLang="cs-CZ" sz="2200" b="1" dirty="0" err="1">
                <a:latin typeface="Arial" panose="020B0604020202020204" pitchFamily="34" charset="0"/>
              </a:rPr>
              <a:t>raphic</a:t>
            </a:r>
            <a:r>
              <a:rPr lang="cs-CZ" altLang="cs-CZ" sz="2200" b="1" dirty="0">
                <a:latin typeface="Arial" panose="020B0604020202020204" pitchFamily="34" charset="0"/>
              </a:rPr>
              <a:t>al </a:t>
            </a:r>
            <a:r>
              <a:rPr lang="en-US" altLang="cs-CZ" sz="2200" b="1" dirty="0">
                <a:latin typeface="Arial" panose="020B0604020202020204" pitchFamily="34" charset="0"/>
              </a:rPr>
              <a:t>expression</a:t>
            </a:r>
          </a:p>
          <a:p>
            <a:pPr algn="just" eaLnBrk="1" hangingPunct="1">
              <a:spcBef>
                <a:spcPct val="0"/>
              </a:spcBef>
              <a:buNone/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	 T</a:t>
            </a:r>
            <a:r>
              <a:rPr lang="en-US" altLang="cs-CZ" sz="2200" dirty="0">
                <a:latin typeface="Arial" panose="020B0604020202020204" pitchFamily="34" charset="0"/>
              </a:rPr>
              <a:t>C is </a:t>
            </a:r>
            <a:r>
              <a:rPr lang="cs-CZ" altLang="cs-CZ" sz="2200" dirty="0">
                <a:latin typeface="Arial" panose="020B0604020202020204" pitchFamily="34" charset="0"/>
              </a:rPr>
              <a:t>i</a:t>
            </a:r>
            <a:r>
              <a:rPr lang="en-US" altLang="cs-CZ" sz="2200" dirty="0" err="1">
                <a:latin typeface="Arial" panose="020B0604020202020204" pitchFamily="34" charset="0"/>
              </a:rPr>
              <a:t>socost</a:t>
            </a:r>
            <a:r>
              <a:rPr lang="en-US" altLang="cs-CZ" sz="2200" dirty="0">
                <a:latin typeface="Arial" panose="020B0604020202020204" pitchFamily="34" charset="0"/>
              </a:rPr>
              <a:t> (equal line costs) CL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9067" y="2338423"/>
            <a:ext cx="664522" cy="329213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475" y="4504820"/>
            <a:ext cx="664522" cy="329213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4475" y="5653074"/>
            <a:ext cx="670618" cy="329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224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PRODUCTION AND TCHNOLOGY CHOICE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7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cs-CZ" sz="2400" b="1" cap="all" dirty="0">
                <a:latin typeface="Arial" panose="020B0604020202020204" pitchFamily="34" charset="0"/>
              </a:rPr>
              <a:t>Outline of the lecture </a:t>
            </a:r>
          </a:p>
        </p:txBody>
      </p:sp>
      <p:sp>
        <p:nvSpPr>
          <p:cNvPr id="3078" name="TextovéPole 10"/>
          <p:cNvSpPr txBox="1">
            <a:spLocks noChangeArrowheads="1"/>
          </p:cNvSpPr>
          <p:nvPr/>
        </p:nvSpPr>
        <p:spPr bwMode="auto">
          <a:xfrm>
            <a:off x="320675" y="1551722"/>
            <a:ext cx="8477250" cy="409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Existence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Firm</a:t>
            </a:r>
            <a:r>
              <a:rPr lang="en-GB" altLang="cs-CZ" sz="2200" dirty="0">
                <a:latin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en-GB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Technological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Constraints</a:t>
            </a: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en-GB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Short</a:t>
            </a:r>
            <a:r>
              <a:rPr lang="cs-CZ" altLang="cs-CZ" sz="2200" dirty="0">
                <a:latin typeface="Arial" panose="020B0604020202020204" pitchFamily="34" charset="0"/>
              </a:rPr>
              <a:t> Run and Long Run </a:t>
            </a:r>
            <a:r>
              <a:rPr lang="cs-CZ" altLang="cs-CZ" sz="2200" dirty="0" err="1">
                <a:latin typeface="Arial" panose="020B0604020202020204" pitchFamily="34" charset="0"/>
              </a:rPr>
              <a:t>Production</a:t>
            </a: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en-GB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Isoquant</a:t>
            </a:r>
            <a:r>
              <a:rPr lang="cs-CZ" altLang="cs-CZ" sz="2200" dirty="0">
                <a:latin typeface="Arial" panose="020B0604020202020204" pitchFamily="34" charset="0"/>
              </a:rPr>
              <a:t> and </a:t>
            </a:r>
            <a:r>
              <a:rPr lang="cs-CZ" altLang="cs-CZ" sz="2200" dirty="0" err="1">
                <a:latin typeface="Arial" panose="020B0604020202020204" pitchFamily="34" charset="0"/>
              </a:rPr>
              <a:t>Isocost</a:t>
            </a: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en-GB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Firm</a:t>
            </a:r>
            <a:r>
              <a:rPr lang="cs-CZ" altLang="cs-CZ" sz="2200" dirty="0">
                <a:latin typeface="Arial" panose="020B0604020202020204" pitchFamily="34" charset="0"/>
              </a:rPr>
              <a:t> Optimum</a:t>
            </a: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GB" altLang="cs-CZ" sz="2200" dirty="0">
                <a:latin typeface="Arial" panose="020B0604020202020204" pitchFamily="34" charset="0"/>
              </a:rPr>
              <a:t>   </a:t>
            </a:r>
          </a:p>
          <a:p>
            <a:pPr eaLnBrk="1" hangingPunct="1">
              <a:spcBef>
                <a:spcPct val="0"/>
              </a:spcBef>
              <a:buFont typeface="Calibri" panose="020F0502020204030204" pitchFamily="34" charset="0"/>
              <a:buAutoNum type="arabicPeriod"/>
              <a:defRPr/>
            </a:pPr>
            <a:endParaRPr lang="en-GB" altLang="cs-CZ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31284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PRODUCTION AND TECHNOLOGY CHOICE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50" name="TextovéPole 8"/>
          <p:cNvSpPr txBox="1">
            <a:spLocks noChangeArrowheads="1"/>
          </p:cNvSpPr>
          <p:nvPr/>
        </p:nvSpPr>
        <p:spPr bwMode="auto">
          <a:xfrm>
            <a:off x="342105" y="849479"/>
            <a:ext cx="84597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LONG RUN PRODUCTION</a:t>
            </a:r>
            <a:endParaRPr lang="en-GB" altLang="cs-CZ" sz="18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>
          <a:xfrm>
            <a:off x="689267" y="1680476"/>
            <a:ext cx="3824676" cy="3952228"/>
          </a:xfrm>
        </p:spPr>
        <p:txBody>
          <a:bodyPr/>
          <a:lstStyle/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combinations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inputs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cost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producer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same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amount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money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given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input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prices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isocosts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farther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origin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are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associated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higher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costs</a:t>
            </a: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defRPr/>
            </a:pP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Zástupný symbol pro obsah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02629" y="1965902"/>
            <a:ext cx="4026844" cy="3381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2271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PRODUCTION AND TECHNOLOGY CHOICE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50" name="TextovéPole 8"/>
          <p:cNvSpPr txBox="1">
            <a:spLocks noChangeArrowheads="1"/>
          </p:cNvSpPr>
          <p:nvPr/>
        </p:nvSpPr>
        <p:spPr bwMode="auto">
          <a:xfrm>
            <a:off x="245624" y="939652"/>
            <a:ext cx="84597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LONG RUN PRODUCTION</a:t>
            </a:r>
            <a:endParaRPr lang="en-GB" altLang="cs-CZ" sz="18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ástupný symbol pro text 4"/>
              <p:cNvSpPr>
                <a:spLocks noGrp="1"/>
              </p:cNvSpPr>
              <p:nvPr>
                <p:ph type="body" sz="half" idx="2"/>
              </p:nvPr>
            </p:nvSpPr>
            <p:spPr>
              <a:xfrm>
                <a:off x="689267" y="1680475"/>
                <a:ext cx="4230206" cy="4575181"/>
              </a:xfrm>
            </p:spPr>
            <p:txBody>
              <a:bodyPr/>
              <a:lstStyle/>
              <a:p>
                <a:pPr marL="285750" indent="-285750">
                  <a:spcBef>
                    <a:spcPct val="0"/>
                  </a:spcBef>
                  <a:buFont typeface="Arial" panose="020B0604020202020204" pitchFamily="34" charset="0"/>
                  <a:buChar char="•"/>
                  <a:defRPr/>
                </a:pPr>
                <a:r>
                  <a:rPr lang="cs-CZ" sz="2200" dirty="0">
                    <a:latin typeface="Arial" panose="020B0604020202020204" pitchFamily="34" charset="0"/>
                    <a:cs typeface="Arial" panose="020B0604020202020204" pitchFamily="34" charset="0"/>
                  </a:rPr>
                  <a:t>Changes  in input </a:t>
                </a:r>
                <a:r>
                  <a:rPr lang="cs-CZ" sz="2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prices</a:t>
                </a:r>
                <a:r>
                  <a:rPr lang="cs-CZ" sz="2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cs-CZ" sz="2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change</a:t>
                </a:r>
                <a:r>
                  <a:rPr lang="cs-CZ" sz="2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cs-CZ" sz="2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the</a:t>
                </a:r>
                <a:r>
                  <a:rPr lang="cs-CZ" sz="2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cs-CZ" sz="22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slope</a:t>
                </a:r>
                <a:r>
                  <a:rPr lang="cs-CZ" sz="2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cs-CZ" sz="2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of</a:t>
                </a:r>
                <a:r>
                  <a:rPr lang="cs-CZ" sz="2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cs-CZ" sz="2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the</a:t>
                </a:r>
                <a:r>
                  <a:rPr lang="cs-CZ" sz="2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cs-CZ" sz="2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isocost</a:t>
                </a:r>
                <a:r>
                  <a:rPr lang="cs-CZ" sz="2200" dirty="0">
                    <a:latin typeface="Arial" panose="020B0604020202020204" pitchFamily="34" charset="0"/>
                    <a:cs typeface="Arial" panose="020B0604020202020204" pitchFamily="34" charset="0"/>
                  </a:rPr>
                  <a:t> line</a:t>
                </a:r>
              </a:p>
              <a:p>
                <a:pPr marL="285750" indent="-285750">
                  <a:spcBef>
                    <a:spcPct val="0"/>
                  </a:spcBef>
                  <a:buFont typeface="Arial" panose="020B0604020202020204" pitchFamily="34" charset="0"/>
                  <a:buChar char="•"/>
                  <a:defRPr/>
                </a:pPr>
                <a:endParaRPr lang="cs-CZ" sz="2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800100" lvl="1" indent="-342900">
                  <a:spcBef>
                    <a:spcPct val="0"/>
                  </a:spcBef>
                  <a:buFont typeface="Arial" panose="020B0604020202020204" pitchFamily="34" charset="0"/>
                  <a:buChar char="‒"/>
                  <a:defRPr/>
                </a:pP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the </a:t>
                </a:r>
                <a:r>
                  <a:rPr lang="cs-CZ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firm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's ability to replace</a:t>
                </a:r>
                <a:r>
                  <a:rPr lang="cs-C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one factor of production to others in the manufacturing process, so that </a:t>
                </a:r>
                <a:r>
                  <a:rPr lang="cs-CZ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does</a:t>
                </a:r>
                <a:r>
                  <a:rPr lang="cs-C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not change the amount of costs</a:t>
                </a:r>
              </a:p>
              <a:p>
                <a:pPr marL="285750" indent="-285750">
                  <a:spcBef>
                    <a:spcPct val="0"/>
                  </a:spcBef>
                  <a:buFont typeface="Arial" panose="020B0604020202020204" pitchFamily="34" charset="0"/>
                  <a:buChar char="•"/>
                  <a:defRPr/>
                </a:pPr>
                <a:endParaRPr lang="cs-CZ" sz="2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>
                  <a:spcBef>
                    <a:spcPct val="0"/>
                  </a:spcBef>
                  <a:defRPr/>
                </a:pP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TC = </a:t>
                </a:r>
                <a:r>
                  <a:rPr lang="en-GB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pL</a:t>
                </a: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x L + </a:t>
                </a:r>
                <a:r>
                  <a:rPr lang="en-GB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pK</a:t>
                </a: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x K</a:t>
                </a:r>
              </a:p>
              <a:p>
                <a:pPr algn="ctr">
                  <a:spcBef>
                    <a:spcPct val="0"/>
                  </a:spcBef>
                  <a:defRPr/>
                </a:pPr>
                <a:endParaRPr lang="cs-CZ" sz="2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>
                  <a:spcBef>
                    <a:spcPct val="0"/>
                  </a:spcBef>
                  <a:defRPr/>
                </a:pPr>
                <a:r>
                  <a:rPr lang="cs-CZ" sz="2200" dirty="0">
                    <a:latin typeface="Arial" panose="020B0604020202020204" pitchFamily="34" charset="0"/>
                    <a:cs typeface="Arial" panose="020B0604020202020204" pitchFamily="34" charset="0"/>
                  </a:rPr>
                  <a:t>S =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20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Δ</m:t>
                        </m:r>
                        <m:r>
                          <a:rPr lang="cs-CZ" sz="2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𝐾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sz="220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Δ</m:t>
                        </m:r>
                        <m:r>
                          <a:rPr lang="cs-CZ" sz="2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𝐿</m:t>
                        </m:r>
                      </m:den>
                    </m:f>
                  </m:oMath>
                </a14:m>
                <a:r>
                  <a:rPr lang="cs-CZ" sz="22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cs-CZ" sz="2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𝑃𝑙</m:t>
                        </m:r>
                      </m:num>
                      <m:den>
                        <m:r>
                          <a:rPr lang="cs-CZ" sz="2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𝑃𝑘</m:t>
                        </m:r>
                      </m:den>
                    </m:f>
                  </m:oMath>
                </a14:m>
                <a:endParaRPr lang="en-GB" sz="2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Zástupný symbol pro text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2"/>
              </p:nvPr>
            </p:nvSpPr>
            <p:spPr>
              <a:xfrm>
                <a:off x="689267" y="1680475"/>
                <a:ext cx="4230206" cy="4575181"/>
              </a:xfrm>
              <a:blipFill>
                <a:blip r:embed="rId2"/>
                <a:stretch>
                  <a:fillRect l="-1585" t="-8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Zástupný symbol pro obsah 2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631956" y="2507455"/>
            <a:ext cx="3073455" cy="2334873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65662" y="2314901"/>
            <a:ext cx="612672" cy="512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9408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PRODUCTION AND TECHNOLOGY CHOICE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FIRM OPTIMUM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596675" y="1570535"/>
            <a:ext cx="8477250" cy="4370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indent="-342900" algn="just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We solved the problem:</a:t>
            </a:r>
          </a:p>
          <a:p>
            <a:pPr marL="1085850" lvl="1" indent="-342900" algn="just" eaLnBrk="1" hangingPunct="1">
              <a:spcBef>
                <a:spcPct val="0"/>
              </a:spcBef>
              <a:defRPr/>
            </a:pPr>
            <a:r>
              <a:rPr lang="en-US" altLang="cs-CZ" sz="2000" dirty="0">
                <a:latin typeface="Arial" panose="020B0604020202020204" pitchFamily="34" charset="0"/>
              </a:rPr>
              <a:t>HOW THE</a:t>
            </a:r>
            <a:r>
              <a:rPr lang="cs-CZ" altLang="cs-CZ" sz="2000" dirty="0">
                <a:latin typeface="Arial" panose="020B0604020202020204" pitchFamily="34" charset="0"/>
              </a:rPr>
              <a:t> FIRM DETERMINES THE</a:t>
            </a:r>
            <a:r>
              <a:rPr lang="en-US" altLang="cs-CZ" sz="2000" dirty="0">
                <a:latin typeface="Arial" panose="020B0604020202020204" pitchFamily="34" charset="0"/>
              </a:rPr>
              <a:t> MOST EFFICIENT PRODUCTION</a:t>
            </a:r>
          </a:p>
          <a:p>
            <a:pPr marL="1085850" lvl="1" indent="-342900" algn="just" eaLnBrk="1" hangingPunct="1">
              <a:spcBef>
                <a:spcPct val="0"/>
              </a:spcBef>
              <a:defRPr/>
            </a:pPr>
            <a:r>
              <a:rPr lang="cs-CZ" altLang="cs-CZ" sz="2000" dirty="0">
                <a:latin typeface="Arial" panose="020B0604020202020204" pitchFamily="34" charset="0"/>
              </a:rPr>
              <a:t>HOW THE FIRM STATES THAT THE </a:t>
            </a:r>
            <a:r>
              <a:rPr lang="en-US" altLang="cs-CZ" sz="2000" dirty="0">
                <a:latin typeface="Arial" panose="020B0604020202020204" pitchFamily="34" charset="0"/>
              </a:rPr>
              <a:t>PRODUCTION</a:t>
            </a:r>
            <a:r>
              <a:rPr lang="cs-CZ" altLang="cs-CZ" sz="2000" dirty="0">
                <a:latin typeface="Arial" panose="020B0604020202020204" pitchFamily="34" charset="0"/>
              </a:rPr>
              <a:t> IS AVAILABLE BY THAT AMOUN</a:t>
            </a:r>
            <a:r>
              <a:rPr lang="en-US" altLang="cs-CZ" sz="2000" dirty="0">
                <a:latin typeface="Arial" panose="020B0604020202020204" pitchFamily="34" charset="0"/>
              </a:rPr>
              <a:t>T OF COSTS</a:t>
            </a:r>
            <a:endParaRPr lang="cs-CZ" altLang="cs-CZ" sz="2000" dirty="0">
              <a:latin typeface="Arial" panose="020B0604020202020204" pitchFamily="34" charset="0"/>
            </a:endParaRPr>
          </a:p>
          <a:p>
            <a:pPr lvl="1" indent="0" algn="just" eaLnBrk="1" hangingPunct="1">
              <a:spcBef>
                <a:spcPct val="0"/>
              </a:spcBef>
              <a:buNone/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It remains to be solved: how much production will be least expensive?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    </a:t>
            </a:r>
            <a:r>
              <a:rPr lang="cs-CZ" altLang="cs-CZ" sz="2200" b="1" dirty="0">
                <a:latin typeface="Arial" panose="020B0604020202020204" pitchFamily="34" charset="0"/>
              </a:rPr>
              <a:t>FIRM </a:t>
            </a:r>
            <a:r>
              <a:rPr lang="en-US" altLang="cs-CZ" sz="2200" b="1" dirty="0">
                <a:latin typeface="Arial" panose="020B0604020202020204" pitchFamily="34" charset="0"/>
              </a:rPr>
              <a:t>COST OPTIMUM </a:t>
            </a:r>
            <a:endParaRPr lang="cs-CZ" altLang="cs-CZ" sz="22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None/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If the last monetary unit spent on hire of individual inputs </a:t>
            </a:r>
            <a:r>
              <a:rPr lang="cs-CZ" altLang="cs-CZ" sz="2200" dirty="0" err="1">
                <a:latin typeface="Arial" panose="020B0604020202020204" pitchFamily="34" charset="0"/>
              </a:rPr>
              <a:t>brings</a:t>
            </a:r>
            <a:r>
              <a:rPr lang="en-US" altLang="cs-CZ" sz="2200" dirty="0">
                <a:latin typeface="Arial" panose="020B0604020202020204" pitchFamily="34" charset="0"/>
              </a:rPr>
              <a:t> the same </a:t>
            </a:r>
            <a:r>
              <a:rPr lang="cs-CZ" altLang="cs-CZ" sz="2200" dirty="0" err="1">
                <a:latin typeface="Arial" panose="020B0604020202020204" pitchFamily="34" charset="0"/>
              </a:rPr>
              <a:t>gowth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production.</a:t>
            </a:r>
          </a:p>
          <a:p>
            <a:pPr algn="just" eaLnBrk="1" hangingPunct="1">
              <a:spcBef>
                <a:spcPct val="0"/>
              </a:spcBef>
              <a:buNone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6703" y="4214535"/>
            <a:ext cx="664522" cy="329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9135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PRODUCTION AND TECHNOLOGY CHOICE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FIRM OPTIMUM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79" name="TextovéPole 10"/>
              <p:cNvSpPr txBox="1">
                <a:spLocks noChangeArrowheads="1"/>
              </p:cNvSpPr>
              <p:nvPr/>
            </p:nvSpPr>
            <p:spPr bwMode="auto">
              <a:xfrm>
                <a:off x="666750" y="1599563"/>
                <a:ext cx="8477250" cy="4334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marL="342900" indent="-342900" algn="just" eaLnBrk="1" hangingPunct="1">
                  <a:spcBef>
                    <a:spcPct val="0"/>
                  </a:spcBef>
                  <a:defRPr/>
                </a:pPr>
                <a:r>
                  <a:rPr lang="cs-CZ" altLang="cs-CZ" sz="2200" dirty="0">
                    <a:latin typeface="Arial" panose="020B0604020202020204" pitchFamily="34" charset="0"/>
                  </a:rPr>
                  <a:t>m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athematical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expression</a:t>
                </a: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342900" indent="-342900" algn="just" eaLnBrk="1" hangingPunct="1">
                  <a:spcBef>
                    <a:spcPct val="0"/>
                  </a:spcBef>
                  <a:defRPr/>
                </a:pP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algn="ctr" eaLnBrk="1" hangingPunct="1">
                  <a:spcBef>
                    <a:spcPct val="0"/>
                  </a:spcBef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altLang="cs-CZ" sz="2200" b="0" i="1" smtClean="0">
                          <a:latin typeface="Cambria Math" panose="02040503050406030204" pitchFamily="18" charset="0"/>
                        </a:rPr>
                        <m:t>𝑀𝑅𝑇𝑆</m:t>
                      </m:r>
                      <m:r>
                        <a:rPr lang="cs-CZ" altLang="cs-CZ" sz="22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cs-CZ" altLang="cs-CZ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altLang="cs-CZ" sz="2200" b="0" i="1" smtClean="0">
                              <a:latin typeface="Cambria Math" panose="02040503050406030204" pitchFamily="18" charset="0"/>
                            </a:rPr>
                            <m:t>𝑝𝐿</m:t>
                          </m:r>
                        </m:num>
                        <m:den>
                          <m:r>
                            <a:rPr lang="cs-CZ" altLang="cs-CZ" sz="2200" b="0" i="1" smtClean="0">
                              <a:latin typeface="Cambria Math" panose="02040503050406030204" pitchFamily="18" charset="0"/>
                            </a:rPr>
                            <m:t>𝑝𝐾</m:t>
                          </m:r>
                        </m:den>
                      </m:f>
                    </m:oMath>
                  </m:oMathPara>
                </a14:m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342900" indent="-342900" algn="just" eaLnBrk="1" hangingPunct="1">
                  <a:spcBef>
                    <a:spcPct val="0"/>
                  </a:spcBef>
                  <a:defRPr/>
                </a:pP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algn="ctr" eaLnBrk="1" hangingPunct="1">
                  <a:spcBef>
                    <a:spcPct val="0"/>
                  </a:spcBef>
                  <a:buNone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altLang="cs-CZ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altLang="cs-CZ" sz="2400" b="0" i="1" smtClean="0">
                            <a:latin typeface="Cambria Math" panose="02040503050406030204" pitchFamily="18" charset="0"/>
                          </a:rPr>
                          <m:t>𝑀𝑃𝑙</m:t>
                        </m:r>
                      </m:num>
                      <m:den>
                        <m:r>
                          <a:rPr lang="cs-CZ" altLang="cs-CZ" sz="2400" b="0" i="1" smtClean="0">
                            <a:latin typeface="Cambria Math" panose="02040503050406030204" pitchFamily="18" charset="0"/>
                          </a:rPr>
                          <m:t>𝑀𝑃𝑘</m:t>
                        </m:r>
                      </m:den>
                    </m:f>
                  </m:oMath>
                </a14:m>
                <a:r>
                  <a:rPr lang="cs-CZ" altLang="cs-CZ" sz="2400" dirty="0">
                    <a:latin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altLang="cs-CZ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altLang="cs-CZ" sz="2400" b="0" i="1" smtClean="0">
                            <a:latin typeface="Cambria Math" panose="02040503050406030204" pitchFamily="18" charset="0"/>
                          </a:rPr>
                          <m:t>𝑝𝐿</m:t>
                        </m:r>
                      </m:num>
                      <m:den>
                        <m:r>
                          <a:rPr lang="cs-CZ" altLang="cs-CZ" sz="2400" b="0" i="1" smtClean="0">
                            <a:latin typeface="Cambria Math" panose="02040503050406030204" pitchFamily="18" charset="0"/>
                          </a:rPr>
                          <m:t>𝑝𝐾</m:t>
                        </m:r>
                      </m:den>
                    </m:f>
                  </m:oMath>
                </a14:m>
                <a:endParaRPr lang="cs-CZ" altLang="cs-CZ" sz="2400" dirty="0">
                  <a:latin typeface="Arial" panose="020B0604020202020204" pitchFamily="34" charset="0"/>
                </a:endParaRPr>
              </a:p>
              <a:p>
                <a:pPr marL="342900" indent="-342900" algn="just" eaLnBrk="1" hangingPunct="1">
                  <a:spcBef>
                    <a:spcPct val="0"/>
                  </a:spcBef>
                  <a:defRPr/>
                </a:pP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algn="ctr" eaLnBrk="1" hangingPunct="1">
                  <a:spcBef>
                    <a:spcPct val="0"/>
                  </a:spcBef>
                  <a:buNone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altLang="cs-CZ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altLang="cs-CZ" sz="2400" b="0" i="1" smtClean="0">
                            <a:latin typeface="Cambria Math" panose="02040503050406030204" pitchFamily="18" charset="0"/>
                          </a:rPr>
                          <m:t>𝑀𝑃𝑙</m:t>
                        </m:r>
                      </m:num>
                      <m:den>
                        <m:r>
                          <a:rPr lang="cs-CZ" altLang="cs-CZ" sz="2400" b="0" i="1" smtClean="0">
                            <a:latin typeface="Cambria Math" panose="02040503050406030204" pitchFamily="18" charset="0"/>
                          </a:rPr>
                          <m:t>𝑝𝐾</m:t>
                        </m:r>
                      </m:den>
                    </m:f>
                  </m:oMath>
                </a14:m>
                <a:r>
                  <a:rPr lang="cs-CZ" altLang="cs-CZ" sz="2400" dirty="0">
                    <a:latin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altLang="cs-CZ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altLang="cs-CZ" sz="2400" b="0" i="1" smtClean="0">
                            <a:latin typeface="Cambria Math" panose="02040503050406030204" pitchFamily="18" charset="0"/>
                          </a:rPr>
                          <m:t>𝑀𝑃𝑘</m:t>
                        </m:r>
                      </m:num>
                      <m:den>
                        <m:r>
                          <a:rPr lang="cs-CZ" altLang="cs-CZ" sz="2400" b="0" i="1" smtClean="0">
                            <a:latin typeface="Cambria Math" panose="02040503050406030204" pitchFamily="18" charset="0"/>
                          </a:rPr>
                          <m:t>𝑝𝐾</m:t>
                        </m:r>
                      </m:den>
                    </m:f>
                  </m:oMath>
                </a14:m>
                <a:endParaRPr lang="cs-CZ" altLang="cs-CZ" sz="2400" dirty="0">
                  <a:latin typeface="Arial" panose="020B0604020202020204" pitchFamily="34" charset="0"/>
                </a:endParaRPr>
              </a:p>
              <a:p>
                <a:pPr marL="342900" indent="-342900" algn="just" eaLnBrk="1" hangingPunct="1">
                  <a:spcBef>
                    <a:spcPct val="0"/>
                  </a:spcBef>
                  <a:defRPr/>
                </a:pP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342900" indent="-342900" algn="just" eaLnBrk="1" hangingPunct="1">
                  <a:spcBef>
                    <a:spcPct val="0"/>
                  </a:spcBef>
                  <a:defRPr/>
                </a:pP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342900" indent="-342900" algn="just" eaLnBrk="1" hangingPunct="1">
                  <a:spcBef>
                    <a:spcPct val="0"/>
                  </a:spcBef>
                  <a:defRPr/>
                </a:pPr>
                <a:endParaRPr lang="cs-CZ" altLang="cs-CZ" sz="2200" dirty="0"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079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66750" y="1599563"/>
                <a:ext cx="8477250" cy="4334135"/>
              </a:xfrm>
              <a:prstGeom prst="rect">
                <a:avLst/>
              </a:prstGeom>
              <a:blipFill>
                <a:blip r:embed="rId2"/>
                <a:stretch>
                  <a:fillRect l="-791" t="-70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298416">
            <a:off x="2184486" y="2364075"/>
            <a:ext cx="710584" cy="258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8665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PRODUCTION AND TECHNOLOGY CHOICE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6" name="TextovéPole 8"/>
          <p:cNvSpPr txBox="1">
            <a:spLocks noChangeArrowheads="1"/>
          </p:cNvSpPr>
          <p:nvPr/>
        </p:nvSpPr>
        <p:spPr bwMode="auto">
          <a:xfrm>
            <a:off x="377451" y="720725"/>
            <a:ext cx="8459787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LONG RUN PRODUCTION</a:t>
            </a:r>
          </a:p>
          <a:p>
            <a:pPr algn="ctr" eaLnBrk="1" hangingPunct="1">
              <a:spcBef>
                <a:spcPct val="0"/>
              </a:spcBef>
              <a:buNone/>
            </a:pPr>
            <a:endParaRPr lang="cs-CZ" altLang="cs-CZ" sz="14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cs-CZ" altLang="cs-CZ" sz="2400" b="1" dirty="0" err="1">
                <a:latin typeface="Arial" panose="020B0604020202020204" pitchFamily="34" charset="0"/>
              </a:rPr>
              <a:t>Problem</a:t>
            </a:r>
            <a:r>
              <a:rPr lang="cs-CZ" altLang="cs-CZ" sz="2400" b="1" dirty="0">
                <a:latin typeface="Arial" panose="020B0604020202020204" pitchFamily="34" charset="0"/>
              </a:rPr>
              <a:t> </a:t>
            </a:r>
            <a:r>
              <a:rPr lang="cs-CZ" altLang="cs-CZ" sz="2400" b="1" dirty="0" err="1">
                <a:latin typeface="Arial" panose="020B0604020202020204" pitchFamily="34" charset="0"/>
              </a:rPr>
              <a:t>of</a:t>
            </a:r>
            <a:r>
              <a:rPr lang="cs-CZ" altLang="cs-CZ" sz="2400" b="1" dirty="0">
                <a:latin typeface="Arial" panose="020B0604020202020204" pitchFamily="34" charset="0"/>
              </a:rPr>
              <a:t> </a:t>
            </a:r>
            <a:r>
              <a:rPr lang="cs-CZ" altLang="cs-CZ" sz="2400" b="1" dirty="0" err="1">
                <a:latin typeface="Arial" panose="020B0604020202020204" pitchFamily="34" charset="0"/>
              </a:rPr>
              <a:t>finding</a:t>
            </a:r>
            <a:r>
              <a:rPr lang="cs-CZ" altLang="cs-CZ" sz="2400" b="1" dirty="0">
                <a:latin typeface="Arial" panose="020B0604020202020204" pitchFamily="34" charset="0"/>
              </a:rPr>
              <a:t> </a:t>
            </a:r>
            <a:r>
              <a:rPr lang="cs-CZ" altLang="cs-CZ" sz="2400" b="1" dirty="0" err="1">
                <a:latin typeface="Arial" panose="020B0604020202020204" pitchFamily="34" charset="0"/>
              </a:rPr>
              <a:t>an</a:t>
            </a:r>
            <a:r>
              <a:rPr lang="cs-CZ" altLang="cs-CZ" sz="2400" b="1" dirty="0">
                <a:latin typeface="Arial" panose="020B0604020202020204" pitchFamily="34" charset="0"/>
              </a:rPr>
              <a:t> </a:t>
            </a:r>
            <a:r>
              <a:rPr lang="cs-CZ" altLang="cs-CZ" sz="2400" b="1" dirty="0" err="1">
                <a:latin typeface="Arial" panose="020B0604020202020204" pitchFamily="34" charset="0"/>
              </a:rPr>
              <a:t>optimal</a:t>
            </a:r>
            <a:r>
              <a:rPr lang="cs-CZ" altLang="cs-CZ" sz="2400" b="1" dirty="0">
                <a:latin typeface="Arial" panose="020B0604020202020204" pitchFamily="34" charset="0"/>
              </a:rPr>
              <a:t> </a:t>
            </a:r>
            <a:r>
              <a:rPr lang="cs-CZ" altLang="cs-CZ" sz="2400" b="1" dirty="0" err="1">
                <a:latin typeface="Arial" panose="020B0604020202020204" pitchFamily="34" charset="0"/>
              </a:rPr>
              <a:t>production</a:t>
            </a:r>
            <a:endParaRPr lang="en-US" altLang="cs-CZ" sz="24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endParaRPr lang="en-US" altLang="cs-CZ" sz="1200" b="1" dirty="0"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r>
              <a:rPr lang="cs-CZ" altLang="cs-CZ" sz="2000" b="1" dirty="0">
                <a:latin typeface="Arial" panose="020B0604020202020204" pitchFamily="34" charset="0"/>
              </a:rPr>
              <a:t>       MINIMIZING OF COSTS                  MAXIMIZING OF PRODUCTION</a:t>
            </a:r>
          </a:p>
          <a:p>
            <a:pPr algn="ctr" eaLnBrk="1" hangingPunct="1">
              <a:spcBef>
                <a:spcPct val="0"/>
              </a:spcBef>
              <a:buNone/>
            </a:pPr>
            <a:endParaRPr lang="cs-CZ" altLang="cs-CZ" sz="24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cs-CZ" sz="2400" b="1" dirty="0">
                <a:latin typeface="Arial" panose="020B0604020202020204" pitchFamily="34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</p:txBody>
      </p:sp>
      <p:pic>
        <p:nvPicPr>
          <p:cNvPr id="3" name="Zástupný symbol pro obsah 2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7200" y="2438249"/>
            <a:ext cx="4040188" cy="3424540"/>
          </a:xfrm>
          <a:prstGeom prst="rect">
            <a:avLst/>
          </a:prstGeom>
        </p:spPr>
      </p:pic>
      <p:pic>
        <p:nvPicPr>
          <p:cNvPr id="6" name="Zástupný symbol pro obsah 5"/>
          <p:cNvPicPr>
            <a:picLocks noGrp="1" noChangeAspect="1"/>
          </p:cNvPicPr>
          <p:nvPr>
            <p:ph sz="quarter" idx="4"/>
          </p:nvPr>
        </p:nvPicPr>
        <p:blipFill rotWithShape="1">
          <a:blip r:embed="rId3"/>
          <a:srcRect b="13190"/>
          <a:stretch/>
        </p:blipFill>
        <p:spPr>
          <a:xfrm>
            <a:off x="4874838" y="2420172"/>
            <a:ext cx="3962399" cy="3574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75692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PRODUCTION AND TECHNOLOGY CHOICE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50" name="TextovéPole 8"/>
          <p:cNvSpPr txBox="1">
            <a:spLocks noChangeArrowheads="1"/>
          </p:cNvSpPr>
          <p:nvPr/>
        </p:nvSpPr>
        <p:spPr bwMode="auto">
          <a:xfrm>
            <a:off x="652723" y="853553"/>
            <a:ext cx="84597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EXPANSION PATH</a:t>
            </a:r>
            <a:endParaRPr lang="en-GB" altLang="cs-CZ" sz="18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>
          <a:xfrm>
            <a:off x="689268" y="1680475"/>
            <a:ext cx="3529442" cy="4575181"/>
          </a:xfrm>
        </p:spPr>
        <p:txBody>
          <a:bodyPr/>
          <a:lstStyle/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effiecient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(least-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cost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) input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combinations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every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level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output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defRPr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cs-CZ" sz="2200" b="1" dirty="0">
                <a:latin typeface="Arial" panose="020B0604020202020204" pitchFamily="34" charset="0"/>
                <a:cs typeface="Arial" panose="020B0604020202020204" pitchFamily="34" charset="0"/>
              </a:rPr>
              <a:t>EXPANSION PATH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Along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expansion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path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, input-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price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ratio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constant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equals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MRTS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418507">
            <a:off x="4201580" y="2702103"/>
            <a:ext cx="612672" cy="512108"/>
          </a:xfrm>
          <a:prstGeom prst="rect">
            <a:avLst/>
          </a:prstGeom>
        </p:spPr>
      </p:pic>
      <p:pic>
        <p:nvPicPr>
          <p:cNvPr id="8" name="Zástupný symbol pro obsah 7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18695" t="23182" r="8613"/>
          <a:stretch/>
        </p:blipFill>
        <p:spPr>
          <a:xfrm>
            <a:off x="4929050" y="1439288"/>
            <a:ext cx="4071744" cy="3138054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 rotWithShape="1">
          <a:blip r:embed="rId4"/>
          <a:srcRect b="14869"/>
          <a:stretch/>
        </p:blipFill>
        <p:spPr>
          <a:xfrm>
            <a:off x="6317673" y="4405744"/>
            <a:ext cx="2484219" cy="2261055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 rotWithShape="1">
          <a:blip r:embed="rId5"/>
          <a:srcRect l="3443" t="6145" r="7921" b="11898"/>
          <a:stretch/>
        </p:blipFill>
        <p:spPr>
          <a:xfrm>
            <a:off x="3679112" y="4613563"/>
            <a:ext cx="2638561" cy="1877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23300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PRODUCTION AND TECHNOLOGY CHOICE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LONG EXPANSION PATH (LEP)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179215"/>
            <a:ext cx="8477250" cy="5663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indent="-342900" algn="just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LEP shows how </a:t>
            </a:r>
            <a:r>
              <a:rPr lang="cs-CZ" altLang="cs-CZ" sz="2200" dirty="0">
                <a:latin typeface="Arial" panose="020B0604020202020204" pitchFamily="34" charset="0"/>
              </a:rPr>
              <a:t>t</a:t>
            </a:r>
            <a:r>
              <a:rPr lang="en-US" altLang="cs-CZ" sz="2200" dirty="0">
                <a:latin typeface="Arial" panose="020B0604020202020204" pitchFamily="34" charset="0"/>
              </a:rPr>
              <a:t>he volume output </a:t>
            </a:r>
            <a:r>
              <a:rPr lang="cs-CZ" altLang="cs-CZ" sz="2200" dirty="0" err="1">
                <a:latin typeface="Arial" panose="020B0604020202020204" pitchFamily="34" charset="0"/>
              </a:rPr>
              <a:t>changes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when the </a:t>
            </a:r>
            <a:r>
              <a:rPr lang="cs-CZ" altLang="cs-CZ" sz="2200" dirty="0" err="1">
                <a:latin typeface="Arial" panose="020B0604020202020204" pitchFamily="34" charset="0"/>
              </a:rPr>
              <a:t>firm</a:t>
            </a:r>
            <a:r>
              <a:rPr lang="en-US" altLang="cs-CZ" sz="2200" dirty="0">
                <a:latin typeface="Arial" panose="020B0604020202020204" pitchFamily="34" charset="0"/>
              </a:rPr>
              <a:t> changes leased quantities of inputs 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             </a:t>
            </a:r>
            <a:r>
              <a:rPr lang="en-US" altLang="cs-CZ" sz="2200" dirty="0" err="1">
                <a:latin typeface="Arial" panose="020B0604020202020204" pitchFamily="34" charset="0"/>
              </a:rPr>
              <a:t>relat</a:t>
            </a:r>
            <a:r>
              <a:rPr lang="cs-CZ" altLang="cs-CZ" sz="2200" dirty="0">
                <a:latin typeface="Arial" panose="020B0604020202020204" pitchFamily="34" charset="0"/>
              </a:rPr>
              <a:t>ion</a:t>
            </a:r>
            <a:r>
              <a:rPr lang="en-US" altLang="cs-CZ" sz="2200" dirty="0">
                <a:latin typeface="Arial" panose="020B0604020202020204" pitchFamily="34" charset="0"/>
              </a:rPr>
              <a:t> to </a:t>
            </a:r>
            <a:r>
              <a:rPr lang="en-US" altLang="cs-CZ" sz="2200" b="1" dirty="0">
                <a:latin typeface="Arial" panose="020B0604020202020204" pitchFamily="34" charset="0"/>
              </a:rPr>
              <a:t>returns to scale</a:t>
            </a:r>
            <a:r>
              <a:rPr lang="cs-CZ" altLang="cs-CZ" sz="2200" dirty="0">
                <a:latin typeface="Arial" panose="020B0604020202020204" pitchFamily="34" charset="0"/>
              </a:rPr>
              <a:t>:</a:t>
            </a:r>
            <a:endParaRPr lang="en-US" altLang="cs-CZ" sz="2200" dirty="0">
              <a:latin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ct val="0"/>
              </a:spcBef>
              <a:defRPr/>
            </a:pPr>
            <a:endParaRPr lang="en-US" altLang="cs-CZ" sz="1000" dirty="0">
              <a:latin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ct val="0"/>
              </a:spcBef>
              <a:defRPr/>
            </a:pPr>
            <a:r>
              <a:rPr lang="en-US" altLang="cs-CZ" sz="2200" i="1" dirty="0">
                <a:solidFill>
                  <a:srgbClr val="FF0000"/>
                </a:solidFill>
                <a:latin typeface="Arial" panose="020B0604020202020204" pitchFamily="34" charset="0"/>
              </a:rPr>
              <a:t>increasing returns to scale</a:t>
            </a:r>
          </a:p>
          <a:p>
            <a:pPr marL="1085850" lvl="1" indent="-342900" algn="just" eaLnBrk="1" hangingPunct="1">
              <a:spcBef>
                <a:spcPct val="0"/>
              </a:spcBef>
              <a:defRPr/>
            </a:pPr>
            <a:r>
              <a:rPr lang="en-US" altLang="cs-CZ" sz="2000" dirty="0">
                <a:latin typeface="Arial" panose="020B0604020202020204" pitchFamily="34" charset="0"/>
              </a:rPr>
              <a:t>the volume of output grows faster than the amount of inputs</a:t>
            </a:r>
          </a:p>
          <a:p>
            <a:pPr marL="1085850" lvl="1" indent="-342900" algn="just" eaLnBrk="1" hangingPunct="1">
              <a:spcBef>
                <a:spcPct val="0"/>
              </a:spcBef>
              <a:defRPr/>
            </a:pPr>
            <a:r>
              <a:rPr lang="en-US" altLang="cs-CZ" sz="2000" b="1" dirty="0">
                <a:latin typeface="Arial" panose="020B0604020202020204" pitchFamily="34" charset="0"/>
              </a:rPr>
              <a:t>the growth rate of output exceeds the growth rate of total costs</a:t>
            </a:r>
            <a:endParaRPr lang="cs-CZ" altLang="cs-CZ" sz="2000" b="1" dirty="0">
              <a:latin typeface="Arial" panose="020B0604020202020204" pitchFamily="34" charset="0"/>
            </a:endParaRPr>
          </a:p>
          <a:p>
            <a:pPr lvl="1" indent="0" algn="just" eaLnBrk="1" hangingPunct="1">
              <a:spcBef>
                <a:spcPct val="0"/>
              </a:spcBef>
              <a:buNone/>
              <a:defRPr/>
            </a:pPr>
            <a:endParaRPr lang="en-US" altLang="cs-CZ" sz="1000" b="1" dirty="0">
              <a:latin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ct val="0"/>
              </a:spcBef>
              <a:defRPr/>
            </a:pPr>
            <a:r>
              <a:rPr lang="en-US" altLang="cs-CZ" sz="2200" i="1" dirty="0">
                <a:solidFill>
                  <a:srgbClr val="FF0000"/>
                </a:solidFill>
                <a:latin typeface="Arial" panose="020B0604020202020204" pitchFamily="34" charset="0"/>
              </a:rPr>
              <a:t>constant returns to scale</a:t>
            </a:r>
          </a:p>
          <a:p>
            <a:pPr marL="1085850" lvl="1" indent="-342900" algn="just" eaLnBrk="1" hangingPunct="1">
              <a:spcBef>
                <a:spcPct val="0"/>
              </a:spcBef>
              <a:defRPr/>
            </a:pPr>
            <a:r>
              <a:rPr lang="cs-CZ" altLang="cs-CZ" sz="2000" dirty="0">
                <a:latin typeface="Arial" panose="020B0604020202020204" pitchFamily="34" charset="0"/>
              </a:rPr>
              <a:t>o</a:t>
            </a:r>
            <a:r>
              <a:rPr lang="en-US" altLang="cs-CZ" sz="2000" dirty="0" err="1">
                <a:latin typeface="Arial" panose="020B0604020202020204" pitchFamily="34" charset="0"/>
              </a:rPr>
              <a:t>utput</a:t>
            </a:r>
            <a:r>
              <a:rPr lang="cs-CZ" altLang="cs-CZ" sz="2000" dirty="0">
                <a:latin typeface="Arial" panose="020B0604020202020204" pitchFamily="34" charset="0"/>
              </a:rPr>
              <a:t> </a:t>
            </a:r>
            <a:r>
              <a:rPr lang="en-US" altLang="cs-CZ" sz="2000" dirty="0">
                <a:latin typeface="Arial" panose="020B0604020202020204" pitchFamily="34" charset="0"/>
              </a:rPr>
              <a:t>volume grows at the same rate as the number of inputs</a:t>
            </a:r>
          </a:p>
          <a:p>
            <a:pPr marL="1085850" lvl="1" indent="-342900" algn="just" eaLnBrk="1" hangingPunct="1">
              <a:spcBef>
                <a:spcPct val="0"/>
              </a:spcBef>
              <a:defRPr/>
            </a:pPr>
            <a:r>
              <a:rPr lang="en-US" altLang="cs-CZ" sz="2000" b="1" dirty="0">
                <a:latin typeface="Arial" panose="020B0604020202020204" pitchFamily="34" charset="0"/>
              </a:rPr>
              <a:t>the growth rate of production corresponds to the growth rate of costs</a:t>
            </a:r>
            <a:endParaRPr lang="cs-CZ" altLang="cs-CZ" sz="2000" b="1" dirty="0">
              <a:latin typeface="Arial" panose="020B0604020202020204" pitchFamily="34" charset="0"/>
            </a:endParaRPr>
          </a:p>
          <a:p>
            <a:pPr lvl="1" indent="0" algn="just" eaLnBrk="1" hangingPunct="1">
              <a:spcBef>
                <a:spcPct val="0"/>
              </a:spcBef>
              <a:buNone/>
              <a:defRPr/>
            </a:pPr>
            <a:endParaRPr lang="en-US" altLang="cs-CZ" sz="1000" dirty="0">
              <a:latin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ct val="0"/>
              </a:spcBef>
              <a:defRPr/>
            </a:pPr>
            <a:r>
              <a:rPr lang="en-US" altLang="cs-CZ" sz="2200" i="1" dirty="0">
                <a:solidFill>
                  <a:srgbClr val="FF0000"/>
                </a:solidFill>
                <a:latin typeface="Arial" panose="020B0604020202020204" pitchFamily="34" charset="0"/>
              </a:rPr>
              <a:t>decreasing returns to scale</a:t>
            </a:r>
          </a:p>
          <a:p>
            <a:pPr marL="1085850" lvl="1" indent="-342900" algn="just" eaLnBrk="1" hangingPunct="1">
              <a:spcBef>
                <a:spcPct val="0"/>
              </a:spcBef>
              <a:defRPr/>
            </a:pPr>
            <a:r>
              <a:rPr lang="en-US" altLang="cs-CZ" sz="2000" dirty="0">
                <a:latin typeface="Arial" panose="020B0604020202020204" pitchFamily="34" charset="0"/>
              </a:rPr>
              <a:t>the volume of output grows more slowly than the number of inputs</a:t>
            </a:r>
          </a:p>
          <a:p>
            <a:pPr marL="1085850" lvl="1" indent="-342900" algn="just" eaLnBrk="1" hangingPunct="1">
              <a:spcBef>
                <a:spcPct val="0"/>
              </a:spcBef>
              <a:defRPr/>
            </a:pPr>
            <a:r>
              <a:rPr lang="en-US" altLang="cs-CZ" sz="2000" b="1" dirty="0">
                <a:latin typeface="Arial" panose="020B0604020202020204" pitchFamily="34" charset="0"/>
              </a:rPr>
              <a:t>the growth rate of production is lower than the growth of costs</a:t>
            </a:r>
            <a:endParaRPr lang="cs-CZ" altLang="cs-CZ" sz="2000" b="1" dirty="0">
              <a:latin typeface="Arial" panose="020B0604020202020204" pitchFamily="34" charset="0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704" y="1936136"/>
            <a:ext cx="554040" cy="274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9210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PRODUCTION AND TECHNOLOGY CHOICE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6" name="TextovéPole 8"/>
          <p:cNvSpPr txBox="1">
            <a:spLocks noChangeArrowheads="1"/>
          </p:cNvSpPr>
          <p:nvPr/>
        </p:nvSpPr>
        <p:spPr bwMode="auto">
          <a:xfrm>
            <a:off x="377451" y="720725"/>
            <a:ext cx="8459787" cy="3093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LONG EXPANSION PATH</a:t>
            </a:r>
          </a:p>
          <a:p>
            <a:pPr algn="ctr" eaLnBrk="1" hangingPunct="1">
              <a:spcBef>
                <a:spcPct val="0"/>
              </a:spcBef>
              <a:buNone/>
            </a:pPr>
            <a:endParaRPr lang="cs-CZ" altLang="cs-CZ" sz="14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cs-CZ" sz="2000" b="1" dirty="0">
                <a:latin typeface="Arial" panose="020B0604020202020204" pitchFamily="34" charset="0"/>
              </a:rPr>
              <a:t>DIFFERENT SHAPES </a:t>
            </a:r>
            <a:r>
              <a:rPr lang="cs-CZ" altLang="cs-CZ" sz="2000" b="1" dirty="0">
                <a:latin typeface="Arial" panose="020B0604020202020204" pitchFamily="34" charset="0"/>
              </a:rPr>
              <a:t>OF ISOQUANTS</a:t>
            </a:r>
          </a:p>
          <a:p>
            <a:pPr algn="ctr" eaLnBrk="1" hangingPunct="1">
              <a:spcBef>
                <a:spcPct val="0"/>
              </a:spcBef>
              <a:buNone/>
            </a:pPr>
            <a:endParaRPr lang="en-US" altLang="cs-CZ" sz="11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endParaRPr lang="en-US" altLang="cs-CZ" sz="1200" b="1" dirty="0"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r>
              <a:rPr lang="cs-CZ" altLang="cs-CZ" sz="1400" b="1" dirty="0">
                <a:latin typeface="Arial" panose="020B0604020202020204" pitchFamily="34" charset="0"/>
              </a:rPr>
              <a:t>ISOQUANTS GET CLOSER TOGETHER                   ISOQUANTS BECOME MORE WIDELY SPACED                             </a:t>
            </a:r>
          </a:p>
          <a:p>
            <a:pPr algn="just" eaLnBrk="1" hangingPunct="1">
              <a:spcBef>
                <a:spcPct val="0"/>
              </a:spcBef>
              <a:buNone/>
            </a:pPr>
            <a:endParaRPr lang="cs-CZ" altLang="cs-CZ" sz="1400" b="1" dirty="0"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r>
              <a:rPr lang="cs-CZ" altLang="cs-CZ" sz="1400" b="1" dirty="0">
                <a:latin typeface="Arial" panose="020B0604020202020204" pitchFamily="34" charset="0"/>
              </a:rPr>
              <a:t>                                                      ISOQUANTS ARE EVENLY SPACED</a:t>
            </a:r>
            <a:endParaRPr lang="en-GB" altLang="cs-CZ" sz="14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cs-CZ" sz="2400" b="1" dirty="0">
                <a:latin typeface="Arial" panose="020B0604020202020204" pitchFamily="34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12904" y="3207657"/>
            <a:ext cx="8788880" cy="2827484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6268751">
            <a:off x="1290010" y="2793440"/>
            <a:ext cx="832424" cy="300598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17394" y="2692522"/>
            <a:ext cx="506012" cy="691789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8313403">
            <a:off x="6779165" y="2410367"/>
            <a:ext cx="506012" cy="890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9465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PRODUCTION AND TECHNOLOGY CHOICE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42106" y="2930398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THANK YOU FOR YOUR ATTENTION…</a:t>
            </a:r>
          </a:p>
        </p:txBody>
      </p:sp>
    </p:spTree>
    <p:extLst>
      <p:ext uri="{BB962C8B-B14F-4D97-AF65-F5344CB8AC3E}">
        <p14:creationId xmlns:p14="http://schemas.microsoft.com/office/powerpoint/2010/main" val="4064774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PRODUCTION AND TECHNOLOGY CHOICE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FIRM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449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Consumers in the market of goods and services</a:t>
            </a: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            formation of demand in this market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Subject</a:t>
            </a:r>
            <a:r>
              <a:rPr lang="en-US" altLang="cs-CZ" sz="2200" dirty="0">
                <a:latin typeface="Arial" panose="020B0604020202020204" pitchFamily="34" charset="0"/>
              </a:rPr>
              <a:t> which creates the main part of the supply on the market products and services </a:t>
            </a:r>
            <a:r>
              <a:rPr lang="cs-CZ" altLang="cs-CZ" sz="2200" dirty="0">
                <a:latin typeface="Arial" panose="020B0604020202020204" pitchFamily="34" charset="0"/>
              </a:rPr>
              <a:t>    </a:t>
            </a:r>
            <a:r>
              <a:rPr lang="cs-CZ" altLang="cs-CZ" sz="2200" b="1" dirty="0">
                <a:latin typeface="Arial" panose="020B0604020202020204" pitchFamily="34" charset="0"/>
              </a:rPr>
              <a:t>FIRM</a:t>
            </a:r>
            <a:endParaRPr lang="en-US" altLang="cs-CZ" sz="2200" b="1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C</a:t>
            </a:r>
            <a:r>
              <a:rPr lang="en-US" altLang="cs-CZ" sz="2200" dirty="0" err="1">
                <a:latin typeface="Arial" panose="020B0604020202020204" pitchFamily="34" charset="0"/>
              </a:rPr>
              <a:t>auses</a:t>
            </a:r>
            <a:r>
              <a:rPr lang="en-US" altLang="cs-CZ" sz="2200" dirty="0">
                <a:latin typeface="Arial" panose="020B0604020202020204" pitchFamily="34" charset="0"/>
              </a:rPr>
              <a:t> of the existence of the </a:t>
            </a:r>
            <a:r>
              <a:rPr lang="cs-CZ" altLang="cs-CZ" sz="2200" dirty="0" err="1">
                <a:latin typeface="Arial" panose="020B0604020202020204" pitchFamily="34" charset="0"/>
              </a:rPr>
              <a:t>firm</a:t>
            </a:r>
            <a:r>
              <a:rPr lang="en-US" altLang="cs-CZ" sz="2200" dirty="0">
                <a:latin typeface="Arial" panose="020B0604020202020204" pitchFamily="34" charset="0"/>
              </a:rPr>
              <a:t>: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en-US" altLang="cs-CZ" sz="2000" dirty="0">
                <a:latin typeface="Arial" panose="020B0604020202020204" pitchFamily="34" charset="0"/>
              </a:rPr>
              <a:t>the benefits of teamwork</a:t>
            </a:r>
          </a:p>
          <a:p>
            <a:pPr marL="1028700" lvl="1" eaLnBrk="1" hangingPunct="1">
              <a:spcBef>
                <a:spcPct val="0"/>
              </a:spcBef>
              <a:defRPr/>
            </a:pPr>
            <a:r>
              <a:rPr lang="cs-CZ" altLang="cs-CZ" sz="2000" dirty="0" err="1">
                <a:latin typeface="Arial" panose="020B0604020202020204" pitchFamily="34" charset="0"/>
              </a:rPr>
              <a:t>r</a:t>
            </a:r>
            <a:r>
              <a:rPr lang="en-US" altLang="cs-CZ" sz="2000" dirty="0" err="1">
                <a:latin typeface="Arial" panose="020B0604020202020204" pitchFamily="34" charset="0"/>
              </a:rPr>
              <a:t>educ</a:t>
            </a:r>
            <a:r>
              <a:rPr lang="cs-CZ" altLang="cs-CZ" sz="2000" dirty="0" err="1">
                <a:latin typeface="Arial" panose="020B0604020202020204" pitchFamily="34" charset="0"/>
              </a:rPr>
              <a:t>ing</a:t>
            </a:r>
            <a:r>
              <a:rPr lang="cs-CZ" altLang="cs-CZ" sz="2000" dirty="0">
                <a:latin typeface="Arial" panose="020B0604020202020204" pitchFamily="34" charset="0"/>
              </a:rPr>
              <a:t> </a:t>
            </a:r>
            <a:r>
              <a:rPr lang="cs-CZ" altLang="cs-CZ" sz="2000" dirty="0" err="1">
                <a:latin typeface="Arial" panose="020B0604020202020204" pitchFamily="34" charset="0"/>
              </a:rPr>
              <a:t>the</a:t>
            </a:r>
            <a:r>
              <a:rPr lang="en-US" altLang="cs-CZ" sz="2000" dirty="0">
                <a:latin typeface="Arial" panose="020B0604020202020204" pitchFamily="34" charset="0"/>
              </a:rPr>
              <a:t> costs associated with entering into contracts</a:t>
            </a:r>
          </a:p>
          <a:p>
            <a:pPr marL="285750" indent="-285750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transaction costs </a:t>
            </a:r>
            <a:r>
              <a:rPr lang="en-US" altLang="cs-CZ" sz="2200" dirty="0">
                <a:latin typeface="Arial" panose="020B0604020202020204" pitchFamily="34" charset="0"/>
              </a:rPr>
              <a:t>(author of Harry Ronald </a:t>
            </a:r>
            <a:r>
              <a:rPr lang="en-US" altLang="cs-CZ" sz="2200" dirty="0" err="1">
                <a:latin typeface="Arial" panose="020B0604020202020204" pitchFamily="34" charset="0"/>
              </a:rPr>
              <a:t>Coase</a:t>
            </a:r>
            <a:r>
              <a:rPr lang="en-US" altLang="cs-CZ" sz="2200" dirty="0">
                <a:latin typeface="Arial" panose="020B0604020202020204" pitchFamily="34" charset="0"/>
              </a:rPr>
              <a:t>, development of neoclassical theory of the firm)</a:t>
            </a: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262" y="1981775"/>
            <a:ext cx="481610" cy="26537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PRODUCTION AD TECHNOLOGY CHOICE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FIRM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cs-CZ" sz="2200" b="1" dirty="0">
                <a:latin typeface="Arial" panose="020B0604020202020204" pitchFamily="34" charset="0"/>
              </a:rPr>
              <a:t>Neoclassical theory of the firm </a:t>
            </a:r>
            <a:r>
              <a:rPr lang="en-US" altLang="cs-CZ" sz="2200" dirty="0">
                <a:latin typeface="Arial" panose="020B0604020202020204" pitchFamily="34" charset="0"/>
              </a:rPr>
              <a:t>- analysis of behavior in the marketplace with an emphasis on deciding the amount and cost of production and of technology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choice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          limitations:</a:t>
            </a:r>
          </a:p>
          <a:p>
            <a:pPr marL="1028700" lvl="1" algn="just" eaLnBrk="1" hangingPunct="1">
              <a:spcBef>
                <a:spcPct val="0"/>
              </a:spcBef>
              <a:defRPr/>
            </a:pPr>
            <a:r>
              <a:rPr lang="en-US" altLang="cs-CZ" sz="2000" b="1" dirty="0">
                <a:latin typeface="Arial" panose="020B0604020202020204" pitchFamily="34" charset="0"/>
              </a:rPr>
              <a:t>Market</a:t>
            </a:r>
            <a:r>
              <a:rPr lang="en-US" altLang="cs-CZ" sz="2000" dirty="0">
                <a:latin typeface="Arial" panose="020B0604020202020204" pitchFamily="34" charset="0"/>
              </a:rPr>
              <a:t> - level of demand for farm-produced</a:t>
            </a:r>
          </a:p>
          <a:p>
            <a:pPr marL="1028700" lvl="1" algn="just" eaLnBrk="1" hangingPunct="1">
              <a:spcBef>
                <a:spcPct val="0"/>
              </a:spcBef>
              <a:defRPr/>
            </a:pPr>
            <a:r>
              <a:rPr lang="en-US" altLang="cs-CZ" sz="2000" b="1" dirty="0">
                <a:latin typeface="Arial" panose="020B0604020202020204" pitchFamily="34" charset="0"/>
              </a:rPr>
              <a:t>Economic</a:t>
            </a:r>
            <a:r>
              <a:rPr lang="en-US" altLang="cs-CZ" sz="2000" dirty="0">
                <a:latin typeface="Arial" panose="020B0604020202020204" pitchFamily="34" charset="0"/>
              </a:rPr>
              <a:t> - on the cost side (limitations in terms of competition)</a:t>
            </a:r>
          </a:p>
          <a:p>
            <a:pPr marL="1028700" lvl="1" algn="just" eaLnBrk="1" hangingPunct="1">
              <a:spcBef>
                <a:spcPct val="0"/>
              </a:spcBef>
              <a:defRPr/>
            </a:pPr>
            <a:r>
              <a:rPr lang="en-US" altLang="cs-CZ" sz="2000" dirty="0" err="1">
                <a:latin typeface="Arial" panose="020B0604020202020204" pitchFamily="34" charset="0"/>
              </a:rPr>
              <a:t>Techologic</a:t>
            </a:r>
            <a:r>
              <a:rPr lang="cs-CZ" altLang="cs-CZ" sz="2000" dirty="0" err="1">
                <a:latin typeface="Arial" panose="020B0604020202020204" pitchFamily="34" charset="0"/>
              </a:rPr>
              <a:t>ally</a:t>
            </a:r>
            <a:r>
              <a:rPr lang="en-US" altLang="cs-CZ" sz="2000" dirty="0">
                <a:latin typeface="Arial" panose="020B0604020202020204" pitchFamily="34" charset="0"/>
              </a:rPr>
              <a:t> - a limited number of technologies and natural conditions</a:t>
            </a: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 main objective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firm</a:t>
            </a:r>
            <a:r>
              <a:rPr lang="en-US" altLang="cs-CZ" sz="2200" dirty="0">
                <a:latin typeface="Arial" panose="020B0604020202020204" pitchFamily="34" charset="0"/>
              </a:rPr>
              <a:t> is to </a:t>
            </a:r>
            <a:r>
              <a:rPr lang="cs-CZ" altLang="cs-CZ" sz="2200" dirty="0">
                <a:latin typeface="Arial" panose="020B0604020202020204" pitchFamily="34" charset="0"/>
              </a:rPr>
              <a:t>MAXIMIZE THE PROFIT</a:t>
            </a:r>
            <a:r>
              <a:rPr lang="en-US" altLang="cs-CZ" sz="2200" dirty="0">
                <a:latin typeface="Arial" panose="020B0604020202020204" pitchFamily="34" charset="0"/>
              </a:rPr>
              <a:t> (first used by  Antoine Augustin </a:t>
            </a:r>
            <a:r>
              <a:rPr lang="en-US" altLang="cs-CZ" sz="2200" dirty="0" err="1">
                <a:latin typeface="Arial" panose="020B0604020202020204" pitchFamily="34" charset="0"/>
              </a:rPr>
              <a:t>Cournot</a:t>
            </a:r>
            <a:r>
              <a:rPr lang="en-US" altLang="cs-CZ" sz="2200" dirty="0">
                <a:latin typeface="Arial" panose="020B0604020202020204" pitchFamily="34" charset="0"/>
              </a:rPr>
              <a:t>)</a:t>
            </a:r>
            <a:endParaRPr lang="en-GB" altLang="cs-CZ" sz="2200" dirty="0">
              <a:latin typeface="Arial" panose="020B060402020202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974" y="2951039"/>
            <a:ext cx="481610" cy="265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139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PRODUCTION AND TECHNOLOGY CHOICE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TECHNOLOGICAL CONSTRAINTS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79" name="TextovéPole 10"/>
              <p:cNvSpPr txBox="1">
                <a:spLocks noChangeArrowheads="1"/>
              </p:cNvSpPr>
              <p:nvPr/>
            </p:nvSpPr>
            <p:spPr bwMode="auto">
              <a:xfrm>
                <a:off x="338138" y="1523285"/>
                <a:ext cx="8477250" cy="28007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marL="285750" indent="-285750" algn="just" eaLnBrk="1" hangingPunct="1">
                  <a:spcBef>
                    <a:spcPct val="0"/>
                  </a:spcBef>
                  <a:defRPr/>
                </a:pPr>
                <a:r>
                  <a:rPr lang="en-US" altLang="cs-CZ" sz="2200" dirty="0">
                    <a:latin typeface="Arial" panose="020B0604020202020204" pitchFamily="34" charset="0"/>
                  </a:rPr>
                  <a:t>The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firm</a:t>
                </a:r>
                <a:r>
                  <a:rPr lang="en-US" altLang="cs-CZ" sz="2200" dirty="0">
                    <a:latin typeface="Arial" panose="020B0604020202020204" pitchFamily="34" charset="0"/>
                  </a:rPr>
                  <a:t> is in production limited to those production plans that are technologically feasible 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         SET OF PRODUCTION</a:t>
                </a:r>
                <a:endParaRPr lang="en-US" altLang="cs-CZ" sz="2200" dirty="0">
                  <a:latin typeface="Arial" panose="020B0604020202020204" pitchFamily="34" charset="0"/>
                </a:endParaRPr>
              </a:p>
              <a:p>
                <a:pPr marL="285750" indent="-285750" algn="just" eaLnBrk="1" hangingPunct="1">
                  <a:spcBef>
                    <a:spcPct val="0"/>
                  </a:spcBef>
                  <a:defRPr/>
                </a:pPr>
                <a:endParaRPr lang="en-US" altLang="cs-CZ" sz="2200" dirty="0">
                  <a:latin typeface="Arial" panose="020B0604020202020204" pitchFamily="34" charset="0"/>
                </a:endParaRPr>
              </a:p>
              <a:p>
                <a:pPr marL="285750" indent="-285750" algn="just" eaLnBrk="1" hangingPunct="1">
                  <a:spcBef>
                    <a:spcPct val="0"/>
                  </a:spcBef>
                  <a:defRPr/>
                </a:pPr>
                <a:r>
                  <a:rPr lang="en-US" altLang="cs-CZ" sz="2200" dirty="0">
                    <a:latin typeface="Arial" panose="020B0604020202020204" pitchFamily="34" charset="0"/>
                  </a:rPr>
                  <a:t>all combinations of input and output, which is given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firm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en-US" altLang="cs-CZ" sz="2200" dirty="0">
                    <a:latin typeface="Arial" panose="020B0604020202020204" pitchFamily="34" charset="0"/>
                  </a:rPr>
                  <a:t>able to produce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with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the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en-US" altLang="cs-CZ" sz="2200" dirty="0">
                    <a:latin typeface="Arial" panose="020B0604020202020204" pitchFamily="34" charset="0"/>
                  </a:rPr>
                  <a:t>technology - maximum – 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PRODUCTION FUNCTION </a:t>
                </a:r>
              </a:p>
              <a:p>
                <a:pPr marL="285750" indent="-285750" algn="just" eaLnBrk="1" hangingPunct="1">
                  <a:spcBef>
                    <a:spcPct val="0"/>
                  </a:spcBef>
                  <a:defRPr/>
                </a:pP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algn="ctr" eaLnBrk="1" hangingPunct="1">
                  <a:spcBef>
                    <a:spcPct val="0"/>
                  </a:spcBef>
                  <a:buNone/>
                  <a:defRPr/>
                </a:pPr>
                <a:r>
                  <a:rPr lang="cs-CZ" altLang="cs-CZ" sz="2200" dirty="0"/>
                  <a:t>Q</a:t>
                </a:r>
                <a14:m>
                  <m:oMath xmlns:m="http://schemas.openxmlformats.org/officeDocument/2006/math">
                    <m:r>
                      <a:rPr lang="en-GB" altLang="cs-CZ" sz="220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altLang="cs-CZ" sz="2200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cs-CZ" altLang="cs-CZ" sz="22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cs-CZ" altLang="cs-CZ" sz="22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cs-CZ" altLang="cs-CZ" sz="22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cs-CZ" altLang="cs-CZ" sz="2200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cs-CZ" altLang="cs-CZ" sz="22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cs-CZ" altLang="cs-CZ" sz="2200" b="0" i="1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cs-CZ" altLang="cs-CZ" sz="22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cs-CZ" altLang="cs-CZ" sz="22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cs-CZ" altLang="cs-CZ" sz="22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altLang="cs-CZ" sz="2200" dirty="0"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079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8138" y="1523285"/>
                <a:ext cx="8477250" cy="2800767"/>
              </a:xfrm>
              <a:prstGeom prst="rect">
                <a:avLst/>
              </a:prstGeom>
              <a:blipFill>
                <a:blip r:embed="rId2"/>
                <a:stretch>
                  <a:fillRect l="-791" t="-1307" r="-863" b="-348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7226" y="1981775"/>
            <a:ext cx="481610" cy="265377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010822">
            <a:off x="2402017" y="3555123"/>
            <a:ext cx="873022" cy="486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015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PRODUCTION AND TECHNOLOGY CHOICE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PRODUCTION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79" name="TextovéPole 10"/>
              <p:cNvSpPr txBox="1">
                <a:spLocks noChangeArrowheads="1"/>
              </p:cNvSpPr>
              <p:nvPr/>
            </p:nvSpPr>
            <p:spPr bwMode="auto">
              <a:xfrm>
                <a:off x="338138" y="1523285"/>
                <a:ext cx="8477250" cy="4124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marL="285750" indent="-285750" algn="just" eaLnBrk="1" hangingPunct="1">
                  <a:spcBef>
                    <a:spcPct val="0"/>
                  </a:spcBef>
                  <a:defRPr/>
                </a:pPr>
                <a:r>
                  <a:rPr lang="en-US" altLang="cs-CZ" sz="2200" dirty="0">
                    <a:latin typeface="Arial" panose="020B0604020202020204" pitchFamily="34" charset="0"/>
                  </a:rPr>
                  <a:t>The original equation </a:t>
                </a:r>
                <a:r>
                  <a:rPr lang="cs-CZ" altLang="cs-CZ" sz="2200" dirty="0"/>
                  <a:t>Q</a:t>
                </a:r>
                <a14:m>
                  <m:oMath xmlns:m="http://schemas.openxmlformats.org/officeDocument/2006/math">
                    <m:r>
                      <a:rPr lang="en-GB" altLang="cs-CZ" sz="22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altLang="cs-CZ" sz="2200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cs-CZ" altLang="cs-CZ" sz="22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cs-CZ" altLang="cs-CZ" sz="2200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cs-CZ" altLang="cs-CZ" sz="2200" i="1">
                        <a:latin typeface="Cambria Math" panose="02040503050406030204" pitchFamily="18" charset="0"/>
                      </a:rPr>
                      <m:t>, </m:t>
                    </m:r>
                    <m:r>
                      <a:rPr lang="cs-CZ" altLang="cs-CZ" sz="2200" i="1">
                        <a:latin typeface="Cambria Math" panose="02040503050406030204" pitchFamily="18" charset="0"/>
                      </a:rPr>
                      <m:t>𝐿</m:t>
                    </m:r>
                    <m:r>
                      <a:rPr lang="cs-CZ" altLang="cs-CZ" sz="2200" i="1">
                        <a:latin typeface="Cambria Math" panose="02040503050406030204" pitchFamily="18" charset="0"/>
                      </a:rPr>
                      <m:t>, </m:t>
                    </m:r>
                    <m:r>
                      <a:rPr lang="cs-CZ" altLang="cs-CZ" sz="2200" i="1">
                        <a:latin typeface="Cambria Math" panose="02040503050406030204" pitchFamily="18" charset="0"/>
                      </a:rPr>
                      <m:t>𝐾</m:t>
                    </m:r>
                    <m:r>
                      <a:rPr lang="cs-CZ" altLang="cs-CZ" sz="2200" i="1">
                        <a:latin typeface="Cambria Math" panose="02040503050406030204" pitchFamily="18" charset="0"/>
                      </a:rPr>
                      <m:t>, </m:t>
                    </m:r>
                    <m:r>
                      <a:rPr lang="cs-CZ" altLang="cs-CZ" sz="2200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cs-CZ" altLang="cs-CZ" sz="22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cs-CZ" altLang="cs-CZ" sz="2200" dirty="0">
                    <a:latin typeface="Arial" panose="020B0604020202020204" pitchFamily="34" charset="0"/>
                  </a:rPr>
                  <a:t>  - </a:t>
                </a:r>
                <a:r>
                  <a:rPr lang="en-US" altLang="cs-CZ" sz="2200" dirty="0">
                    <a:latin typeface="Arial" panose="020B0604020202020204" pitchFamily="34" charset="0"/>
                  </a:rPr>
                  <a:t> too complicated for analysis - 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s</a:t>
                </a:r>
                <a:r>
                  <a:rPr lang="en-US" altLang="cs-CZ" sz="2200" dirty="0" err="1">
                    <a:latin typeface="Arial" panose="020B0604020202020204" pitchFamily="34" charset="0"/>
                  </a:rPr>
                  <a:t>implification</a:t>
                </a: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285750" indent="-285750" algn="just" eaLnBrk="1" hangingPunct="1">
                  <a:spcBef>
                    <a:spcPct val="0"/>
                  </a:spcBef>
                  <a:defRPr/>
                </a:pP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3486150" lvl="7" indent="0" algn="just" eaLnBrk="1" hangingPunct="1">
                  <a:spcBef>
                    <a:spcPct val="0"/>
                  </a:spcBef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altLang="cs-CZ" b="0" i="1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cs-CZ" altLang="cs-CZ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altLang="cs-CZ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cs-CZ" altLang="cs-CZ" b="0" i="1" smtClean="0">
                          <a:latin typeface="Cambria Math" panose="02040503050406030204" pitchFamily="18" charset="0"/>
                        </a:rPr>
                        <m:t> (</m:t>
                      </m:r>
                      <m:r>
                        <a:rPr lang="cs-CZ" altLang="cs-CZ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cs-CZ" altLang="cs-CZ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cs-CZ" altLang="cs-CZ" b="0" i="1" smtClean="0">
                          <a:latin typeface="Cambria Math" panose="02040503050406030204" pitchFamily="18" charset="0"/>
                        </a:rPr>
                        <m:t>𝐿</m:t>
                      </m:r>
                      <m:r>
                        <a:rPr lang="cs-CZ" altLang="cs-CZ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cs-CZ" altLang="cs-CZ" dirty="0">
                  <a:latin typeface="Arial" panose="020B0604020202020204" pitchFamily="34" charset="0"/>
                </a:endParaRPr>
              </a:p>
              <a:p>
                <a:pPr marL="285750" indent="-285750" algn="just" eaLnBrk="1" hangingPunct="1">
                  <a:spcBef>
                    <a:spcPct val="0"/>
                  </a:spcBef>
                  <a:defRPr/>
                </a:pP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285750" indent="-285750" algn="just" eaLnBrk="1" hangingPunct="1">
                  <a:spcBef>
                    <a:spcPct val="0"/>
                  </a:spcBef>
                  <a:defRPr/>
                </a:pPr>
                <a:r>
                  <a:rPr lang="en-US" altLang="cs-CZ" sz="2200" dirty="0">
                    <a:latin typeface="Arial" panose="020B0604020202020204" pitchFamily="34" charset="0"/>
                  </a:rPr>
                  <a:t>Expression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en-US" altLang="cs-CZ" sz="2200" dirty="0">
                    <a:latin typeface="Arial" panose="020B0604020202020204" pitchFamily="34" charset="0"/>
                  </a:rPr>
                  <a:t>of the maximum output:</a:t>
                </a:r>
              </a:p>
              <a:p>
                <a:pPr marL="1028700" lvl="1" algn="just" eaLnBrk="1" hangingPunct="1">
                  <a:spcBef>
                    <a:spcPct val="0"/>
                  </a:spcBef>
                  <a:defRPr/>
                </a:pPr>
                <a:r>
                  <a:rPr lang="cs-CZ" altLang="cs-CZ" sz="2000" b="1" dirty="0">
                    <a:latin typeface="Arial" panose="020B0604020202020204" pitchFamily="34" charset="0"/>
                  </a:rPr>
                  <a:t>i</a:t>
                </a:r>
                <a:r>
                  <a:rPr lang="en-US" altLang="cs-CZ" sz="2000" b="1" dirty="0" err="1">
                    <a:latin typeface="Arial" panose="020B0604020202020204" pitchFamily="34" charset="0"/>
                  </a:rPr>
                  <a:t>mmediate</a:t>
                </a:r>
                <a:r>
                  <a:rPr lang="en-US" altLang="cs-CZ" sz="2000" b="1" dirty="0">
                    <a:latin typeface="Arial" panose="020B0604020202020204" pitchFamily="34" charset="0"/>
                  </a:rPr>
                  <a:t> </a:t>
                </a:r>
                <a:r>
                  <a:rPr lang="en-US" altLang="cs-CZ" sz="2000" dirty="0">
                    <a:latin typeface="Arial" panose="020B0604020202020204" pitchFamily="34" charset="0"/>
                  </a:rPr>
                  <a:t>- short-term production function</a:t>
                </a:r>
              </a:p>
              <a:p>
                <a:pPr marL="1028700" lvl="1" algn="just" eaLnBrk="1" hangingPunct="1">
                  <a:spcBef>
                    <a:spcPct val="0"/>
                  </a:spcBef>
                  <a:defRPr/>
                </a:pPr>
                <a:r>
                  <a:rPr lang="en-US" altLang="cs-CZ" sz="2000" b="1" dirty="0">
                    <a:latin typeface="Arial" panose="020B0604020202020204" pitchFamily="34" charset="0"/>
                  </a:rPr>
                  <a:t>future</a:t>
                </a:r>
                <a:r>
                  <a:rPr lang="en-US" altLang="cs-CZ" sz="2000" dirty="0">
                    <a:latin typeface="Arial" panose="020B0604020202020204" pitchFamily="34" charset="0"/>
                  </a:rPr>
                  <a:t> - long-term production function</a:t>
                </a:r>
              </a:p>
              <a:p>
                <a:pPr marL="285750" indent="-285750" algn="just" eaLnBrk="1" hangingPunct="1">
                  <a:spcBef>
                    <a:spcPct val="0"/>
                  </a:spcBef>
                  <a:defRPr/>
                </a:pPr>
                <a:endParaRPr lang="en-US" altLang="cs-CZ" sz="2200" dirty="0">
                  <a:latin typeface="Arial" panose="020B0604020202020204" pitchFamily="34" charset="0"/>
                </a:endParaRPr>
              </a:p>
              <a:p>
                <a:pPr marL="285750" indent="-285750" algn="just" eaLnBrk="1" hangingPunct="1">
                  <a:spcBef>
                    <a:spcPct val="0"/>
                  </a:spcBef>
                  <a:defRPr/>
                </a:pPr>
                <a:r>
                  <a:rPr lang="en-US" altLang="cs-CZ" sz="2200" dirty="0">
                    <a:latin typeface="Arial" panose="020B0604020202020204" pitchFamily="34" charset="0"/>
                  </a:rPr>
                  <a:t>We distinguish 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very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short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run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production</a:t>
                </a:r>
                <a:r>
                  <a:rPr lang="en-US" altLang="cs-CZ" sz="2200" dirty="0">
                    <a:latin typeface="Arial" panose="020B0604020202020204" pitchFamily="34" charset="0"/>
                  </a:rPr>
                  <a:t>, short and long 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run </a:t>
                </a:r>
                <a:r>
                  <a:rPr lang="en-US" altLang="cs-CZ" sz="2200" dirty="0">
                    <a:latin typeface="Arial" panose="020B0604020202020204" pitchFamily="34" charset="0"/>
                  </a:rPr>
                  <a:t>production (Alfred Marshall)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.</a:t>
                </a:r>
                <a:endParaRPr lang="en-US" altLang="cs-CZ" sz="2200" dirty="0">
                  <a:latin typeface="Arial" panose="020B0604020202020204" pitchFamily="34" charset="0"/>
                </a:endParaRPr>
              </a:p>
              <a:p>
                <a:pPr marL="285750" indent="-285750" algn="just" eaLnBrk="1" hangingPunct="1">
                  <a:spcBef>
                    <a:spcPct val="0"/>
                  </a:spcBef>
                  <a:defRPr/>
                </a:pPr>
                <a:endParaRPr lang="en-US" altLang="cs-CZ" sz="2200" dirty="0"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079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8138" y="1523285"/>
                <a:ext cx="8477250" cy="4124206"/>
              </a:xfrm>
              <a:prstGeom prst="rect">
                <a:avLst/>
              </a:prstGeom>
              <a:blipFill>
                <a:blip r:embed="rId2"/>
                <a:stretch>
                  <a:fillRect l="-791" t="-1183" r="-86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835379">
            <a:off x="3106979" y="2378763"/>
            <a:ext cx="638497" cy="351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563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PRODUCTION AND TECHNOLOGY CHOICE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50" name="TextovéPole 8"/>
          <p:cNvSpPr txBox="1">
            <a:spLocks noChangeArrowheads="1"/>
          </p:cNvSpPr>
          <p:nvPr/>
        </p:nvSpPr>
        <p:spPr bwMode="auto">
          <a:xfrm>
            <a:off x="342105" y="959207"/>
            <a:ext cx="8459787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PRODUCTION FUNCTION</a:t>
            </a:r>
            <a:endParaRPr lang="en-GB" altLang="cs-CZ" sz="24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</p:txBody>
      </p:sp>
      <p:pic>
        <p:nvPicPr>
          <p:cNvPr id="6" name="Zástupný symbol pro obsah 5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27013"/>
          <a:stretch/>
        </p:blipFill>
        <p:spPr>
          <a:xfrm>
            <a:off x="4233417" y="1734048"/>
            <a:ext cx="4568475" cy="3520839"/>
          </a:xfrm>
          <a:prstGeom prst="rect">
            <a:avLst/>
          </a:prstGeom>
        </p:spPr>
      </p:pic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>
          <a:xfrm>
            <a:off x="783605" y="2067203"/>
            <a:ext cx="3008313" cy="3798888"/>
          </a:xfrm>
        </p:spPr>
        <p:txBody>
          <a:bodyPr/>
          <a:lstStyle/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cs-CZ" altLang="cs-CZ" sz="2200" b="1" dirty="0">
                <a:latin typeface="Arial" panose="020B0604020202020204" pitchFamily="34" charset="0"/>
              </a:rPr>
              <a:t>l</a:t>
            </a:r>
            <a:r>
              <a:rPr lang="en-US" altLang="cs-CZ" sz="2200" b="1" dirty="0">
                <a:latin typeface="Arial" panose="020B0604020202020204" pitchFamily="34" charset="0"/>
              </a:rPr>
              <a:t>aw of diminishing returns </a:t>
            </a:r>
            <a:r>
              <a:rPr lang="cs-CZ" altLang="cs-CZ" sz="2200" b="1" dirty="0" err="1">
                <a:latin typeface="Arial" panose="020B0604020202020204" pitchFamily="34" charset="0"/>
              </a:rPr>
              <a:t>from</a:t>
            </a:r>
            <a:r>
              <a:rPr lang="cs-CZ" altLang="cs-CZ" sz="2200" b="1" dirty="0">
                <a:latin typeface="Arial" panose="020B0604020202020204" pitchFamily="34" charset="0"/>
              </a:rPr>
              <a:t> </a:t>
            </a:r>
            <a:r>
              <a:rPr lang="cs-CZ" altLang="cs-CZ" sz="2200" b="1" dirty="0" err="1">
                <a:latin typeface="Arial" panose="020B0604020202020204" pitchFamily="34" charset="0"/>
              </a:rPr>
              <a:t>the</a:t>
            </a:r>
            <a:r>
              <a:rPr lang="en-US" altLang="cs-CZ" sz="2200" b="1" dirty="0">
                <a:latin typeface="Arial" panose="020B0604020202020204" pitchFamily="34" charset="0"/>
              </a:rPr>
              <a:t> production factor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under the curve is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en-US" altLang="cs-CZ" sz="2200" dirty="0">
                <a:latin typeface="Arial" panose="020B0604020202020204" pitchFamily="34" charset="0"/>
              </a:rPr>
              <a:t> set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production</a:t>
            </a:r>
            <a:endParaRPr lang="en-GB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4108691" y="2918694"/>
            <a:ext cx="1844732" cy="487722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9639469">
            <a:off x="3942794" y="3928172"/>
            <a:ext cx="2366845" cy="48772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PRODUCTION AND TECHNOLOGY CHOICE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SHORT RUN PRODUCTION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79" name="TextovéPole 10"/>
              <p:cNvSpPr txBox="1">
                <a:spLocks noChangeArrowheads="1"/>
              </p:cNvSpPr>
              <p:nvPr/>
            </p:nvSpPr>
            <p:spPr bwMode="auto">
              <a:xfrm>
                <a:off x="338138" y="1523285"/>
                <a:ext cx="8477250" cy="44627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marL="285750" indent="-285750" algn="just" eaLnBrk="1" hangingPunct="1">
                  <a:spcBef>
                    <a:spcPct val="0"/>
                  </a:spcBef>
                  <a:defRPr/>
                </a:pPr>
                <a:r>
                  <a:rPr lang="cs-CZ" altLang="cs-CZ" sz="2200" dirty="0">
                    <a:latin typeface="Arial" panose="020B0604020202020204" pitchFamily="34" charset="0"/>
                  </a:rPr>
                  <a:t>SHORT RUN?</a:t>
                </a:r>
              </a:p>
              <a:p>
                <a:pPr marL="285750" indent="-285750" algn="just" eaLnBrk="1" hangingPunct="1">
                  <a:spcBef>
                    <a:spcPct val="0"/>
                  </a:spcBef>
                  <a:defRPr/>
                </a:pPr>
                <a:r>
                  <a:rPr lang="cs-CZ" altLang="cs-CZ" sz="2200" dirty="0" err="1">
                    <a:latin typeface="Arial" panose="020B0604020202020204" pitchFamily="34" charset="0"/>
                  </a:rPr>
                  <a:t>It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en-US" altLang="cs-CZ" sz="2200" dirty="0">
                    <a:latin typeface="Arial" panose="020B0604020202020204" pitchFamily="34" charset="0"/>
                  </a:rPr>
                  <a:t>is not determined 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by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the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en-US" altLang="cs-CZ" sz="2200" dirty="0">
                    <a:latin typeface="Arial" panose="020B0604020202020204" pitchFamily="34" charset="0"/>
                  </a:rPr>
                  <a:t>time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range</a:t>
                </a:r>
                <a:r>
                  <a:rPr lang="en-US" altLang="cs-CZ" sz="2200" dirty="0">
                    <a:latin typeface="Arial" panose="020B0604020202020204" pitchFamily="34" charset="0"/>
                  </a:rPr>
                  <a:t> but 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by </a:t>
                </a:r>
                <a:r>
                  <a:rPr lang="en-US" altLang="cs-CZ" sz="2200" dirty="0">
                    <a:latin typeface="Arial" panose="020B0604020202020204" pitchFamily="34" charset="0"/>
                  </a:rPr>
                  <a:t>the existence of only one production factor, which can be changed (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VARIABLE</a:t>
                </a:r>
                <a:r>
                  <a:rPr lang="en-US" altLang="cs-CZ" sz="2200" dirty="0">
                    <a:latin typeface="Arial" panose="020B0604020202020204" pitchFamily="34" charset="0"/>
                  </a:rPr>
                  <a:t> inputs), other factors are 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FIXED</a:t>
                </a:r>
                <a:endParaRPr lang="en-US" altLang="cs-CZ" sz="2200" dirty="0">
                  <a:latin typeface="Arial" panose="020B0604020202020204" pitchFamily="34" charset="0"/>
                </a:endParaRPr>
              </a:p>
              <a:p>
                <a:pPr marL="285750" indent="-285750" algn="just" eaLnBrk="1" hangingPunct="1">
                  <a:spcBef>
                    <a:spcPct val="0"/>
                  </a:spcBef>
                  <a:defRPr/>
                </a:pPr>
                <a:endParaRPr lang="en-US" altLang="cs-CZ" sz="2200" dirty="0">
                  <a:latin typeface="Arial" panose="020B0604020202020204" pitchFamily="34" charset="0"/>
                </a:endParaRPr>
              </a:p>
              <a:p>
                <a:pPr algn="just" eaLnBrk="1" hangingPunct="1">
                  <a:spcBef>
                    <a:spcPct val="0"/>
                  </a:spcBef>
                  <a:buNone/>
                  <a:defRPr/>
                </a:pPr>
                <a:r>
                  <a:rPr lang="cs-CZ" altLang="cs-CZ" sz="2200" dirty="0">
                    <a:latin typeface="Arial" panose="020B0604020202020204" pitchFamily="34" charset="0"/>
                  </a:rPr>
                  <a:t>              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we</a:t>
                </a:r>
                <a:r>
                  <a:rPr lang="en-US" altLang="cs-CZ" sz="2200" dirty="0">
                    <a:latin typeface="Arial" panose="020B0604020202020204" pitchFamily="34" charset="0"/>
                  </a:rPr>
                  <a:t> can change only 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LABOR</a:t>
                </a:r>
                <a:r>
                  <a:rPr lang="en-US" altLang="cs-CZ" sz="2200" dirty="0">
                    <a:latin typeface="Arial" panose="020B0604020202020204" pitchFamily="34" charset="0"/>
                  </a:rPr>
                  <a:t>, capital remains fixed</a:t>
                </a:r>
              </a:p>
              <a:p>
                <a:pPr marL="285750" indent="-285750" algn="just" eaLnBrk="1" hangingPunct="1">
                  <a:spcBef>
                    <a:spcPct val="0"/>
                  </a:spcBef>
                  <a:defRPr/>
                </a:pPr>
                <a:endParaRPr lang="en-US" altLang="cs-CZ" sz="2200" dirty="0">
                  <a:latin typeface="Arial" panose="020B0604020202020204" pitchFamily="34" charset="0"/>
                </a:endParaRPr>
              </a:p>
              <a:p>
                <a:pPr marL="285750" indent="-285750" algn="just" eaLnBrk="1" hangingPunct="1">
                  <a:spcBef>
                    <a:spcPct val="0"/>
                  </a:spcBef>
                  <a:defRPr/>
                </a:pPr>
                <a:r>
                  <a:rPr lang="cs-CZ" altLang="cs-CZ" sz="2200" dirty="0">
                    <a:latin typeface="Arial" panose="020B0604020202020204" pitchFamily="34" charset="0"/>
                  </a:rPr>
                  <a:t>WHY</a:t>
                </a:r>
                <a:r>
                  <a:rPr lang="en-US" altLang="cs-CZ" sz="2200" dirty="0">
                    <a:latin typeface="Arial" panose="020B0604020202020204" pitchFamily="34" charset="0"/>
                  </a:rPr>
                  <a:t>?</a:t>
                </a:r>
              </a:p>
              <a:p>
                <a:pPr marL="285750" indent="-285750" algn="just" eaLnBrk="1" hangingPunct="1">
                  <a:spcBef>
                    <a:spcPct val="0"/>
                  </a:spcBef>
                  <a:defRPr/>
                </a:pPr>
                <a:endParaRPr lang="en-US" altLang="cs-CZ" sz="2200" dirty="0">
                  <a:latin typeface="Arial" panose="020B0604020202020204" pitchFamily="34" charset="0"/>
                </a:endParaRPr>
              </a:p>
              <a:p>
                <a:pPr marL="285750" indent="-285750" algn="just" eaLnBrk="1" hangingPunct="1">
                  <a:spcBef>
                    <a:spcPct val="0"/>
                  </a:spcBef>
                  <a:defRPr/>
                </a:pPr>
                <a:r>
                  <a:rPr lang="en-US" altLang="cs-CZ" sz="2200" dirty="0">
                    <a:latin typeface="Arial" panose="020B0604020202020204" pitchFamily="34" charset="0"/>
                  </a:rPr>
                  <a:t>mathematical expression</a:t>
                </a: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285750" indent="-285750" algn="just" eaLnBrk="1" hangingPunct="1">
                  <a:spcBef>
                    <a:spcPct val="0"/>
                  </a:spcBef>
                  <a:defRPr/>
                </a:pP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0" lvl="7" indent="0" algn="just" eaLnBrk="1" hangingPunct="1">
                  <a:spcBef>
                    <a:spcPct val="0"/>
                  </a:spcBef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altLang="cs-CZ" i="1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cs-CZ" altLang="cs-CZ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altLang="cs-CZ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cs-CZ" altLang="cs-CZ" i="1">
                          <a:latin typeface="Cambria Math" panose="02040503050406030204" pitchFamily="18" charset="0"/>
                        </a:rPr>
                        <m:t> (</m:t>
                      </m:r>
                      <m:r>
                        <a:rPr lang="cs-CZ" altLang="cs-CZ" i="1">
                          <a:latin typeface="Cambria Math" panose="02040503050406030204" pitchFamily="18" charset="0"/>
                        </a:rPr>
                        <m:t>𝐾𝑜</m:t>
                      </m:r>
                      <m:r>
                        <a:rPr lang="cs-CZ" altLang="cs-CZ" i="1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cs-CZ" altLang="cs-CZ" i="1">
                          <a:latin typeface="Cambria Math" panose="02040503050406030204" pitchFamily="18" charset="0"/>
                        </a:rPr>
                        <m:t>𝐿</m:t>
                      </m:r>
                      <m:r>
                        <a:rPr lang="cs-CZ" altLang="cs-CZ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cs-CZ" altLang="cs-CZ" dirty="0">
                  <a:latin typeface="Arial" panose="020B0604020202020204" pitchFamily="34" charset="0"/>
                </a:endParaRPr>
              </a:p>
              <a:p>
                <a:pPr marL="285750" indent="-285750" algn="just" eaLnBrk="1" hangingPunct="1">
                  <a:spcBef>
                    <a:spcPct val="0"/>
                  </a:spcBef>
                  <a:defRPr/>
                </a:pPr>
                <a:endParaRPr lang="en-US" altLang="cs-CZ" sz="2200" dirty="0"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079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8138" y="1523285"/>
                <a:ext cx="8477250" cy="4462760"/>
              </a:xfrm>
              <a:prstGeom prst="rect">
                <a:avLst/>
              </a:prstGeom>
              <a:blipFill>
                <a:blip r:embed="rId2"/>
                <a:stretch>
                  <a:fillRect l="-791" t="-820" r="-86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115" y="3238300"/>
            <a:ext cx="638497" cy="351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9946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PRODUCTION AND TECHNOLOGY CHOICE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SHORT RUN PRODUCTION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Production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function</a:t>
            </a:r>
            <a:r>
              <a:rPr lang="cs-CZ" altLang="cs-CZ" sz="2200" dirty="0">
                <a:latin typeface="Arial" panose="020B0604020202020204" pitchFamily="34" charset="0"/>
              </a:rPr>
              <a:t> = TOTAL PRODUCT TP</a:t>
            </a: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TP - </a:t>
            </a:r>
            <a:r>
              <a:rPr lang="en-US" altLang="cs-CZ" sz="2200" dirty="0">
                <a:latin typeface="Arial" panose="020B0604020202020204" pitchFamily="34" charset="0"/>
              </a:rPr>
              <a:t>the total quantity of output produced by a firm in the given inputs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                                           TP = Q</a:t>
            </a: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very </a:t>
            </a:r>
            <a:r>
              <a:rPr lang="cs-CZ" altLang="cs-CZ" sz="2200" dirty="0" err="1">
                <a:latin typeface="Arial" panose="020B0604020202020204" pitchFamily="34" charset="0"/>
              </a:rPr>
              <a:t>important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is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b="1" dirty="0">
                <a:latin typeface="Arial" panose="020B0604020202020204" pitchFamily="34" charset="0"/>
              </a:rPr>
              <a:t>MARGINAL PRODUCT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production</a:t>
            </a:r>
            <a:r>
              <a:rPr lang="cs-CZ" altLang="cs-CZ" sz="2200" dirty="0">
                <a:latin typeface="Arial" panose="020B0604020202020204" pitchFamily="34" charset="0"/>
              </a:rPr>
              <a:t> MP</a:t>
            </a:r>
          </a:p>
          <a:p>
            <a:pPr marL="342900" indent="-342900" algn="just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MP - </a:t>
            </a:r>
            <a:r>
              <a:rPr lang="en-US" altLang="cs-CZ" sz="2200" dirty="0">
                <a:latin typeface="Arial" panose="020B0604020202020204" pitchFamily="34" charset="0"/>
              </a:rPr>
              <a:t>The net change in total production by using the additional units of </a:t>
            </a:r>
            <a:r>
              <a:rPr lang="cs-CZ" altLang="cs-CZ" sz="2200" dirty="0">
                <a:latin typeface="Arial" panose="020B0604020202020204" pitchFamily="34" charset="0"/>
              </a:rPr>
              <a:t>input</a:t>
            </a:r>
            <a:r>
              <a:rPr lang="en-US" altLang="cs-CZ" sz="2200" dirty="0">
                <a:latin typeface="Arial" panose="020B0604020202020204" pitchFamily="34" charset="0"/>
              </a:rPr>
              <a:t> </a:t>
            </a: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8883" y="2945692"/>
            <a:ext cx="638497" cy="351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092119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_OPF_návrh [režim kompatibility]" id="{F70FC462-D9F3-4EB2-B923-5E5330675293}" vid="{CCD9E1B5-EE89-42D1-936D-BB4AE5A7B3F6}"/>
    </a:ext>
  </a:extLst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</Template>
  <TotalTime>904</TotalTime>
  <Words>1381</Words>
  <Application>Microsoft Office PowerPoint</Application>
  <PresentationFormat>Předvádění na obrazovce (4:3)</PresentationFormat>
  <Paragraphs>257</Paragraphs>
  <Slides>28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28</vt:i4>
      </vt:variant>
    </vt:vector>
  </HeadingPairs>
  <TitlesOfParts>
    <vt:vector size="34" baseType="lpstr">
      <vt:lpstr>Arial</vt:lpstr>
      <vt:lpstr>Calibri</vt:lpstr>
      <vt:lpstr>Calibri Light</vt:lpstr>
      <vt:lpstr>Cambria Math</vt:lpstr>
      <vt:lpstr>Motiv sady Office</vt:lpstr>
      <vt:lpstr>Vlastní návrh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Roman Šperka</dc:creator>
  <cp:lastModifiedBy>Ingrid Majerová</cp:lastModifiedBy>
  <cp:revision>71</cp:revision>
  <dcterms:created xsi:type="dcterms:W3CDTF">2016-03-17T12:08:01Z</dcterms:created>
  <dcterms:modified xsi:type="dcterms:W3CDTF">2023-09-13T10:33:22Z</dcterms:modified>
</cp:coreProperties>
</file>