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4" r:id="rId4"/>
    <p:sldId id="312" r:id="rId5"/>
    <p:sldId id="258" r:id="rId6"/>
    <p:sldId id="278" r:id="rId7"/>
    <p:sldId id="311"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9" r:id="rId21"/>
    <p:sldId id="326" r:id="rId22"/>
    <p:sldId id="310" r:id="rId23"/>
    <p:sldId id="328" r:id="rId24"/>
    <p:sldId id="327" r:id="rId25"/>
    <p:sldId id="277" r:id="rId26"/>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095">
          <p15:clr>
            <a:srgbClr val="A4A3A4"/>
          </p15:clr>
        </p15:guide>
        <p15:guide id="2" pos="2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3300"/>
    <a:srgbClr val="006600"/>
    <a:srgbClr val="336600"/>
    <a:srgbClr val="00544D"/>
    <a:srgbClr val="6B2E6E"/>
    <a:srgbClr val="265787"/>
    <a:srgbClr val="00244D"/>
    <a:srgbClr val="9C1F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0" d="100"/>
          <a:sy n="110" d="100"/>
        </p:scale>
        <p:origin x="816" y="114"/>
      </p:cViewPr>
      <p:guideLst>
        <p:guide orient="horz" pos="4095"/>
        <p:guide pos="21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a:defRPr/>
            </a:lvl1pPr>
          </a:lstStyle>
          <a:p>
            <a:pPr>
              <a:defRPr/>
            </a:pPr>
            <a:fld id="{CD4DD7FA-A0FA-4012-A98F-15A09618F799}" type="datetimeFigureOut">
              <a:rPr lang="cs-CZ"/>
              <a:pPr>
                <a:defRPr/>
              </a:pPr>
              <a:t>13.09.2023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18ADDDF-1264-4F28-8338-EC1E07F3DEE5}" type="slidenum">
              <a:rPr lang="cs-CZ" altLang="cs-CZ"/>
              <a:pPr>
                <a:defRPr/>
              </a:pPr>
              <a:t>‹#›</a:t>
            </a:fld>
            <a:endParaRPr lang="cs-CZ" altLang="cs-CZ"/>
          </a:p>
        </p:txBody>
      </p:sp>
    </p:spTree>
    <p:extLst>
      <p:ext uri="{BB962C8B-B14F-4D97-AF65-F5344CB8AC3E}">
        <p14:creationId xmlns:p14="http://schemas.microsoft.com/office/powerpoint/2010/main" val="57712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8142B50E-3DA8-4309-9076-4D02E7FD53CC}" type="datetimeFigureOut">
              <a:rPr lang="cs-CZ"/>
              <a:pPr>
                <a:defRPr/>
              </a:pPr>
              <a:t>13.09.2023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3CB83C9-5B4C-4800-9FD3-945C60804B34}" type="slidenum">
              <a:rPr lang="cs-CZ" altLang="cs-CZ"/>
              <a:pPr>
                <a:defRPr/>
              </a:pPr>
              <a:t>‹#›</a:t>
            </a:fld>
            <a:endParaRPr lang="cs-CZ" altLang="cs-CZ"/>
          </a:p>
        </p:txBody>
      </p:sp>
    </p:spTree>
    <p:extLst>
      <p:ext uri="{BB962C8B-B14F-4D97-AF65-F5344CB8AC3E}">
        <p14:creationId xmlns:p14="http://schemas.microsoft.com/office/powerpoint/2010/main" val="1590214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F5BE6D05-4501-4B0C-91E8-06A0EFE8D207}" type="datetimeFigureOut">
              <a:rPr lang="cs-CZ"/>
              <a:pPr>
                <a:defRPr/>
              </a:pPr>
              <a:t>13.09.2023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AD71501-7BD9-4790-9FCF-670D1CE8DC9C}" type="slidenum">
              <a:rPr lang="cs-CZ" altLang="cs-CZ"/>
              <a:pPr>
                <a:defRPr/>
              </a:pPr>
              <a:t>‹#›</a:t>
            </a:fld>
            <a:endParaRPr lang="cs-CZ" altLang="cs-CZ"/>
          </a:p>
        </p:txBody>
      </p:sp>
    </p:spTree>
    <p:extLst>
      <p:ext uri="{BB962C8B-B14F-4D97-AF65-F5344CB8AC3E}">
        <p14:creationId xmlns:p14="http://schemas.microsoft.com/office/powerpoint/2010/main" val="365818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BAAB6CF5-6D0E-4832-A128-5D76418DBB90}" type="datetimeFigureOut">
              <a:rPr lang="cs-CZ" smtClean="0"/>
              <a:t>13.09.2023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876004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AAB6CF5-6D0E-4832-A128-5D76418DBB90}" type="datetimeFigureOut">
              <a:rPr lang="cs-CZ" smtClean="0"/>
              <a:t>13.09.2023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1276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BAAB6CF5-6D0E-4832-A128-5D76418DBB90}" type="datetimeFigureOut">
              <a:rPr lang="cs-CZ" smtClean="0"/>
              <a:t>13.09.2023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613283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6715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825625"/>
            <a:ext cx="386715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BAAB6CF5-6D0E-4832-A128-5D76418DBB90}" type="datetimeFigureOut">
              <a:rPr lang="cs-CZ" smtClean="0"/>
              <a:t>13.09.2023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124126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BAAB6CF5-6D0E-4832-A128-5D76418DBB90}" type="datetimeFigureOut">
              <a:rPr lang="cs-CZ" smtClean="0"/>
              <a:t>13.09.2023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2031946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BAAB6CF5-6D0E-4832-A128-5D76418DBB90}" type="datetimeFigureOut">
              <a:rPr lang="cs-CZ" smtClean="0"/>
              <a:t>13.09.2023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628140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AAB6CF5-6D0E-4832-A128-5D76418DBB90}" type="datetimeFigureOut">
              <a:rPr lang="cs-CZ" smtClean="0"/>
              <a:t>13.09.2023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72680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AAB6CF5-6D0E-4832-A128-5D76418DBB90}" type="datetimeFigureOut">
              <a:rPr lang="cs-CZ" smtClean="0"/>
              <a:t>13.09.2023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98676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98A700F2-724B-4B1E-B123-094AE7CD8C2F}" type="datetimeFigureOut">
              <a:rPr lang="cs-CZ"/>
              <a:pPr>
                <a:defRPr/>
              </a:pPr>
              <a:t>13.09.2023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09F7D87-A4E6-4B6E-9D27-4FA8003DE0F0}" type="slidenum">
              <a:rPr lang="cs-CZ" altLang="cs-CZ"/>
              <a:pPr>
                <a:defRPr/>
              </a:pPr>
              <a:t>‹#›</a:t>
            </a:fld>
            <a:endParaRPr lang="cs-CZ" altLang="cs-CZ"/>
          </a:p>
        </p:txBody>
      </p:sp>
    </p:spTree>
    <p:extLst>
      <p:ext uri="{BB962C8B-B14F-4D97-AF65-F5344CB8AC3E}">
        <p14:creationId xmlns:p14="http://schemas.microsoft.com/office/powerpoint/2010/main" val="239052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AAB6CF5-6D0E-4832-A128-5D76418DBB90}" type="datetimeFigureOut">
              <a:rPr lang="cs-CZ" smtClean="0"/>
              <a:t>13.09.2023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50328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AAB6CF5-6D0E-4832-A128-5D76418DBB90}" type="datetimeFigureOut">
              <a:rPr lang="cs-CZ" smtClean="0"/>
              <a:t>13.09.2023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85138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7626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AAB6CF5-6D0E-4832-A128-5D76418DBB90}" type="datetimeFigureOut">
              <a:rPr lang="cs-CZ" smtClean="0"/>
              <a:t>13.09.2023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341233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1A2BFADF-DDC1-4400-8B64-5715C51EA3D1}" type="datetimeFigureOut">
              <a:rPr lang="cs-CZ"/>
              <a:pPr>
                <a:defRPr/>
              </a:pPr>
              <a:t>13.09.2023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3A43CB71-E416-464C-86CB-A55091E5F12D}" type="slidenum">
              <a:rPr lang="cs-CZ" altLang="cs-CZ"/>
              <a:pPr>
                <a:defRPr/>
              </a:pPr>
              <a:t>‹#›</a:t>
            </a:fld>
            <a:endParaRPr lang="cs-CZ" altLang="cs-CZ"/>
          </a:p>
        </p:txBody>
      </p:sp>
    </p:spTree>
    <p:extLst>
      <p:ext uri="{BB962C8B-B14F-4D97-AF65-F5344CB8AC3E}">
        <p14:creationId xmlns:p14="http://schemas.microsoft.com/office/powerpoint/2010/main" val="229535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250AE38D-4CF5-4C80-ABE4-FD162976B94B}" type="datetimeFigureOut">
              <a:rPr lang="cs-CZ"/>
              <a:pPr>
                <a:defRPr/>
              </a:pPr>
              <a:t>13.09.2023</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8F58CE5-2EB2-412A-9C0F-D009C00C8346}" type="slidenum">
              <a:rPr lang="cs-CZ" altLang="cs-CZ"/>
              <a:pPr>
                <a:defRPr/>
              </a:pPr>
              <a:t>‹#›</a:t>
            </a:fld>
            <a:endParaRPr lang="cs-CZ" altLang="cs-CZ"/>
          </a:p>
        </p:txBody>
      </p:sp>
    </p:spTree>
    <p:extLst>
      <p:ext uri="{BB962C8B-B14F-4D97-AF65-F5344CB8AC3E}">
        <p14:creationId xmlns:p14="http://schemas.microsoft.com/office/powerpoint/2010/main" val="20620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D4D6E249-19AE-459C-A3E5-D1C2CC123D00}" type="datetimeFigureOut">
              <a:rPr lang="cs-CZ"/>
              <a:pPr>
                <a:defRPr/>
              </a:pPr>
              <a:t>13.09.2023</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0137C48E-035A-429E-9ADF-79C48A0AD2F3}" type="slidenum">
              <a:rPr lang="cs-CZ" altLang="cs-CZ"/>
              <a:pPr>
                <a:defRPr/>
              </a:pPr>
              <a:t>‹#›</a:t>
            </a:fld>
            <a:endParaRPr lang="cs-CZ" altLang="cs-CZ"/>
          </a:p>
        </p:txBody>
      </p:sp>
    </p:spTree>
    <p:extLst>
      <p:ext uri="{BB962C8B-B14F-4D97-AF65-F5344CB8AC3E}">
        <p14:creationId xmlns:p14="http://schemas.microsoft.com/office/powerpoint/2010/main" val="13582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fld id="{B4ABDA44-4CAA-4345-A756-4703360EE242}" type="datetimeFigureOut">
              <a:rPr lang="cs-CZ"/>
              <a:pPr>
                <a:defRPr/>
              </a:pPr>
              <a:t>13.09.2023</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7E1A00D4-7926-404C-B321-BFF026D8C31C}" type="slidenum">
              <a:rPr lang="cs-CZ" altLang="cs-CZ"/>
              <a:pPr>
                <a:defRPr/>
              </a:pPr>
              <a:t>‹#›</a:t>
            </a:fld>
            <a:endParaRPr lang="cs-CZ" altLang="cs-CZ"/>
          </a:p>
        </p:txBody>
      </p:sp>
    </p:spTree>
    <p:extLst>
      <p:ext uri="{BB962C8B-B14F-4D97-AF65-F5344CB8AC3E}">
        <p14:creationId xmlns:p14="http://schemas.microsoft.com/office/powerpoint/2010/main" val="213352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5BE782F0-DC46-4F00-81DD-2ACBA3C3B310}" type="datetimeFigureOut">
              <a:rPr lang="cs-CZ"/>
              <a:pPr>
                <a:defRPr/>
              </a:pPr>
              <a:t>13.09.2023</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BAE82D61-01CE-4948-92AE-A6ED95CD8D15}" type="slidenum">
              <a:rPr lang="cs-CZ" altLang="cs-CZ"/>
              <a:pPr>
                <a:defRPr/>
              </a:pPr>
              <a:t>‹#›</a:t>
            </a:fld>
            <a:endParaRPr lang="cs-CZ" altLang="cs-CZ"/>
          </a:p>
        </p:txBody>
      </p:sp>
    </p:spTree>
    <p:extLst>
      <p:ext uri="{BB962C8B-B14F-4D97-AF65-F5344CB8AC3E}">
        <p14:creationId xmlns:p14="http://schemas.microsoft.com/office/powerpoint/2010/main" val="176688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EB143C5B-64DA-40ED-9576-975ED67AA1C3}" type="datetimeFigureOut">
              <a:rPr lang="cs-CZ"/>
              <a:pPr>
                <a:defRPr/>
              </a:pPr>
              <a:t>13.09.2023</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AA033F4D-D45C-4D32-B9B4-4DB8B4F8A3A6}" type="slidenum">
              <a:rPr lang="cs-CZ" altLang="cs-CZ"/>
              <a:pPr>
                <a:defRPr/>
              </a:pPr>
              <a:t>‹#›</a:t>
            </a:fld>
            <a:endParaRPr lang="cs-CZ" altLang="cs-CZ"/>
          </a:p>
        </p:txBody>
      </p:sp>
    </p:spTree>
    <p:extLst>
      <p:ext uri="{BB962C8B-B14F-4D97-AF65-F5344CB8AC3E}">
        <p14:creationId xmlns:p14="http://schemas.microsoft.com/office/powerpoint/2010/main" val="415510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83C4C866-D28D-46D0-B7D5-63035B3504AF}" type="datetimeFigureOut">
              <a:rPr lang="cs-CZ"/>
              <a:pPr>
                <a:defRPr/>
              </a:pPr>
              <a:t>13.09.2023</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FC43421B-2210-4A7E-ABDE-6C42E3F47FFB}" type="slidenum">
              <a:rPr lang="cs-CZ" altLang="cs-CZ"/>
              <a:pPr>
                <a:defRPr/>
              </a:pPr>
              <a:t>‹#›</a:t>
            </a:fld>
            <a:endParaRPr lang="cs-CZ" altLang="cs-CZ"/>
          </a:p>
        </p:txBody>
      </p:sp>
    </p:spTree>
    <p:extLst>
      <p:ext uri="{BB962C8B-B14F-4D97-AF65-F5344CB8AC3E}">
        <p14:creationId xmlns:p14="http://schemas.microsoft.com/office/powerpoint/2010/main" val="2795317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990FB15-455F-4099-B3EC-126F10F4A8D9}" type="datetimeFigureOut">
              <a:rPr lang="cs-CZ"/>
              <a:pPr>
                <a:defRPr/>
              </a:pPr>
              <a:t>13.09.2023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F082D34-91F0-4445-8CCE-2A9DBE25484A}"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B6CF5-6D0E-4832-A128-5D76418DBB90}" type="datetimeFigureOut">
              <a:rPr lang="cs-CZ" smtClean="0"/>
              <a:t>13.09.2023</a:t>
            </a:fld>
            <a:endParaRPr lang="cs-CZ"/>
          </a:p>
        </p:txBody>
      </p:sp>
      <p:sp>
        <p:nvSpPr>
          <p:cNvPr id="5" name="Zástupný symbol pro zápatí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E1257-616D-4DFF-BC7B-1D110706FE5F}" type="slidenum">
              <a:rPr lang="cs-CZ" smtClean="0"/>
              <a:t>‹#›</a:t>
            </a:fld>
            <a:endParaRPr lang="cs-CZ"/>
          </a:p>
        </p:txBody>
      </p:sp>
    </p:spTree>
    <p:extLst>
      <p:ext uri="{BB962C8B-B14F-4D97-AF65-F5344CB8AC3E}">
        <p14:creationId xmlns:p14="http://schemas.microsoft.com/office/powerpoint/2010/main" val="4003014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2625782"/>
            <a:ext cx="9144000" cy="18002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sz="3600" b="1" dirty="0">
                <a:latin typeface="Arial" pitchFamily="34" charset="0"/>
                <a:cs typeface="Arial" pitchFamily="34" charset="0"/>
              </a:rPr>
              <a:t>MARKET and GOVERNMENT FAILURE</a:t>
            </a:r>
            <a:endParaRPr lang="en-GB" sz="3600" b="1" dirty="0">
              <a:latin typeface="Arial" pitchFamily="34" charset="0"/>
              <a:cs typeface="Arial" pitchFamily="34" charset="0"/>
            </a:endParaRPr>
          </a:p>
          <a:p>
            <a:pPr algn="ctr" eaLnBrk="1" fontAlgn="auto" hangingPunct="1">
              <a:spcBef>
                <a:spcPts val="0"/>
              </a:spcBef>
              <a:spcAft>
                <a:spcPts val="0"/>
              </a:spcAft>
              <a:defRPr/>
            </a:pPr>
            <a:r>
              <a:rPr lang="cs-CZ" b="1" dirty="0">
                <a:latin typeface="Arial" pitchFamily="34" charset="0"/>
                <a:cs typeface="Arial" pitchFamily="34" charset="0"/>
              </a:rPr>
              <a:t>LESSON XII</a:t>
            </a:r>
            <a:endParaRPr lang="en-GB" b="1" dirty="0">
              <a:latin typeface="Arial" pitchFamily="34" charset="0"/>
              <a:cs typeface="Arial" pitchFamily="34" charset="0"/>
            </a:endParaRPr>
          </a:p>
        </p:txBody>
      </p:sp>
      <p:sp>
        <p:nvSpPr>
          <p:cNvPr id="2051" name="TextovéPole 7"/>
          <p:cNvSpPr txBox="1">
            <a:spLocks noChangeArrowheads="1"/>
          </p:cNvSpPr>
          <p:nvPr/>
        </p:nvSpPr>
        <p:spPr bwMode="auto">
          <a:xfrm>
            <a:off x="0" y="48117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800" dirty="0">
                <a:latin typeface="Arial" panose="020B0604020202020204" pitchFamily="34" charset="0"/>
              </a:rPr>
              <a:t>Dr. Ingrid Majerova</a:t>
            </a:r>
            <a:endParaRPr lang="en-GB" altLang="cs-CZ" sz="1800" dirty="0">
              <a:latin typeface="Arial" panose="020B0604020202020204" pitchFamily="34" charset="0"/>
            </a:endParaRPr>
          </a:p>
          <a:p>
            <a:pPr algn="ctr" eaLnBrk="1" hangingPunct="1">
              <a:spcBef>
                <a:spcPct val="0"/>
              </a:spcBef>
              <a:buFontTx/>
              <a:buNone/>
            </a:pPr>
            <a:r>
              <a:rPr lang="cs-CZ" altLang="cs-CZ" sz="1800" dirty="0" err="1">
                <a:latin typeface="Arial" panose="020B0604020202020204" pitchFamily="34" charset="0"/>
              </a:rPr>
              <a:t>Advanced</a:t>
            </a:r>
            <a:r>
              <a:rPr lang="cs-CZ" altLang="cs-CZ" sz="1800" dirty="0">
                <a:latin typeface="Arial" panose="020B0604020202020204" pitchFamily="34" charset="0"/>
              </a:rPr>
              <a:t> </a:t>
            </a:r>
            <a:r>
              <a:rPr lang="cs-CZ" altLang="cs-CZ" sz="1800" dirty="0" err="1">
                <a:latin typeface="Arial" panose="020B0604020202020204" pitchFamily="34" charset="0"/>
              </a:rPr>
              <a:t>Microeconomics</a:t>
            </a:r>
            <a:r>
              <a:rPr lang="cs-CZ" altLang="cs-CZ" sz="1800" dirty="0">
                <a:latin typeface="Arial" panose="020B0604020202020204" pitchFamily="34" charset="0"/>
              </a:rPr>
              <a:t>/</a:t>
            </a:r>
            <a:r>
              <a:rPr lang="en-GB" altLang="cs-CZ" sz="1800" dirty="0">
                <a:latin typeface="Arial" panose="020B0604020202020204" pitchFamily="34" charset="0"/>
              </a:rPr>
              <a:t>EVS/</a:t>
            </a:r>
            <a:r>
              <a:rPr lang="cs-CZ" altLang="cs-CZ" sz="1800">
                <a:latin typeface="Arial" panose="020B0604020202020204" pitchFamily="34" charset="0"/>
              </a:rPr>
              <a:t>NAAMI</a:t>
            </a:r>
            <a:endParaRPr lang="en-GB" altLang="cs-CZ" sz="1800" dirty="0">
              <a:latin typeface="Arial" panose="020B060402020202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728" y="185153"/>
            <a:ext cx="2668801" cy="20549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8" y="1707762"/>
            <a:ext cx="847725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r>
              <a:rPr lang="cs-CZ" sz="2400" b="1" dirty="0"/>
              <a:t>Negative </a:t>
            </a:r>
            <a:r>
              <a:rPr lang="cs-CZ" sz="2400" b="1" dirty="0" err="1"/>
              <a:t>production</a:t>
            </a:r>
            <a:r>
              <a:rPr lang="cs-CZ" sz="2400" b="1" dirty="0"/>
              <a:t> </a:t>
            </a:r>
            <a:r>
              <a:rPr lang="cs-CZ" sz="2400" b="1" dirty="0" err="1"/>
              <a:t>externalities</a:t>
            </a:r>
            <a:endParaRPr lang="cs-CZ" altLang="cs-CZ" sz="2400" dirty="0">
              <a:latin typeface="Arial" panose="020B0604020202020204" pitchFamily="34" charset="0"/>
            </a:endParaRPr>
          </a:p>
          <a:p>
            <a:pPr eaLnBrk="1" hangingPunct="1">
              <a:spcBef>
                <a:spcPct val="0"/>
              </a:spcBef>
              <a:buNone/>
              <a:defRPr/>
            </a:pPr>
            <a:r>
              <a:rPr lang="cs-CZ" altLang="cs-CZ" sz="2400" dirty="0">
                <a:latin typeface="+mn-lt"/>
              </a:rPr>
              <a:t>Air, </a:t>
            </a:r>
            <a:r>
              <a:rPr lang="cs-CZ" altLang="cs-CZ" sz="2400" dirty="0" err="1">
                <a:latin typeface="+mn-lt"/>
              </a:rPr>
              <a:t>light</a:t>
            </a:r>
            <a:r>
              <a:rPr lang="cs-CZ" altLang="cs-CZ" sz="2400" dirty="0">
                <a:latin typeface="+mn-lt"/>
              </a:rPr>
              <a:t> and </a:t>
            </a:r>
            <a:r>
              <a:rPr lang="cs-CZ" altLang="cs-CZ" sz="2400" dirty="0" err="1">
                <a:latin typeface="+mn-lt"/>
              </a:rPr>
              <a:t>water</a:t>
            </a:r>
            <a:r>
              <a:rPr lang="cs-CZ" altLang="cs-CZ" sz="2400" dirty="0">
                <a:latin typeface="+mn-lt"/>
              </a:rPr>
              <a:t> </a:t>
            </a:r>
            <a:r>
              <a:rPr lang="cs-CZ" altLang="cs-CZ" sz="2400" dirty="0" err="1">
                <a:latin typeface="+mn-lt"/>
              </a:rPr>
              <a:t>pollution</a:t>
            </a:r>
            <a:r>
              <a:rPr lang="cs-CZ" altLang="cs-CZ" sz="2400" dirty="0">
                <a:latin typeface="+mn-lt"/>
              </a:rPr>
              <a:t>, </a:t>
            </a:r>
            <a:r>
              <a:rPr lang="cs-CZ" altLang="cs-CZ" sz="2400" dirty="0" err="1">
                <a:latin typeface="+mn-lt"/>
              </a:rPr>
              <a:t>systemic</a:t>
            </a:r>
            <a:r>
              <a:rPr lang="cs-CZ" altLang="cs-CZ" sz="2400" dirty="0">
                <a:latin typeface="+mn-lt"/>
              </a:rPr>
              <a:t> risk</a:t>
            </a:r>
          </a:p>
          <a:p>
            <a:pPr eaLnBrk="1" hangingPunct="1">
              <a:spcBef>
                <a:spcPct val="0"/>
              </a:spcBef>
              <a:buNone/>
              <a:defRPr/>
            </a:pPr>
            <a:r>
              <a:rPr lang="cs-CZ" altLang="cs-CZ" sz="2400" dirty="0">
                <a:latin typeface="+mn-lt"/>
              </a:rPr>
              <a:t>(</a:t>
            </a:r>
            <a:r>
              <a:rPr lang="cs-CZ" altLang="cs-CZ" sz="2400" dirty="0" err="1">
                <a:latin typeface="+mn-lt"/>
              </a:rPr>
              <a:t>moral</a:t>
            </a:r>
            <a:r>
              <a:rPr lang="cs-CZ" altLang="cs-CZ" sz="2400" dirty="0">
                <a:latin typeface="+mn-lt"/>
              </a:rPr>
              <a:t> hazard), </a:t>
            </a:r>
            <a:r>
              <a:rPr lang="cs-CZ" altLang="cs-CZ" sz="2400" dirty="0" err="1">
                <a:latin typeface="+mn-lt"/>
              </a:rPr>
              <a:t>climate</a:t>
            </a:r>
            <a:r>
              <a:rPr lang="cs-CZ" altLang="cs-CZ" sz="2400" dirty="0">
                <a:latin typeface="+mn-lt"/>
              </a:rPr>
              <a:t> </a:t>
            </a:r>
            <a:r>
              <a:rPr lang="cs-CZ" altLang="cs-CZ" sz="2400" dirty="0" err="1">
                <a:latin typeface="+mn-lt"/>
              </a:rPr>
              <a:t>changes</a:t>
            </a:r>
            <a:r>
              <a:rPr lang="cs-CZ" altLang="cs-CZ" sz="2400" dirty="0">
                <a:latin typeface="+mn-lt"/>
              </a:rPr>
              <a:t>, </a:t>
            </a:r>
            <a:r>
              <a:rPr lang="cs-CZ" altLang="cs-CZ" sz="2400" dirty="0" err="1">
                <a:latin typeface="+mn-lt"/>
              </a:rPr>
              <a:t>overfishing</a:t>
            </a:r>
            <a:r>
              <a:rPr lang="cs-CZ" altLang="cs-CZ" sz="2400" dirty="0">
                <a:latin typeface="+mn-lt"/>
              </a:rPr>
              <a:t>, </a:t>
            </a:r>
          </a:p>
          <a:p>
            <a:pPr eaLnBrk="1" hangingPunct="1">
              <a:spcBef>
                <a:spcPct val="0"/>
              </a:spcBef>
              <a:buNone/>
              <a:defRPr/>
            </a:pPr>
            <a:r>
              <a:rPr lang="cs-CZ" altLang="cs-CZ" sz="2400" dirty="0" err="1">
                <a:latin typeface="+mn-lt"/>
              </a:rPr>
              <a:t>nuclear</a:t>
            </a:r>
            <a:r>
              <a:rPr lang="cs-CZ" altLang="cs-CZ" sz="2400" dirty="0">
                <a:latin typeface="+mn-lt"/>
              </a:rPr>
              <a:t> </a:t>
            </a:r>
            <a:r>
              <a:rPr lang="cs-CZ" altLang="cs-CZ" sz="2400" dirty="0" err="1">
                <a:latin typeface="+mn-lt"/>
              </a:rPr>
              <a:t>waste</a:t>
            </a:r>
            <a:r>
              <a:rPr lang="cs-CZ" altLang="cs-CZ" sz="2400" dirty="0">
                <a:latin typeface="+mn-lt"/>
              </a:rPr>
              <a:t> </a:t>
            </a:r>
            <a:r>
              <a:rPr lang="cs-CZ" altLang="cs-CZ" sz="2400" dirty="0" err="1">
                <a:latin typeface="+mn-lt"/>
              </a:rPr>
              <a:t>or</a:t>
            </a:r>
            <a:r>
              <a:rPr lang="cs-CZ" altLang="cs-CZ" sz="2400" dirty="0">
                <a:latin typeface="+mn-lt"/>
              </a:rPr>
              <a:t> </a:t>
            </a:r>
            <a:r>
              <a:rPr lang="cs-CZ" altLang="cs-CZ" sz="2400" dirty="0" err="1">
                <a:latin typeface="+mn-lt"/>
              </a:rPr>
              <a:t>spams</a:t>
            </a:r>
            <a:r>
              <a:rPr lang="cs-CZ" altLang="cs-CZ" sz="2400" dirty="0">
                <a:latin typeface="+mn-lt"/>
              </a:rPr>
              <a:t>….</a:t>
            </a:r>
            <a:r>
              <a:rPr lang="cs-CZ" altLang="cs-CZ" sz="2400" dirty="0">
                <a:latin typeface="Arial" panose="020B0604020202020204" pitchFamily="34" charset="0"/>
              </a:rPr>
              <a:t> </a:t>
            </a: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r>
              <a:rPr lang="cs-CZ" sz="2400" b="1" dirty="0"/>
              <a:t>Negative </a:t>
            </a:r>
            <a:r>
              <a:rPr lang="cs-CZ" sz="2400" b="1" dirty="0" err="1"/>
              <a:t>consumption</a:t>
            </a:r>
            <a:r>
              <a:rPr lang="cs-CZ" sz="2400" b="1" dirty="0"/>
              <a:t> </a:t>
            </a:r>
            <a:r>
              <a:rPr lang="cs-CZ" sz="2400" b="1" dirty="0" err="1"/>
              <a:t>externalities</a:t>
            </a:r>
            <a:endParaRPr lang="cs-CZ" altLang="cs-CZ" sz="2400" dirty="0">
              <a:latin typeface="Arial" panose="020B0604020202020204" pitchFamily="34" charset="0"/>
            </a:endParaRPr>
          </a:p>
          <a:p>
            <a:pPr eaLnBrk="1" hangingPunct="1">
              <a:spcBef>
                <a:spcPct val="0"/>
              </a:spcBef>
              <a:buNone/>
              <a:defRPr/>
            </a:pPr>
            <a:r>
              <a:rPr lang="cs-CZ" altLang="cs-CZ" sz="2400" dirty="0" err="1">
                <a:latin typeface="+mn-lt"/>
              </a:rPr>
              <a:t>Noise</a:t>
            </a:r>
            <a:r>
              <a:rPr lang="cs-CZ" altLang="cs-CZ" sz="2400" dirty="0">
                <a:latin typeface="+mn-lt"/>
              </a:rPr>
              <a:t> </a:t>
            </a:r>
            <a:r>
              <a:rPr lang="cs-CZ" altLang="cs-CZ" sz="2400" dirty="0" err="1"/>
              <a:t>pollution</a:t>
            </a:r>
            <a:r>
              <a:rPr lang="cs-CZ" altLang="cs-CZ" sz="2400" dirty="0"/>
              <a:t>, </a:t>
            </a:r>
            <a:r>
              <a:rPr lang="cs-CZ" altLang="cs-CZ" sz="2400" dirty="0" err="1"/>
              <a:t>antibiotic</a:t>
            </a:r>
            <a:r>
              <a:rPr lang="cs-CZ" altLang="cs-CZ" sz="2400" dirty="0"/>
              <a:t> resistence, </a:t>
            </a:r>
          </a:p>
          <a:p>
            <a:pPr eaLnBrk="1" hangingPunct="1">
              <a:spcBef>
                <a:spcPct val="0"/>
              </a:spcBef>
              <a:buNone/>
              <a:defRPr/>
            </a:pPr>
            <a:r>
              <a:rPr lang="cs-CZ" altLang="cs-CZ" sz="2400" dirty="0" err="1"/>
              <a:t>passive</a:t>
            </a:r>
            <a:r>
              <a:rPr lang="cs-CZ" altLang="cs-CZ" sz="2400" dirty="0"/>
              <a:t> smoking, </a:t>
            </a:r>
            <a:r>
              <a:rPr lang="cs-CZ" altLang="cs-CZ" sz="2400" dirty="0" err="1"/>
              <a:t>traffic</a:t>
            </a:r>
            <a:r>
              <a:rPr lang="cs-CZ" altLang="cs-CZ" sz="2400" dirty="0"/>
              <a:t> </a:t>
            </a:r>
            <a:r>
              <a:rPr lang="cs-CZ" altLang="cs-CZ" sz="2400" dirty="0" err="1"/>
              <a:t>congestion</a:t>
            </a:r>
            <a:r>
              <a:rPr lang="cs-CZ" altLang="cs-CZ" sz="2400" dirty="0"/>
              <a:t>, </a:t>
            </a:r>
          </a:p>
          <a:p>
            <a:pPr eaLnBrk="1" hangingPunct="1">
              <a:spcBef>
                <a:spcPct val="0"/>
              </a:spcBef>
              <a:buNone/>
              <a:defRPr/>
            </a:pPr>
            <a:r>
              <a:rPr lang="cs-CZ" altLang="cs-CZ" sz="2400" dirty="0" err="1"/>
              <a:t>price</a:t>
            </a:r>
            <a:r>
              <a:rPr lang="cs-CZ" altLang="cs-CZ" sz="2400" dirty="0"/>
              <a:t> </a:t>
            </a:r>
            <a:r>
              <a:rPr lang="cs-CZ" altLang="cs-CZ" sz="2400" dirty="0" err="1"/>
              <a:t>increase</a:t>
            </a:r>
            <a:r>
              <a:rPr lang="cs-CZ" altLang="cs-CZ" sz="2400" dirty="0"/>
              <a:t> (</a:t>
            </a:r>
            <a:r>
              <a:rPr lang="cs-CZ" altLang="cs-CZ" sz="2400" dirty="0" err="1"/>
              <a:t>pecuniary</a:t>
            </a:r>
            <a:r>
              <a:rPr lang="cs-CZ" altLang="cs-CZ" sz="2400" dirty="0"/>
              <a:t> </a:t>
            </a:r>
            <a:r>
              <a:rPr lang="cs-CZ" altLang="cs-CZ" sz="2400" dirty="0" err="1"/>
              <a:t>externalities</a:t>
            </a:r>
            <a:r>
              <a:rPr lang="cs-CZ" altLang="cs-CZ" sz="2400" dirty="0"/>
              <a:t>)</a:t>
            </a: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3" name="Obrázek 2"/>
          <p:cNvPicPr>
            <a:picLocks noChangeAspect="1"/>
          </p:cNvPicPr>
          <p:nvPr/>
        </p:nvPicPr>
        <p:blipFill>
          <a:blip r:embed="rId2"/>
          <a:stretch>
            <a:fillRect/>
          </a:stretch>
        </p:blipFill>
        <p:spPr>
          <a:xfrm>
            <a:off x="6615803" y="1665665"/>
            <a:ext cx="1689373" cy="2540410"/>
          </a:xfrm>
          <a:prstGeom prst="rect">
            <a:avLst/>
          </a:prstGeom>
        </p:spPr>
      </p:pic>
      <p:pic>
        <p:nvPicPr>
          <p:cNvPr id="5" name="Obrázek 4"/>
          <p:cNvPicPr>
            <a:picLocks noChangeAspect="1"/>
          </p:cNvPicPr>
          <p:nvPr/>
        </p:nvPicPr>
        <p:blipFill>
          <a:blip r:embed="rId3"/>
          <a:stretch>
            <a:fillRect/>
          </a:stretch>
        </p:blipFill>
        <p:spPr>
          <a:xfrm>
            <a:off x="5950623" y="4426664"/>
            <a:ext cx="1509866" cy="2013155"/>
          </a:xfrm>
          <a:prstGeom prst="rect">
            <a:avLst/>
          </a:prstGeom>
        </p:spPr>
      </p:pic>
    </p:spTree>
    <p:extLst>
      <p:ext uri="{BB962C8B-B14F-4D97-AF65-F5344CB8AC3E}">
        <p14:creationId xmlns:p14="http://schemas.microsoft.com/office/powerpoint/2010/main" val="27783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8" y="1707762"/>
            <a:ext cx="847725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r>
              <a:rPr lang="cs-CZ" sz="2400" b="1" dirty="0"/>
              <a:t>Positive </a:t>
            </a:r>
            <a:r>
              <a:rPr lang="cs-CZ" sz="2400" b="1" dirty="0" err="1"/>
              <a:t>production</a:t>
            </a:r>
            <a:r>
              <a:rPr lang="cs-CZ" sz="2400" b="1" dirty="0"/>
              <a:t> </a:t>
            </a:r>
            <a:r>
              <a:rPr lang="cs-CZ" sz="2400" b="1" dirty="0" err="1"/>
              <a:t>externalities</a:t>
            </a:r>
            <a:endParaRPr lang="cs-CZ" altLang="cs-CZ" sz="2400" dirty="0">
              <a:latin typeface="Arial" panose="020B0604020202020204" pitchFamily="34" charset="0"/>
            </a:endParaRPr>
          </a:p>
          <a:p>
            <a:pPr eaLnBrk="1" hangingPunct="1">
              <a:spcBef>
                <a:spcPct val="0"/>
              </a:spcBef>
              <a:buNone/>
              <a:defRPr/>
            </a:pPr>
            <a:r>
              <a:rPr lang="cs-CZ" altLang="cs-CZ" sz="2400" dirty="0" err="1">
                <a:latin typeface="+mn-lt"/>
              </a:rPr>
              <a:t>Beekeeper</a:t>
            </a:r>
            <a:r>
              <a:rPr lang="cs-CZ" altLang="cs-CZ" sz="2400" dirty="0">
                <a:latin typeface="+mn-lt"/>
              </a:rPr>
              <a:t>, free software, </a:t>
            </a:r>
            <a:r>
              <a:rPr lang="cs-CZ" altLang="cs-CZ" sz="2400" dirty="0" err="1">
                <a:latin typeface="+mn-lt"/>
              </a:rPr>
              <a:t>restored</a:t>
            </a:r>
            <a:r>
              <a:rPr lang="cs-CZ" altLang="cs-CZ" sz="2400" dirty="0">
                <a:latin typeface="+mn-lt"/>
              </a:rPr>
              <a:t> </a:t>
            </a:r>
            <a:r>
              <a:rPr lang="cs-CZ" altLang="cs-CZ" sz="2400" dirty="0" err="1">
                <a:latin typeface="+mn-lt"/>
              </a:rPr>
              <a:t>historic</a:t>
            </a:r>
            <a:r>
              <a:rPr lang="cs-CZ" altLang="cs-CZ" sz="2400" dirty="0">
                <a:latin typeface="+mn-lt"/>
              </a:rPr>
              <a:t> </a:t>
            </a:r>
          </a:p>
          <a:p>
            <a:pPr eaLnBrk="1" hangingPunct="1">
              <a:spcBef>
                <a:spcPct val="0"/>
              </a:spcBef>
              <a:buNone/>
              <a:defRPr/>
            </a:pPr>
            <a:r>
              <a:rPr lang="cs-CZ" altLang="cs-CZ" sz="2400" dirty="0" err="1">
                <a:latin typeface="+mn-lt"/>
              </a:rPr>
              <a:t>buildings</a:t>
            </a:r>
            <a:r>
              <a:rPr lang="cs-CZ" altLang="cs-CZ" sz="2400" dirty="0">
                <a:latin typeface="+mn-lt"/>
              </a:rPr>
              <a:t>, </a:t>
            </a:r>
            <a:r>
              <a:rPr lang="cs-CZ" altLang="cs-CZ" sz="2400" dirty="0" err="1">
                <a:latin typeface="+mn-lt"/>
              </a:rPr>
              <a:t>inovations</a:t>
            </a:r>
            <a:r>
              <a:rPr lang="cs-CZ" altLang="cs-CZ" sz="2400" dirty="0">
                <a:latin typeface="+mn-lt"/>
              </a:rPr>
              <a:t> </a:t>
            </a:r>
            <a:r>
              <a:rPr lang="cs-CZ" altLang="cs-CZ" sz="2400" dirty="0" err="1">
                <a:latin typeface="+mn-lt"/>
              </a:rPr>
              <a:t>of</a:t>
            </a:r>
            <a:r>
              <a:rPr lang="cs-CZ" altLang="cs-CZ" sz="2400" dirty="0">
                <a:latin typeface="+mn-lt"/>
              </a:rPr>
              <a:t> </a:t>
            </a:r>
            <a:r>
              <a:rPr lang="cs-CZ" altLang="cs-CZ" sz="2400" dirty="0" err="1">
                <a:latin typeface="+mn-lt"/>
              </a:rPr>
              <a:t>foreign</a:t>
            </a:r>
            <a:r>
              <a:rPr lang="cs-CZ" altLang="cs-CZ" sz="2400" dirty="0">
                <a:latin typeface="+mn-lt"/>
              </a:rPr>
              <a:t> </a:t>
            </a:r>
            <a:r>
              <a:rPr lang="cs-CZ" altLang="cs-CZ" sz="2400" dirty="0" err="1">
                <a:latin typeface="+mn-lt"/>
              </a:rPr>
              <a:t>firms</a:t>
            </a: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r>
              <a:rPr lang="cs-CZ" sz="2400" b="1" dirty="0"/>
              <a:t>Positive </a:t>
            </a:r>
            <a:r>
              <a:rPr lang="cs-CZ" sz="2400" b="1" dirty="0" err="1"/>
              <a:t>consumption</a:t>
            </a:r>
            <a:r>
              <a:rPr lang="cs-CZ" sz="2400" b="1" dirty="0"/>
              <a:t> </a:t>
            </a:r>
            <a:r>
              <a:rPr lang="cs-CZ" sz="2400" b="1" dirty="0" err="1"/>
              <a:t>externalities</a:t>
            </a:r>
            <a:endParaRPr lang="cs-CZ" altLang="cs-CZ" sz="2400" dirty="0">
              <a:latin typeface="Arial" panose="020B0604020202020204" pitchFamily="34" charset="0"/>
            </a:endParaRPr>
          </a:p>
          <a:p>
            <a:pPr eaLnBrk="1" hangingPunct="1">
              <a:spcBef>
                <a:spcPct val="0"/>
              </a:spcBef>
              <a:buNone/>
              <a:defRPr/>
            </a:pPr>
            <a:r>
              <a:rPr lang="cs-CZ" altLang="cs-CZ" sz="2400" dirty="0" err="1">
                <a:latin typeface="+mn-lt"/>
              </a:rPr>
              <a:t>Good</a:t>
            </a:r>
            <a:r>
              <a:rPr lang="cs-CZ" altLang="cs-CZ" sz="2400" dirty="0">
                <a:latin typeface="+mn-lt"/>
              </a:rPr>
              <a:t> </a:t>
            </a:r>
            <a:r>
              <a:rPr lang="cs-CZ" altLang="cs-CZ" sz="2400" dirty="0" err="1">
                <a:latin typeface="+mn-lt"/>
              </a:rPr>
              <a:t>quater</a:t>
            </a:r>
            <a:r>
              <a:rPr lang="cs-CZ" altLang="cs-CZ" sz="2400" dirty="0">
                <a:latin typeface="+mn-lt"/>
              </a:rPr>
              <a:t> (</a:t>
            </a:r>
            <a:r>
              <a:rPr lang="cs-CZ" altLang="cs-CZ" sz="2400" dirty="0" err="1">
                <a:latin typeface="+mn-lt"/>
              </a:rPr>
              <a:t>for</a:t>
            </a:r>
            <a:r>
              <a:rPr lang="cs-CZ" altLang="cs-CZ" sz="2400" dirty="0">
                <a:latin typeface="+mn-lt"/>
              </a:rPr>
              <a:t> </a:t>
            </a:r>
            <a:r>
              <a:rPr lang="cs-CZ" altLang="cs-CZ" sz="2400" dirty="0" err="1">
                <a:latin typeface="+mn-lt"/>
              </a:rPr>
              <a:t>living</a:t>
            </a:r>
            <a:r>
              <a:rPr lang="cs-CZ" altLang="cs-CZ" sz="2400" dirty="0">
                <a:latin typeface="+mn-lt"/>
              </a:rPr>
              <a:t>), </a:t>
            </a:r>
            <a:r>
              <a:rPr lang="cs-CZ" altLang="cs-CZ" sz="2400" dirty="0" err="1">
                <a:latin typeface="+mn-lt"/>
              </a:rPr>
              <a:t>vaccination</a:t>
            </a:r>
            <a:r>
              <a:rPr lang="cs-CZ" altLang="cs-CZ" sz="2400" dirty="0">
                <a:latin typeface="+mn-lt"/>
              </a:rPr>
              <a:t>, </a:t>
            </a:r>
          </a:p>
          <a:p>
            <a:pPr eaLnBrk="1" hangingPunct="1">
              <a:spcBef>
                <a:spcPct val="0"/>
              </a:spcBef>
              <a:buNone/>
              <a:defRPr/>
            </a:pPr>
            <a:r>
              <a:rPr lang="cs-CZ" altLang="cs-CZ" sz="2400" dirty="0" err="1">
                <a:latin typeface="+mn-lt"/>
              </a:rPr>
              <a:t>increasing</a:t>
            </a:r>
            <a:r>
              <a:rPr lang="cs-CZ" altLang="cs-CZ" sz="2400" dirty="0">
                <a:latin typeface="+mn-lt"/>
              </a:rPr>
              <a:t> </a:t>
            </a:r>
            <a:r>
              <a:rPr lang="cs-CZ" altLang="cs-CZ" sz="2400" dirty="0" err="1">
                <a:latin typeface="+mn-lt"/>
              </a:rPr>
              <a:t>education</a:t>
            </a:r>
            <a:r>
              <a:rPr lang="cs-CZ" altLang="cs-CZ" sz="2400" dirty="0">
                <a:latin typeface="+mn-lt"/>
              </a:rPr>
              <a:t>, </a:t>
            </a:r>
            <a:r>
              <a:rPr lang="cs-CZ" altLang="cs-CZ" sz="2400" dirty="0" err="1">
                <a:latin typeface="+mn-lt"/>
              </a:rPr>
              <a:t>smart</a:t>
            </a:r>
            <a:r>
              <a:rPr lang="cs-CZ" altLang="cs-CZ" sz="2400" dirty="0">
                <a:latin typeface="+mn-lt"/>
              </a:rPr>
              <a:t> </a:t>
            </a:r>
            <a:r>
              <a:rPr lang="cs-CZ" altLang="cs-CZ" sz="2400" dirty="0" err="1">
                <a:latin typeface="+mn-lt"/>
              </a:rPr>
              <a:t>grids</a:t>
            </a:r>
            <a:r>
              <a:rPr lang="cs-CZ" altLang="cs-CZ" sz="2400" dirty="0">
                <a:latin typeface="+mn-lt"/>
              </a:rPr>
              <a:t> (</a:t>
            </a:r>
            <a:r>
              <a:rPr lang="cs-CZ" altLang="cs-CZ" sz="2400" dirty="0" err="1">
                <a:latin typeface="+mn-lt"/>
              </a:rPr>
              <a:t>phones</a:t>
            </a:r>
            <a:r>
              <a:rPr lang="cs-CZ" altLang="cs-CZ" sz="2400" dirty="0">
                <a:latin typeface="+mn-lt"/>
              </a:rPr>
              <a:t> </a:t>
            </a:r>
            <a:r>
              <a:rPr lang="cs-CZ" altLang="cs-CZ" sz="2400" dirty="0" err="1">
                <a:latin typeface="+mn-lt"/>
              </a:rPr>
              <a:t>ect</a:t>
            </a:r>
            <a:r>
              <a:rPr lang="cs-CZ" altLang="cs-CZ" sz="2400" dirty="0">
                <a:latin typeface="+mn-lt"/>
              </a:rPr>
              <a:t>)</a:t>
            </a: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6" name="Obrázek 5"/>
          <p:cNvPicPr>
            <a:picLocks noChangeAspect="1"/>
          </p:cNvPicPr>
          <p:nvPr/>
        </p:nvPicPr>
        <p:blipFill>
          <a:blip r:embed="rId2"/>
          <a:stretch>
            <a:fillRect/>
          </a:stretch>
        </p:blipFill>
        <p:spPr>
          <a:xfrm>
            <a:off x="6474018" y="1732642"/>
            <a:ext cx="1236019" cy="1954455"/>
          </a:xfrm>
          <a:prstGeom prst="rect">
            <a:avLst/>
          </a:prstGeom>
        </p:spPr>
      </p:pic>
      <p:pic>
        <p:nvPicPr>
          <p:cNvPr id="7" name="Obrázek 6"/>
          <p:cNvPicPr>
            <a:picLocks noChangeAspect="1"/>
          </p:cNvPicPr>
          <p:nvPr/>
        </p:nvPicPr>
        <p:blipFill>
          <a:blip r:embed="rId3"/>
          <a:stretch>
            <a:fillRect/>
          </a:stretch>
        </p:blipFill>
        <p:spPr>
          <a:xfrm>
            <a:off x="5913078" y="4727990"/>
            <a:ext cx="2357898" cy="1571932"/>
          </a:xfrm>
          <a:prstGeom prst="rect">
            <a:avLst/>
          </a:prstGeom>
        </p:spPr>
      </p:pic>
    </p:spTree>
    <p:extLst>
      <p:ext uri="{BB962C8B-B14F-4D97-AF65-F5344CB8AC3E}">
        <p14:creationId xmlns:p14="http://schemas.microsoft.com/office/powerpoint/2010/main" val="178288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8" y="1707762"/>
            <a:ext cx="407163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r>
              <a:rPr lang="cs-CZ" sz="2400" b="1" dirty="0" err="1"/>
              <a:t>External</a:t>
            </a:r>
            <a:r>
              <a:rPr lang="cs-CZ" sz="2400" b="1" dirty="0"/>
              <a:t> </a:t>
            </a:r>
            <a:r>
              <a:rPr lang="cs-CZ" sz="2400" b="1" dirty="0" err="1"/>
              <a:t>Costs</a:t>
            </a:r>
            <a:endParaRPr lang="cs-CZ" altLang="cs-CZ" sz="2400" dirty="0">
              <a:latin typeface="Arial" panose="020B0604020202020204" pitchFamily="34" charset="0"/>
            </a:endParaRPr>
          </a:p>
          <a:p>
            <a:pPr eaLnBrk="1" hangingPunct="1">
              <a:spcBef>
                <a:spcPct val="0"/>
              </a:spcBef>
              <a:buNone/>
              <a:defRPr/>
            </a:pPr>
            <a:endParaRPr lang="cs-CZ" altLang="cs-CZ" sz="2400" b="1" dirty="0">
              <a:latin typeface="Arial" panose="020B0604020202020204" pitchFamily="34" charset="0"/>
            </a:endParaRPr>
          </a:p>
          <a:p>
            <a:pPr eaLnBrk="1" hangingPunct="1">
              <a:spcBef>
                <a:spcPct val="0"/>
              </a:spcBef>
              <a:buNone/>
              <a:defRPr/>
            </a:pPr>
            <a:r>
              <a:rPr lang="en-US" sz="2000" b="1" dirty="0"/>
              <a:t>Demand curve with external costs</a:t>
            </a:r>
            <a:endParaRPr lang="cs-CZ" sz="2000" b="1" dirty="0"/>
          </a:p>
          <a:p>
            <a:pPr eaLnBrk="1" hangingPunct="1">
              <a:spcBef>
                <a:spcPct val="0"/>
              </a:spcBef>
              <a:buNone/>
              <a:defRPr/>
            </a:pPr>
            <a:r>
              <a:rPr lang="en-US" sz="2000" dirty="0"/>
              <a:t>if social costs are not accounted for price is too low to cover all costs and hence quantity produced is unnecessarily high (because the producers of the good and their customers are essentially underpaying the total, real factors of production)</a:t>
            </a:r>
            <a:endParaRPr lang="cs-CZ" altLang="cs-CZ" sz="20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3" name="Obrázek 2"/>
          <p:cNvPicPr>
            <a:picLocks noChangeAspect="1"/>
          </p:cNvPicPr>
          <p:nvPr/>
        </p:nvPicPr>
        <p:blipFill>
          <a:blip r:embed="rId2"/>
          <a:stretch>
            <a:fillRect/>
          </a:stretch>
        </p:blipFill>
        <p:spPr>
          <a:xfrm>
            <a:off x="4748980" y="2558844"/>
            <a:ext cx="3716594" cy="2787446"/>
          </a:xfrm>
          <a:prstGeom prst="rect">
            <a:avLst/>
          </a:prstGeom>
        </p:spPr>
      </p:pic>
    </p:spTree>
    <p:extLst>
      <p:ext uri="{BB962C8B-B14F-4D97-AF65-F5344CB8AC3E}">
        <p14:creationId xmlns:p14="http://schemas.microsoft.com/office/powerpoint/2010/main" val="4194585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7" y="1707762"/>
            <a:ext cx="3983139"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r>
              <a:rPr lang="cs-CZ" sz="2400" b="1" dirty="0" err="1"/>
              <a:t>External</a:t>
            </a:r>
            <a:r>
              <a:rPr lang="cs-CZ" sz="2400" b="1" dirty="0"/>
              <a:t> </a:t>
            </a:r>
            <a:r>
              <a:rPr lang="cs-CZ" sz="2400" b="1" dirty="0" err="1"/>
              <a:t>Benefits</a:t>
            </a:r>
            <a:endParaRPr lang="cs-CZ" altLang="cs-CZ" sz="2400" dirty="0">
              <a:latin typeface="+mn-lt"/>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r>
              <a:rPr lang="en-US" sz="2000" b="1" dirty="0"/>
              <a:t>Supply curve with external benefits </a:t>
            </a:r>
            <a:endParaRPr lang="cs-CZ" sz="2000" b="1" dirty="0"/>
          </a:p>
          <a:p>
            <a:pPr eaLnBrk="1" hangingPunct="1">
              <a:spcBef>
                <a:spcPct val="0"/>
              </a:spcBef>
              <a:buNone/>
              <a:defRPr/>
            </a:pPr>
            <a:r>
              <a:rPr lang="en-US" sz="2000" dirty="0"/>
              <a:t>when the market does not account for the additional social benefits of a good both the price for the good and the quantity produced are lower than the market could bear.</a:t>
            </a:r>
            <a:endParaRPr lang="cs-CZ" altLang="cs-CZ" sz="20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2" name="Obrázek 1"/>
          <p:cNvPicPr>
            <a:picLocks noChangeAspect="1"/>
          </p:cNvPicPr>
          <p:nvPr/>
        </p:nvPicPr>
        <p:blipFill>
          <a:blip r:embed="rId2"/>
          <a:stretch>
            <a:fillRect/>
          </a:stretch>
        </p:blipFill>
        <p:spPr>
          <a:xfrm>
            <a:off x="4572000" y="2481416"/>
            <a:ext cx="3800168" cy="2850126"/>
          </a:xfrm>
          <a:prstGeom prst="rect">
            <a:avLst/>
          </a:prstGeom>
        </p:spPr>
      </p:pic>
    </p:spTree>
    <p:extLst>
      <p:ext uri="{BB962C8B-B14F-4D97-AF65-F5344CB8AC3E}">
        <p14:creationId xmlns:p14="http://schemas.microsoft.com/office/powerpoint/2010/main" val="2434377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8" y="1707762"/>
            <a:ext cx="800945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cs-CZ" sz="2400" b="1" dirty="0" err="1"/>
              <a:t>Solutions</a:t>
            </a:r>
            <a:r>
              <a:rPr lang="cs-CZ" sz="2400" b="1" dirty="0"/>
              <a:t> (?)</a:t>
            </a:r>
          </a:p>
          <a:p>
            <a:pPr eaLnBrk="1" hangingPunct="1">
              <a:spcBef>
                <a:spcPct val="0"/>
              </a:spcBef>
              <a:buNone/>
              <a:defRPr/>
            </a:pPr>
            <a:endParaRPr lang="cs-CZ" altLang="cs-CZ" sz="2400" dirty="0">
              <a:latin typeface="+mn-lt"/>
            </a:endParaRPr>
          </a:p>
          <a:p>
            <a:pPr marL="342900" indent="-342900"/>
            <a:r>
              <a:rPr lang="en-US" sz="2000" b="1" dirty="0"/>
              <a:t>Corporations or partnerships </a:t>
            </a:r>
            <a:r>
              <a:rPr lang="en-US" sz="2000" dirty="0"/>
              <a:t>will allow confidential sharing of information among members, reducing the positive externalities that would occur if the information were shared in an economy consisting only of individuals.</a:t>
            </a:r>
          </a:p>
          <a:p>
            <a:pPr marL="342900" indent="-342900"/>
            <a:r>
              <a:rPr lang="en-US" sz="2000" b="1" dirty="0" err="1"/>
              <a:t>Pigo</a:t>
            </a:r>
            <a:r>
              <a:rPr lang="cs-CZ" sz="2000" b="1" dirty="0"/>
              <a:t>u</a:t>
            </a:r>
            <a:r>
              <a:rPr lang="en-US" sz="2000" b="1" dirty="0" err="1"/>
              <a:t>vian</a:t>
            </a:r>
            <a:r>
              <a:rPr lang="en-US" sz="2000" b="1" dirty="0"/>
              <a:t> taxes or subsidies </a:t>
            </a:r>
            <a:r>
              <a:rPr lang="en-US" sz="2000" dirty="0"/>
              <a:t>intended to redress economic injustices or imbalances.</a:t>
            </a:r>
          </a:p>
          <a:p>
            <a:pPr marL="342900" indent="-342900"/>
            <a:r>
              <a:rPr lang="en-US" sz="2000" b="1" dirty="0"/>
              <a:t>Regulation</a:t>
            </a:r>
            <a:r>
              <a:rPr lang="en-US" sz="2000" dirty="0"/>
              <a:t> to limit activity that might cause negative externalities</a:t>
            </a:r>
          </a:p>
          <a:p>
            <a:pPr marL="342900" indent="-342900"/>
            <a:r>
              <a:rPr lang="en-US" sz="2000" b="1" dirty="0"/>
              <a:t>Government provision </a:t>
            </a:r>
            <a:r>
              <a:rPr lang="en-US" sz="2000" dirty="0"/>
              <a:t>of services with positive externalities</a:t>
            </a:r>
          </a:p>
          <a:p>
            <a:pPr marL="342900" indent="-342900"/>
            <a:r>
              <a:rPr lang="en-US" sz="2000" b="1" dirty="0"/>
              <a:t>Lawsuits</a:t>
            </a:r>
            <a:r>
              <a:rPr lang="en-US" sz="2000" dirty="0"/>
              <a:t> to compensate affected parties for negative externalities</a:t>
            </a:r>
          </a:p>
          <a:p>
            <a:pPr marL="342900" indent="-342900"/>
            <a:r>
              <a:rPr lang="en-US" sz="2000" b="1" dirty="0"/>
              <a:t>Mediation or negotiation </a:t>
            </a:r>
            <a:r>
              <a:rPr lang="en-US" sz="2000" dirty="0"/>
              <a:t>between those affected by externalities and those causing them</a:t>
            </a: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spTree>
    <p:extLst>
      <p:ext uri="{BB962C8B-B14F-4D97-AF65-F5344CB8AC3E}">
        <p14:creationId xmlns:p14="http://schemas.microsoft.com/office/powerpoint/2010/main" val="91465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7" y="1707762"/>
            <a:ext cx="8009450"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cs-CZ" sz="2400" b="1" dirty="0" err="1"/>
              <a:t>Solutions</a:t>
            </a:r>
            <a:r>
              <a:rPr lang="cs-CZ" sz="2400" b="1" dirty="0"/>
              <a:t> (?)</a:t>
            </a:r>
          </a:p>
          <a:p>
            <a:pPr eaLnBrk="1" hangingPunct="1">
              <a:spcBef>
                <a:spcPct val="0"/>
              </a:spcBef>
              <a:buNone/>
              <a:defRPr/>
            </a:pPr>
            <a:endParaRPr lang="cs-CZ" altLang="cs-CZ" sz="2400" dirty="0">
              <a:latin typeface="+mn-lt"/>
            </a:endParaRPr>
          </a:p>
          <a:p>
            <a:pPr eaLnBrk="1" hangingPunct="1">
              <a:spcBef>
                <a:spcPct val="0"/>
              </a:spcBef>
              <a:buNone/>
              <a:defRPr/>
            </a:pPr>
            <a:r>
              <a:rPr lang="en-US" sz="2400" dirty="0"/>
              <a:t>Ronald Coase argued that an efficient outcome can sometimes be reached without government intervention.</a:t>
            </a:r>
            <a:endParaRPr lang="cs-CZ" sz="2400" dirty="0"/>
          </a:p>
          <a:p>
            <a:pPr eaLnBrk="1" hangingPunct="1">
              <a:spcBef>
                <a:spcPct val="0"/>
              </a:spcBef>
              <a:buNone/>
              <a:defRPr/>
            </a:pPr>
            <a:endParaRPr lang="cs-CZ" altLang="cs-CZ" sz="2400" dirty="0">
              <a:latin typeface="+mn-lt"/>
            </a:endParaRPr>
          </a:p>
          <a:p>
            <a:pPr>
              <a:buNone/>
            </a:pPr>
            <a:r>
              <a:rPr lang="en-US" sz="2000" b="1" dirty="0"/>
              <a:t>Coase theorem</a:t>
            </a:r>
            <a:r>
              <a:rPr lang="en-US" sz="2000" dirty="0"/>
              <a:t> requires that</a:t>
            </a:r>
            <a:r>
              <a:rPr lang="cs-CZ" sz="2000" dirty="0"/>
              <a:t>:</a:t>
            </a:r>
          </a:p>
          <a:p>
            <a:pPr>
              <a:buNone/>
            </a:pPr>
            <a:r>
              <a:rPr lang="en-US" sz="2000" dirty="0"/>
              <a:t> </a:t>
            </a:r>
          </a:p>
          <a:p>
            <a:pPr lvl="1"/>
            <a:r>
              <a:rPr lang="en-US" sz="1600" dirty="0"/>
              <a:t>Property rights be well-defined</a:t>
            </a:r>
          </a:p>
          <a:p>
            <a:pPr lvl="1"/>
            <a:r>
              <a:rPr lang="en-US" sz="1600" dirty="0"/>
              <a:t>People act rationally</a:t>
            </a:r>
          </a:p>
          <a:p>
            <a:pPr lvl="1"/>
            <a:r>
              <a:rPr lang="en-US" sz="1600" dirty="0"/>
              <a:t>Transaction costs be minimal (costless bargaining)</a:t>
            </a:r>
          </a:p>
          <a:p>
            <a:pPr lvl="1"/>
            <a:r>
              <a:rPr lang="en-US" sz="1600" dirty="0"/>
              <a:t>Complete information</a:t>
            </a: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2" name="Obrázek 1"/>
          <p:cNvPicPr>
            <a:picLocks noChangeAspect="1"/>
          </p:cNvPicPr>
          <p:nvPr/>
        </p:nvPicPr>
        <p:blipFill>
          <a:blip r:embed="rId2"/>
          <a:stretch>
            <a:fillRect/>
          </a:stretch>
        </p:blipFill>
        <p:spPr>
          <a:xfrm>
            <a:off x="6650140" y="3741635"/>
            <a:ext cx="1269020" cy="1906997"/>
          </a:xfrm>
          <a:prstGeom prst="rect">
            <a:avLst/>
          </a:prstGeom>
        </p:spPr>
      </p:pic>
    </p:spTree>
    <p:extLst>
      <p:ext uri="{BB962C8B-B14F-4D97-AF65-F5344CB8AC3E}">
        <p14:creationId xmlns:p14="http://schemas.microsoft.com/office/powerpoint/2010/main" val="76588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470873"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cap="all" dirty="0" err="1">
                <a:latin typeface="Arial" panose="020B0604020202020204" pitchFamily="34" charset="0"/>
              </a:rPr>
              <a:t>AsymMetric</a:t>
            </a:r>
            <a:r>
              <a:rPr lang="cs-CZ" altLang="cs-CZ" sz="2400" b="1" cap="all" dirty="0">
                <a:latin typeface="Arial" panose="020B0604020202020204" pitchFamily="34" charset="0"/>
              </a:rPr>
              <a:t> </a:t>
            </a:r>
            <a:r>
              <a:rPr lang="cs-CZ" altLang="cs-CZ" sz="2400" b="1" cap="all" dirty="0" err="1">
                <a:latin typeface="Arial" panose="020B0604020202020204" pitchFamily="34" charset="0"/>
              </a:rPr>
              <a:t>Informations</a:t>
            </a:r>
            <a:endParaRPr lang="cs-CZ" altLang="cs-CZ" sz="2400" b="1" cap="all" dirty="0">
              <a:latin typeface="Arial" panose="020B0604020202020204" pitchFamily="34" charset="0"/>
            </a:endParaRPr>
          </a:p>
        </p:txBody>
      </p:sp>
      <p:sp>
        <p:nvSpPr>
          <p:cNvPr id="3079" name="TextovéPole 10"/>
          <p:cNvSpPr txBox="1">
            <a:spLocks noChangeArrowheads="1"/>
          </p:cNvSpPr>
          <p:nvPr/>
        </p:nvSpPr>
        <p:spPr bwMode="auto">
          <a:xfrm>
            <a:off x="352885" y="1445076"/>
            <a:ext cx="800945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endParaRPr lang="cs-CZ" sz="2400" b="1" dirty="0"/>
          </a:p>
          <a:p>
            <a:pPr eaLnBrk="1" hangingPunct="1">
              <a:spcBef>
                <a:spcPct val="0"/>
              </a:spcBef>
              <a:buNone/>
              <a:defRPr/>
            </a:pPr>
            <a:r>
              <a:rPr lang="cs-CZ" sz="2400" b="1" dirty="0" err="1"/>
              <a:t>Information</a:t>
            </a:r>
            <a:r>
              <a:rPr lang="cs-CZ" sz="2400" b="1" dirty="0"/>
              <a:t> </a:t>
            </a:r>
            <a:r>
              <a:rPr lang="cs-CZ" sz="2400" b="1" dirty="0" err="1"/>
              <a:t>asymmetry</a:t>
            </a:r>
            <a:endParaRPr lang="cs-CZ" sz="2400" b="1" dirty="0"/>
          </a:p>
          <a:p>
            <a:pPr eaLnBrk="1" hangingPunct="1">
              <a:spcBef>
                <a:spcPct val="0"/>
              </a:spcBef>
              <a:buNone/>
              <a:defRPr/>
            </a:pPr>
            <a:endParaRPr lang="cs-CZ" sz="900" dirty="0"/>
          </a:p>
          <a:p>
            <a:pPr eaLnBrk="1" hangingPunct="1">
              <a:spcBef>
                <a:spcPct val="0"/>
              </a:spcBef>
              <a:buNone/>
              <a:defRPr/>
            </a:pPr>
            <a:r>
              <a:rPr lang="cs-CZ" sz="2000" dirty="0"/>
              <a:t>O</a:t>
            </a:r>
            <a:r>
              <a:rPr lang="en-US" sz="2000" dirty="0"/>
              <a:t>ne party has more or better information than the other</a:t>
            </a:r>
            <a:endParaRPr lang="cs-CZ" sz="2000" dirty="0"/>
          </a:p>
          <a:p>
            <a:pPr eaLnBrk="1" hangingPunct="1">
              <a:spcBef>
                <a:spcPct val="0"/>
              </a:spcBef>
              <a:buNone/>
              <a:defRPr/>
            </a:pPr>
            <a:endParaRPr lang="cs-CZ" altLang="cs-CZ" sz="1000" dirty="0">
              <a:latin typeface="Arial" panose="020B0604020202020204" pitchFamily="34" charset="0"/>
            </a:endParaRPr>
          </a:p>
          <a:p>
            <a:pPr eaLnBrk="1" hangingPunct="1">
              <a:spcBef>
                <a:spcPct val="0"/>
              </a:spcBef>
              <a:buNone/>
              <a:defRPr/>
            </a:pPr>
            <a:endParaRPr lang="cs-CZ" sz="2000" dirty="0"/>
          </a:p>
          <a:p>
            <a:pPr eaLnBrk="1" hangingPunct="1">
              <a:spcBef>
                <a:spcPct val="0"/>
              </a:spcBef>
              <a:buNone/>
              <a:defRPr/>
            </a:pPr>
            <a:r>
              <a:rPr lang="en-US" sz="2000" dirty="0"/>
              <a:t>Examples of this problem are</a:t>
            </a:r>
            <a:endParaRPr lang="cs-CZ" sz="2000" dirty="0"/>
          </a:p>
          <a:p>
            <a:pPr marL="342900" indent="-342900" eaLnBrk="1" hangingPunct="1">
              <a:spcBef>
                <a:spcPct val="0"/>
              </a:spcBef>
              <a:defRPr/>
            </a:pPr>
            <a:r>
              <a:rPr lang="en-US" sz="2000" b="1" dirty="0"/>
              <a:t> </a:t>
            </a:r>
            <a:r>
              <a:rPr lang="cs-CZ" sz="2000" b="1" dirty="0"/>
              <a:t>A</a:t>
            </a:r>
            <a:r>
              <a:rPr lang="en-US" sz="2000" b="1" dirty="0" err="1"/>
              <a:t>dverse</a:t>
            </a:r>
            <a:r>
              <a:rPr lang="en-US" sz="2000" b="1" dirty="0"/>
              <a:t> selection</a:t>
            </a:r>
            <a:r>
              <a:rPr lang="cs-CZ" sz="2000" b="1" dirty="0"/>
              <a:t> </a:t>
            </a:r>
          </a:p>
          <a:p>
            <a:pPr lvl="1" eaLnBrk="1" hangingPunct="1">
              <a:spcBef>
                <a:spcPct val="0"/>
              </a:spcBef>
              <a:defRPr/>
            </a:pPr>
            <a:r>
              <a:rPr lang="en-US" sz="1600" dirty="0"/>
              <a:t>describes a situation where the type of product is hidden from one party in a transaction</a:t>
            </a:r>
            <a:endParaRPr lang="cs-CZ" sz="1600" dirty="0"/>
          </a:p>
          <a:p>
            <a:pPr lvl="1" eaLnBrk="1" hangingPunct="1">
              <a:spcBef>
                <a:spcPct val="0"/>
              </a:spcBef>
              <a:defRPr/>
            </a:pPr>
            <a:r>
              <a:rPr lang="cs-CZ" sz="1600" dirty="0" err="1"/>
              <a:t>mostly</a:t>
            </a:r>
            <a:r>
              <a:rPr lang="cs-CZ" sz="1600" dirty="0"/>
              <a:t> in </a:t>
            </a:r>
            <a:r>
              <a:rPr lang="cs-CZ" sz="1600" dirty="0" err="1"/>
              <a:t>insurance</a:t>
            </a:r>
            <a:r>
              <a:rPr lang="cs-CZ" sz="1600" dirty="0"/>
              <a:t> – </a:t>
            </a:r>
            <a:r>
              <a:rPr lang="cs-CZ" sz="1600" dirty="0" err="1"/>
              <a:t>smokers</a:t>
            </a:r>
            <a:r>
              <a:rPr lang="cs-CZ" sz="1600" dirty="0"/>
              <a:t> vs. </a:t>
            </a:r>
            <a:r>
              <a:rPr lang="cs-CZ" sz="1600" dirty="0" err="1"/>
              <a:t>nonsmokers</a:t>
            </a:r>
            <a:endParaRPr lang="cs-CZ" sz="1600" dirty="0"/>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5" name="Obrázek 4"/>
          <p:cNvPicPr>
            <a:picLocks noChangeAspect="1"/>
          </p:cNvPicPr>
          <p:nvPr/>
        </p:nvPicPr>
        <p:blipFill>
          <a:blip r:embed="rId2"/>
          <a:stretch>
            <a:fillRect/>
          </a:stretch>
        </p:blipFill>
        <p:spPr>
          <a:xfrm>
            <a:off x="5947902" y="4586194"/>
            <a:ext cx="2296446" cy="1431236"/>
          </a:xfrm>
          <a:prstGeom prst="rect">
            <a:avLst/>
          </a:prstGeom>
        </p:spPr>
      </p:pic>
    </p:spTree>
    <p:extLst>
      <p:ext uri="{BB962C8B-B14F-4D97-AF65-F5344CB8AC3E}">
        <p14:creationId xmlns:p14="http://schemas.microsoft.com/office/powerpoint/2010/main" val="130562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470873"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cap="all" dirty="0" err="1">
                <a:latin typeface="Arial" panose="020B0604020202020204" pitchFamily="34" charset="0"/>
              </a:rPr>
              <a:t>AsymMetric</a:t>
            </a:r>
            <a:r>
              <a:rPr lang="cs-CZ" altLang="cs-CZ" sz="2400" b="1" cap="all" dirty="0">
                <a:latin typeface="Arial" panose="020B0604020202020204" pitchFamily="34" charset="0"/>
              </a:rPr>
              <a:t> </a:t>
            </a:r>
            <a:r>
              <a:rPr lang="cs-CZ" altLang="cs-CZ" sz="2400" b="1" cap="all" dirty="0" err="1">
                <a:latin typeface="Arial" panose="020B0604020202020204" pitchFamily="34" charset="0"/>
              </a:rPr>
              <a:t>Informations</a:t>
            </a:r>
            <a:endParaRPr lang="cs-CZ" altLang="cs-CZ" sz="2400" b="1" cap="all" dirty="0">
              <a:latin typeface="Arial" panose="020B0604020202020204" pitchFamily="34" charset="0"/>
            </a:endParaRPr>
          </a:p>
        </p:txBody>
      </p:sp>
      <p:sp>
        <p:nvSpPr>
          <p:cNvPr id="3079" name="TextovéPole 10"/>
          <p:cNvSpPr txBox="1">
            <a:spLocks noChangeArrowheads="1"/>
          </p:cNvSpPr>
          <p:nvPr/>
        </p:nvSpPr>
        <p:spPr bwMode="auto">
          <a:xfrm>
            <a:off x="352885" y="1707762"/>
            <a:ext cx="800945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defRPr/>
            </a:pPr>
            <a:r>
              <a:rPr lang="en-US" sz="2000" b="1" dirty="0"/>
              <a:t>Moral hazard </a:t>
            </a:r>
          </a:p>
          <a:p>
            <a:pPr marL="1085850" lvl="1" indent="-342900" eaLnBrk="1" hangingPunct="1">
              <a:spcBef>
                <a:spcPct val="0"/>
              </a:spcBef>
              <a:defRPr/>
            </a:pPr>
            <a:r>
              <a:rPr lang="en-US" sz="1600" dirty="0"/>
              <a:t>the party with more information about its actions or intentions has a tendency or incentive to behave inappropriately from the perspective of the party with less information </a:t>
            </a:r>
          </a:p>
          <a:p>
            <a:pPr marL="1085850" lvl="1" indent="-342900" eaLnBrk="1" hangingPunct="1">
              <a:spcBef>
                <a:spcPct val="0"/>
              </a:spcBef>
              <a:defRPr/>
            </a:pPr>
            <a:r>
              <a:rPr lang="en-US" sz="1600" b="1" dirty="0"/>
              <a:t>principal-agent problem</a:t>
            </a:r>
            <a:r>
              <a:rPr lang="en-US" sz="1600" dirty="0"/>
              <a:t>, where one party, called an agent, acts on behalf of another party, called the principal. The agent usually has more information about his or her actions or intentions than the principal does, because the principal usually cannot completely monitor the agent</a:t>
            </a:r>
          </a:p>
          <a:p>
            <a:pPr marL="1085850" lvl="1" indent="-342900" eaLnBrk="1" hangingPunct="1">
              <a:spcBef>
                <a:spcPct val="0"/>
              </a:spcBef>
              <a:defRPr/>
            </a:pPr>
            <a:r>
              <a:rPr lang="en-US" sz="1600" b="1" dirty="0"/>
              <a:t>subprime loans</a:t>
            </a:r>
            <a:r>
              <a:rPr lang="en-US" sz="1600" dirty="0"/>
              <a:t>, the provision of loans to people who may have difficulty maintaining the repayment schedule (higher interest rates, poor quality collateral, and less favorable terms in order to compensate for higher credit risk)</a:t>
            </a:r>
          </a:p>
          <a:p>
            <a:pPr marL="342900" indent="-342900" eaLnBrk="1" hangingPunct="1">
              <a:spcBef>
                <a:spcPct val="0"/>
              </a:spcBef>
              <a:defRPr/>
            </a:pPr>
            <a:endParaRPr lang="cs-CZ" sz="2000" b="1" dirty="0"/>
          </a:p>
          <a:p>
            <a:pPr marL="342900" indent="-342900" eaLnBrk="1" hangingPunct="1">
              <a:spcBef>
                <a:spcPct val="0"/>
              </a:spcBef>
              <a:defRPr/>
            </a:pPr>
            <a:r>
              <a:rPr lang="cs-CZ" sz="2000" b="1" dirty="0"/>
              <a:t>M</a:t>
            </a:r>
            <a:r>
              <a:rPr lang="en-US" sz="2000" b="1" dirty="0" err="1"/>
              <a:t>onopolies</a:t>
            </a:r>
            <a:r>
              <a:rPr lang="en-US" sz="2000" b="1" dirty="0"/>
              <a:t> of knowledge</a:t>
            </a:r>
            <a:endParaRPr lang="cs-CZ" altLang="cs-CZ" sz="2000" b="1" dirty="0">
              <a:latin typeface="Arial" panose="020B0604020202020204" pitchFamily="34" charset="0"/>
            </a:endParaRPr>
          </a:p>
          <a:p>
            <a:pPr marL="1085850" lvl="1" indent="-342900" eaLnBrk="1" hangingPunct="1">
              <a:spcBef>
                <a:spcPct val="0"/>
              </a:spcBef>
              <a:defRPr/>
            </a:pPr>
            <a:r>
              <a:rPr lang="en-US" sz="1800" dirty="0"/>
              <a:t>the ruling class maintains political power through control of key communications technologies</a:t>
            </a:r>
            <a:endParaRPr lang="cs-CZ" sz="1800" dirty="0"/>
          </a:p>
          <a:p>
            <a:pPr marL="1085850" lvl="1" indent="-342900" eaLnBrk="1" hangingPunct="1">
              <a:spcBef>
                <a:spcPct val="0"/>
              </a:spcBef>
              <a:defRPr/>
            </a:pPr>
            <a:r>
              <a:rPr lang="en-US" sz="1800" dirty="0"/>
              <a:t>suggests that monopolies of knowledge gradually suppress new ways of thinking</a:t>
            </a:r>
            <a:endParaRPr lang="cs-CZ" altLang="cs-CZ" sz="18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spTree>
    <p:extLst>
      <p:ext uri="{BB962C8B-B14F-4D97-AF65-F5344CB8AC3E}">
        <p14:creationId xmlns:p14="http://schemas.microsoft.com/office/powerpoint/2010/main" val="356939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470873"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cap="all" dirty="0">
                <a:latin typeface="Arial" panose="020B0604020202020204" pitchFamily="34" charset="0"/>
              </a:rPr>
              <a:t>ABUSE OF MARKET POWER</a:t>
            </a:r>
          </a:p>
        </p:txBody>
      </p:sp>
      <p:sp>
        <p:nvSpPr>
          <p:cNvPr id="3079" name="TextovéPole 10"/>
          <p:cNvSpPr txBox="1">
            <a:spLocks noChangeArrowheads="1"/>
          </p:cNvSpPr>
          <p:nvPr/>
        </p:nvSpPr>
        <p:spPr bwMode="auto">
          <a:xfrm>
            <a:off x="352885" y="1707762"/>
            <a:ext cx="800945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cs-CZ" sz="2000" dirty="0"/>
              <a:t>O</a:t>
            </a:r>
            <a:r>
              <a:rPr lang="en-US" sz="2000" dirty="0" err="1"/>
              <a:t>ccurs</a:t>
            </a:r>
            <a:r>
              <a:rPr lang="en-US" sz="2000" dirty="0"/>
              <a:t> when a dominant firm or a dominant group of firms engages in a practice of anti‑competitive acts, with the result that competition has been, is being or is likely to be prevented or lessened substantially.</a:t>
            </a:r>
            <a:endParaRPr lang="cs-CZ" sz="2000" dirty="0"/>
          </a:p>
          <a:p>
            <a:endParaRPr lang="cs-CZ" sz="2000" dirty="0"/>
          </a:p>
          <a:p>
            <a:r>
              <a:rPr lang="en-US" sz="2000" dirty="0"/>
              <a:t>The size of a business, even one that dominates a particular market, is not, of itself, a cause for concern. </a:t>
            </a:r>
            <a:endParaRPr lang="cs-CZ" sz="2000" dirty="0"/>
          </a:p>
          <a:p>
            <a:r>
              <a:rPr lang="en-US" sz="2000" dirty="0"/>
              <a:t>Businesses may need to become large to achieve lower production costs or to compete against foreign and domestic competitors. However, when a dominant company exploits its market power in a way that hurts competition in the marketplace the </a:t>
            </a:r>
            <a:r>
              <a:rPr lang="en-US" sz="2000" i="1" dirty="0"/>
              <a:t>Competition Act</a:t>
            </a:r>
            <a:r>
              <a:rPr lang="en-US" sz="2000" dirty="0"/>
              <a:t> may come into play.</a:t>
            </a: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2" name="Obrázek 1"/>
          <p:cNvPicPr>
            <a:picLocks noChangeAspect="1"/>
          </p:cNvPicPr>
          <p:nvPr/>
        </p:nvPicPr>
        <p:blipFill>
          <a:blip r:embed="rId2"/>
          <a:stretch>
            <a:fillRect/>
          </a:stretch>
        </p:blipFill>
        <p:spPr>
          <a:xfrm>
            <a:off x="6984131" y="5191432"/>
            <a:ext cx="1584398" cy="1386348"/>
          </a:xfrm>
          <a:prstGeom prst="rect">
            <a:avLst/>
          </a:prstGeom>
        </p:spPr>
      </p:pic>
    </p:spTree>
    <p:extLst>
      <p:ext uri="{BB962C8B-B14F-4D97-AF65-F5344CB8AC3E}">
        <p14:creationId xmlns:p14="http://schemas.microsoft.com/office/powerpoint/2010/main" val="240180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470873"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cap="all" dirty="0">
                <a:latin typeface="Arial" panose="020B0604020202020204" pitchFamily="34" charset="0"/>
              </a:rPr>
              <a:t>ABUSE OF MARKET POWER</a:t>
            </a:r>
          </a:p>
        </p:txBody>
      </p:sp>
      <p:sp>
        <p:nvSpPr>
          <p:cNvPr id="3079" name="TextovéPole 10"/>
          <p:cNvSpPr txBox="1">
            <a:spLocks noChangeArrowheads="1"/>
          </p:cNvSpPr>
          <p:nvPr/>
        </p:nvSpPr>
        <p:spPr bwMode="auto">
          <a:xfrm>
            <a:off x="338137" y="1589775"/>
            <a:ext cx="8009450" cy="543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cs-CZ" sz="2000" dirty="0"/>
              <a:t> C</a:t>
            </a:r>
            <a:r>
              <a:rPr lang="en-US" sz="2000" dirty="0" err="1"/>
              <a:t>riteria</a:t>
            </a:r>
            <a:r>
              <a:rPr lang="cs-CZ" sz="2000" dirty="0"/>
              <a:t> </a:t>
            </a:r>
            <a:r>
              <a:rPr lang="cs-CZ" sz="2000" dirty="0" err="1"/>
              <a:t>of</a:t>
            </a:r>
            <a:r>
              <a:rPr lang="cs-CZ" sz="2000" dirty="0"/>
              <a:t> t</a:t>
            </a:r>
            <a:r>
              <a:rPr lang="en-US" sz="2000" dirty="0"/>
              <a:t>he abuse of dominant position:</a:t>
            </a:r>
          </a:p>
          <a:p>
            <a:pPr lvl="1"/>
            <a:r>
              <a:rPr lang="en-US" sz="2000" dirty="0"/>
              <a:t>The dominant firm or firms have market power — that is the ability to set prices above competitive levels.</a:t>
            </a:r>
          </a:p>
          <a:p>
            <a:pPr lvl="1"/>
            <a:r>
              <a:rPr lang="en-US" sz="2000" dirty="0"/>
              <a:t>The dominant firm or firms engage in anti‑competitive acts — business practices that are intended to reduce competition. </a:t>
            </a:r>
            <a:endParaRPr lang="cs-CZ" sz="2000" dirty="0"/>
          </a:p>
          <a:p>
            <a:pPr lvl="2"/>
            <a:r>
              <a:rPr lang="en-US" sz="1600" dirty="0"/>
              <a:t> buying up a competitor's customers or suppliers; using "fighting brands" (discount brands) to discipline or keep out competitors; cutting off essential supplies to rival companies; using long-term contracts to stop customers from changing suppliers; and overstepping authority granted by intellectual property rights such as trade-marks and patents.</a:t>
            </a:r>
          </a:p>
          <a:p>
            <a:pPr lvl="1"/>
            <a:r>
              <a:rPr lang="en-US" sz="2000" dirty="0"/>
              <a:t>The anti‑competitive acts have substantially lessened competition, or are likely to do so. </a:t>
            </a:r>
            <a:endParaRPr lang="cs-CZ" sz="2000" dirty="0"/>
          </a:p>
          <a:p>
            <a:pPr lvl="2"/>
            <a:r>
              <a:rPr lang="en-US" sz="1600" dirty="0"/>
              <a:t>This can happen when anti‑competitive acts eliminate a rival or prevent such things as a rival's entry into a market, potential competition, product innovation and lower prices.</a:t>
            </a: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spTree>
    <p:extLst>
      <p:ext uri="{BB962C8B-B14F-4D97-AF65-F5344CB8AC3E}">
        <p14:creationId xmlns:p14="http://schemas.microsoft.com/office/powerpoint/2010/main" val="351460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endParaRPr lang="cs-CZ" b="1" dirty="0">
              <a:latin typeface="Arial" pitchFamily="34" charset="0"/>
              <a:cs typeface="Arial" pitchFamily="34" charset="0"/>
            </a:endParaRPr>
          </a:p>
          <a:p>
            <a:pPr eaLnBrk="1" fontAlgn="auto" hangingPunct="1">
              <a:spcBef>
                <a:spcPts val="0"/>
              </a:spcBef>
              <a:spcAft>
                <a:spcPts val="0"/>
              </a:spcAft>
              <a:defRPr/>
            </a:pPr>
            <a:r>
              <a:rPr lang="cs-CZ" b="1" dirty="0">
                <a:latin typeface="Arial" pitchFamily="34" charset="0"/>
                <a:cs typeface="Arial" pitchFamily="34" charset="0"/>
              </a:rPr>
              <a:t>MARKET FAILURE</a:t>
            </a:r>
            <a:endParaRPr lang="en-GB"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p:txBody>
      </p:sp>
      <p:sp>
        <p:nvSpPr>
          <p:cNvPr id="3077" name="TextovéPole 8"/>
          <p:cNvSpPr txBox="1">
            <a:spLocks noChangeArrowheads="1"/>
          </p:cNvSpPr>
          <p:nvPr/>
        </p:nvSpPr>
        <p:spPr bwMode="auto">
          <a:xfrm>
            <a:off x="338138"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cs-CZ" sz="2400" b="1" cap="all" dirty="0">
                <a:latin typeface="Arial" panose="020B0604020202020204" pitchFamily="34" charset="0"/>
              </a:rPr>
              <a:t>Outline of the lecture </a:t>
            </a:r>
          </a:p>
        </p:txBody>
      </p:sp>
      <p:sp>
        <p:nvSpPr>
          <p:cNvPr id="3078" name="TextovéPole 10"/>
          <p:cNvSpPr txBox="1">
            <a:spLocks noChangeArrowheads="1"/>
          </p:cNvSpPr>
          <p:nvPr/>
        </p:nvSpPr>
        <p:spPr bwMode="auto">
          <a:xfrm>
            <a:off x="320675" y="1551722"/>
            <a:ext cx="847725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mj-lt"/>
              <a:buAutoNum type="arabicPeriod"/>
              <a:defRPr/>
            </a:pPr>
            <a:r>
              <a:rPr lang="cs-CZ" altLang="cs-CZ" sz="2200" dirty="0">
                <a:latin typeface="Arial" panose="020B0604020202020204" pitchFamily="34" charset="0"/>
              </a:rPr>
              <a:t> </a:t>
            </a:r>
            <a:r>
              <a:rPr lang="cs-CZ" altLang="cs-CZ" sz="2200" dirty="0" err="1">
                <a:latin typeface="Arial" panose="020B0604020202020204" pitchFamily="34" charset="0"/>
              </a:rPr>
              <a:t>Causes</a:t>
            </a:r>
            <a:r>
              <a:rPr lang="cs-CZ" altLang="cs-CZ" sz="2200" dirty="0">
                <a:latin typeface="Arial" panose="020B0604020202020204" pitchFamily="34" charset="0"/>
              </a:rPr>
              <a:t> </a:t>
            </a:r>
            <a:r>
              <a:rPr lang="cs-CZ" altLang="cs-CZ" sz="2200" dirty="0" err="1">
                <a:latin typeface="Arial" panose="020B0604020202020204" pitchFamily="34" charset="0"/>
              </a:rPr>
              <a:t>of</a:t>
            </a:r>
            <a:r>
              <a:rPr lang="cs-CZ" altLang="cs-CZ" sz="2200" dirty="0">
                <a:latin typeface="Arial" panose="020B0604020202020204" pitchFamily="34" charset="0"/>
              </a:rPr>
              <a:t> Limited Market </a:t>
            </a:r>
            <a:r>
              <a:rPr lang="cs-CZ" altLang="cs-CZ" sz="2200" dirty="0" err="1">
                <a:latin typeface="Arial" panose="020B0604020202020204" pitchFamily="34" charset="0"/>
              </a:rPr>
              <a:t>Efficiency</a:t>
            </a:r>
            <a:endParaRPr lang="en-GB" altLang="cs-CZ" sz="2200" dirty="0">
              <a:latin typeface="Arial" panose="020B0604020202020204" pitchFamily="34" charset="0"/>
            </a:endParaRPr>
          </a:p>
          <a:p>
            <a:pPr eaLnBrk="1" hangingPunct="1">
              <a:spcBef>
                <a:spcPct val="0"/>
              </a:spcBef>
              <a:buFont typeface="+mj-lt"/>
              <a:buAutoNum type="arabicPeriod"/>
              <a:defRPr/>
            </a:pPr>
            <a:endParaRPr lang="en-GB" altLang="cs-CZ" sz="2200" dirty="0">
              <a:latin typeface="Arial" panose="020B0604020202020204" pitchFamily="34" charset="0"/>
            </a:endParaRPr>
          </a:p>
          <a:p>
            <a:pPr eaLnBrk="1" hangingPunct="1">
              <a:spcBef>
                <a:spcPct val="0"/>
              </a:spcBef>
              <a:buFont typeface="+mj-lt"/>
              <a:buAutoNum type="arabicPeriod"/>
              <a:defRPr/>
            </a:pPr>
            <a:r>
              <a:rPr lang="cs-CZ" altLang="cs-CZ" sz="2200" dirty="0">
                <a:latin typeface="Arial" panose="020B0604020202020204" pitchFamily="34" charset="0"/>
              </a:rPr>
              <a:t> Public </a:t>
            </a:r>
            <a:r>
              <a:rPr lang="cs-CZ" altLang="cs-CZ" sz="2200" dirty="0" err="1">
                <a:latin typeface="Arial" panose="020B0604020202020204" pitchFamily="34" charset="0"/>
              </a:rPr>
              <a:t>goods</a:t>
            </a:r>
            <a:endParaRPr lang="cs-CZ" altLang="cs-CZ" sz="2200" dirty="0">
              <a:latin typeface="Arial" panose="020B0604020202020204" pitchFamily="34" charset="0"/>
            </a:endParaRPr>
          </a:p>
          <a:p>
            <a:pPr marL="0" indent="0" eaLnBrk="1" hangingPunct="1">
              <a:spcBef>
                <a:spcPct val="0"/>
              </a:spcBef>
              <a:buNone/>
              <a:defRPr/>
            </a:pPr>
            <a:endParaRPr lang="en-GB" altLang="cs-CZ" sz="2200" dirty="0">
              <a:latin typeface="Arial" panose="020B0604020202020204" pitchFamily="34" charset="0"/>
            </a:endParaRPr>
          </a:p>
          <a:p>
            <a:pPr marL="457200" indent="-457200" eaLnBrk="1" hangingPunct="1">
              <a:spcBef>
                <a:spcPct val="0"/>
              </a:spcBef>
              <a:buFont typeface="+mj-lt"/>
              <a:buAutoNum type="arabicPeriod" startAt="3"/>
              <a:defRPr/>
            </a:pPr>
            <a:r>
              <a:rPr lang="cs-CZ" altLang="cs-CZ" sz="2200" dirty="0" err="1">
                <a:latin typeface="Arial" panose="020B0604020202020204" pitchFamily="34" charset="0"/>
              </a:rPr>
              <a:t>Externalities</a:t>
            </a:r>
            <a:endParaRPr lang="en-GB" altLang="cs-CZ" sz="2200" dirty="0">
              <a:latin typeface="Arial" panose="020B0604020202020204" pitchFamily="34" charset="0"/>
            </a:endParaRPr>
          </a:p>
          <a:p>
            <a:pPr eaLnBrk="1" hangingPunct="1">
              <a:spcBef>
                <a:spcPct val="0"/>
              </a:spcBef>
              <a:buFont typeface="+mj-lt"/>
              <a:buAutoNum type="arabicPeriod" startAt="3"/>
              <a:defRPr/>
            </a:pPr>
            <a:endParaRPr lang="en-GB" altLang="cs-CZ" sz="2200" dirty="0">
              <a:latin typeface="Arial" panose="020B0604020202020204" pitchFamily="34" charset="0"/>
            </a:endParaRPr>
          </a:p>
          <a:p>
            <a:pPr eaLnBrk="1" hangingPunct="1">
              <a:spcBef>
                <a:spcPct val="0"/>
              </a:spcBef>
              <a:buFont typeface="+mj-lt"/>
              <a:buAutoNum type="arabicPeriod" startAt="3"/>
              <a:defRPr/>
            </a:pPr>
            <a:r>
              <a:rPr lang="cs-CZ" altLang="cs-CZ" sz="2200" dirty="0">
                <a:latin typeface="Arial" panose="020B0604020202020204" pitchFamily="34" charset="0"/>
              </a:rPr>
              <a:t> </a:t>
            </a:r>
            <a:r>
              <a:rPr lang="cs-CZ" altLang="cs-CZ" sz="2200" dirty="0" err="1">
                <a:latin typeface="Arial" panose="020B0604020202020204" pitchFamily="34" charset="0"/>
              </a:rPr>
              <a:t>Information</a:t>
            </a:r>
            <a:r>
              <a:rPr lang="cs-CZ" altLang="cs-CZ" sz="2200" dirty="0">
                <a:latin typeface="Arial" panose="020B0604020202020204" pitchFamily="34" charset="0"/>
              </a:rPr>
              <a:t> </a:t>
            </a:r>
            <a:r>
              <a:rPr lang="cs-CZ" altLang="cs-CZ" sz="2200" dirty="0" err="1">
                <a:latin typeface="Arial" panose="020B0604020202020204" pitchFamily="34" charset="0"/>
              </a:rPr>
              <a:t>Assymetry</a:t>
            </a:r>
            <a:endParaRPr lang="en-GB" altLang="cs-CZ" sz="2200" dirty="0">
              <a:latin typeface="Arial" panose="020B0604020202020204" pitchFamily="34" charset="0"/>
            </a:endParaRPr>
          </a:p>
          <a:p>
            <a:pPr eaLnBrk="1" hangingPunct="1">
              <a:spcBef>
                <a:spcPct val="0"/>
              </a:spcBef>
              <a:buFont typeface="+mj-lt"/>
              <a:buAutoNum type="arabicPeriod" startAt="3"/>
              <a:defRPr/>
            </a:pPr>
            <a:endParaRPr lang="en-GB" altLang="cs-CZ" sz="2200" dirty="0">
              <a:latin typeface="Arial" panose="020B0604020202020204" pitchFamily="34" charset="0"/>
            </a:endParaRPr>
          </a:p>
          <a:p>
            <a:pPr eaLnBrk="1" hangingPunct="1">
              <a:spcBef>
                <a:spcPct val="0"/>
              </a:spcBef>
              <a:buFont typeface="+mj-lt"/>
              <a:buAutoNum type="arabicPeriod" startAt="3"/>
              <a:defRPr/>
            </a:pPr>
            <a:r>
              <a:rPr lang="en-GB" altLang="cs-CZ" sz="2200" dirty="0">
                <a:latin typeface="Arial" panose="020B0604020202020204" pitchFamily="34" charset="0"/>
              </a:rPr>
              <a:t> </a:t>
            </a:r>
            <a:r>
              <a:rPr lang="cs-CZ" altLang="cs-CZ" sz="2200" dirty="0">
                <a:latin typeface="Arial" panose="020B0604020202020204" pitchFamily="34" charset="0"/>
              </a:rPr>
              <a:t>Monopoly </a:t>
            </a:r>
            <a:r>
              <a:rPr lang="cs-CZ" altLang="cs-CZ" sz="2200" dirty="0" err="1">
                <a:latin typeface="Arial" panose="020B0604020202020204" pitchFamily="34" charset="0"/>
              </a:rPr>
              <a:t>Power</a:t>
            </a:r>
            <a:endParaRPr lang="cs-CZ" altLang="cs-CZ" sz="2200" dirty="0">
              <a:latin typeface="Arial" panose="020B0604020202020204" pitchFamily="34" charset="0"/>
            </a:endParaRPr>
          </a:p>
          <a:p>
            <a:pPr eaLnBrk="1" hangingPunct="1">
              <a:spcBef>
                <a:spcPct val="0"/>
              </a:spcBef>
              <a:buFont typeface="+mj-lt"/>
              <a:buAutoNum type="arabicPeriod" startAt="3"/>
              <a:defRPr/>
            </a:pPr>
            <a:endParaRPr lang="cs-CZ" altLang="cs-CZ" sz="2200" dirty="0">
              <a:latin typeface="Arial" panose="020B0604020202020204" pitchFamily="34" charset="0"/>
            </a:endParaRPr>
          </a:p>
          <a:p>
            <a:pPr eaLnBrk="1" hangingPunct="1">
              <a:spcBef>
                <a:spcPct val="0"/>
              </a:spcBef>
              <a:buFont typeface="+mj-lt"/>
              <a:buAutoNum type="arabicPeriod" startAt="3"/>
              <a:defRPr/>
            </a:pPr>
            <a:r>
              <a:rPr lang="cs-CZ" altLang="cs-CZ" sz="2200" dirty="0">
                <a:latin typeface="Arial" panose="020B0604020202020204" pitchFamily="34" charset="0"/>
              </a:rPr>
              <a:t> </a:t>
            </a:r>
            <a:r>
              <a:rPr lang="cs-CZ" altLang="cs-CZ" sz="2200" dirty="0" err="1">
                <a:latin typeface="Arial" panose="020B0604020202020204" pitchFamily="34" charset="0"/>
              </a:rPr>
              <a:t>Government</a:t>
            </a:r>
            <a:r>
              <a:rPr lang="cs-CZ" altLang="cs-CZ" sz="2200" dirty="0">
                <a:latin typeface="Arial" panose="020B0604020202020204" pitchFamily="34" charset="0"/>
              </a:rPr>
              <a:t> </a:t>
            </a:r>
            <a:r>
              <a:rPr lang="cs-CZ" altLang="cs-CZ" sz="2200" dirty="0" err="1">
                <a:latin typeface="Arial" panose="020B0604020202020204" pitchFamily="34" charset="0"/>
              </a:rPr>
              <a:t>Failure</a:t>
            </a:r>
            <a:endParaRPr lang="en-GB" altLang="cs-CZ" sz="2200" dirty="0">
              <a:latin typeface="Arial" panose="020B0604020202020204" pitchFamily="34" charset="0"/>
            </a:endParaRPr>
          </a:p>
          <a:p>
            <a:pPr eaLnBrk="1" hangingPunct="1">
              <a:spcBef>
                <a:spcPct val="0"/>
              </a:spcBef>
              <a:buFont typeface="+mj-lt"/>
              <a:buAutoNum type="arabicPeriod" startAt="3"/>
              <a:defRPr/>
            </a:pPr>
            <a:endParaRPr lang="en-GB" altLang="cs-CZ" sz="2200" dirty="0">
              <a:latin typeface="Arial" panose="020B0604020202020204" pitchFamily="34" charset="0"/>
            </a:endParaRPr>
          </a:p>
          <a:p>
            <a:pPr marL="0" indent="0" eaLnBrk="1" hangingPunct="1">
              <a:spcBef>
                <a:spcPct val="0"/>
              </a:spcBef>
              <a:buFont typeface="Arial" panose="020B0604020202020204" pitchFamily="34" charset="0"/>
              <a:buNone/>
              <a:defRPr/>
            </a:pPr>
            <a:r>
              <a:rPr lang="en-GB" altLang="cs-CZ" sz="2200" dirty="0">
                <a:latin typeface="Arial" panose="020B0604020202020204" pitchFamily="34" charset="0"/>
              </a:rPr>
              <a:t>   </a:t>
            </a:r>
          </a:p>
          <a:p>
            <a:pPr eaLnBrk="1" hangingPunct="1">
              <a:spcBef>
                <a:spcPct val="0"/>
              </a:spcBef>
              <a:buFont typeface="Calibri" panose="020F0502020204030204" pitchFamily="34" charset="0"/>
              <a:buAutoNum type="arabicPeriod"/>
              <a:defRPr/>
            </a:pPr>
            <a:endParaRPr lang="en-GB" altLang="cs-CZ" sz="1800" dirty="0">
              <a:latin typeface="Arial" panose="020B0604020202020204" pitchFamily="34" charset="0"/>
            </a:endParaRPr>
          </a:p>
        </p:txBody>
      </p:sp>
    </p:spTree>
    <p:extLst>
      <p:ext uri="{BB962C8B-B14F-4D97-AF65-F5344CB8AC3E}">
        <p14:creationId xmlns:p14="http://schemas.microsoft.com/office/powerpoint/2010/main" val="163312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470873"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cap="all" dirty="0">
                <a:latin typeface="Arial" panose="020B0604020202020204" pitchFamily="34" charset="0"/>
              </a:rPr>
              <a:t>ABUSE OF MARKET POWER</a:t>
            </a:r>
          </a:p>
        </p:txBody>
      </p:sp>
      <p:sp>
        <p:nvSpPr>
          <p:cNvPr id="3079" name="TextovéPole 10"/>
          <p:cNvSpPr txBox="1">
            <a:spLocks noChangeArrowheads="1"/>
          </p:cNvSpPr>
          <p:nvPr/>
        </p:nvSpPr>
        <p:spPr bwMode="auto">
          <a:xfrm>
            <a:off x="338137" y="1589775"/>
            <a:ext cx="8009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cs-CZ" sz="2000" dirty="0"/>
              <a:t> </a:t>
            </a:r>
            <a:endParaRPr lang="en-GB" altLang="cs-CZ" sz="2400" dirty="0">
              <a:latin typeface="Arial" panose="020B0604020202020204" pitchFamily="34" charset="0"/>
            </a:endParaRPr>
          </a:p>
        </p:txBody>
      </p:sp>
      <p:pic>
        <p:nvPicPr>
          <p:cNvPr id="3" name="Obrázek 2"/>
          <p:cNvPicPr>
            <a:picLocks noChangeAspect="1"/>
          </p:cNvPicPr>
          <p:nvPr/>
        </p:nvPicPr>
        <p:blipFill>
          <a:blip r:embed="rId2"/>
          <a:stretch>
            <a:fillRect/>
          </a:stretch>
        </p:blipFill>
        <p:spPr>
          <a:xfrm>
            <a:off x="870155" y="1589775"/>
            <a:ext cx="7167716" cy="4479823"/>
          </a:xfrm>
          <a:prstGeom prst="rect">
            <a:avLst/>
          </a:prstGeom>
        </p:spPr>
      </p:pic>
    </p:spTree>
    <p:extLst>
      <p:ext uri="{BB962C8B-B14F-4D97-AF65-F5344CB8AC3E}">
        <p14:creationId xmlns:p14="http://schemas.microsoft.com/office/powerpoint/2010/main" val="134896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endParaRPr lang="cs-CZ" b="1" dirty="0">
              <a:latin typeface="Arial" pitchFamily="34" charset="0"/>
              <a:cs typeface="Arial" pitchFamily="34" charset="0"/>
            </a:endParaRPr>
          </a:p>
          <a:p>
            <a:pPr lvl="1" eaLnBrk="1" fontAlgn="auto" hangingPunct="1">
              <a:spcBef>
                <a:spcPts val="0"/>
              </a:spcBef>
              <a:spcAft>
                <a:spcPts val="0"/>
              </a:spcAft>
              <a:defRPr/>
            </a:pPr>
            <a:r>
              <a:rPr lang="cs-CZ" b="1" dirty="0">
                <a:latin typeface="Arial" pitchFamily="34" charset="0"/>
                <a:cs typeface="Arial" pitchFamily="34" charset="0"/>
              </a:rPr>
              <a:t>GOVERNMENT FAILURE</a:t>
            </a:r>
            <a:endParaRPr lang="en-GB"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p:txBody>
      </p:sp>
      <p:sp>
        <p:nvSpPr>
          <p:cNvPr id="3078" name="TextovéPole 10"/>
          <p:cNvSpPr txBox="1">
            <a:spLocks noChangeArrowheads="1"/>
          </p:cNvSpPr>
          <p:nvPr/>
        </p:nvSpPr>
        <p:spPr bwMode="auto">
          <a:xfrm>
            <a:off x="548763" y="1817193"/>
            <a:ext cx="84772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cs-CZ" altLang="cs-CZ" sz="2400" b="1" dirty="0" err="1">
                <a:latin typeface="Arial" panose="020B0604020202020204" pitchFamily="34" charset="0"/>
              </a:rPr>
              <a:t>Government</a:t>
            </a:r>
            <a:r>
              <a:rPr lang="cs-CZ" altLang="cs-CZ" sz="2400" b="1" dirty="0">
                <a:latin typeface="Arial" panose="020B0604020202020204" pitchFamily="34" charset="0"/>
              </a:rPr>
              <a:t> </a:t>
            </a:r>
            <a:r>
              <a:rPr lang="cs-CZ" altLang="cs-CZ" sz="2400" b="1" dirty="0" err="1">
                <a:latin typeface="Arial" panose="020B0604020202020204" pitchFamily="34" charset="0"/>
              </a:rPr>
              <a:t>Failure</a:t>
            </a:r>
            <a:r>
              <a:rPr lang="cs-CZ" altLang="cs-CZ" sz="2400" b="1" dirty="0">
                <a:latin typeface="Arial" panose="020B0604020202020204" pitchFamily="34" charset="0"/>
              </a:rPr>
              <a:t> </a:t>
            </a:r>
          </a:p>
          <a:p>
            <a:pPr marL="0" indent="0" eaLnBrk="1" hangingPunct="1">
              <a:spcBef>
                <a:spcPct val="0"/>
              </a:spcBef>
              <a:buNone/>
              <a:defRPr/>
            </a:pPr>
            <a:endParaRPr lang="cs-CZ" altLang="cs-CZ" sz="2400" dirty="0">
              <a:latin typeface="Arial" panose="020B0604020202020204" pitchFamily="34" charset="0"/>
            </a:endParaRPr>
          </a:p>
          <a:p>
            <a:pPr marL="0" indent="0" eaLnBrk="1" hangingPunct="1">
              <a:spcBef>
                <a:spcPct val="0"/>
              </a:spcBef>
              <a:buNone/>
              <a:defRPr/>
            </a:pPr>
            <a:r>
              <a:rPr lang="cs-CZ" altLang="cs-CZ" sz="2400" dirty="0" err="1">
                <a:latin typeface="Arial" panose="020B0604020202020204" pitchFamily="34" charset="0"/>
              </a:rPr>
              <a:t>Situation</a:t>
            </a:r>
            <a:r>
              <a:rPr lang="cs-CZ" altLang="cs-CZ" sz="2400" dirty="0">
                <a:latin typeface="Arial" panose="020B0604020202020204" pitchFamily="34" charset="0"/>
              </a:rPr>
              <a:t> </a:t>
            </a:r>
            <a:r>
              <a:rPr lang="cs-CZ" altLang="cs-CZ" sz="2400" dirty="0" err="1">
                <a:latin typeface="Arial" panose="020B0604020202020204" pitchFamily="34" charset="0"/>
              </a:rPr>
              <a:t>where</a:t>
            </a:r>
            <a:r>
              <a:rPr lang="cs-CZ" altLang="cs-CZ" sz="2400" dirty="0">
                <a:latin typeface="Arial" panose="020B0604020202020204" pitchFamily="34" charset="0"/>
              </a:rPr>
              <a:t> </a:t>
            </a:r>
            <a:r>
              <a:rPr lang="cs-CZ" altLang="cs-CZ" sz="2400" dirty="0" err="1">
                <a:latin typeface="Arial" panose="020B0604020202020204" pitchFamily="34" charset="0"/>
              </a:rPr>
              <a:t>allocative</a:t>
            </a:r>
            <a:r>
              <a:rPr lang="cs-CZ" altLang="cs-CZ" sz="2400" dirty="0">
                <a:latin typeface="Arial" panose="020B0604020202020204" pitchFamily="34" charset="0"/>
              </a:rPr>
              <a:t> </a:t>
            </a:r>
            <a:r>
              <a:rPr lang="cs-CZ" altLang="cs-CZ" sz="2400" dirty="0" err="1">
                <a:latin typeface="Arial" panose="020B0604020202020204" pitchFamily="34" charset="0"/>
              </a:rPr>
              <a:t>efficience</a:t>
            </a:r>
            <a:r>
              <a:rPr lang="cs-CZ" altLang="cs-CZ" sz="2400" dirty="0">
                <a:latin typeface="Arial" panose="020B0604020202020204" pitchFamily="34" charset="0"/>
              </a:rPr>
              <a:t> </a:t>
            </a:r>
            <a:r>
              <a:rPr lang="cs-CZ" altLang="cs-CZ" sz="2400" dirty="0" err="1">
                <a:latin typeface="Arial" panose="020B0604020202020204" pitchFamily="34" charset="0"/>
              </a:rPr>
              <a:t>may</a:t>
            </a:r>
            <a:r>
              <a:rPr lang="cs-CZ" altLang="cs-CZ" sz="2400" dirty="0">
                <a:latin typeface="Arial" panose="020B0604020202020204" pitchFamily="34" charset="0"/>
              </a:rPr>
              <a:t> </a:t>
            </a:r>
            <a:r>
              <a:rPr lang="cs-CZ" altLang="cs-CZ" sz="2400" dirty="0" err="1">
                <a:latin typeface="Arial" panose="020B0604020202020204" pitchFamily="34" charset="0"/>
              </a:rPr>
              <a:t>have</a:t>
            </a:r>
            <a:r>
              <a:rPr lang="cs-CZ" altLang="cs-CZ" sz="2400" dirty="0">
                <a:latin typeface="Arial" panose="020B0604020202020204" pitchFamily="34" charset="0"/>
              </a:rPr>
              <a:t> </a:t>
            </a:r>
            <a:r>
              <a:rPr lang="cs-CZ" altLang="cs-CZ" sz="2400" dirty="0" err="1">
                <a:latin typeface="Arial" panose="020B0604020202020204" pitchFamily="34" charset="0"/>
              </a:rPr>
              <a:t>been</a:t>
            </a:r>
            <a:r>
              <a:rPr lang="cs-CZ" altLang="cs-CZ" sz="2400" dirty="0">
                <a:latin typeface="Arial" panose="020B0604020202020204" pitchFamily="34" charset="0"/>
              </a:rPr>
              <a:t> </a:t>
            </a:r>
            <a:r>
              <a:rPr lang="cs-CZ" altLang="cs-CZ" sz="2400" dirty="0" err="1">
                <a:latin typeface="Arial" panose="020B0604020202020204" pitchFamily="34" charset="0"/>
              </a:rPr>
              <a:t>reduced</a:t>
            </a:r>
            <a:r>
              <a:rPr lang="cs-CZ" altLang="cs-CZ" sz="2400" dirty="0">
                <a:latin typeface="Arial" panose="020B0604020202020204" pitchFamily="34" charset="0"/>
              </a:rPr>
              <a:t> </a:t>
            </a:r>
            <a:r>
              <a:rPr lang="cs-CZ" altLang="cs-CZ" sz="2400" dirty="0" err="1">
                <a:latin typeface="Arial" panose="020B0604020202020204" pitchFamily="34" charset="0"/>
              </a:rPr>
              <a:t>following</a:t>
            </a:r>
            <a:r>
              <a:rPr lang="cs-CZ" altLang="cs-CZ" sz="2400" dirty="0">
                <a:latin typeface="Arial" panose="020B0604020202020204" pitchFamily="34" charset="0"/>
              </a:rPr>
              <a:t> </a:t>
            </a:r>
            <a:r>
              <a:rPr lang="cs-CZ" altLang="cs-CZ" sz="2400" dirty="0" err="1">
                <a:latin typeface="Arial" panose="020B0604020202020204" pitchFamily="34" charset="0"/>
              </a:rPr>
              <a:t>governemnt</a:t>
            </a:r>
            <a:r>
              <a:rPr lang="cs-CZ" altLang="cs-CZ" sz="2400" dirty="0">
                <a:latin typeface="Arial" panose="020B0604020202020204" pitchFamily="34" charset="0"/>
              </a:rPr>
              <a:t> </a:t>
            </a:r>
            <a:r>
              <a:rPr lang="cs-CZ" altLang="cs-CZ" sz="2400" dirty="0" err="1">
                <a:latin typeface="Arial" panose="020B0604020202020204" pitchFamily="34" charset="0"/>
              </a:rPr>
              <a:t>intervention</a:t>
            </a:r>
            <a:r>
              <a:rPr lang="cs-CZ" altLang="cs-CZ" sz="2400" dirty="0">
                <a:latin typeface="Arial" panose="020B0604020202020204" pitchFamily="34" charset="0"/>
              </a:rPr>
              <a:t> in </a:t>
            </a:r>
            <a:r>
              <a:rPr lang="cs-CZ" altLang="cs-CZ" sz="2400" dirty="0" err="1">
                <a:latin typeface="Arial" panose="020B0604020202020204" pitchFamily="34" charset="0"/>
              </a:rPr>
              <a:t>markets</a:t>
            </a:r>
            <a:r>
              <a:rPr lang="cs-CZ" altLang="cs-CZ" sz="2400" dirty="0">
                <a:latin typeface="Arial" panose="020B0604020202020204" pitchFamily="34" charset="0"/>
              </a:rPr>
              <a:t> </a:t>
            </a:r>
            <a:r>
              <a:rPr lang="cs-CZ" altLang="cs-CZ" sz="2400" dirty="0" err="1">
                <a:latin typeface="Arial" panose="020B0604020202020204" pitchFamily="34" charset="0"/>
              </a:rPr>
              <a:t>designed</a:t>
            </a:r>
            <a:r>
              <a:rPr lang="cs-CZ" altLang="cs-CZ" sz="2400" dirty="0">
                <a:latin typeface="Arial" panose="020B0604020202020204" pitchFamily="34" charset="0"/>
              </a:rPr>
              <a:t> to </a:t>
            </a:r>
            <a:r>
              <a:rPr lang="cs-CZ" altLang="cs-CZ" sz="2400" dirty="0" err="1">
                <a:latin typeface="Arial" panose="020B0604020202020204" pitchFamily="34" charset="0"/>
              </a:rPr>
              <a:t>correct</a:t>
            </a:r>
            <a:r>
              <a:rPr lang="cs-CZ" altLang="cs-CZ" sz="2400" dirty="0">
                <a:latin typeface="Arial" panose="020B0604020202020204" pitchFamily="34" charset="0"/>
              </a:rPr>
              <a:t> market </a:t>
            </a:r>
            <a:r>
              <a:rPr lang="cs-CZ" altLang="cs-CZ" sz="2400" dirty="0" err="1">
                <a:latin typeface="Arial" panose="020B0604020202020204" pitchFamily="34" charset="0"/>
              </a:rPr>
              <a:t>failure</a:t>
            </a:r>
            <a:r>
              <a:rPr lang="cs-CZ" altLang="cs-CZ" sz="2400" dirty="0">
                <a:latin typeface="Arial" panose="020B0604020202020204" pitchFamily="34" charset="0"/>
              </a:rPr>
              <a:t> </a:t>
            </a:r>
            <a:endParaRPr lang="en-GB" altLang="cs-CZ" sz="2400" dirty="0">
              <a:latin typeface="Arial" panose="020B0604020202020204" pitchFamily="34" charset="0"/>
            </a:endParaRPr>
          </a:p>
        </p:txBody>
      </p:sp>
      <p:pic>
        <p:nvPicPr>
          <p:cNvPr id="5" name="Obrázek 4"/>
          <p:cNvPicPr>
            <a:picLocks noChangeAspect="1"/>
          </p:cNvPicPr>
          <p:nvPr/>
        </p:nvPicPr>
        <p:blipFill>
          <a:blip r:embed="rId2"/>
          <a:stretch>
            <a:fillRect/>
          </a:stretch>
        </p:blipFill>
        <p:spPr>
          <a:xfrm>
            <a:off x="3390900" y="4117104"/>
            <a:ext cx="3028950" cy="1514475"/>
          </a:xfrm>
          <a:prstGeom prst="rect">
            <a:avLst/>
          </a:prstGeom>
        </p:spPr>
      </p:pic>
    </p:spTree>
    <p:extLst>
      <p:ext uri="{BB962C8B-B14F-4D97-AF65-F5344CB8AC3E}">
        <p14:creationId xmlns:p14="http://schemas.microsoft.com/office/powerpoint/2010/main" val="428334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endParaRPr lang="cs-CZ" b="1" dirty="0">
              <a:latin typeface="Arial" pitchFamily="34" charset="0"/>
              <a:cs typeface="Arial" pitchFamily="34" charset="0"/>
            </a:endParaRPr>
          </a:p>
          <a:p>
            <a:pPr lvl="1" eaLnBrk="1" fontAlgn="auto" hangingPunct="1">
              <a:spcBef>
                <a:spcPts val="0"/>
              </a:spcBef>
              <a:spcAft>
                <a:spcPts val="0"/>
              </a:spcAft>
              <a:defRPr/>
            </a:pPr>
            <a:r>
              <a:rPr lang="cs-CZ" b="1" dirty="0">
                <a:latin typeface="Arial" pitchFamily="34" charset="0"/>
                <a:cs typeface="Arial" pitchFamily="34" charset="0"/>
              </a:rPr>
              <a:t>GOVERNMENT FAILURE</a:t>
            </a:r>
            <a:endParaRPr lang="en-GB"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p:txBody>
      </p:sp>
      <p:sp>
        <p:nvSpPr>
          <p:cNvPr id="3078" name="TextovéPole 10"/>
          <p:cNvSpPr txBox="1">
            <a:spLocks noChangeArrowheads="1"/>
          </p:cNvSpPr>
          <p:nvPr/>
        </p:nvSpPr>
        <p:spPr bwMode="auto">
          <a:xfrm>
            <a:off x="320675" y="1551722"/>
            <a:ext cx="8477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mj-lt"/>
              <a:buAutoNum type="arabicPeriod"/>
              <a:defRPr/>
            </a:pPr>
            <a:endParaRPr lang="en-GB" altLang="cs-CZ" sz="2200" dirty="0">
              <a:latin typeface="Arial" panose="020B0604020202020204" pitchFamily="34" charset="0"/>
            </a:endParaRPr>
          </a:p>
          <a:p>
            <a:pPr eaLnBrk="1" hangingPunct="1">
              <a:spcBef>
                <a:spcPct val="0"/>
              </a:spcBef>
              <a:buFont typeface="Calibri" panose="020F0502020204030204" pitchFamily="34" charset="0"/>
              <a:buAutoNum type="arabicPeriod"/>
              <a:defRPr/>
            </a:pPr>
            <a:endParaRPr lang="en-GB" altLang="cs-CZ" sz="1800" dirty="0">
              <a:latin typeface="Arial" panose="020B0604020202020204" pitchFamily="34" charset="0"/>
            </a:endParaRPr>
          </a:p>
        </p:txBody>
      </p:sp>
      <p:pic>
        <p:nvPicPr>
          <p:cNvPr id="2" name="Obrázek 1"/>
          <p:cNvPicPr>
            <a:picLocks noChangeAspect="1"/>
          </p:cNvPicPr>
          <p:nvPr/>
        </p:nvPicPr>
        <p:blipFill>
          <a:blip r:embed="rId2"/>
          <a:stretch>
            <a:fillRect/>
          </a:stretch>
        </p:blipFill>
        <p:spPr>
          <a:xfrm>
            <a:off x="962025" y="1027765"/>
            <a:ext cx="7219950" cy="5400675"/>
          </a:xfrm>
          <a:prstGeom prst="rect">
            <a:avLst/>
          </a:prstGeom>
        </p:spPr>
      </p:pic>
    </p:spTree>
    <p:extLst>
      <p:ext uri="{BB962C8B-B14F-4D97-AF65-F5344CB8AC3E}">
        <p14:creationId xmlns:p14="http://schemas.microsoft.com/office/powerpoint/2010/main" val="1448464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endParaRPr lang="cs-CZ" b="1" dirty="0">
              <a:latin typeface="Arial" pitchFamily="34" charset="0"/>
              <a:cs typeface="Arial" pitchFamily="34" charset="0"/>
            </a:endParaRPr>
          </a:p>
          <a:p>
            <a:pPr lvl="1" eaLnBrk="1" fontAlgn="auto" hangingPunct="1">
              <a:spcBef>
                <a:spcPts val="0"/>
              </a:spcBef>
              <a:spcAft>
                <a:spcPts val="0"/>
              </a:spcAft>
              <a:defRPr/>
            </a:pPr>
            <a:r>
              <a:rPr lang="cs-CZ" b="1" dirty="0">
                <a:latin typeface="Arial" pitchFamily="34" charset="0"/>
                <a:cs typeface="Arial" pitchFamily="34" charset="0"/>
              </a:rPr>
              <a:t>GOVERNMENT FAILURE</a:t>
            </a:r>
            <a:endParaRPr lang="en-GB"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a:p>
            <a:pPr eaLnBrk="1" fontAlgn="auto" hangingPunct="1">
              <a:spcBef>
                <a:spcPts val="0"/>
              </a:spcBef>
              <a:spcAft>
                <a:spcPts val="0"/>
              </a:spcAft>
              <a:defRPr/>
            </a:pPr>
            <a:endParaRPr lang="en-US" b="1" dirty="0">
              <a:latin typeface="Arial" pitchFamily="34" charset="0"/>
              <a:cs typeface="Arial" pitchFamily="34" charset="0"/>
            </a:endParaRPr>
          </a:p>
        </p:txBody>
      </p:sp>
      <p:sp>
        <p:nvSpPr>
          <p:cNvPr id="3078" name="TextovéPole 10"/>
          <p:cNvSpPr txBox="1">
            <a:spLocks noChangeArrowheads="1"/>
          </p:cNvSpPr>
          <p:nvPr/>
        </p:nvSpPr>
        <p:spPr bwMode="auto">
          <a:xfrm>
            <a:off x="320675" y="1551722"/>
            <a:ext cx="8477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mj-lt"/>
              <a:buAutoNum type="arabicPeriod"/>
              <a:defRPr/>
            </a:pPr>
            <a:endParaRPr lang="en-GB" altLang="cs-CZ" sz="2200" dirty="0">
              <a:latin typeface="Arial" panose="020B0604020202020204" pitchFamily="34" charset="0"/>
            </a:endParaRPr>
          </a:p>
          <a:p>
            <a:pPr eaLnBrk="1" hangingPunct="1">
              <a:spcBef>
                <a:spcPct val="0"/>
              </a:spcBef>
              <a:buFont typeface="Calibri" panose="020F0502020204030204" pitchFamily="34" charset="0"/>
              <a:buAutoNum type="arabicPeriod"/>
              <a:defRPr/>
            </a:pPr>
            <a:endParaRPr lang="en-GB" altLang="cs-CZ" sz="1800" dirty="0">
              <a:latin typeface="Arial" panose="020B0604020202020204" pitchFamily="34" charset="0"/>
            </a:endParaRPr>
          </a:p>
        </p:txBody>
      </p:sp>
      <p:pic>
        <p:nvPicPr>
          <p:cNvPr id="5" name="Obrázek 4"/>
          <p:cNvPicPr>
            <a:picLocks noChangeAspect="1"/>
          </p:cNvPicPr>
          <p:nvPr/>
        </p:nvPicPr>
        <p:blipFill rotWithShape="1">
          <a:blip r:embed="rId2"/>
          <a:srcRect b="5819"/>
          <a:stretch/>
        </p:blipFill>
        <p:spPr>
          <a:xfrm>
            <a:off x="954087" y="1131631"/>
            <a:ext cx="7419866" cy="5224924"/>
          </a:xfrm>
          <a:prstGeom prst="rect">
            <a:avLst/>
          </a:prstGeom>
        </p:spPr>
      </p:pic>
    </p:spTree>
    <p:extLst>
      <p:ext uri="{BB962C8B-B14F-4D97-AF65-F5344CB8AC3E}">
        <p14:creationId xmlns:p14="http://schemas.microsoft.com/office/powerpoint/2010/main" val="391503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cs-CZ" b="1" dirty="0">
                <a:latin typeface="Arial" pitchFamily="34" charset="0"/>
                <a:cs typeface="Arial" pitchFamily="34" charset="0"/>
              </a:rPr>
              <a:t>REVENUES, COSTS AND PROFIT </a:t>
            </a:r>
          </a:p>
        </p:txBody>
      </p:sp>
      <p:sp>
        <p:nvSpPr>
          <p:cNvPr id="4102" name="TextovéPole 8"/>
          <p:cNvSpPr txBox="1">
            <a:spLocks noChangeArrowheads="1"/>
          </p:cNvSpPr>
          <p:nvPr/>
        </p:nvSpPr>
        <p:spPr bwMode="auto">
          <a:xfrm>
            <a:off x="342106" y="2930398"/>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THANK YOU FOR YOUR ATTENTION…</a:t>
            </a:r>
          </a:p>
        </p:txBody>
      </p:sp>
    </p:spTree>
    <p:extLst>
      <p:ext uri="{BB962C8B-B14F-4D97-AF65-F5344CB8AC3E}">
        <p14:creationId xmlns:p14="http://schemas.microsoft.com/office/powerpoint/2010/main" val="406477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 MARKET FAILURE</a:t>
            </a:r>
          </a:p>
        </p:txBody>
      </p:sp>
      <p:sp>
        <p:nvSpPr>
          <p:cNvPr id="3079" name="TextovéPole 10"/>
          <p:cNvSpPr txBox="1">
            <a:spLocks noChangeArrowheads="1"/>
          </p:cNvSpPr>
          <p:nvPr/>
        </p:nvSpPr>
        <p:spPr bwMode="auto">
          <a:xfrm>
            <a:off x="338138" y="1707762"/>
            <a:ext cx="8477250"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marL="285750" indent="-285750" eaLnBrk="1" hangingPunct="1">
              <a:spcBef>
                <a:spcPct val="0"/>
              </a:spcBef>
              <a:defRPr/>
            </a:pPr>
            <a:r>
              <a:rPr lang="cs-CZ" sz="2400" dirty="0"/>
              <a:t>T</a:t>
            </a:r>
            <a:r>
              <a:rPr lang="en-US" sz="2400" dirty="0"/>
              <a:t>he market allocation of goods is not efficient, so the position of some participants can be improved without deteriorating the position of others. </a:t>
            </a:r>
            <a:endParaRPr lang="cs-CZ" sz="2400" dirty="0"/>
          </a:p>
          <a:p>
            <a:pPr marL="285750" indent="-285750" eaLnBrk="1" hangingPunct="1">
              <a:spcBef>
                <a:spcPct val="0"/>
              </a:spcBef>
              <a:defRPr/>
            </a:pPr>
            <a:endParaRPr lang="cs-CZ" sz="2400" dirty="0"/>
          </a:p>
          <a:p>
            <a:pPr marL="285750" indent="-285750" eaLnBrk="1" hangingPunct="1">
              <a:spcBef>
                <a:spcPct val="0"/>
              </a:spcBef>
              <a:defRPr/>
            </a:pPr>
            <a:r>
              <a:rPr lang="en-US" sz="2400" dirty="0"/>
              <a:t>The result of the market allocation does not therefore correspond to the </a:t>
            </a:r>
            <a:r>
              <a:rPr lang="en-US" sz="2400" b="1" dirty="0"/>
              <a:t>Pareto optimum</a:t>
            </a:r>
            <a:r>
              <a:rPr lang="en-US" sz="2400" dirty="0"/>
              <a:t>.</a:t>
            </a:r>
            <a:endParaRPr lang="en-GB" altLang="cs-CZ" sz="2400" dirty="0">
              <a:latin typeface="Arial" panose="020B0604020202020204" pitchFamily="34" charset="0"/>
            </a:endParaRPr>
          </a:p>
        </p:txBody>
      </p:sp>
    </p:spTree>
    <p:extLst>
      <p:ext uri="{BB962C8B-B14F-4D97-AF65-F5344CB8AC3E}">
        <p14:creationId xmlns:p14="http://schemas.microsoft.com/office/powerpoint/2010/main" val="2452148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60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GB" b="1" dirty="0">
              <a:latin typeface="Arial" pitchFamily="34" charset="0"/>
              <a:cs typeface="Arial" pitchFamily="34" charset="0"/>
            </a:endParaRPr>
          </a:p>
          <a:p>
            <a:pPr eaLnBrk="1" fontAlgn="auto" hangingPunct="1">
              <a:spcBef>
                <a:spcPts val="0"/>
              </a:spcBef>
              <a:spcAft>
                <a:spcPts val="0"/>
              </a:spcAft>
              <a:defRPr/>
            </a:pPr>
            <a:r>
              <a:rPr lang="en-US" b="1" dirty="0">
                <a:latin typeface="Arial" pitchFamily="34" charset="0"/>
                <a:cs typeface="Arial" pitchFamily="34" charset="0"/>
              </a:rPr>
              <a:t> </a:t>
            </a:r>
          </a:p>
        </p:txBody>
      </p:sp>
      <p:sp>
        <p:nvSpPr>
          <p:cNvPr id="4102" name="TextovéPole 8"/>
          <p:cNvSpPr txBox="1">
            <a:spLocks noChangeArrowheads="1"/>
          </p:cNvSpPr>
          <p:nvPr/>
        </p:nvSpPr>
        <p:spPr bwMode="auto">
          <a:xfrm>
            <a:off x="355601"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CAUSES OF MARKET FAILURE</a:t>
            </a:r>
          </a:p>
        </p:txBody>
      </p:sp>
      <p:pic>
        <p:nvPicPr>
          <p:cNvPr id="3" name="Obrázek 2"/>
          <p:cNvPicPr>
            <a:picLocks noChangeAspect="1"/>
          </p:cNvPicPr>
          <p:nvPr/>
        </p:nvPicPr>
        <p:blipFill>
          <a:blip r:embed="rId2"/>
          <a:stretch>
            <a:fillRect/>
          </a:stretch>
        </p:blipFill>
        <p:spPr>
          <a:xfrm>
            <a:off x="3419756" y="3182090"/>
            <a:ext cx="2304488" cy="493819"/>
          </a:xfrm>
          <a:prstGeom prst="rect">
            <a:avLst/>
          </a:prstGeom>
        </p:spPr>
      </p:pic>
      <p:pic>
        <p:nvPicPr>
          <p:cNvPr id="5" name="Obrázek 4"/>
          <p:cNvPicPr>
            <a:picLocks noChangeAspect="1"/>
          </p:cNvPicPr>
          <p:nvPr/>
        </p:nvPicPr>
        <p:blipFill>
          <a:blip r:embed="rId3"/>
          <a:stretch>
            <a:fillRect/>
          </a:stretch>
        </p:blipFill>
        <p:spPr>
          <a:xfrm>
            <a:off x="1555335" y="1903115"/>
            <a:ext cx="5947873" cy="39274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PUBLIC GOOD</a:t>
            </a:r>
          </a:p>
        </p:txBody>
      </p:sp>
      <p:sp>
        <p:nvSpPr>
          <p:cNvPr id="3079" name="TextovéPole 10"/>
          <p:cNvSpPr txBox="1">
            <a:spLocks noChangeArrowheads="1"/>
          </p:cNvSpPr>
          <p:nvPr/>
        </p:nvSpPr>
        <p:spPr bwMode="auto">
          <a:xfrm>
            <a:off x="338138" y="2170434"/>
            <a:ext cx="847725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r>
              <a:rPr lang="cs-CZ" sz="2400" dirty="0"/>
              <a:t>  G</a:t>
            </a:r>
            <a:r>
              <a:rPr lang="en-US" sz="2400" dirty="0" err="1"/>
              <a:t>ood</a:t>
            </a:r>
            <a:r>
              <a:rPr lang="en-US" sz="2400" dirty="0"/>
              <a:t> that is both</a:t>
            </a:r>
            <a:endParaRPr lang="cs-CZ" sz="2400" dirty="0"/>
          </a:p>
          <a:p>
            <a:pPr marL="1028700" lvl="1" eaLnBrk="1" hangingPunct="1">
              <a:spcBef>
                <a:spcPct val="0"/>
              </a:spcBef>
              <a:defRPr/>
            </a:pPr>
            <a:r>
              <a:rPr lang="en-US" sz="2000" dirty="0"/>
              <a:t> non-excludable individuals cannot be excluded from use or could be enjoyed without paying for it</a:t>
            </a:r>
            <a:endParaRPr lang="cs-CZ" sz="2000" dirty="0"/>
          </a:p>
          <a:p>
            <a:pPr marL="1028700" lvl="1" eaLnBrk="1" hangingPunct="1">
              <a:spcBef>
                <a:spcPct val="0"/>
              </a:spcBef>
              <a:defRPr/>
            </a:pPr>
            <a:r>
              <a:rPr lang="cs-CZ" sz="2000" dirty="0"/>
              <a:t>and </a:t>
            </a:r>
            <a:r>
              <a:rPr lang="en-US" sz="2000" dirty="0"/>
              <a:t>non-rivalrous in that, and where use by one individual does not reduce availability to others or the goods can be effectively consumed simultaneously by more than one person</a:t>
            </a:r>
            <a:endParaRPr lang="cs-CZ" sz="2000" dirty="0"/>
          </a:p>
          <a:p>
            <a:pPr marL="1028700" lvl="1" eaLnBrk="1" hangingPunct="1">
              <a:spcBef>
                <a:spcPct val="0"/>
              </a:spcBef>
              <a:defRPr/>
            </a:pPr>
            <a:endParaRPr lang="cs-CZ" altLang="cs-CZ" sz="2000" dirty="0">
              <a:latin typeface="Arial" panose="020B0604020202020204" pitchFamily="34" charset="0"/>
            </a:endParaRPr>
          </a:p>
          <a:p>
            <a:pPr marL="285750" eaLnBrk="1" hangingPunct="1">
              <a:spcBef>
                <a:spcPct val="0"/>
              </a:spcBef>
              <a:buNone/>
              <a:defRPr/>
            </a:pPr>
            <a:r>
              <a:rPr lang="cs-CZ" sz="2400" dirty="0" err="1"/>
              <a:t>Examples</a:t>
            </a:r>
            <a:r>
              <a:rPr lang="cs-CZ" sz="2400" dirty="0"/>
              <a:t>: </a:t>
            </a:r>
            <a:r>
              <a:rPr lang="en-US" sz="2400" dirty="0"/>
              <a:t>knowledge, official statistics, national security, common language(s), flood control systems, lighthouses, and street lighting</a:t>
            </a:r>
            <a:endParaRPr lang="en-GB" altLang="cs-CZ" sz="2400" dirty="0">
              <a:latin typeface="Arial" panose="020B0604020202020204" pitchFamily="34" charset="0"/>
            </a:endParaRPr>
          </a:p>
        </p:txBody>
      </p:sp>
      <p:pic>
        <p:nvPicPr>
          <p:cNvPr id="2" name="Obrázek 1"/>
          <p:cNvPicPr>
            <a:picLocks noChangeAspect="1"/>
          </p:cNvPicPr>
          <p:nvPr/>
        </p:nvPicPr>
        <p:blipFill>
          <a:blip r:embed="rId2"/>
          <a:stretch>
            <a:fillRect/>
          </a:stretch>
        </p:blipFill>
        <p:spPr>
          <a:xfrm>
            <a:off x="832324" y="821267"/>
            <a:ext cx="1210121" cy="1248625"/>
          </a:xfrm>
          <a:prstGeom prst="rect">
            <a:avLst/>
          </a:prstGeom>
        </p:spPr>
      </p:pic>
      <p:pic>
        <p:nvPicPr>
          <p:cNvPr id="3" name="Obrázek 2"/>
          <p:cNvPicPr>
            <a:picLocks noChangeAspect="1"/>
          </p:cNvPicPr>
          <p:nvPr/>
        </p:nvPicPr>
        <p:blipFill>
          <a:blip r:embed="rId3"/>
          <a:stretch>
            <a:fillRect/>
          </a:stretch>
        </p:blipFill>
        <p:spPr>
          <a:xfrm>
            <a:off x="7395494" y="821267"/>
            <a:ext cx="1005022" cy="1521238"/>
          </a:xfrm>
          <a:prstGeom prst="rect">
            <a:avLst/>
          </a:prstGeom>
        </p:spPr>
      </p:pic>
    </p:spTree>
    <p:extLst>
      <p:ext uri="{BB962C8B-B14F-4D97-AF65-F5344CB8AC3E}">
        <p14:creationId xmlns:p14="http://schemas.microsoft.com/office/powerpoint/2010/main" val="223959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PUBLIC GOODS</a:t>
            </a:r>
          </a:p>
        </p:txBody>
      </p:sp>
      <p:pic>
        <p:nvPicPr>
          <p:cNvPr id="2" name="Obrázek 1"/>
          <p:cNvPicPr>
            <a:picLocks noChangeAspect="1"/>
          </p:cNvPicPr>
          <p:nvPr/>
        </p:nvPicPr>
        <p:blipFill>
          <a:blip r:embed="rId2"/>
          <a:stretch>
            <a:fillRect/>
          </a:stretch>
        </p:blipFill>
        <p:spPr>
          <a:xfrm>
            <a:off x="1196411" y="1807487"/>
            <a:ext cx="6853727" cy="4331555"/>
          </a:xfrm>
          <a:prstGeom prst="rect">
            <a:avLst/>
          </a:prstGeom>
        </p:spPr>
      </p:pic>
    </p:spTree>
    <p:extLst>
      <p:ext uri="{BB962C8B-B14F-4D97-AF65-F5344CB8AC3E}">
        <p14:creationId xmlns:p14="http://schemas.microsoft.com/office/powerpoint/2010/main" val="2130489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PUBLIC GOOD</a:t>
            </a:r>
          </a:p>
        </p:txBody>
      </p:sp>
      <p:sp>
        <p:nvSpPr>
          <p:cNvPr id="3079" name="TextovéPole 10"/>
          <p:cNvSpPr txBox="1">
            <a:spLocks noChangeArrowheads="1"/>
          </p:cNvSpPr>
          <p:nvPr/>
        </p:nvSpPr>
        <p:spPr bwMode="auto">
          <a:xfrm>
            <a:off x="338138" y="1707762"/>
            <a:ext cx="847725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r>
              <a:rPr lang="en-US" sz="2400" dirty="0"/>
              <a:t>Many public goods may at times be subject to excessive use resulting in negative externalities affecting all users</a:t>
            </a:r>
            <a:r>
              <a:rPr lang="cs-CZ" sz="2400" dirty="0"/>
              <a:t> (</a:t>
            </a:r>
            <a:r>
              <a:rPr lang="en-US" sz="2400" dirty="0"/>
              <a:t>air pollution and traffic congestion</a:t>
            </a:r>
            <a:r>
              <a:rPr lang="cs-CZ" sz="2400" dirty="0"/>
              <a:t>)</a:t>
            </a:r>
            <a:r>
              <a:rPr lang="en-US" sz="2400" dirty="0"/>
              <a:t> </a:t>
            </a:r>
            <a:endParaRPr lang="cs-CZ" sz="2400" dirty="0"/>
          </a:p>
          <a:p>
            <a:pPr eaLnBrk="1" hangingPunct="1">
              <a:spcBef>
                <a:spcPct val="0"/>
              </a:spcBef>
              <a:buNone/>
              <a:defRPr/>
            </a:pPr>
            <a:endParaRPr lang="cs-CZ" sz="2400" dirty="0"/>
          </a:p>
          <a:p>
            <a:pPr eaLnBrk="1" hangingPunct="1">
              <a:spcBef>
                <a:spcPct val="0"/>
              </a:spcBef>
              <a:buNone/>
              <a:defRPr/>
            </a:pPr>
            <a:r>
              <a:rPr lang="en-US" sz="2400" dirty="0"/>
              <a:t>Public goods problems are often closely related to the "</a:t>
            </a:r>
            <a:r>
              <a:rPr lang="en-US" sz="2400" b="1" dirty="0"/>
              <a:t>free-rider</a:t>
            </a:r>
            <a:r>
              <a:rPr lang="en-US" sz="2400" dirty="0"/>
              <a:t>" </a:t>
            </a:r>
            <a:r>
              <a:rPr lang="en-US" sz="2400" b="1" dirty="0"/>
              <a:t>problem</a:t>
            </a:r>
            <a:r>
              <a:rPr lang="en-US" sz="2400" dirty="0"/>
              <a:t>, in which people not paying for the good may continue to access it. Thus, the good may be under-produced, overused or degraded.</a:t>
            </a:r>
            <a:endParaRPr lang="en-GB" altLang="cs-CZ" sz="2400" dirty="0">
              <a:latin typeface="Arial" panose="020B0604020202020204" pitchFamily="34" charset="0"/>
            </a:endParaRPr>
          </a:p>
        </p:txBody>
      </p:sp>
      <p:pic>
        <p:nvPicPr>
          <p:cNvPr id="5" name="Obrázek 4"/>
          <p:cNvPicPr>
            <a:picLocks noChangeAspect="1"/>
          </p:cNvPicPr>
          <p:nvPr/>
        </p:nvPicPr>
        <p:blipFill>
          <a:blip r:embed="rId2"/>
          <a:stretch>
            <a:fillRect/>
          </a:stretch>
        </p:blipFill>
        <p:spPr>
          <a:xfrm>
            <a:off x="6213682" y="5093304"/>
            <a:ext cx="1561586" cy="1207226"/>
          </a:xfrm>
          <a:prstGeom prst="rect">
            <a:avLst/>
          </a:prstGeom>
        </p:spPr>
      </p:pic>
      <p:pic>
        <p:nvPicPr>
          <p:cNvPr id="6" name="Obrázek 5"/>
          <p:cNvPicPr>
            <a:picLocks noChangeAspect="1"/>
          </p:cNvPicPr>
          <p:nvPr/>
        </p:nvPicPr>
        <p:blipFill>
          <a:blip r:embed="rId3"/>
          <a:stretch>
            <a:fillRect/>
          </a:stretch>
        </p:blipFill>
        <p:spPr>
          <a:xfrm>
            <a:off x="1873665" y="4994625"/>
            <a:ext cx="1741206" cy="1305905"/>
          </a:xfrm>
          <a:prstGeom prst="rect">
            <a:avLst/>
          </a:prstGeom>
        </p:spPr>
      </p:pic>
    </p:spTree>
    <p:extLst>
      <p:ext uri="{BB962C8B-B14F-4D97-AF65-F5344CB8AC3E}">
        <p14:creationId xmlns:p14="http://schemas.microsoft.com/office/powerpoint/2010/main" val="2060623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8" y="1707762"/>
            <a:ext cx="847725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r>
              <a:rPr lang="cs-CZ" sz="2400" b="1" dirty="0"/>
              <a:t>E</a:t>
            </a:r>
            <a:r>
              <a:rPr lang="en-US" sz="2400" b="1" dirty="0" err="1"/>
              <a:t>xternality</a:t>
            </a:r>
            <a:r>
              <a:rPr lang="en-US" sz="2400" dirty="0"/>
              <a:t> is the cost or benefit that affects a party who did not choose to incur that cost or benefit</a:t>
            </a:r>
            <a:endParaRPr lang="cs-CZ" sz="2400" dirty="0"/>
          </a:p>
          <a:p>
            <a:pPr eaLnBrk="1" hangingPunct="1">
              <a:spcBef>
                <a:spcPct val="0"/>
              </a:spcBef>
              <a:buNone/>
              <a:defRPr/>
            </a:pPr>
            <a:endParaRPr lang="cs-CZ" sz="2400" dirty="0"/>
          </a:p>
          <a:p>
            <a:pPr eaLnBrk="1" hangingPunct="1">
              <a:spcBef>
                <a:spcPct val="0"/>
              </a:spcBef>
              <a:buNone/>
              <a:defRPr/>
            </a:pPr>
            <a:r>
              <a:rPr lang="en-US" sz="2400" dirty="0"/>
              <a:t>Externalities often occur when a product or service's price equilibrium cannot reflect the true costs and benefits of that product or service</a:t>
            </a:r>
            <a:endParaRPr lang="cs-CZ" sz="2400" dirty="0"/>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r>
              <a:rPr lang="en-US" sz="2400" dirty="0"/>
              <a:t>Externalities can be both positive or negative</a:t>
            </a:r>
            <a:r>
              <a:rPr lang="cs-CZ" sz="2400" dirty="0"/>
              <a:t>…</a:t>
            </a: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spTree>
    <p:extLst>
      <p:ext uri="{BB962C8B-B14F-4D97-AF65-F5344CB8AC3E}">
        <p14:creationId xmlns:p14="http://schemas.microsoft.com/office/powerpoint/2010/main" val="2737495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MARKET FAILURE</a:t>
            </a:r>
            <a:endParaRPr lang="en-US" b="1" dirty="0">
              <a:latin typeface="Arial" pitchFamily="34" charset="0"/>
              <a:cs typeface="Arial" pitchFamily="34" charset="0"/>
            </a:endParaRPr>
          </a:p>
        </p:txBody>
      </p:sp>
      <p:sp>
        <p:nvSpPr>
          <p:cNvPr id="4102" name="TextovéPole 8"/>
          <p:cNvSpPr txBox="1">
            <a:spLocks noChangeArrowheads="1"/>
          </p:cNvSpPr>
          <p:nvPr/>
        </p:nvSpPr>
        <p:spPr bwMode="auto">
          <a:xfrm>
            <a:off x="338138" y="983411"/>
            <a:ext cx="847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EXTERNALITIES</a:t>
            </a:r>
          </a:p>
        </p:txBody>
      </p:sp>
      <p:sp>
        <p:nvSpPr>
          <p:cNvPr id="3079" name="TextovéPole 10"/>
          <p:cNvSpPr txBox="1">
            <a:spLocks noChangeArrowheads="1"/>
          </p:cNvSpPr>
          <p:nvPr/>
        </p:nvSpPr>
        <p:spPr bwMode="auto">
          <a:xfrm>
            <a:off x="338138" y="1707762"/>
            <a:ext cx="847725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endParaRPr lang="en-US" altLang="cs-CZ" sz="2200" dirty="0">
              <a:latin typeface="Arial" panose="020B0604020202020204" pitchFamily="34" charset="0"/>
            </a:endParaRPr>
          </a:p>
          <a:p>
            <a:pPr eaLnBrk="1" hangingPunct="1">
              <a:spcBef>
                <a:spcPct val="0"/>
              </a:spcBef>
              <a:buNone/>
              <a:defRPr/>
            </a:pPr>
            <a:r>
              <a:rPr lang="en-US" sz="2400" dirty="0"/>
              <a:t>A </a:t>
            </a:r>
            <a:r>
              <a:rPr lang="en-US" sz="2400" b="1" dirty="0"/>
              <a:t>negative externality</a:t>
            </a:r>
            <a:r>
              <a:rPr lang="en-US" sz="2400" dirty="0"/>
              <a:t> ( "external cost" or "external diseconomy") an economic activity that imposes a negative effect on an unrelated third party. </a:t>
            </a:r>
            <a:endParaRPr lang="cs-CZ" sz="2400" dirty="0"/>
          </a:p>
          <a:p>
            <a:pPr eaLnBrk="1" hangingPunct="1">
              <a:spcBef>
                <a:spcPct val="0"/>
              </a:spcBef>
              <a:buNone/>
              <a:defRPr/>
            </a:pPr>
            <a:endParaRPr lang="cs-CZ" sz="2400" dirty="0"/>
          </a:p>
          <a:p>
            <a:pPr eaLnBrk="1" hangingPunct="1">
              <a:spcBef>
                <a:spcPct val="0"/>
              </a:spcBef>
              <a:buNone/>
              <a:defRPr/>
            </a:pPr>
            <a:r>
              <a:rPr lang="en-US" sz="2400" dirty="0"/>
              <a:t>It can arise either during the production or the consumption of a good or service</a:t>
            </a:r>
            <a:endParaRPr lang="cs-CZ" sz="2400" dirty="0"/>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cs-CZ" altLang="cs-CZ" sz="2400" dirty="0">
              <a:latin typeface="Arial" panose="020B0604020202020204" pitchFamily="34" charset="0"/>
            </a:endParaRPr>
          </a:p>
          <a:p>
            <a:pPr eaLnBrk="1" hangingPunct="1">
              <a:spcBef>
                <a:spcPct val="0"/>
              </a:spcBef>
              <a:buNone/>
              <a:defRPr/>
            </a:pPr>
            <a:endParaRPr lang="en-GB" altLang="cs-CZ" sz="2400" dirty="0">
              <a:latin typeface="Arial" panose="020B0604020202020204" pitchFamily="34" charset="0"/>
            </a:endParaRPr>
          </a:p>
        </p:txBody>
      </p:sp>
      <p:pic>
        <p:nvPicPr>
          <p:cNvPr id="2" name="Obrázek 1"/>
          <p:cNvPicPr>
            <a:picLocks noChangeAspect="1"/>
          </p:cNvPicPr>
          <p:nvPr/>
        </p:nvPicPr>
        <p:blipFill>
          <a:blip r:embed="rId2"/>
          <a:stretch>
            <a:fillRect/>
          </a:stretch>
        </p:blipFill>
        <p:spPr>
          <a:xfrm>
            <a:off x="5810864" y="4454013"/>
            <a:ext cx="2178375" cy="1633781"/>
          </a:xfrm>
          <a:prstGeom prst="rect">
            <a:avLst/>
          </a:prstGeom>
        </p:spPr>
      </p:pic>
    </p:spTree>
    <p:extLst>
      <p:ext uri="{BB962C8B-B14F-4D97-AF65-F5344CB8AC3E}">
        <p14:creationId xmlns:p14="http://schemas.microsoft.com/office/powerpoint/2010/main" val="880432212"/>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zentace_OPF_návrh [režim kompatibility]" id="{F70FC462-D9F3-4EB2-B923-5E5330675293}" vid="{CCD9E1B5-EE89-42D1-936D-BB4AE5A7B3F6}"/>
    </a:ext>
  </a:ext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šablona</Template>
  <TotalTime>911</TotalTime>
  <Words>1209</Words>
  <Application>Microsoft Office PowerPoint</Application>
  <PresentationFormat>Předvádění na obrazovce (4:3)</PresentationFormat>
  <Paragraphs>180</Paragraphs>
  <Slides>24</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24</vt:i4>
      </vt:variant>
    </vt:vector>
  </HeadingPairs>
  <TitlesOfParts>
    <vt:vector size="29" baseType="lpstr">
      <vt:lpstr>Arial</vt:lpstr>
      <vt:lpstr>Calibri</vt:lpstr>
      <vt:lpstr>Calibri Light</vt:lpstr>
      <vt:lpstr>Motiv sady Office</vt:lpstr>
      <vt:lpstr>Vlastní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Roman Šperka</dc:creator>
  <cp:lastModifiedBy>Ingrid Majerová</cp:lastModifiedBy>
  <cp:revision>147</cp:revision>
  <dcterms:created xsi:type="dcterms:W3CDTF">2016-03-17T12:08:01Z</dcterms:created>
  <dcterms:modified xsi:type="dcterms:W3CDTF">2023-09-13T10:34:55Z</dcterms:modified>
</cp:coreProperties>
</file>