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58" r:id="rId5"/>
    <p:sldId id="310" r:id="rId6"/>
    <p:sldId id="311" r:id="rId7"/>
    <p:sldId id="312" r:id="rId8"/>
    <p:sldId id="313" r:id="rId9"/>
    <p:sldId id="314" r:id="rId10"/>
    <p:sldId id="316" r:id="rId11"/>
    <p:sldId id="317" r:id="rId12"/>
    <p:sldId id="318" r:id="rId13"/>
    <p:sldId id="263" r:id="rId14"/>
    <p:sldId id="319" r:id="rId15"/>
    <p:sldId id="320" r:id="rId16"/>
    <p:sldId id="321" r:id="rId17"/>
    <p:sldId id="323" r:id="rId18"/>
    <p:sldId id="322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277" r:id="rId28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  <a:srgbClr val="9C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16" y="114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D7FA-A0FA-4012-A98F-15A09618F79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DDDF-1264-4F28-8338-EC1E07F3DE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712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2B50E-3DA8-4309-9076-4D02E7FD53CC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3C9-5B4C-4800-9FD3-945C60804B3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02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E6D05-4501-4B0C-91E8-06A0EFE8D207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1501-7BD9-4790-9FCF-670D1CE8DC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818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0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283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2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94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8140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5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76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700F2-724B-4B1E-B123-094AE7CD8C2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7D87-A4E6-4B6E-9D27-4FA8003DE0F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052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9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38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33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FADF-DDC1-4400-8B64-5715C51EA3D1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CB71-E416-464C-86CB-A55091E5F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35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AE38D-4CF5-4C80-ABE4-FD162976B94B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8CE5-2EB2-412A-9C0F-D009C00C83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6208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E249-19AE-459C-A3E5-D1C2CC123D0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7C48E-035A-429E-9ADF-79C48A0AD2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82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BDA44-4CAA-4345-A756-4703360EE242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A00D4-7926-404C-B321-BFF026D8C31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3352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782F0-DC46-4F00-81DD-2ACBA3C3B310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82D61-01CE-4948-92AE-A6ED95CD8D1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88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3C5B-64DA-40ED-9576-975ED67AA1C3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33F4D-D45C-4D32-B9B4-4DB8B4F8A3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510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4C866-D28D-46D0-B7D5-63035B3504AF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421B-2210-4A7E-ABDE-6C42E3F47F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53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90FB15-455F-4099-B3EC-126F10F4A8D9}" type="datetimeFigureOut">
              <a:rPr lang="cs-CZ"/>
              <a:pPr>
                <a:defRPr/>
              </a:pPr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082D34-91F0-4445-8CCE-2A9DBE2548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6CF5-6D0E-4832-A128-5D76418DBB9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257-616D-4DFF-BC7B-1D110706F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01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625782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CAPITAL MARKET</a:t>
            </a:r>
            <a:endParaRPr lang="en-GB" sz="3600" b="1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LESSON XI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>
                <a:latin typeface="Arial" panose="020B0604020202020204" pitchFamily="34" charset="0"/>
              </a:rPr>
              <a:t>Dr. Ingrid Majerova</a:t>
            </a:r>
            <a:endParaRPr lang="en-GB" altLang="cs-CZ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 err="1">
                <a:latin typeface="Arial" panose="020B0604020202020204" pitchFamily="34" charset="0"/>
              </a:rPr>
              <a:t>Advanced</a:t>
            </a:r>
            <a:r>
              <a:rPr lang="cs-CZ" altLang="cs-CZ" sz="1800" dirty="0">
                <a:latin typeface="Arial" panose="020B0604020202020204" pitchFamily="34" charset="0"/>
              </a:rPr>
              <a:t> </a:t>
            </a:r>
            <a:r>
              <a:rPr lang="cs-CZ" altLang="cs-CZ" sz="1800" dirty="0" err="1">
                <a:latin typeface="Arial" panose="020B0604020202020204" pitchFamily="34" charset="0"/>
              </a:rPr>
              <a:t>Microeconomics</a:t>
            </a:r>
            <a:r>
              <a:rPr lang="cs-CZ" altLang="cs-CZ" sz="1800" dirty="0">
                <a:latin typeface="Arial" panose="020B0604020202020204" pitchFamily="34" charset="0"/>
              </a:rPr>
              <a:t>/</a:t>
            </a:r>
            <a:r>
              <a:rPr lang="en-GB" altLang="cs-CZ" sz="1800" dirty="0">
                <a:latin typeface="Arial" panose="020B0604020202020204" pitchFamily="34" charset="0"/>
              </a:rPr>
              <a:t>EVS/</a:t>
            </a:r>
            <a:r>
              <a:rPr lang="cs-CZ" altLang="cs-CZ" sz="1800">
                <a:latin typeface="Arial" panose="020B0604020202020204" pitchFamily="34" charset="0"/>
              </a:rPr>
              <a:t>NAAMI</a:t>
            </a:r>
            <a:endParaRPr lang="en-GB" altLang="cs-CZ" sz="18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SUPPLY ON THE CAPITAL MARKET – CREATING OF SAVINGS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present value S</a:t>
            </a:r>
            <a:r>
              <a:rPr lang="en-US" altLang="cs-CZ" sz="1400" dirty="0">
                <a:latin typeface="Arial" panose="020B0604020202020204" pitchFamily="34" charset="0"/>
              </a:rPr>
              <a:t>0</a:t>
            </a:r>
            <a:r>
              <a:rPr lang="cs-CZ" altLang="cs-CZ" sz="14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of future returns Sn (the amount you get for n years) will then</a:t>
            </a:r>
            <a:r>
              <a:rPr lang="cs-CZ" altLang="cs-CZ" sz="2200" dirty="0">
                <a:latin typeface="Arial" panose="020B0604020202020204" pitchFamily="34" charset="0"/>
              </a:rPr>
              <a:t>,</a:t>
            </a:r>
            <a:r>
              <a:rPr lang="en-US" altLang="cs-CZ" sz="2200" dirty="0">
                <a:latin typeface="Arial" panose="020B0604020202020204" pitchFamily="34" charset="0"/>
              </a:rPr>
              <a:t> at a constant rate of interest</a:t>
            </a:r>
            <a:r>
              <a:rPr lang="cs-CZ" altLang="cs-CZ" sz="2200" dirty="0">
                <a:latin typeface="Arial" panose="020B0604020202020204" pitchFamily="34" charset="0"/>
              </a:rPr>
              <a:t>,</a:t>
            </a:r>
            <a:r>
              <a:rPr lang="en-US" altLang="cs-CZ" sz="2200" dirty="0">
                <a:latin typeface="Arial" panose="020B0604020202020204" pitchFamily="34" charset="0"/>
              </a:rPr>
              <a:t> equal to: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where 1 / (1 + </a:t>
            </a:r>
            <a:r>
              <a:rPr lang="en-US" altLang="cs-CZ" sz="2200" dirty="0" err="1">
                <a:latin typeface="Arial" panose="020B0604020202020204" pitchFamily="34" charset="0"/>
              </a:rPr>
              <a:t>i</a:t>
            </a:r>
            <a:r>
              <a:rPr lang="en-US" altLang="cs-CZ" sz="1600" dirty="0" err="1">
                <a:latin typeface="Arial" panose="020B0604020202020204" pitchFamily="34" charset="0"/>
              </a:rPr>
              <a:t>r</a:t>
            </a:r>
            <a:r>
              <a:rPr lang="en-US" altLang="cs-CZ" sz="2200" dirty="0">
                <a:latin typeface="Arial" panose="020B0604020202020204" pitchFamily="34" charset="0"/>
              </a:rPr>
              <a:t>)n is discount, which shows how many times the present value of amounts Sn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lower, which is obtained at the end of the nth year on a constant interest rate </a:t>
            </a:r>
            <a:r>
              <a:rPr lang="en-US" altLang="cs-CZ" sz="2200" dirty="0" err="1">
                <a:latin typeface="Arial" panose="020B0604020202020204" pitchFamily="34" charset="0"/>
              </a:rPr>
              <a:t>i</a:t>
            </a:r>
            <a:r>
              <a:rPr lang="en-US" altLang="cs-CZ" sz="1600" dirty="0" err="1">
                <a:latin typeface="Arial" panose="020B0604020202020204" pitchFamily="34" charset="0"/>
              </a:rPr>
              <a:t>r</a:t>
            </a:r>
            <a:endParaRPr lang="en-US" altLang="cs-CZ" sz="1600" dirty="0">
              <a:latin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3831" y="2527393"/>
            <a:ext cx="3457513" cy="74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07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SUPPLY ON THE CAPITAL MARKET – CREATING OF SAVINGS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assuming that there is no risk, household</a:t>
            </a:r>
            <a:r>
              <a:rPr lang="cs-CZ" altLang="cs-CZ" sz="2200" dirty="0">
                <a:latin typeface="Arial" panose="020B0604020202020204" pitchFamily="34" charset="0"/>
              </a:rPr>
              <a:t>s </a:t>
            </a:r>
            <a:r>
              <a:rPr lang="en-US" altLang="cs-CZ" sz="2200" dirty="0" err="1">
                <a:latin typeface="Arial" panose="020B0604020202020204" pitchFamily="34" charset="0"/>
              </a:rPr>
              <a:t>mak</a:t>
            </a:r>
            <a:r>
              <a:rPr lang="cs-CZ" altLang="cs-CZ" sz="2200" dirty="0">
                <a:latin typeface="Arial" panose="020B0604020202020204" pitchFamily="34" charset="0"/>
              </a:rPr>
              <a:t>e</a:t>
            </a:r>
            <a:r>
              <a:rPr lang="en-US" altLang="cs-CZ" sz="2200" dirty="0">
                <a:latin typeface="Arial" panose="020B0604020202020204" pitchFamily="34" charset="0"/>
              </a:rPr>
              <a:t> decisions about savings at a given time preferences based on interest rates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short </a:t>
            </a:r>
            <a:r>
              <a:rPr lang="cs-CZ" altLang="cs-CZ" sz="2200" dirty="0">
                <a:latin typeface="Arial" panose="020B0604020202020204" pitchFamily="34" charset="0"/>
              </a:rPr>
              <a:t>run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- </a:t>
            </a:r>
            <a:r>
              <a:rPr lang="en-US" altLang="cs-CZ" sz="2200" dirty="0">
                <a:latin typeface="Arial" panose="020B0604020202020204" pitchFamily="34" charset="0"/>
              </a:rPr>
              <a:t>the size of savings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given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long </a:t>
            </a:r>
            <a:r>
              <a:rPr lang="cs-CZ" altLang="cs-CZ" sz="2200" dirty="0">
                <a:latin typeface="Arial" panose="020B0604020202020204" pitchFamily="34" charset="0"/>
              </a:rPr>
              <a:t>run - </a:t>
            </a:r>
            <a:r>
              <a:rPr lang="en-US" altLang="cs-CZ" sz="2200" dirty="0">
                <a:latin typeface="Arial" panose="020B0604020202020204" pitchFamily="34" charset="0"/>
              </a:rPr>
              <a:t>growth of interest rate leads to the growth of savings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800" dirty="0">
              <a:latin typeface="Arial" panose="020B0604020202020204" pitchFamily="34" charset="0"/>
            </a:endParaRP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savings are an increasing function of interest rates and are determined based on the time preference</a:t>
            </a:r>
          </a:p>
        </p:txBody>
      </p:sp>
    </p:spTree>
    <p:extLst>
      <p:ext uri="{BB962C8B-B14F-4D97-AF65-F5344CB8AC3E}">
        <p14:creationId xmlns:p14="http://schemas.microsoft.com/office/powerpoint/2010/main" val="3749366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5169" y="33494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 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SUPPLY ON THE CAPITAL MARKET (SHORT RUN)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1627632"/>
            <a:ext cx="3111739" cy="4645152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Rental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=</a:t>
            </a:r>
          </a:p>
          <a:p>
            <a:pPr algn="ctr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interest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rate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>
                <a:latin typeface="Arial" panose="020B0604020202020204" pitchFamily="34" charset="0"/>
              </a:rPr>
              <a:t>Supply </a:t>
            </a:r>
            <a:r>
              <a:rPr lang="cs-CZ" sz="2200" dirty="0" err="1">
                <a:latin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capital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is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fixed</a:t>
            </a:r>
            <a:r>
              <a:rPr lang="cs-CZ" sz="2200" dirty="0">
                <a:latin typeface="Arial" panose="020B0604020202020204" pitchFamily="34" charset="0"/>
              </a:rPr>
              <a:t> in </a:t>
            </a:r>
            <a:r>
              <a:rPr lang="cs-CZ" sz="2200" dirty="0" err="1">
                <a:latin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short</a:t>
            </a:r>
            <a:r>
              <a:rPr lang="cs-CZ" sz="2200" dirty="0">
                <a:latin typeface="Arial" panose="020B0604020202020204" pitchFamily="34" charset="0"/>
              </a:rPr>
              <a:t> run </a:t>
            </a:r>
            <a:endParaRPr lang="en-GB" dirty="0"/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103" t="11999" r="5408" b="8563"/>
          <a:stretch/>
        </p:blipFill>
        <p:spPr>
          <a:xfrm>
            <a:off x="4607169" y="2523744"/>
            <a:ext cx="4242817" cy="285292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5169" y="33494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 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SUPPLY ON THE CAPITAL MARKET (LONG RUN)</a:t>
            </a:r>
            <a:endParaRPr lang="en-US" altLang="cs-CZ" sz="24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783605" y="1627632"/>
            <a:ext cx="3111739" cy="4645152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>
                <a:latin typeface="Arial" panose="020B0604020202020204" pitchFamily="34" charset="0"/>
              </a:rPr>
              <a:t>Supply </a:t>
            </a:r>
            <a:r>
              <a:rPr lang="cs-CZ" sz="2200" dirty="0" err="1">
                <a:latin typeface="Arial" panose="020B0604020202020204" pitchFamily="34" charset="0"/>
              </a:rPr>
              <a:t>curve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capital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is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increasing</a:t>
            </a:r>
            <a:r>
              <a:rPr lang="cs-CZ" sz="2200" dirty="0">
                <a:latin typeface="Arial" panose="020B0604020202020204" pitchFamily="34" charset="0"/>
              </a:rPr>
              <a:t> in </a:t>
            </a:r>
            <a:r>
              <a:rPr lang="cs-CZ" sz="2200" dirty="0" err="1">
                <a:latin typeface="Arial" panose="020B0604020202020204" pitchFamily="34" charset="0"/>
              </a:rPr>
              <a:t>the</a:t>
            </a:r>
            <a:r>
              <a:rPr lang="cs-CZ" sz="2200" dirty="0">
                <a:latin typeface="Arial" panose="020B0604020202020204" pitchFamily="34" charset="0"/>
              </a:rPr>
              <a:t> long run </a:t>
            </a:r>
            <a:endParaRPr lang="en-GB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4415" y="2199480"/>
            <a:ext cx="4028188" cy="352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95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DEMAND ON THE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rate of return </a:t>
            </a:r>
            <a:r>
              <a:rPr lang="cs-CZ" altLang="cs-CZ" sz="2200" dirty="0" err="1">
                <a:latin typeface="Arial" panose="020B0604020202020204" pitchFamily="34" charset="0"/>
              </a:rPr>
              <a:t>from</a:t>
            </a:r>
            <a:r>
              <a:rPr lang="en-US" altLang="cs-CZ" sz="2200" dirty="0">
                <a:latin typeface="Arial" panose="020B0604020202020204" pitchFamily="34" charset="0"/>
              </a:rPr>
              <a:t> capital is therefore without the risk and uncertainty equal to the market interest rate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en-US" altLang="cs-CZ" sz="2200" dirty="0">
                <a:latin typeface="Arial" panose="020B0604020202020204" pitchFamily="34" charset="0"/>
              </a:rPr>
              <a:t>perfectly competitive conditions.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If the interest rate, </a:t>
            </a:r>
            <a:r>
              <a:rPr lang="en-US" altLang="cs-CZ" sz="2200" dirty="0" err="1">
                <a:latin typeface="Arial" panose="020B0604020202020204" pitchFamily="34" charset="0"/>
              </a:rPr>
              <a:t>ie</a:t>
            </a:r>
            <a:r>
              <a:rPr lang="en-US" altLang="cs-CZ" sz="2200" dirty="0">
                <a:latin typeface="Arial" panose="020B0604020202020204" pitchFamily="34" charset="0"/>
              </a:rPr>
              <a:t> cost of any additional unit of capital is lower than the </a:t>
            </a:r>
            <a:r>
              <a:rPr lang="cs-CZ" altLang="cs-CZ" sz="2200" dirty="0" err="1">
                <a:latin typeface="Arial" panose="020B0604020202020204" pitchFamily="34" charset="0"/>
              </a:rPr>
              <a:t>revenue</a:t>
            </a:r>
            <a:r>
              <a:rPr lang="en-US" altLang="cs-CZ" sz="2200" dirty="0">
                <a:latin typeface="Arial" panose="020B0604020202020204" pitchFamily="34" charset="0"/>
              </a:rPr>
              <a:t> of the capital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marginal product, firms will purchase additional units of capital and expand production up to the point when both variables </a:t>
            </a:r>
            <a:r>
              <a:rPr lang="cs-CZ" altLang="cs-CZ" sz="2200" dirty="0" err="1">
                <a:latin typeface="Arial" panose="020B0604020202020204" pitchFamily="34" charset="0"/>
              </a:rPr>
              <a:t>equal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Demand for capital is thus determined by the revenue of the capital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marginal product and is dependent on the interest rate (with the growth of interest rate decreases the demand for capital and vice versa).</a:t>
            </a:r>
          </a:p>
        </p:txBody>
      </p:sp>
    </p:spTree>
    <p:extLst>
      <p:ext uri="{BB962C8B-B14F-4D97-AF65-F5344CB8AC3E}">
        <p14:creationId xmlns:p14="http://schemas.microsoft.com/office/powerpoint/2010/main" val="3927116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5169" y="33494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 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TextovéPole 8"/>
          <p:cNvSpPr txBox="1">
            <a:spLocks noChangeArrowheads="1"/>
          </p:cNvSpPr>
          <p:nvPr/>
        </p:nvSpPr>
        <p:spPr bwMode="auto">
          <a:xfrm>
            <a:off x="342105" y="959207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DEMAND ON THE CAPITAL MARKET</a:t>
            </a:r>
            <a:endParaRPr lang="en-GB" altLang="cs-CZ" sz="1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603505" y="1627632"/>
            <a:ext cx="3054096" cy="4645152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endParaRPr lang="cs-CZ" sz="2200" dirty="0">
              <a:latin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s-CZ" sz="2200" dirty="0" err="1">
                <a:latin typeface="Arial" panose="020B0604020202020204" pitchFamily="34" charset="0"/>
              </a:rPr>
              <a:t>Demand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capital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is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decreasing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function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interest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rate</a:t>
            </a:r>
            <a:r>
              <a:rPr lang="cs-CZ" sz="2200" dirty="0">
                <a:latin typeface="Arial" panose="020B0604020202020204" pitchFamily="34" charset="0"/>
              </a:rPr>
              <a:t> and </a:t>
            </a:r>
            <a:r>
              <a:rPr lang="cs-CZ" sz="2200" dirty="0" err="1">
                <a:latin typeface="Arial" panose="020B0604020202020204" pitchFamily="34" charset="0"/>
              </a:rPr>
              <a:t>is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determined</a:t>
            </a:r>
            <a:r>
              <a:rPr lang="cs-CZ" sz="2200" dirty="0">
                <a:latin typeface="Arial" panose="020B0604020202020204" pitchFamily="34" charset="0"/>
              </a:rPr>
              <a:t> by </a:t>
            </a:r>
            <a:r>
              <a:rPr lang="cs-CZ" sz="2200" dirty="0" err="1">
                <a:latin typeface="Arial" panose="020B0604020202020204" pitchFamily="34" charset="0"/>
              </a:rPr>
              <a:t>revenue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of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marginal</a:t>
            </a:r>
            <a:r>
              <a:rPr lang="cs-CZ" sz="2200" dirty="0">
                <a:latin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</a:rPr>
              <a:t>product</a:t>
            </a:r>
            <a:r>
              <a:rPr lang="cs-CZ" sz="2200" dirty="0">
                <a:latin typeface="Arial" panose="020B0604020202020204" pitchFamily="34" charset="0"/>
              </a:rPr>
              <a:t>.</a:t>
            </a:r>
            <a:endParaRPr lang="en-GB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/>
          <a:srcRect l="7012" t="22044" r="49208" b="22747"/>
          <a:stretch/>
        </p:blipFill>
        <p:spPr>
          <a:xfrm>
            <a:off x="4607169" y="2166799"/>
            <a:ext cx="3750447" cy="354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601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EQULIBRIUM ON THE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SHORT RUN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I</a:t>
            </a:r>
            <a:r>
              <a:rPr lang="en-US" altLang="cs-CZ" sz="2200" dirty="0" err="1">
                <a:latin typeface="Arial" panose="020B0604020202020204" pitchFamily="34" charset="0"/>
              </a:rPr>
              <a:t>ntersection</a:t>
            </a:r>
            <a:r>
              <a:rPr lang="en-US" altLang="cs-CZ" sz="2200" dirty="0">
                <a:latin typeface="Arial" panose="020B0604020202020204" pitchFamily="34" charset="0"/>
              </a:rPr>
              <a:t> of the demand curve for capital and the supply curve for capital is a short-</a:t>
            </a:r>
            <a:r>
              <a:rPr lang="cs-CZ" altLang="cs-CZ" sz="2200" dirty="0">
                <a:latin typeface="Arial" panose="020B0604020202020204" pitchFamily="34" charset="0"/>
              </a:rPr>
              <a:t>run</a:t>
            </a:r>
            <a:r>
              <a:rPr lang="en-US" altLang="cs-CZ" sz="2200" dirty="0">
                <a:latin typeface="Arial" panose="020B0604020202020204" pitchFamily="34" charset="0"/>
              </a:rPr>
              <a:t> point of equilibrium in which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determined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short-</a:t>
            </a:r>
            <a:r>
              <a:rPr lang="cs-CZ" altLang="cs-CZ" sz="2200" dirty="0">
                <a:latin typeface="Arial" panose="020B0604020202020204" pitchFamily="34" charset="0"/>
              </a:rPr>
              <a:t>run</a:t>
            </a:r>
            <a:r>
              <a:rPr lang="en-US" altLang="cs-CZ" sz="2200" dirty="0">
                <a:latin typeface="Arial" panose="020B0604020202020204" pitchFamily="34" charset="0"/>
              </a:rPr>
              <a:t> equilibrium interest rate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at a supply of capital and at a demand function for capital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This rate equates supply with demand and create short-</a:t>
            </a:r>
            <a:r>
              <a:rPr lang="cs-CZ" altLang="cs-CZ" sz="2200" dirty="0">
                <a:latin typeface="Arial" panose="020B0604020202020204" pitchFamily="34" charset="0"/>
              </a:rPr>
              <a:t>run</a:t>
            </a:r>
            <a:r>
              <a:rPr lang="en-US" altLang="cs-CZ" sz="2200" dirty="0">
                <a:latin typeface="Arial" panose="020B0604020202020204" pitchFamily="34" charset="0"/>
              </a:rPr>
              <a:t> market equilibrium </a:t>
            </a:r>
            <a:r>
              <a:rPr lang="cs-CZ" altLang="cs-CZ" sz="2200" dirty="0">
                <a:latin typeface="Arial" panose="020B0604020202020204" pitchFamily="34" charset="0"/>
              </a:rPr>
              <a:t>on </a:t>
            </a:r>
            <a:r>
              <a:rPr lang="en-US" altLang="cs-CZ" sz="2200" dirty="0">
                <a:latin typeface="Arial" panose="020B0604020202020204" pitchFamily="34" charset="0"/>
              </a:rPr>
              <a:t>capital</a:t>
            </a:r>
            <a:r>
              <a:rPr lang="cs-CZ" altLang="cs-CZ" sz="2200" dirty="0">
                <a:latin typeface="Arial" panose="020B0604020202020204" pitchFamily="34" charset="0"/>
              </a:rPr>
              <a:t> market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0771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EQUILIBRIUM ON THE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SHORT RUN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Equilibrium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interest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rate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2"/>
          <a:srcRect b="10163"/>
          <a:stretch/>
        </p:blipFill>
        <p:spPr>
          <a:xfrm>
            <a:off x="4576763" y="2251627"/>
            <a:ext cx="3852101" cy="3324606"/>
          </a:xfrm>
          <a:prstGeom prst="rect">
            <a:avLst/>
          </a:prstGeom>
        </p:spPr>
      </p:pic>
      <p:sp>
        <p:nvSpPr>
          <p:cNvPr id="3" name="Šipka doprava 2"/>
          <p:cNvSpPr/>
          <p:nvPr/>
        </p:nvSpPr>
        <p:spPr>
          <a:xfrm rot="2486010" flipV="1">
            <a:off x="3652377" y="3709474"/>
            <a:ext cx="978408" cy="426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57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EQULIBRIUM ON THE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LONG RUN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I</a:t>
            </a:r>
            <a:r>
              <a:rPr lang="en-US" altLang="cs-CZ" sz="2200" dirty="0">
                <a:latin typeface="Arial" panose="020B0604020202020204" pitchFamily="34" charset="0"/>
              </a:rPr>
              <a:t>n the long term it is expected that households may decide to offer greater savings when the interest rate rises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 err="1">
                <a:latin typeface="Arial" panose="020B0604020202020204" pitchFamily="34" charset="0"/>
              </a:rPr>
              <a:t>upply</a:t>
            </a:r>
            <a:r>
              <a:rPr lang="en-US" altLang="cs-CZ" sz="2200" dirty="0">
                <a:latin typeface="Arial" panose="020B0604020202020204" pitchFamily="34" charset="0"/>
              </a:rPr>
              <a:t> on the capital market is therefore an increasing function of interest rates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 err="1">
                <a:latin typeface="Arial" panose="020B0604020202020204" pitchFamily="34" charset="0"/>
              </a:rPr>
              <a:t>upply</a:t>
            </a:r>
            <a:r>
              <a:rPr lang="en-US" altLang="cs-CZ" sz="2200" dirty="0">
                <a:latin typeface="Arial" panose="020B0604020202020204" pitchFamily="34" charset="0"/>
              </a:rPr>
              <a:t> curve for capital (long run) has a positive slope, because with the growth of interest rate increased willingness of households to generate savings</a:t>
            </a:r>
          </a:p>
        </p:txBody>
      </p:sp>
    </p:spTree>
    <p:extLst>
      <p:ext uri="{BB962C8B-B14F-4D97-AF65-F5344CB8AC3E}">
        <p14:creationId xmlns:p14="http://schemas.microsoft.com/office/powerpoint/2010/main" val="1499954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EQUILIBRIUM ON THE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361207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LONG RUN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</p:txBody>
      </p:sp>
      <p:sp>
        <p:nvSpPr>
          <p:cNvPr id="3" name="Šipka doprava 2"/>
          <p:cNvSpPr/>
          <p:nvPr/>
        </p:nvSpPr>
        <p:spPr>
          <a:xfrm flipV="1">
            <a:off x="2144173" y="3308389"/>
            <a:ext cx="978408" cy="426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/>
          <a:srcRect l="14060" r="11141"/>
          <a:stretch/>
        </p:blipFill>
        <p:spPr>
          <a:xfrm>
            <a:off x="3395499" y="2236506"/>
            <a:ext cx="4888965" cy="3372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39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CAPITAL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MARKET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cs-CZ" sz="2400" b="1" cap="all" dirty="0">
                <a:latin typeface="Arial" panose="020B0604020202020204" pitchFamily="34" charset="0"/>
              </a:rPr>
              <a:t>Outline of the lecture </a:t>
            </a:r>
          </a:p>
        </p:txBody>
      </p:sp>
      <p:sp>
        <p:nvSpPr>
          <p:cNvPr id="3078" name="TextovéPole 10"/>
          <p:cNvSpPr txBox="1">
            <a:spLocks noChangeArrowheads="1"/>
          </p:cNvSpPr>
          <p:nvPr/>
        </p:nvSpPr>
        <p:spPr bwMode="auto">
          <a:xfrm>
            <a:off x="320675" y="1551722"/>
            <a:ext cx="847725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Supply on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Capital</a:t>
            </a:r>
            <a:r>
              <a:rPr lang="cs-CZ" altLang="cs-CZ" sz="2200" dirty="0">
                <a:latin typeface="Arial" panose="020B0604020202020204" pitchFamily="34" charset="0"/>
              </a:rPr>
              <a:t> Market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Supply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Capital</a:t>
            </a:r>
            <a:r>
              <a:rPr lang="cs-CZ" altLang="cs-CZ" sz="2200" dirty="0">
                <a:latin typeface="Arial" panose="020B0604020202020204" pitchFamily="34" charset="0"/>
              </a:rPr>
              <a:t> in </a:t>
            </a:r>
            <a:r>
              <a:rPr lang="cs-CZ" altLang="cs-CZ" sz="2200" dirty="0" err="1">
                <a:latin typeface="Arial" panose="020B0604020202020204" pitchFamily="34" charset="0"/>
              </a:rPr>
              <a:t>Short</a:t>
            </a:r>
            <a:r>
              <a:rPr lang="cs-CZ" altLang="cs-CZ" sz="2200" dirty="0">
                <a:latin typeface="Arial" panose="020B0604020202020204" pitchFamily="34" charset="0"/>
              </a:rPr>
              <a:t> and Long Run</a:t>
            </a:r>
          </a:p>
          <a:p>
            <a:pPr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Demand</a:t>
            </a:r>
            <a:r>
              <a:rPr lang="cs-CZ" altLang="cs-CZ" sz="2200" dirty="0">
                <a:latin typeface="Arial" panose="020B0604020202020204" pitchFamily="34" charset="0"/>
              </a:rPr>
              <a:t> on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Capital</a:t>
            </a:r>
            <a:r>
              <a:rPr lang="cs-CZ" altLang="cs-CZ" sz="2200" dirty="0">
                <a:latin typeface="Arial" panose="020B0604020202020204" pitchFamily="34" charset="0"/>
              </a:rPr>
              <a:t> Market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Equilibrium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Returns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Capital</a:t>
            </a:r>
            <a:endParaRPr lang="en-GB" altLang="cs-CZ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+mj-lt"/>
              <a:buAutoNum type="arabicPeriod" startAt="3"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GB" altLang="cs-CZ" sz="22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  <a:defRPr/>
            </a:pPr>
            <a:endParaRPr lang="en-GB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1284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EQULIBRIUM ON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E</a:t>
            </a:r>
            <a:r>
              <a:rPr lang="en-US" altLang="cs-CZ" sz="2200" dirty="0" err="1">
                <a:latin typeface="Arial" panose="020B0604020202020204" pitchFamily="34" charset="0"/>
              </a:rPr>
              <a:t>quilibrium</a:t>
            </a:r>
            <a:r>
              <a:rPr lang="en-US" altLang="cs-CZ" sz="2200" dirty="0">
                <a:latin typeface="Arial" panose="020B0604020202020204" pitchFamily="34" charset="0"/>
              </a:rPr>
              <a:t> interest rate equalizes savings and investments.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G</a:t>
            </a:r>
            <a:r>
              <a:rPr lang="en-US" altLang="cs-CZ" sz="2200" dirty="0" err="1">
                <a:latin typeface="Arial" panose="020B0604020202020204" pitchFamily="34" charset="0"/>
              </a:rPr>
              <a:t>iven</a:t>
            </a:r>
            <a:r>
              <a:rPr lang="en-US" altLang="cs-CZ" sz="2200" dirty="0">
                <a:latin typeface="Arial" panose="020B0604020202020204" pitchFamily="34" charset="0"/>
              </a:rPr>
              <a:t> the existing technology </a:t>
            </a:r>
            <a:r>
              <a:rPr lang="cs-CZ" altLang="cs-CZ" sz="2200" dirty="0" err="1">
                <a:latin typeface="Arial" panose="020B0604020202020204" pitchFamily="34" charset="0"/>
              </a:rPr>
              <a:t>this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rate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stimulates a demand for capital, which corresponds to the capital reserve created in the previous period in the short </a:t>
            </a:r>
            <a:r>
              <a:rPr lang="cs-CZ" altLang="cs-CZ" sz="2200" dirty="0">
                <a:latin typeface="Arial" panose="020B0604020202020204" pitchFamily="34" charset="0"/>
              </a:rPr>
              <a:t>run</a:t>
            </a:r>
            <a:r>
              <a:rPr lang="en-US" altLang="cs-CZ" sz="2200" dirty="0">
                <a:latin typeface="Arial" panose="020B0604020202020204" pitchFamily="34" charset="0"/>
              </a:rPr>
              <a:t>, respectively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it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 err="1">
                <a:latin typeface="Arial" panose="020B0604020202020204" pitchFamily="34" charset="0"/>
              </a:rPr>
              <a:t>exhauste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all savings, to which </a:t>
            </a:r>
            <a:r>
              <a:rPr lang="en-US" altLang="cs-CZ" sz="2200" dirty="0" err="1">
                <a:latin typeface="Arial" panose="020B0604020202020204" pitchFamily="34" charset="0"/>
              </a:rPr>
              <a:t>th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en-US" altLang="cs-CZ" sz="2200" dirty="0">
                <a:latin typeface="Arial" panose="020B0604020202020204" pitchFamily="34" charset="0"/>
              </a:rPr>
              <a:t> interest rate encouraged the household in the long </a:t>
            </a:r>
            <a:r>
              <a:rPr lang="cs-CZ" altLang="cs-CZ" sz="2200" dirty="0">
                <a:latin typeface="Arial" panose="020B0604020202020204" pitchFamily="34" charset="0"/>
              </a:rPr>
              <a:t>run</a:t>
            </a:r>
            <a:r>
              <a:rPr lang="en-US" altLang="cs-CZ" sz="2200" dirty="0">
                <a:latin typeface="Arial" panose="020B0604020202020204" pitchFamily="34" charset="0"/>
              </a:rPr>
              <a:t>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 err="1">
                <a:latin typeface="Arial" panose="020B0604020202020204" pitchFamily="34" charset="0"/>
              </a:rPr>
              <a:t>aving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surpulus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>
                <a:latin typeface="Arial" panose="020B0604020202020204" pitchFamily="34" charset="0"/>
              </a:rPr>
              <a:t>    </a:t>
            </a:r>
            <a:r>
              <a:rPr lang="en-US" altLang="cs-CZ" sz="2200" dirty="0">
                <a:latin typeface="Arial" panose="020B0604020202020204" pitchFamily="34" charset="0"/>
              </a:rPr>
              <a:t>decline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interest rate</a:t>
            </a:r>
            <a:r>
              <a:rPr lang="cs-CZ" altLang="cs-CZ" sz="2200" dirty="0">
                <a:latin typeface="Arial" panose="020B0604020202020204" pitchFamily="34" charset="0"/>
              </a:rPr>
              <a:t>     </a:t>
            </a:r>
            <a:r>
              <a:rPr lang="en-US" altLang="cs-CZ" sz="2200" dirty="0">
                <a:latin typeface="Arial" panose="020B0604020202020204" pitchFamily="34" charset="0"/>
              </a:rPr>
              <a:t> decline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savings and </a:t>
            </a:r>
            <a:r>
              <a:rPr lang="cs-CZ" altLang="cs-CZ" sz="2200" dirty="0" err="1">
                <a:latin typeface="Arial" panose="020B0604020202020204" pitchFamily="34" charset="0"/>
              </a:rPr>
              <a:t>increase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capital</a:t>
            </a:r>
            <a:r>
              <a:rPr lang="cs-CZ" altLang="cs-CZ" sz="2200" dirty="0">
                <a:latin typeface="Arial" panose="020B0604020202020204" pitchFamily="34" charset="0"/>
              </a:rPr>
              <a:t> d</a:t>
            </a:r>
            <a:r>
              <a:rPr lang="en-US" altLang="cs-CZ" sz="2200" dirty="0" err="1">
                <a:latin typeface="Arial" panose="020B0604020202020204" pitchFamily="34" charset="0"/>
              </a:rPr>
              <a:t>emand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 err="1">
                <a:latin typeface="Arial" panose="020B0604020202020204" pitchFamily="34" charset="0"/>
              </a:rPr>
              <a:t>avings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shortage</a:t>
            </a:r>
            <a:r>
              <a:rPr lang="en-US" altLang="cs-CZ" sz="2200" dirty="0">
                <a:latin typeface="Arial" panose="020B0604020202020204" pitchFamily="34" charset="0"/>
              </a:rPr>
              <a:t>- the opposite effect</a:t>
            </a:r>
          </a:p>
        </p:txBody>
      </p:sp>
      <p:cxnSp>
        <p:nvCxnSpPr>
          <p:cNvPr id="3" name="Přímá spojnice se šipkou 2"/>
          <p:cNvCxnSpPr/>
          <p:nvPr/>
        </p:nvCxnSpPr>
        <p:spPr>
          <a:xfrm>
            <a:off x="2775324" y="4041648"/>
            <a:ext cx="292608" cy="5486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>
            <a:off x="5980605" y="4005072"/>
            <a:ext cx="365474" cy="36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514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EQULIBRIUM ON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I</a:t>
            </a:r>
            <a:r>
              <a:rPr lang="en-US" altLang="cs-CZ" sz="2200" dirty="0" err="1">
                <a:latin typeface="Arial" panose="020B0604020202020204" pitchFamily="34" charset="0"/>
              </a:rPr>
              <a:t>nterest</a:t>
            </a:r>
            <a:r>
              <a:rPr lang="en-US" altLang="cs-CZ" sz="2200" dirty="0">
                <a:latin typeface="Arial" panose="020B0604020202020204" pitchFamily="34" charset="0"/>
              </a:rPr>
              <a:t> rate fulfills the function of a market price that </a:t>
            </a:r>
            <a:r>
              <a:rPr lang="cs-CZ" altLang="cs-CZ" sz="2200" dirty="0" err="1">
                <a:latin typeface="Arial" panose="020B0604020202020204" pitchFamily="34" charset="0"/>
              </a:rPr>
              <a:t>equal</a:t>
            </a:r>
            <a:r>
              <a:rPr lang="en-US" altLang="cs-CZ" sz="2200" dirty="0">
                <a:latin typeface="Arial" panose="020B0604020202020204" pitchFamily="34" charset="0"/>
              </a:rPr>
              <a:t>s supply and demand, and its movements lead to establishing an equilibrium on the capital market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I</a:t>
            </a:r>
            <a:r>
              <a:rPr lang="en-US" altLang="cs-CZ" sz="2200" dirty="0" err="1">
                <a:latin typeface="Arial" panose="020B0604020202020204" pitchFamily="34" charset="0"/>
              </a:rPr>
              <a:t>nterest</a:t>
            </a:r>
            <a:r>
              <a:rPr lang="en-US" altLang="cs-CZ" sz="2200" dirty="0">
                <a:latin typeface="Arial" panose="020B0604020202020204" pitchFamily="34" charset="0"/>
              </a:rPr>
              <a:t> rate thus fulfills </a:t>
            </a:r>
            <a:r>
              <a:rPr lang="en-US" altLang="cs-CZ" sz="2200" b="1" dirty="0">
                <a:latin typeface="Arial" panose="020B0604020202020204" pitchFamily="34" charset="0"/>
              </a:rPr>
              <a:t>two important functions</a:t>
            </a:r>
            <a:r>
              <a:rPr lang="en-US" altLang="cs-CZ" sz="2200" dirty="0">
                <a:latin typeface="Arial" panose="020B0604020202020204" pitchFamily="34" charset="0"/>
              </a:rPr>
              <a:t>: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leads the household to sacrifice current consumption, and increased the supply of capital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encourages firms to seek the most effective investment opportunities</a:t>
            </a:r>
          </a:p>
        </p:txBody>
      </p:sp>
    </p:spTree>
    <p:extLst>
      <p:ext uri="{BB962C8B-B14F-4D97-AF65-F5344CB8AC3E}">
        <p14:creationId xmlns:p14="http://schemas.microsoft.com/office/powerpoint/2010/main" val="2504641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515119" y="720725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CAPITAL RETURNS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I</a:t>
            </a:r>
            <a:r>
              <a:rPr lang="en-US" altLang="cs-CZ" sz="2200" dirty="0">
                <a:latin typeface="Arial" panose="020B0604020202020204" pitchFamily="34" charset="0"/>
              </a:rPr>
              <a:t>n deciding whether to invest at all, or where 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best to invest,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s need some measure of capital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return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R</a:t>
            </a:r>
            <a:r>
              <a:rPr lang="en-US" altLang="cs-CZ" sz="2200" dirty="0">
                <a:latin typeface="Arial" panose="020B0604020202020204" pitchFamily="34" charset="0"/>
              </a:rPr>
              <a:t>ate of capital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return - shows the net </a:t>
            </a:r>
            <a:r>
              <a:rPr lang="cs-CZ" altLang="cs-CZ" sz="2200" dirty="0">
                <a:latin typeface="Arial" panose="020B0604020202020204" pitchFamily="34" charset="0"/>
              </a:rPr>
              <a:t>return</a:t>
            </a:r>
            <a:r>
              <a:rPr lang="en-US" altLang="cs-CZ" sz="2200" dirty="0">
                <a:latin typeface="Arial" panose="020B0604020202020204" pitchFamily="34" charset="0"/>
              </a:rPr>
              <a:t> in monetary units per one year of each money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unit of invested capital (% per year)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 err="1">
                <a:latin typeface="Arial" panose="020B0604020202020204" pitchFamily="34" charset="0"/>
              </a:rPr>
              <a:t>estimat</a:t>
            </a:r>
            <a:r>
              <a:rPr lang="cs-CZ" altLang="cs-CZ" sz="2200" dirty="0">
                <a:latin typeface="Arial" panose="020B0604020202020204" pitchFamily="34" charset="0"/>
              </a:rPr>
              <a:t>ion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the potential </a:t>
            </a:r>
            <a:r>
              <a:rPr lang="cs-CZ" altLang="cs-CZ" sz="2200" dirty="0">
                <a:latin typeface="Arial" panose="020B0604020202020204" pitchFamily="34" charset="0"/>
              </a:rPr>
              <a:t>return</a:t>
            </a:r>
            <a:r>
              <a:rPr lang="en-US" altLang="cs-CZ" sz="2200" dirty="0">
                <a:latin typeface="Arial" panose="020B0604020202020204" pitchFamily="34" charset="0"/>
              </a:rPr>
              <a:t> rate</a:t>
            </a: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from</a:t>
            </a:r>
            <a:r>
              <a:rPr lang="en-US" altLang="cs-CZ" sz="2200" dirty="0">
                <a:latin typeface="Arial" panose="020B0604020202020204" pitchFamily="34" charset="0"/>
              </a:rPr>
              <a:t> the investment project = the costs associated with the purchase of capital goods</a:t>
            </a:r>
            <a:r>
              <a:rPr lang="cs-CZ" altLang="cs-CZ" sz="2200" dirty="0">
                <a:latin typeface="Arial" panose="020B0604020202020204" pitchFamily="34" charset="0"/>
              </a:rPr>
              <a:t> are </a:t>
            </a:r>
            <a:r>
              <a:rPr lang="en-US" altLang="cs-CZ" sz="2200" dirty="0">
                <a:latin typeface="Arial" panose="020B0604020202020204" pitchFamily="34" charset="0"/>
              </a:rPr>
              <a:t>calculated, the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 estimates the annual net </a:t>
            </a:r>
            <a:r>
              <a:rPr lang="cs-CZ" altLang="cs-CZ" sz="2200" dirty="0" err="1">
                <a:latin typeface="Arial" panose="020B0604020202020204" pitchFamily="34" charset="0"/>
              </a:rPr>
              <a:t>returns</a:t>
            </a:r>
            <a:r>
              <a:rPr lang="en-US" altLang="cs-CZ" sz="2200" dirty="0">
                <a:latin typeface="Arial" panose="020B0604020202020204" pitchFamily="34" charset="0"/>
              </a:rPr>
              <a:t> and </a:t>
            </a:r>
            <a:r>
              <a:rPr lang="en-US" altLang="cs-CZ" sz="2200" dirty="0" err="1">
                <a:latin typeface="Arial" panose="020B0604020202020204" pitchFamily="34" charset="0"/>
              </a:rPr>
              <a:t>divid</a:t>
            </a:r>
            <a:r>
              <a:rPr lang="cs-CZ" altLang="cs-CZ" sz="2200" dirty="0">
                <a:latin typeface="Arial" panose="020B0604020202020204" pitchFamily="34" charset="0"/>
              </a:rPr>
              <a:t>es </a:t>
            </a:r>
            <a:r>
              <a:rPr lang="cs-CZ" altLang="cs-CZ" sz="2200" dirty="0" err="1">
                <a:latin typeface="Arial" panose="020B0604020202020204" pitchFamily="34" charset="0"/>
              </a:rPr>
              <a:t>them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with</a:t>
            </a:r>
            <a:r>
              <a:rPr lang="en-US" altLang="cs-CZ" sz="2200" dirty="0">
                <a:latin typeface="Arial" panose="020B0604020202020204" pitchFamily="34" charset="0"/>
              </a:rPr>
              <a:t> the calculated costs</a:t>
            </a:r>
          </a:p>
        </p:txBody>
      </p:sp>
    </p:spTree>
    <p:extLst>
      <p:ext uri="{BB962C8B-B14F-4D97-AF65-F5344CB8AC3E}">
        <p14:creationId xmlns:p14="http://schemas.microsoft.com/office/powerpoint/2010/main" val="3156269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PRESENT AND FUTURE VALUE OF CAPITAL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0626" y="1523285"/>
            <a:ext cx="5803686" cy="4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962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CAPITAL RETURNS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37303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b="1" dirty="0">
                    <a:latin typeface="Arial" panose="020B0604020202020204" pitchFamily="34" charset="0"/>
                  </a:rPr>
                  <a:t>Present </a:t>
                </a:r>
                <a:r>
                  <a:rPr lang="cs-CZ" altLang="cs-CZ" sz="2200" b="1" dirty="0" err="1">
                    <a:latin typeface="Arial" panose="020B0604020202020204" pitchFamily="34" charset="0"/>
                  </a:rPr>
                  <a:t>value</a:t>
                </a:r>
                <a:r>
                  <a:rPr lang="cs-CZ" altLang="cs-CZ" sz="2200" b="1" dirty="0">
                    <a:latin typeface="Arial" panose="020B0604020202020204" pitchFamily="34" charset="0"/>
                  </a:rPr>
                  <a:t> PV 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–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current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value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a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future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sum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investment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𝐹𝑉</m:t>
                          </m:r>
                        </m:num>
                        <m:den>
                          <m:sSup>
                            <m:sSupPr>
                              <m:ctrlPr>
                                <a:rPr lang="cs-CZ" altLang="cs-CZ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altLang="cs-CZ" sz="2200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cs-CZ" altLang="cs-CZ" sz="2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cs-CZ" altLang="cs-CZ" sz="2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altLang="cs-CZ" sz="22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10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cs-CZ" altLang="cs-CZ" sz="2200" dirty="0" err="1">
                    <a:latin typeface="Arial" panose="020B0604020202020204" pitchFamily="34" charset="0"/>
                  </a:rPr>
                  <a:t>Future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value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FV –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present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value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 plus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interest</a:t>
                </a: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𝐹𝑉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𝑃𝑉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altLang="cs-CZ" sz="2200" b="0" i="1" smtClean="0">
                          <a:latin typeface="Cambria Math" panose="02040503050406030204" pitchFamily="18" charset="0"/>
                        </a:rPr>
                        <m:t> (</m:t>
                      </m:r>
                      <m:sSup>
                        <m:sSupPr>
                          <m:ctrlP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cs-CZ" altLang="cs-CZ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3730380"/>
              </a:xfrm>
              <a:prstGeom prst="rect">
                <a:avLst/>
              </a:prstGeom>
              <a:blipFill>
                <a:blip r:embed="rId2"/>
                <a:stretch>
                  <a:fillRect l="-791" t="-980" r="-8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47067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55601" y="916953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CAPITAL RETURNS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ctr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algn="ctr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marL="285750" indent="-285750" algn="ctr" eaLnBrk="1" hangingPunct="1">
              <a:spcBef>
                <a:spcPct val="0"/>
              </a:spcBef>
              <a:defRPr/>
            </a:pPr>
            <a:endParaRPr lang="cs-CZ" altLang="cs-CZ" sz="22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cs-CZ" altLang="cs-CZ" sz="2400" b="1" dirty="0">
                <a:latin typeface="Arial" panose="020B0604020202020204" pitchFamily="34" charset="0"/>
              </a:rPr>
              <a:t>F</a:t>
            </a:r>
            <a:r>
              <a:rPr lang="en-US" altLang="cs-CZ" sz="2400" b="1" dirty="0" err="1">
                <a:latin typeface="Arial" panose="020B0604020202020204" pitchFamily="34" charset="0"/>
              </a:rPr>
              <a:t>irm</a:t>
            </a:r>
            <a:r>
              <a:rPr lang="en-US" altLang="cs-CZ" sz="2400" b="1" dirty="0">
                <a:latin typeface="Arial" panose="020B0604020202020204" pitchFamily="34" charset="0"/>
              </a:rPr>
              <a:t> chooses that opportunity for investment, which is associated with the highest present value of the expected flow of future revenues</a:t>
            </a:r>
            <a:r>
              <a:rPr lang="cs-CZ" altLang="cs-CZ" sz="2400" b="1" dirty="0">
                <a:latin typeface="Arial" panose="020B0604020202020204" pitchFamily="34" charset="0"/>
              </a:rPr>
              <a:t>.</a:t>
            </a:r>
            <a:endParaRPr lang="en-US" altLang="cs-CZ" sz="24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0349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REVENUES, COSTS AND PROFIT </a:t>
            </a: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42106" y="2930398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THANK YOU FOR YOUR ATTENTION…</a:t>
            </a:r>
          </a:p>
        </p:txBody>
      </p:sp>
    </p:spTree>
    <p:extLst>
      <p:ext uri="{BB962C8B-B14F-4D97-AF65-F5344CB8AC3E}">
        <p14:creationId xmlns:p14="http://schemas.microsoft.com/office/powerpoint/2010/main" val="4064774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CAPITAL AND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Capital - the savings converted into investments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Secondary (derived) factor of production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Three forms: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Capital goods (construction, equipment and supplies)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cs-CZ" altLang="cs-CZ" sz="2000" dirty="0" err="1">
                <a:latin typeface="Arial" panose="020B0604020202020204" pitchFamily="34" charset="0"/>
              </a:rPr>
              <a:t>Financial</a:t>
            </a:r>
            <a:r>
              <a:rPr lang="en-US" altLang="cs-CZ" sz="2000" dirty="0">
                <a:latin typeface="Arial" panose="020B0604020202020204" pitchFamily="34" charset="0"/>
              </a:rPr>
              <a:t> capital (securities)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Money</a:t>
            </a:r>
            <a:r>
              <a:rPr lang="en-US" altLang="cs-CZ" sz="2000" dirty="0">
                <a:latin typeface="Arial" panose="020B0604020202020204" pitchFamily="34" charset="0"/>
              </a:rPr>
              <a:t> capital (savings)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lvl="1" indent="0" algn="just" eaLnBrk="1" hangingPunct="1">
              <a:spcBef>
                <a:spcPct val="0"/>
              </a:spcBef>
              <a:buNone/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</a:t>
            </a:r>
            <a:r>
              <a:rPr lang="cs-CZ" altLang="cs-CZ" sz="2200" dirty="0" err="1">
                <a:latin typeface="Arial" panose="020B0604020202020204" pitchFamily="34" charset="0"/>
              </a:rPr>
              <a:t>price</a:t>
            </a:r>
            <a:r>
              <a:rPr lang="en-US" altLang="cs-CZ" sz="2200" dirty="0">
                <a:latin typeface="Arial" panose="020B0604020202020204" pitchFamily="34" charset="0"/>
              </a:rPr>
              <a:t> of capital - interest rate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          </a:t>
            </a:r>
            <a:r>
              <a:rPr lang="cs-CZ" altLang="cs-CZ" sz="2000" dirty="0" err="1">
                <a:latin typeface="Arial" panose="020B0604020202020204" pitchFamily="34" charset="0"/>
              </a:rPr>
              <a:t>capital</a:t>
            </a:r>
            <a:r>
              <a:rPr lang="cs-CZ" altLang="cs-CZ" sz="2000" dirty="0">
                <a:latin typeface="Arial" panose="020B0604020202020204" pitchFamily="34" charset="0"/>
              </a:rPr>
              <a:t> = </a:t>
            </a:r>
            <a:r>
              <a:rPr lang="cs-CZ" altLang="cs-CZ" sz="2000" dirty="0" err="1">
                <a:latin typeface="Arial" panose="020B0604020202020204" pitchFamily="34" charset="0"/>
              </a:rPr>
              <a:t>capital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cs-CZ" altLang="cs-CZ" sz="2000" dirty="0" err="1">
                <a:latin typeface="Arial" panose="020B0604020202020204" pitchFamily="34" charset="0"/>
              </a:rPr>
              <a:t>goods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65" y="4658260"/>
            <a:ext cx="481610" cy="2653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CAPITAL AND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Capital goods are not consumed in the production process at once = wear out, so that their value is not transferred to the new products at once, but gradually in the form of depreciation or amortization.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Depreciation represent a significant part of production costs and significantly affect the magnitude of </a:t>
            </a:r>
            <a:r>
              <a:rPr lang="cs-CZ" altLang="cs-CZ" sz="2200" dirty="0">
                <a:latin typeface="Arial" panose="020B0604020202020204" pitchFamily="34" charset="0"/>
              </a:rPr>
              <a:t>profit.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10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Depreciation represent a significant source of </a:t>
            </a:r>
            <a:r>
              <a:rPr lang="cs-CZ" altLang="cs-CZ" sz="2200" dirty="0" err="1">
                <a:latin typeface="Arial" panose="020B0604020202020204" pitchFamily="34" charset="0"/>
              </a:rPr>
              <a:t>means</a:t>
            </a:r>
            <a:r>
              <a:rPr lang="en-US" altLang="cs-CZ" sz="2200" dirty="0">
                <a:latin typeface="Arial" panose="020B0604020202020204" pitchFamily="34" charset="0"/>
              </a:rPr>
              <a:t> for the purchase of new capital goods to replace the already worn-out capital goods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  <a:endParaRPr lang="en-GB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37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CAPITAL AND CAPITAL MARKET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9" name="TextovéPole 10"/>
              <p:cNvSpPr txBox="1">
                <a:spLocks noChangeArrowheads="1"/>
              </p:cNvSpPr>
              <p:nvPr/>
            </p:nvSpPr>
            <p:spPr bwMode="auto">
              <a:xfrm>
                <a:off x="338138" y="1523285"/>
                <a:ext cx="8477250" cy="28007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dirty="0">
                    <a:latin typeface="Arial" panose="020B0604020202020204" pitchFamily="34" charset="0"/>
                  </a:rPr>
                  <a:t>Total new investment in capital goods production or so-called. gross (</a:t>
                </a:r>
                <a:r>
                  <a:rPr lang="cs-CZ" altLang="cs-CZ" sz="2200" dirty="0">
                    <a:latin typeface="Arial" panose="020B0604020202020204" pitchFamily="34" charset="0"/>
                  </a:rPr>
                  <a:t>brutto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) investment (I</a:t>
                </a:r>
                <a:r>
                  <a:rPr lang="en-US" altLang="cs-CZ" sz="1600" dirty="0">
                    <a:latin typeface="Arial" panose="020B0604020202020204" pitchFamily="34" charset="0"/>
                  </a:rPr>
                  <a:t>B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) is thus divided into two components: </a:t>
                </a:r>
                <a:r>
                  <a:rPr lang="cs-CZ" altLang="cs-CZ" sz="2200" dirty="0" err="1">
                    <a:latin typeface="Arial" panose="020B0604020202020204" pitchFamily="34" charset="0"/>
                  </a:rPr>
                  <a:t>restitution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 and net investment</a:t>
                </a: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cs-CZ" altLang="cs-CZ" sz="2200" dirty="0">
                  <a:latin typeface="Arial" panose="020B0604020202020204" pitchFamily="34" charset="0"/>
                </a:endParaRPr>
              </a:p>
              <a:p>
                <a:pPr algn="ctr" eaLnBrk="1" hangingPunct="1">
                  <a:spcBef>
                    <a:spcPct val="0"/>
                  </a:spcBef>
                  <a:buNone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cs-CZ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cs-CZ" altLang="cs-CZ" sz="2200" dirty="0"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cs-CZ" altLang="cs-CZ" sz="2200" dirty="0">
                    <a:latin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sz="2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cs-CZ" altLang="cs-CZ" sz="22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endParaRPr lang="en-US" altLang="cs-CZ" sz="2200" dirty="0">
                  <a:latin typeface="Arial" panose="020B0604020202020204" pitchFamily="34" charset="0"/>
                </a:endParaRPr>
              </a:p>
              <a:p>
                <a:pPr marL="285750" indent="-285750" algn="just" eaLnBrk="1" hangingPunct="1">
                  <a:spcBef>
                    <a:spcPct val="0"/>
                  </a:spcBef>
                  <a:defRPr/>
                </a:pPr>
                <a:r>
                  <a:rPr lang="en-US" altLang="cs-CZ" sz="2200" b="1" dirty="0">
                    <a:latin typeface="Arial" panose="020B0604020202020204" pitchFamily="34" charset="0"/>
                  </a:rPr>
                  <a:t>Capital is an important production factor influencing the overall productivity growth and social wealth</a:t>
                </a:r>
                <a:r>
                  <a:rPr lang="en-US" altLang="cs-CZ" sz="2200" dirty="0">
                    <a:latin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079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8138" y="1523285"/>
                <a:ext cx="8477250" cy="2800767"/>
              </a:xfrm>
              <a:prstGeom prst="rect">
                <a:avLst/>
              </a:prstGeom>
              <a:blipFill>
                <a:blip r:embed="rId2"/>
                <a:stretch>
                  <a:fillRect l="-791" t="-1307" r="-863" b="-370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7496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CAPITAL MARKET – CLASSICAL APPROACH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Supply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capital market</a:t>
            </a:r>
            <a:r>
              <a:rPr lang="cs-CZ" altLang="cs-CZ" sz="2200" dirty="0">
                <a:latin typeface="Arial" panose="020B0604020202020204" pitchFamily="34" charset="0"/>
              </a:rPr>
              <a:t>        </a:t>
            </a:r>
            <a:r>
              <a:rPr lang="en-US" altLang="cs-CZ" sz="2200" dirty="0">
                <a:latin typeface="Arial" panose="020B0604020202020204" pitchFamily="34" charset="0"/>
              </a:rPr>
              <a:t>consists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savings 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economic subjects.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S</a:t>
            </a:r>
            <a:r>
              <a:rPr lang="en-US" altLang="cs-CZ" sz="2200" dirty="0" err="1">
                <a:latin typeface="Arial" panose="020B0604020202020204" pitchFamily="34" charset="0"/>
              </a:rPr>
              <a:t>avings</a:t>
            </a:r>
            <a:r>
              <a:rPr lang="en-US" altLang="cs-CZ" sz="2200" dirty="0">
                <a:latin typeface="Arial" panose="020B0604020202020204" pitchFamily="34" charset="0"/>
              </a:rPr>
              <a:t> (current and term deposits, insurance, etc.) of households receive </a:t>
            </a:r>
            <a:r>
              <a:rPr lang="cs-CZ" altLang="cs-CZ" sz="2200" dirty="0">
                <a:latin typeface="Arial" panose="020B0604020202020204" pitchFamily="34" charset="0"/>
              </a:rPr>
              <a:t>on </a:t>
            </a:r>
            <a:r>
              <a:rPr lang="en-US" altLang="cs-CZ" sz="2200" dirty="0">
                <a:latin typeface="Arial" panose="020B0604020202020204" pitchFamily="34" charset="0"/>
              </a:rPr>
              <a:t>the capital market form of </a:t>
            </a:r>
            <a:r>
              <a:rPr lang="cs-CZ" altLang="cs-CZ" sz="2200" dirty="0" err="1">
                <a:latin typeface="Arial" panose="020B0604020202020204" pitchFamily="34" charset="0"/>
              </a:rPr>
              <a:t>capital</a:t>
            </a:r>
            <a:r>
              <a:rPr lang="en-US" altLang="cs-CZ" sz="2200" dirty="0">
                <a:latin typeface="Arial" panose="020B0604020202020204" pitchFamily="34" charset="0"/>
              </a:rPr>
              <a:t> offered to 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s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T</a:t>
            </a:r>
            <a:r>
              <a:rPr lang="en-US" altLang="cs-CZ" sz="2200" dirty="0">
                <a:latin typeface="Arial" panose="020B0604020202020204" pitchFamily="34" charset="0"/>
              </a:rPr>
              <a:t>he demand for capital - given the need to finance the purchase of investment goods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Forms of fundraising - </a:t>
            </a:r>
            <a:r>
              <a:rPr lang="cs-CZ" altLang="cs-CZ" sz="2200" dirty="0" err="1">
                <a:latin typeface="Arial" panose="020B0604020202020204" pitchFamily="34" charset="0"/>
              </a:rPr>
              <a:t>loans</a:t>
            </a:r>
            <a:r>
              <a:rPr lang="en-US" altLang="cs-CZ" sz="2200" dirty="0">
                <a:latin typeface="Arial" panose="020B0604020202020204" pitchFamily="34" charset="0"/>
              </a:rPr>
              <a:t> from banks, income from sale of </a:t>
            </a:r>
            <a:r>
              <a:rPr lang="cs-CZ" altLang="cs-CZ" sz="2200" dirty="0" err="1">
                <a:latin typeface="Arial" panose="020B0604020202020204" pitchFamily="34" charset="0"/>
              </a:rPr>
              <a:t>own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securities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ect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  <a:endParaRPr lang="en-US" altLang="cs-CZ" sz="2200" dirty="0">
              <a:latin typeface="Arial" panose="020B0604020202020204" pitchFamily="34" charset="0"/>
            </a:endParaRPr>
          </a:p>
        </p:txBody>
      </p:sp>
      <p:sp>
        <p:nvSpPr>
          <p:cNvPr id="3" name="Šipka doprava 2"/>
          <p:cNvSpPr/>
          <p:nvPr/>
        </p:nvSpPr>
        <p:spPr>
          <a:xfrm>
            <a:off x="3931920" y="1650071"/>
            <a:ext cx="434943" cy="237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2228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CAPITAL MARKET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18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 err="1">
                <a:latin typeface="Arial" panose="020B0604020202020204" pitchFamily="34" charset="0"/>
              </a:rPr>
              <a:t>Here</a:t>
            </a:r>
            <a:r>
              <a:rPr lang="cs-CZ" altLang="cs-CZ" sz="2200" dirty="0">
                <a:latin typeface="Arial" panose="020B0604020202020204" pitchFamily="34" charset="0"/>
              </a:rPr>
              <a:t> - </a:t>
            </a:r>
            <a:r>
              <a:rPr lang="cs-CZ" altLang="cs-CZ" sz="2200" dirty="0" err="1">
                <a:latin typeface="Arial" panose="020B0604020202020204" pitchFamily="34" charset="0"/>
              </a:rPr>
              <a:t>supply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en-US" altLang="cs-CZ" sz="2200" dirty="0">
                <a:latin typeface="Arial" panose="020B0604020202020204" pitchFamily="34" charset="0"/>
              </a:rPr>
              <a:t> savings (domestic) meet</a:t>
            </a:r>
            <a:r>
              <a:rPr lang="cs-CZ" altLang="cs-CZ" sz="2200" dirty="0">
                <a:latin typeface="Arial" panose="020B0604020202020204" pitchFamily="34" charset="0"/>
              </a:rPr>
              <a:t>s </a:t>
            </a:r>
            <a:r>
              <a:rPr lang="en-US" altLang="cs-CZ" sz="2200" dirty="0">
                <a:latin typeface="Arial" panose="020B0604020202020204" pitchFamily="34" charset="0"/>
              </a:rPr>
              <a:t>the demand for these savings (</a:t>
            </a:r>
            <a:r>
              <a:rPr lang="cs-CZ" altLang="cs-CZ" sz="2200" dirty="0" err="1">
                <a:latin typeface="Arial" panose="020B0604020202020204" pitchFamily="34" charset="0"/>
              </a:rPr>
              <a:t>firm</a:t>
            </a:r>
            <a:r>
              <a:rPr lang="en-US" altLang="cs-CZ" sz="2200" dirty="0">
                <a:latin typeface="Arial" panose="020B0604020202020204" pitchFamily="34" charset="0"/>
              </a:rPr>
              <a:t>s)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T</a:t>
            </a:r>
            <a:r>
              <a:rPr lang="en-US" altLang="cs-CZ" sz="2200" dirty="0">
                <a:latin typeface="Arial" panose="020B0604020202020204" pitchFamily="34" charset="0"/>
              </a:rPr>
              <a:t>he household must have a reason for savings (prefer immediate consumption) ....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the reward for postponed consumption is interest</a:t>
            </a:r>
          </a:p>
          <a:p>
            <a:pPr marL="1028700" lvl="1" algn="just" eaLnBrk="1" hangingPunct="1">
              <a:spcBef>
                <a:spcPct val="0"/>
              </a:spcBef>
              <a:defRPr/>
            </a:pPr>
            <a:endParaRPr lang="en-US" altLang="cs-CZ" sz="900" dirty="0">
              <a:latin typeface="Arial" panose="020B0604020202020204" pitchFamily="34" charset="0"/>
            </a:endParaRP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households </a:t>
            </a:r>
            <a:r>
              <a:rPr lang="cs-CZ" altLang="cs-CZ" sz="2000" dirty="0">
                <a:latin typeface="Arial" panose="020B0604020202020204" pitchFamily="34" charset="0"/>
              </a:rPr>
              <a:t>are </a:t>
            </a:r>
            <a:r>
              <a:rPr lang="en-US" altLang="cs-CZ" sz="2000" dirty="0">
                <a:latin typeface="Arial" panose="020B0604020202020204" pitchFamily="34" charset="0"/>
              </a:rPr>
              <a:t>not interested in the absolute amount of interest </a:t>
            </a:r>
            <a:r>
              <a:rPr lang="cs-CZ" altLang="cs-CZ" sz="2000" dirty="0" err="1">
                <a:latin typeface="Arial" panose="020B0604020202020204" pitchFamily="34" charset="0"/>
              </a:rPr>
              <a:t>of</a:t>
            </a:r>
            <a:r>
              <a:rPr lang="en-US" altLang="cs-CZ" sz="2000" dirty="0">
                <a:latin typeface="Arial" panose="020B0604020202020204" pitchFamily="34" charset="0"/>
              </a:rPr>
              <a:t> the saved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amount, but </a:t>
            </a:r>
            <a:r>
              <a:rPr lang="en-US" altLang="cs-CZ" sz="2000" b="1" dirty="0">
                <a:latin typeface="Arial" panose="020B0604020202020204" pitchFamily="34" charset="0"/>
              </a:rPr>
              <a:t>the interest rate</a:t>
            </a:r>
          </a:p>
        </p:txBody>
      </p:sp>
      <p:sp>
        <p:nvSpPr>
          <p:cNvPr id="3" name="Šipka doprava 2"/>
          <p:cNvSpPr/>
          <p:nvPr/>
        </p:nvSpPr>
        <p:spPr>
          <a:xfrm>
            <a:off x="694944" y="3417670"/>
            <a:ext cx="434943" cy="237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9608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SUPPLY ON THE CAPITAL MARKET – CREATING OF SAVINGS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I</a:t>
            </a:r>
            <a:r>
              <a:rPr lang="en-US" altLang="cs-CZ" sz="2200" dirty="0" err="1">
                <a:latin typeface="Arial" panose="020B0604020202020204" pitchFamily="34" charset="0"/>
              </a:rPr>
              <a:t>nterest</a:t>
            </a:r>
            <a:r>
              <a:rPr lang="en-US" altLang="cs-CZ" sz="2200" dirty="0">
                <a:latin typeface="Arial" panose="020B0604020202020204" pitchFamily="34" charset="0"/>
              </a:rPr>
              <a:t> rate (</a:t>
            </a:r>
            <a:r>
              <a:rPr lang="en-US" altLang="cs-CZ" sz="2200" dirty="0" err="1">
                <a:latin typeface="Arial" panose="020B0604020202020204" pitchFamily="34" charset="0"/>
              </a:rPr>
              <a:t>i</a:t>
            </a:r>
            <a:r>
              <a:rPr lang="en-US" altLang="cs-CZ" sz="1600" dirty="0" err="1">
                <a:latin typeface="Arial" panose="020B0604020202020204" pitchFamily="34" charset="0"/>
              </a:rPr>
              <a:t>r</a:t>
            </a:r>
            <a:r>
              <a:rPr lang="en-US" altLang="cs-CZ" sz="2200" dirty="0">
                <a:latin typeface="Arial" panose="020B0604020202020204" pitchFamily="34" charset="0"/>
              </a:rPr>
              <a:t>) - the ratio of net interest </a:t>
            </a:r>
            <a:r>
              <a:rPr lang="cs-CZ" altLang="cs-CZ" sz="2200" dirty="0" err="1">
                <a:latin typeface="Arial" panose="020B0604020202020204" pitchFamily="34" charset="0"/>
              </a:rPr>
              <a:t>from</a:t>
            </a:r>
            <a:r>
              <a:rPr lang="en-US" altLang="cs-CZ" sz="2200" dirty="0">
                <a:latin typeface="Arial" panose="020B0604020202020204" pitchFamily="34" charset="0"/>
              </a:rPr>
              <a:t> the saved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amount over a given time period (usually one year) to </a:t>
            </a:r>
            <a:r>
              <a:rPr lang="en-US" altLang="cs-CZ" sz="2200" dirty="0" err="1">
                <a:latin typeface="Arial" panose="020B0604020202020204" pitchFamily="34" charset="0"/>
              </a:rPr>
              <a:t>th</a:t>
            </a:r>
            <a:r>
              <a:rPr lang="cs-CZ" altLang="cs-CZ" sz="2200" dirty="0" err="1">
                <a:latin typeface="Arial" panose="020B0604020202020204" pitchFamily="34" charset="0"/>
              </a:rPr>
              <a:t>is</a:t>
            </a:r>
            <a:r>
              <a:rPr lang="en-US" altLang="cs-CZ" sz="2200" dirty="0">
                <a:latin typeface="Arial" panose="020B0604020202020204" pitchFamily="34" charset="0"/>
              </a:rPr>
              <a:t> saved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amount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      </a:t>
            </a: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  <a:ea typeface="Cambria Math" panose="02040503050406030204" pitchFamily="18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△</a:t>
            </a:r>
            <a:r>
              <a:rPr lang="en-US" altLang="cs-CZ" sz="2200" dirty="0">
                <a:latin typeface="Arial" panose="020B0604020202020204" pitchFamily="34" charset="0"/>
              </a:rPr>
              <a:t>S = interest and S</a:t>
            </a:r>
            <a:r>
              <a:rPr lang="en-US" altLang="cs-CZ" sz="1400" dirty="0">
                <a:latin typeface="Arial" panose="020B0604020202020204" pitchFamily="34" charset="0"/>
              </a:rPr>
              <a:t>0</a:t>
            </a:r>
            <a:r>
              <a:rPr lang="en-US" altLang="cs-CZ" sz="2200" dirty="0">
                <a:latin typeface="Arial" panose="020B0604020202020204" pitchFamily="34" charset="0"/>
              </a:rPr>
              <a:t> = savings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The interest rate is usually expressed as a percentage p. a. (for one year)</a:t>
            </a:r>
            <a:r>
              <a:rPr lang="cs-CZ" altLang="cs-CZ" sz="22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Šipka doprava 2"/>
          <p:cNvSpPr/>
          <p:nvPr/>
        </p:nvSpPr>
        <p:spPr>
          <a:xfrm>
            <a:off x="1920240" y="2706814"/>
            <a:ext cx="434943" cy="2377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3831" y="2548284"/>
            <a:ext cx="3274633" cy="70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535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CAPITAL MARKET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latin typeface="Arial" panose="020B0604020202020204" pitchFamily="34" charset="0"/>
              </a:rPr>
              <a:t> SUPPLY ON THE CAPITAL MARKET – CREATING OF SAVINGS</a:t>
            </a: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At</a:t>
            </a:r>
            <a:r>
              <a:rPr lang="en-US" altLang="cs-CZ" sz="2200" dirty="0">
                <a:latin typeface="Arial" panose="020B0604020202020204" pitchFamily="34" charset="0"/>
              </a:rPr>
              <a:t> a given interest rate, the future value (S</a:t>
            </a:r>
            <a:r>
              <a:rPr lang="en-US" altLang="cs-CZ" sz="1600" dirty="0">
                <a:latin typeface="Arial" panose="020B0604020202020204" pitchFamily="34" charset="0"/>
              </a:rPr>
              <a:t>1</a:t>
            </a:r>
            <a:r>
              <a:rPr lang="en-US" altLang="cs-CZ" sz="2200" dirty="0">
                <a:latin typeface="Arial" panose="020B0604020202020204" pitchFamily="34" charset="0"/>
              </a:rPr>
              <a:t>) </a:t>
            </a:r>
            <a:r>
              <a:rPr lang="cs-CZ" altLang="cs-CZ" sz="2200" dirty="0" err="1">
                <a:latin typeface="Arial" panose="020B0604020202020204" pitchFamily="34" charset="0"/>
              </a:rPr>
              <a:t>of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en-US" altLang="cs-CZ" sz="2200" dirty="0">
                <a:latin typeface="Arial" panose="020B0604020202020204" pitchFamily="34" charset="0"/>
              </a:rPr>
              <a:t>the present amount (S</a:t>
            </a:r>
            <a:r>
              <a:rPr lang="en-US" altLang="cs-CZ" sz="1600" dirty="0">
                <a:latin typeface="Arial" panose="020B0604020202020204" pitchFamily="34" charset="0"/>
              </a:rPr>
              <a:t>0</a:t>
            </a:r>
            <a:r>
              <a:rPr lang="en-US" altLang="cs-CZ" sz="2200" dirty="0">
                <a:latin typeface="Arial" panose="020B0604020202020204" pitchFamily="34" charset="0"/>
              </a:rPr>
              <a:t>) after one year will be equal to: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cs-CZ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cs-CZ" sz="2200" dirty="0">
                <a:latin typeface="Arial" panose="020B0604020202020204" pitchFamily="34" charset="0"/>
              </a:rPr>
              <a:t>it is generally possible the future value of the present amount from the year n (Sn) </a:t>
            </a:r>
            <a:r>
              <a:rPr lang="cs-CZ" altLang="cs-CZ" sz="2200" dirty="0">
                <a:latin typeface="Arial" panose="020B0604020202020204" pitchFamily="34" charset="0"/>
              </a:rPr>
              <a:t>(</a:t>
            </a:r>
            <a:r>
              <a:rPr lang="en-US" altLang="cs-CZ" sz="2200" dirty="0">
                <a:latin typeface="Arial" panose="020B0604020202020204" pitchFamily="34" charset="0"/>
              </a:rPr>
              <a:t>assuming the interest rate does not change</a:t>
            </a:r>
            <a:r>
              <a:rPr lang="cs-CZ" altLang="cs-CZ" sz="2200" dirty="0">
                <a:latin typeface="Arial" panose="020B0604020202020204" pitchFamily="34" charset="0"/>
              </a:rPr>
              <a:t>)</a:t>
            </a:r>
            <a:r>
              <a:rPr lang="en-US" altLang="cs-CZ" sz="2200" dirty="0">
                <a:latin typeface="Arial" panose="020B0604020202020204" pitchFamily="34" charset="0"/>
              </a:rPr>
              <a:t> expressed as follows: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US" altLang="cs-CZ" sz="2200" dirty="0">
              <a:latin typeface="Arial" panose="020B0604020202020204" pitchFamily="34" charset="0"/>
            </a:endParaRPr>
          </a:p>
          <a:p>
            <a:pPr marL="1028700" lvl="1" algn="just" eaLnBrk="1" hangingPunct="1">
              <a:spcBef>
                <a:spcPct val="0"/>
              </a:spcBef>
              <a:defRPr/>
            </a:pPr>
            <a:r>
              <a:rPr lang="en-US" altLang="cs-CZ" sz="2000" dirty="0">
                <a:latin typeface="Arial" panose="020B0604020202020204" pitchFamily="34" charset="0"/>
              </a:rPr>
              <a:t>where (1 + </a:t>
            </a:r>
            <a:r>
              <a:rPr lang="en-US" altLang="cs-CZ" sz="2000" dirty="0" err="1">
                <a:latin typeface="Arial" panose="020B0604020202020204" pitchFamily="34" charset="0"/>
              </a:rPr>
              <a:t>i</a:t>
            </a:r>
            <a:r>
              <a:rPr lang="en-US" altLang="cs-CZ" sz="2000" dirty="0">
                <a:latin typeface="Arial" panose="020B0604020202020204" pitchFamily="34" charset="0"/>
              </a:rPr>
              <a:t>)n tells us how many times the initial deposit in n years will increase</a:t>
            </a:r>
            <a:r>
              <a:rPr lang="cs-CZ" altLang="cs-CZ" sz="2000" dirty="0">
                <a:latin typeface="Arial" panose="020B0604020202020204" pitchFamily="34" charset="0"/>
              </a:rPr>
              <a:t> </a:t>
            </a:r>
            <a:r>
              <a:rPr lang="en-US" altLang="cs-CZ" sz="2000" dirty="0">
                <a:latin typeface="Arial" panose="020B0604020202020204" pitchFamily="34" charset="0"/>
              </a:rPr>
              <a:t>t a given interest rate</a:t>
            </a:r>
            <a:endParaRPr lang="cs-CZ" altLang="cs-CZ" sz="2000" dirty="0">
              <a:latin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3831" y="2520662"/>
            <a:ext cx="3164905" cy="6800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267" y="4824950"/>
            <a:ext cx="3097469" cy="66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698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1071</TotalTime>
  <Words>1386</Words>
  <Application>Microsoft Office PowerPoint</Application>
  <PresentationFormat>Předvádění na obrazovce (4:3)</PresentationFormat>
  <Paragraphs>196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Motiv sady Office</vt:lpstr>
      <vt:lpstr>Vlastní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Ingrid Majerová</cp:lastModifiedBy>
  <cp:revision>166</cp:revision>
  <dcterms:created xsi:type="dcterms:W3CDTF">2016-03-17T12:08:01Z</dcterms:created>
  <dcterms:modified xsi:type="dcterms:W3CDTF">2023-09-13T10:34:41Z</dcterms:modified>
</cp:coreProperties>
</file>