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handoutMasterIdLst>
    <p:handoutMasterId r:id="rId11"/>
  </p:handoutMasterIdLst>
  <p:sldIdLst>
    <p:sldId id="256" r:id="rId2"/>
    <p:sldId id="257" r:id="rId3"/>
    <p:sldId id="305" r:id="rId4"/>
    <p:sldId id="307" r:id="rId5"/>
    <p:sldId id="318" r:id="rId6"/>
    <p:sldId id="259" r:id="rId7"/>
    <p:sldId id="313" r:id="rId8"/>
    <p:sldId id="267" r:id="rId9"/>
    <p:sldId id="308" r:id="rId1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3FBBA2-7A20-4748-AF3A-A3D98AB4B267}" type="datetimeFigureOut">
              <a:rPr lang="cs-CZ" smtClean="0"/>
              <a:t>14.11.2025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7BF6EC-E84A-411E-8838-367FE3D6C4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3128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854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684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71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698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0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597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978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275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480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919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62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68947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Prostorová ekonomie</a:t>
            </a:r>
            <a:endParaRPr lang="en-US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1397446" cy="590321"/>
          </a:xfrm>
        </p:spPr>
        <p:txBody>
          <a:bodyPr>
            <a:normAutofit/>
          </a:bodyPr>
          <a:lstStyle/>
          <a:p>
            <a:r>
              <a:rPr lang="cs-CZ" sz="2400" b="1" dirty="0"/>
              <a:t>Doc. Ing. Kamila Turečková, Ph.D., MBA</a:t>
            </a:r>
          </a:p>
        </p:txBody>
      </p:sp>
      <p:pic>
        <p:nvPicPr>
          <p:cNvPr id="4" name="Picture 2" descr="Slezská univerzita v Opav&amp;ecaron;, Obchodn&amp;ecaron; podnikatelská fakulta v Karvin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6367" y="636971"/>
            <a:ext cx="3024336" cy="936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odnadpis 2"/>
          <p:cNvSpPr txBox="1">
            <a:spLocks/>
          </p:cNvSpPr>
          <p:nvPr/>
        </p:nvSpPr>
        <p:spPr>
          <a:xfrm>
            <a:off x="979055" y="3666836"/>
            <a:ext cx="10595682" cy="26236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sz="40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NPEKP/NKEKP</a:t>
            </a:r>
          </a:p>
          <a:p>
            <a:pPr algn="r"/>
            <a:r>
              <a:rPr lang="cs-CZ" sz="44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1) všeobecné informace pro akademický rok 2024/2025</a:t>
            </a:r>
            <a:endParaRPr lang="en-US" sz="44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534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5482" y="1981200"/>
            <a:ext cx="11584845" cy="4545106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Email: 		</a:t>
            </a:r>
            <a:r>
              <a:rPr lang="cs-CZ" sz="2800" dirty="0"/>
              <a:t>		</a:t>
            </a:r>
            <a:r>
              <a:rPr lang="cs-CZ" sz="2800" b="1" dirty="0" err="1">
                <a:solidFill>
                  <a:schemeClr val="accent2">
                    <a:lumMod val="75000"/>
                  </a:schemeClr>
                </a:solidFill>
              </a:rPr>
              <a:t>tureckova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@opf.slu.cz</a:t>
            </a:r>
          </a:p>
          <a:p>
            <a:r>
              <a:rPr lang="en-US" sz="2800" dirty="0"/>
              <a:t>Kancelář</a:t>
            </a:r>
            <a:r>
              <a:rPr lang="cs-CZ" sz="2800" dirty="0"/>
              <a:t>:</a:t>
            </a:r>
            <a:r>
              <a:rPr lang="en-US" sz="2800" dirty="0"/>
              <a:t> 		</a:t>
            </a:r>
            <a:r>
              <a:rPr lang="cs-CZ" sz="2800" dirty="0"/>
              <a:t>	</a:t>
            </a:r>
            <a:r>
              <a:rPr lang="en-US" sz="2800" dirty="0"/>
              <a:t>A-A2</a:t>
            </a:r>
            <a:r>
              <a:rPr lang="cs-CZ" sz="2800" dirty="0"/>
              <a:t>08 (katedra ekonomie a veřejné správy)</a:t>
            </a:r>
          </a:p>
          <a:p>
            <a:r>
              <a:rPr lang="cs-CZ" sz="2800" dirty="0"/>
              <a:t>Telefon: 			+420 596398 301</a:t>
            </a:r>
            <a:endParaRPr lang="en-US" sz="2800" dirty="0"/>
          </a:p>
          <a:p>
            <a:r>
              <a:rPr lang="cs-CZ" sz="2800" dirty="0"/>
              <a:t>Konzultace: 		viz IS nebo dle dohody osobně nebo on-line přes MS Teams </a:t>
            </a:r>
          </a:p>
          <a:p>
            <a:pPr lvl="7"/>
            <a:r>
              <a:rPr lang="cs-CZ" sz="2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kód: oca8om0 </a:t>
            </a:r>
          </a:p>
          <a:p>
            <a:pPr lvl="7"/>
            <a:r>
              <a:rPr lang="cs-CZ" sz="2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odkaz: https://teams.microsoft.com/l/</a:t>
            </a:r>
            <a:r>
              <a:rPr lang="cs-CZ" sz="2400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channel</a:t>
            </a:r>
            <a:r>
              <a:rPr lang="cs-CZ" sz="2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/19%3a0cb314bd36984d23a4ed5c07b01c2ef6%40thread.tacv2/Obecn%25C3%25A9?groupId=36574a9e-b645-46e8-a548-d0d66408e44b&amp;tenantId=a6363da9-944b-4aae-abf8-3478e529ad2f)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AFCA65A-7313-41DC-AC41-1DA72E128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824322"/>
            <a:ext cx="11029616" cy="988332"/>
          </a:xfrm>
        </p:spPr>
        <p:txBody>
          <a:bodyPr>
            <a:normAutofit/>
          </a:bodyPr>
          <a:lstStyle/>
          <a:p>
            <a:r>
              <a:rPr lang="cs-CZ" sz="40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Přednášející</a:t>
            </a:r>
            <a:endParaRPr lang="en-US" sz="4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619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81192" y="824322"/>
            <a:ext cx="11029616" cy="988332"/>
          </a:xfrm>
        </p:spPr>
        <p:txBody>
          <a:bodyPr>
            <a:normAutofit fontScale="90000"/>
          </a:bodyPr>
          <a:lstStyle/>
          <a:p>
            <a:r>
              <a:rPr lang="cs-CZ" sz="40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Podmínky absolvování </a:t>
            </a:r>
            <a:br>
              <a:rPr lang="cs-CZ" sz="4000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cs-CZ" sz="4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prezenční forma studia/ individuální výuka</a:t>
            </a:r>
            <a:endParaRPr lang="en-US" sz="4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418011" y="1985555"/>
            <a:ext cx="11352648" cy="4636918"/>
          </a:xfrm>
        </p:spPr>
        <p:txBody>
          <a:bodyPr>
            <a:normAutofit lnSpcReduction="10000"/>
          </a:bodyPr>
          <a:lstStyle/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dirty="0"/>
              <a:t>Samostatná aktivita na seminářích (max. </a:t>
            </a:r>
            <a:r>
              <a:rPr lang="cs-CZ" sz="2800" b="1" dirty="0">
                <a:solidFill>
                  <a:schemeClr val="accent2"/>
                </a:solidFill>
              </a:rPr>
              <a:t>30 bodů</a:t>
            </a:r>
            <a:r>
              <a:rPr lang="cs-CZ" sz="2800" dirty="0"/>
              <a:t>) – pracovní listy do 9/12/2025, vložit do odpovědníků a vyplnit do </a:t>
            </a:r>
            <a:r>
              <a:rPr lang="cs-CZ" sz="2800" dirty="0" err="1"/>
              <a:t>Teamsů</a:t>
            </a:r>
            <a:endParaRPr lang="cs-CZ" sz="2800" dirty="0"/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dirty="0"/>
              <a:t>On-line zkouška prostřednictvím IS (max. </a:t>
            </a:r>
            <a:r>
              <a:rPr lang="cs-CZ" sz="2800" b="1" dirty="0">
                <a:solidFill>
                  <a:schemeClr val="accent2"/>
                </a:solidFill>
              </a:rPr>
              <a:t>70 bodů</a:t>
            </a:r>
            <a:r>
              <a:rPr lang="cs-CZ" sz="2800" dirty="0"/>
              <a:t>)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800" b="1" dirty="0">
                <a:solidFill>
                  <a:schemeClr val="accent5">
                    <a:lumMod val="50000"/>
                  </a:schemeClr>
                </a:solidFill>
              </a:rPr>
              <a:t>									</a:t>
            </a:r>
            <a:r>
              <a:rPr lang="cs-CZ" sz="2400" b="1" dirty="0">
                <a:solidFill>
                  <a:schemeClr val="accent5">
                    <a:lumMod val="50000"/>
                  </a:schemeClr>
                </a:solidFill>
              </a:rPr>
              <a:t>celkem max. 100 bodů</a:t>
            </a:r>
          </a:p>
          <a:p>
            <a:pPr marL="0" indent="0">
              <a:lnSpc>
                <a:spcPct val="100000"/>
              </a:lnSpc>
              <a:buNone/>
            </a:pPr>
            <a:endParaRPr lang="cs-CZ" b="1" dirty="0">
              <a:solidFill>
                <a:schemeClr val="accent5">
                  <a:lumMod val="50000"/>
                </a:schemeClr>
              </a:solidFill>
            </a:endParaRP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600" dirty="0"/>
              <a:t>Povinná účast na seminářích </a:t>
            </a:r>
          </a:p>
          <a:p>
            <a:pPr lvl="2" indent="-360000">
              <a:buFont typeface="Wingdings" panose="05000000000000000000" pitchFamily="2" charset="2"/>
              <a:buChar char="§"/>
            </a:pPr>
            <a:r>
              <a:rPr lang="cs-CZ" sz="2600" dirty="0"/>
              <a:t>min. 60 % z uskutečněných seminářů</a:t>
            </a:r>
          </a:p>
          <a:p>
            <a:pPr lvl="2" indent="-360000">
              <a:buFont typeface="Wingdings" panose="05000000000000000000" pitchFamily="2" charset="2"/>
              <a:buChar char="§"/>
            </a:pPr>
            <a:r>
              <a:rPr lang="cs-CZ" sz="2600" dirty="0"/>
              <a:t>omluvy na základě lékařského potvrzení (omluva a dodání potvrzení do 5-ti pracovních dnů ode dne nepřítomnosti</a:t>
            </a:r>
            <a:endParaRPr lang="cs-CZ" sz="12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100" dirty="0"/>
          </a:p>
          <a:p>
            <a:pPr marL="612900" lvl="1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cs-CZ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398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81193" y="591671"/>
            <a:ext cx="11029616" cy="1290917"/>
          </a:xfrm>
        </p:spPr>
        <p:txBody>
          <a:bodyPr>
            <a:normAutofit fontScale="90000"/>
          </a:bodyPr>
          <a:lstStyle/>
          <a:p>
            <a:r>
              <a:rPr lang="cs-CZ" sz="48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Podmínky absolvování </a:t>
            </a:r>
            <a:br>
              <a:rPr lang="cs-CZ" sz="4800" dirty="0"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cs-CZ" sz="48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kombinovaná forma studia (NKEKP)</a:t>
            </a:r>
            <a:endParaRPr lang="en-US" sz="40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0" y="1954306"/>
            <a:ext cx="12191999" cy="4903693"/>
          </a:xfrm>
        </p:spPr>
        <p:txBody>
          <a:bodyPr>
            <a:normAutofit fontScale="55000" lnSpcReduction="20000"/>
          </a:bodyPr>
          <a:lstStyle/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4700" dirty="0"/>
              <a:t>Zpracování </a:t>
            </a:r>
            <a:r>
              <a:rPr lang="cs-CZ" sz="4700" b="1" dirty="0"/>
              <a:t>eseje/úvahy </a:t>
            </a:r>
            <a:r>
              <a:rPr lang="cs-CZ" sz="4700" dirty="0"/>
              <a:t>dle stanoveného tématu a odevzdané do daného termínu (max. </a:t>
            </a:r>
            <a:r>
              <a:rPr lang="cs-CZ" sz="4700" b="1" dirty="0">
                <a:solidFill>
                  <a:schemeClr val="accent6">
                    <a:lumMod val="50000"/>
                  </a:schemeClr>
                </a:solidFill>
              </a:rPr>
              <a:t>25 bodů</a:t>
            </a:r>
            <a:r>
              <a:rPr lang="cs-CZ" sz="4700" dirty="0"/>
              <a:t>) + </a:t>
            </a:r>
            <a:r>
              <a:rPr lang="cs-CZ" sz="4700" b="1" dirty="0"/>
              <a:t>kolokvium</a:t>
            </a:r>
            <a:r>
              <a:rPr lang="cs-CZ" sz="4700" dirty="0"/>
              <a:t> k tématu eseje a úvahy (max. </a:t>
            </a:r>
            <a:r>
              <a:rPr lang="cs-CZ" sz="4700" b="1" dirty="0">
                <a:solidFill>
                  <a:schemeClr val="accent6">
                    <a:lumMod val="50000"/>
                  </a:schemeClr>
                </a:solidFill>
              </a:rPr>
              <a:t>5 bodů</a:t>
            </a:r>
            <a:r>
              <a:rPr lang="cs-CZ" sz="4700" dirty="0"/>
              <a:t>)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4700" dirty="0"/>
              <a:t>On-line zkouška z domu prostřednictvím odpovědníků v IS (max. </a:t>
            </a:r>
            <a:r>
              <a:rPr lang="cs-CZ" sz="4700" b="1" dirty="0">
                <a:solidFill>
                  <a:schemeClr val="accent6">
                    <a:lumMod val="50000"/>
                  </a:schemeClr>
                </a:solidFill>
              </a:rPr>
              <a:t>70 bodů</a:t>
            </a:r>
            <a:r>
              <a:rPr lang="cs-CZ" sz="4700" dirty="0"/>
              <a:t>) </a:t>
            </a:r>
          </a:p>
          <a:p>
            <a:pPr marL="0" indent="0" algn="r">
              <a:lnSpc>
                <a:spcPct val="100000"/>
              </a:lnSpc>
              <a:buNone/>
            </a:pPr>
            <a:r>
              <a:rPr lang="cs-CZ" sz="4700" dirty="0"/>
              <a:t> </a:t>
            </a:r>
            <a:r>
              <a:rPr lang="cs-CZ" sz="4700" b="1" dirty="0">
                <a:solidFill>
                  <a:schemeClr val="accent6">
                    <a:lumMod val="50000"/>
                  </a:schemeClr>
                </a:solidFill>
              </a:rPr>
              <a:t>celkem max. 100 bodů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5100" b="1" dirty="0">
                <a:solidFill>
                  <a:schemeClr val="accent5">
                    <a:lumMod val="50000"/>
                  </a:schemeClr>
                </a:solidFill>
              </a:rPr>
              <a:t>ESEJ/ÚVAHA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3000" dirty="0">
                <a:solidFill>
                  <a:schemeClr val="tx1"/>
                </a:solidFill>
              </a:rPr>
              <a:t>cca 1,2-1,5 strany čistého textu (</a:t>
            </a:r>
            <a:r>
              <a:rPr lang="cs-CZ" sz="3000" dirty="0" err="1">
                <a:solidFill>
                  <a:schemeClr val="tx1"/>
                </a:solidFill>
              </a:rPr>
              <a:t>Times</a:t>
            </a:r>
            <a:r>
              <a:rPr lang="cs-CZ" sz="3000" dirty="0">
                <a:solidFill>
                  <a:schemeClr val="tx1"/>
                </a:solidFill>
              </a:rPr>
              <a:t> New Roman, vel. písma12, jednoduché řádkování, </a:t>
            </a:r>
            <a:r>
              <a:rPr lang="cs-CZ" sz="3000" b="1" dirty="0">
                <a:solidFill>
                  <a:schemeClr val="tx1"/>
                </a:solidFill>
              </a:rPr>
              <a:t>cca 600-700 slov</a:t>
            </a:r>
            <a:r>
              <a:rPr lang="cs-CZ" sz="3000" dirty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3000" dirty="0">
                <a:solidFill>
                  <a:schemeClr val="tx1"/>
                </a:solidFill>
              </a:rPr>
              <a:t>celkem </a:t>
            </a:r>
            <a:r>
              <a:rPr lang="cs-CZ" sz="3000" b="1" dirty="0">
                <a:solidFill>
                  <a:schemeClr val="tx1"/>
                </a:solidFill>
              </a:rPr>
              <a:t>max. 2 strany </a:t>
            </a:r>
            <a:r>
              <a:rPr lang="cs-CZ" sz="3000" dirty="0">
                <a:solidFill>
                  <a:schemeClr val="tx1"/>
                </a:solidFill>
              </a:rPr>
              <a:t>se všemi náležitostmi…. (stačí jméno, datum, číslo studenta, název, vlastní text a seznam použitých zdrojů)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3000" dirty="0">
                <a:solidFill>
                  <a:schemeClr val="tx1"/>
                </a:solidFill>
              </a:rPr>
              <a:t>bude hodnocena obsahová strana a formální úprava textu, v případě, že využijete některé cizí zdroje či informace, je nutné je na konci uvést ve formátu dle aktuálního Pokynu děkana pro úpravy, zveřejňování a ukládání VŠKP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3000" dirty="0">
                <a:solidFill>
                  <a:schemeClr val="tx1"/>
                </a:solidFill>
              </a:rPr>
              <a:t>doporučuji se seznámit s tím, co to esej/úvaha je a jaké má náležitosti (pokud práce nebude esejí/úvahou nebude hodnocena!)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3000" b="1" dirty="0">
                <a:solidFill>
                  <a:schemeClr val="tx1"/>
                </a:solidFill>
              </a:rPr>
              <a:t>zpracování eseje/úvahy nebo účast na kolokviu je pro kombinovanou formu studia dobrovolné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3000" dirty="0">
                <a:solidFill>
                  <a:schemeClr val="tx1"/>
                </a:solidFill>
              </a:rPr>
              <a:t>hotovou esej/úvahu je potřeba </a:t>
            </a:r>
            <a:r>
              <a:rPr lang="cs-CZ" sz="3000" b="1" dirty="0">
                <a:solidFill>
                  <a:schemeClr val="tx1"/>
                </a:solidFill>
              </a:rPr>
              <a:t>vložit do „Odevzdávárny“ v IS do </a:t>
            </a:r>
            <a:r>
              <a:rPr lang="cs-CZ" sz="3000" b="1" dirty="0">
                <a:solidFill>
                  <a:schemeClr val="accent6">
                    <a:lumMod val="50000"/>
                  </a:schemeClr>
                </a:solidFill>
              </a:rPr>
              <a:t>25.11.2025 </a:t>
            </a:r>
            <a:r>
              <a:rPr lang="cs-CZ" sz="3100" dirty="0">
                <a:solidFill>
                  <a:schemeClr val="tx1"/>
                </a:solidFill>
              </a:rPr>
              <a:t>ve formátu pro Word</a:t>
            </a:r>
          </a:p>
          <a:p>
            <a:r>
              <a:rPr lang="cs-CZ" sz="3000" b="1" dirty="0">
                <a:solidFill>
                  <a:schemeClr val="tx1"/>
                </a:solidFill>
              </a:rPr>
              <a:t>téma:  </a:t>
            </a:r>
            <a:r>
              <a:rPr lang="cs-CZ" sz="3300" b="1" u="sng" dirty="0">
                <a:solidFill>
                  <a:srgbClr val="C00000"/>
                </a:solidFill>
              </a:rPr>
              <a:t>Jaké jsou důvody (příčiny) a důsledky (efekty) koncentrace veřejných aktivit (veřejných služeb) do jednoho místa – města, čtvrti, budovy? </a:t>
            </a:r>
          </a:p>
        </p:txBody>
      </p:sp>
    </p:spTree>
    <p:extLst>
      <p:ext uri="{BB962C8B-B14F-4D97-AF65-F5344CB8AC3E}">
        <p14:creationId xmlns:p14="http://schemas.microsoft.com/office/powerpoint/2010/main" val="4179719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2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pro kombi studium: CHRISTALLEROVA TEORIE CENTRÁLNÍCH MÍST (max. 5 bodů, samostatný dobrovolný úkol, vložit do 30/11/2025 do odevzdávárny)</a:t>
            </a:r>
            <a:endParaRPr lang="cs-CZ" sz="2700" b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36243" y="1927412"/>
            <a:ext cx="11029616" cy="4541121"/>
          </a:xfrm>
        </p:spPr>
        <p:txBody>
          <a:bodyPr anchor="t">
            <a:normAutofit/>
          </a:bodyPr>
          <a:lstStyle/>
          <a:p>
            <a:r>
              <a:rPr lang="cs-CZ" sz="2400" dirty="0"/>
              <a:t>zvolte si město nebo obec v MSK a uveďte kolik má tato municipalita obyvatel a jakou má velikost rozpočtu (obojí pro rok 2024)</a:t>
            </a:r>
          </a:p>
          <a:p>
            <a:r>
              <a:rPr lang="cs-CZ" sz="2400" dirty="0"/>
              <a:t>nahlaste municipalitu na prvním osobním setkání – tutoriálu, aby se vybrané municipality neopakovaly</a:t>
            </a:r>
          </a:p>
          <a:p>
            <a:r>
              <a:rPr lang="cs-CZ" sz="2400" dirty="0"/>
              <a:t>v kontextu </a:t>
            </a:r>
            <a:r>
              <a:rPr lang="cs-CZ" sz="2400" dirty="0" err="1"/>
              <a:t>Christallerovy</a:t>
            </a:r>
            <a:r>
              <a:rPr lang="cs-CZ" sz="2400" dirty="0"/>
              <a:t> teorie centrálních míst určete, které </a:t>
            </a:r>
            <a:r>
              <a:rPr lang="cs-CZ" sz="2400" b="1" dirty="0"/>
              <a:t>veřejné služby </a:t>
            </a:r>
            <a:r>
              <a:rPr lang="cs-CZ" sz="2400" dirty="0"/>
              <a:t>jsou ve vaší municipalitě nabízeny (zdravotní, sportovní, kulturní, stravovací, vzdělávací, služby aj.), ale </a:t>
            </a:r>
            <a:r>
              <a:rPr lang="cs-CZ" sz="2400" b="1" u="sng" dirty="0"/>
              <a:t>konkrétně</a:t>
            </a:r>
            <a:r>
              <a:rPr lang="cs-CZ" sz="2400" dirty="0"/>
              <a:t>, např. 1dětský lékař, 2 lékárny, první stupeň základní školy, 2 samoobsluhy, 1 letní koupaliště, 1 dopravní hřiště, 2 tenisové kurty, 1 tělocvična, 3 kina apod.</a:t>
            </a:r>
          </a:p>
        </p:txBody>
      </p:sp>
    </p:spTree>
    <p:extLst>
      <p:ext uri="{BB962C8B-B14F-4D97-AF65-F5344CB8AC3E}">
        <p14:creationId xmlns:p14="http://schemas.microsoft.com/office/powerpoint/2010/main" val="751368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Celkové hodnocení předmětu</a:t>
            </a:r>
            <a:endParaRPr lang="en-US" sz="40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206188" y="2180496"/>
            <a:ext cx="4356847" cy="4400608"/>
          </a:xfrm>
        </p:spPr>
        <p:txBody>
          <a:bodyPr>
            <a:normAutofit/>
          </a:bodyPr>
          <a:lstStyle/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b="1" dirty="0"/>
              <a:t>A = 100 – 90 bodů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b="1" dirty="0"/>
              <a:t>B = 89 - 80 bodů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b="1" dirty="0"/>
              <a:t>C= 79– 70 bodů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b="1" dirty="0"/>
              <a:t>D = 69 - 65 bodů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b="1" dirty="0"/>
              <a:t>E = 64 – 60 bodů</a:t>
            </a:r>
          </a:p>
          <a:p>
            <a:pPr indent="-3600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2800" b="1" dirty="0"/>
              <a:t>F = 59 a méně bodů</a:t>
            </a:r>
            <a:r>
              <a:rPr lang="cs-CZ" sz="2800" dirty="0"/>
              <a:t>		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A14307-5443-4962-9984-5EDA88A9C7EE}"/>
              </a:ext>
            </a:extLst>
          </p:cNvPr>
          <p:cNvSpPr txBox="1"/>
          <p:nvPr/>
        </p:nvSpPr>
        <p:spPr>
          <a:xfrm>
            <a:off x="4365812" y="1863421"/>
            <a:ext cx="7557247" cy="2554545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600" dirty="0"/>
              <a:t>standardně je vypisováno 5-7 termínů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600" dirty="0"/>
              <a:t>termíny pro on-line zkoušení  (formou odpovědníků) jsou vypsány min. měsíc před koncem semestru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600" dirty="0"/>
              <a:t>student se musí zapsat na termín zkoušky, aby mohl vyplnit aktuální odpovědník (jinak je hodnocen vždy F)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600" dirty="0"/>
              <a:t>otázky na zkoušku jsou voleny z přednáškových prezentací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600" dirty="0"/>
              <a:t>průběžné hodnocení studijních aktivit je k dispozici v IS obvykle s max. týdenním zpožděním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600" dirty="0"/>
              <a:t>pokud zjistíte, že jsem Vám špatně zapsala bodové či celkové hodnocení z předmětu nebo jeho aktivit, kontaktujte mne, individuálně co nejdříve vyřešíme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F1F14F5-288D-498E-ACCF-DA49D079831C}"/>
              </a:ext>
            </a:extLst>
          </p:cNvPr>
          <p:cNvSpPr txBox="1"/>
          <p:nvPr/>
        </p:nvSpPr>
        <p:spPr>
          <a:xfrm>
            <a:off x="4365811" y="4588417"/>
            <a:ext cx="7557247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1600" dirty="0"/>
              <a:t>Zkouška má formu 35 testovacích otázek (výběr správné varianty (variant), doplnění, ano/ne), jedna otázka 2 body.  Máte na něj 25 minut a bude realizována vzdáleným přístupem.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E8D57CDE-9B1A-47B6-891F-F1198B6C6DA7}"/>
              </a:ext>
            </a:extLst>
          </p:cNvPr>
          <p:cNvSpPr txBox="1"/>
          <p:nvPr/>
        </p:nvSpPr>
        <p:spPr>
          <a:xfrm>
            <a:off x="4365811" y="5584760"/>
            <a:ext cx="7557247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1600" dirty="0"/>
              <a:t>Za případné další volitelné aktivity mohou studenti obdržet body navíc. Tyto body jsou nad rámec řádného hodnocení bodovaných aktivit uvedených v podmínkách absolvování předmětu.</a:t>
            </a:r>
          </a:p>
        </p:txBody>
      </p:sp>
    </p:spTree>
    <p:extLst>
      <p:ext uri="{BB962C8B-B14F-4D97-AF65-F5344CB8AC3E}">
        <p14:creationId xmlns:p14="http://schemas.microsoft.com/office/powerpoint/2010/main" val="249809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855" y="322395"/>
            <a:ext cx="11148290" cy="1391803"/>
          </a:xfrm>
        </p:spPr>
        <p:txBody>
          <a:bodyPr>
            <a:normAutofit/>
          </a:bodyPr>
          <a:lstStyle/>
          <a:p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výchozí verze Rozpisu přednášek a seminářů </a:t>
            </a:r>
            <a:b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(může se v průběhu semestru měnit, budete včas informováni)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1633133"/>
              </p:ext>
            </p:extLst>
          </p:nvPr>
        </p:nvGraphicFramePr>
        <p:xfrm>
          <a:off x="156881" y="1991374"/>
          <a:ext cx="11878239" cy="4768794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3675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59106">
                  <a:extLst>
                    <a:ext uri="{9D8B030D-6E8A-4147-A177-3AD203B41FA5}">
                      <a16:colId xmlns:a16="http://schemas.microsoft.com/office/drawing/2014/main" val="1540576575"/>
                    </a:ext>
                  </a:extLst>
                </a:gridCol>
                <a:gridCol w="2740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0960">
                  <a:extLst>
                    <a:ext uri="{9D8B030D-6E8A-4147-A177-3AD203B41FA5}">
                      <a16:colId xmlns:a16="http://schemas.microsoft.com/office/drawing/2014/main" val="2306976981"/>
                    </a:ext>
                  </a:extLst>
                </a:gridCol>
              </a:tblGrid>
              <a:tr h="325823">
                <a:tc grid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cs-CZ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termín</a:t>
                      </a:r>
                      <a:endParaRPr lang="en-US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cs-CZ" sz="16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přednáška (BPREP)</a:t>
                      </a:r>
                      <a:endParaRPr lang="en-US" sz="1600" b="1" i="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seminář (BPREP)</a:t>
                      </a:r>
                      <a:endParaRPr lang="en-US" sz="1600" b="1" i="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Kombinované studium</a:t>
                      </a:r>
                      <a:endParaRPr lang="en-US" sz="1600" b="1" i="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23.9.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Úvodní přednáška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tutoriál 14/11/2025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(úvod, textové materiály)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293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30.9.</a:t>
                      </a: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úvod do prostorové ekonomie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Pracovní listy (vysvětlení aktivit)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7.10.</a:t>
                      </a: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kern="12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Služební cesta/náhrada </a:t>
                      </a:r>
                      <a:r>
                        <a:rPr lang="cs-CZ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(lokalizační faktory)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kern="12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Náhrada (příprava dat k pracovním listu 4)</a:t>
                      </a:r>
                      <a:endParaRPr lang="en-US" sz="1400" b="0" kern="1200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611244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14.10.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kern="1200" baseline="0" noProof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Akademický 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Akademický den</a:t>
                      </a:r>
                      <a:endParaRPr lang="en-US" sz="1400" b="1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21.10.</a:t>
                      </a: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region a sídelní prostor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Pracovní listy(1)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486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28.10.</a:t>
                      </a: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kern="1200" baseline="0" noProof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Státní svátek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Státní svátek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4.11.</a:t>
                      </a: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kern="12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Služební cesta/náhrada </a:t>
                      </a:r>
                      <a:r>
                        <a:rPr lang="cs-CZ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poptávka a nabídka v </a:t>
                      </a:r>
                      <a:r>
                        <a:rPr lang="pl-PL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prostorové analýze</a:t>
                      </a:r>
                      <a:r>
                        <a:rPr lang="cs-CZ" sz="1400" i="1" kern="1200" baseline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pl-PL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kern="12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Náhrada (příprava dat k pracovním listu 5)</a:t>
                      </a:r>
                      <a:endParaRPr lang="en-US" sz="1400" b="0" kern="1200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kern="12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tutoriál 5/12/2025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kern="12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(kolokvium, diskuze, asi rozdělení do dvou skupin – uvidí se)</a:t>
                      </a:r>
                      <a:endParaRPr lang="en-US" sz="1400" b="0" kern="1200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11.11.</a:t>
                      </a: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lokalizace zemědělské výroby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Pracovní listy (2)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18.11.</a:t>
                      </a: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lokalizace průmyslové výroby a aglomerační efekty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Pracovní listy (3) 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25.11.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prostorové uspořádání ekonomiky</a:t>
                      </a:r>
                      <a:endParaRPr lang="pl-PL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Pracovní listy (4)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3.12.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kern="12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Služební cesta </a:t>
                      </a:r>
                      <a:r>
                        <a:rPr lang="cs-CZ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(teorie výrobních okrsků a teorie učících se regionů)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kern="1200" dirty="0"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Náhrada (příprava dat k pracovním listu 5)</a:t>
                      </a:r>
                      <a:endParaRPr lang="en-US" sz="1400" b="0" kern="1200" dirty="0">
                        <a:solidFill>
                          <a:schemeClr val="accent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9.12.</a:t>
                      </a: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strike="sngStrike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teorie jádro-periferie, teorie pólů růstů, teorie exportní základny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Pracovní listy (5)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cs-C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16.12.</a:t>
                      </a: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lokalizace mezinárodních korporací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Vyhodnocení pracovních listů a diskuze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5228-6EE8-874A-A42D-D70B5B42C73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51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Základní a doporučené zdroje</a:t>
            </a:r>
            <a:endParaRPr lang="en-US" sz="44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" name="Zástupný symbol pro obsah 9"/>
          <p:cNvSpPr>
            <a:spLocks noGrp="1"/>
          </p:cNvSpPr>
          <p:nvPr>
            <p:ph idx="1"/>
          </p:nvPr>
        </p:nvSpPr>
        <p:spPr>
          <a:xfrm>
            <a:off x="240146" y="1921164"/>
            <a:ext cx="11637818" cy="4814487"/>
          </a:xfrm>
        </p:spPr>
        <p:txBody>
          <a:bodyPr>
            <a:normAutofit fontScale="70000" lnSpcReduction="20000"/>
          </a:bodyPr>
          <a:lstStyle/>
          <a:p>
            <a:r>
              <a:rPr lang="cs-CZ" sz="3200" b="1" dirty="0"/>
              <a:t>Povinná:</a:t>
            </a:r>
          </a:p>
          <a:p>
            <a:pPr lvl="1"/>
            <a:r>
              <a:rPr lang="cs-CZ" sz="2300" dirty="0"/>
              <a:t>STEJSKAL, J., 2009. Regionální politika a její nástroje. Praha: Portál, ISBN 978-80-7367-588-2.</a:t>
            </a:r>
          </a:p>
          <a:p>
            <a:pPr lvl="1"/>
            <a:r>
              <a:rPr lang="cs-CZ" sz="2300" dirty="0"/>
              <a:t>PIKE, A., RODRIGUEZ POSE, A. and J. TOMANEY, 2017. </a:t>
            </a:r>
            <a:r>
              <a:rPr lang="cs-CZ" sz="2300" dirty="0" err="1"/>
              <a:t>Local</a:t>
            </a:r>
            <a:r>
              <a:rPr lang="cs-CZ" sz="2300" dirty="0"/>
              <a:t> and </a:t>
            </a:r>
            <a:r>
              <a:rPr lang="cs-CZ" sz="2300" dirty="0" err="1"/>
              <a:t>Regional</a:t>
            </a:r>
            <a:r>
              <a:rPr lang="cs-CZ" sz="2300" dirty="0"/>
              <a:t> </a:t>
            </a:r>
            <a:r>
              <a:rPr lang="cs-CZ" sz="2300" dirty="0" err="1"/>
              <a:t>Development</a:t>
            </a:r>
            <a:r>
              <a:rPr lang="cs-CZ" sz="2300" dirty="0"/>
              <a:t>. 2rd </a:t>
            </a:r>
            <a:r>
              <a:rPr lang="cs-CZ" sz="2300" dirty="0" err="1"/>
              <a:t>edn</a:t>
            </a:r>
            <a:r>
              <a:rPr lang="cs-CZ" sz="2300" dirty="0"/>
              <a:t>. London and New York: </a:t>
            </a:r>
            <a:r>
              <a:rPr lang="cs-CZ" sz="2300" dirty="0" err="1"/>
              <a:t>Routledge</a:t>
            </a:r>
            <a:r>
              <a:rPr lang="cs-CZ" sz="2300" dirty="0"/>
              <a:t>, ISBN 978-1-138-78572-4.</a:t>
            </a:r>
          </a:p>
          <a:p>
            <a:pPr lvl="1"/>
            <a:r>
              <a:rPr lang="cs-CZ" sz="2300" dirty="0"/>
              <a:t>WOKOUN, R., 2008. Regionální rozvoj: Východiska regionálního rozvoje, regionální politika, teorie, strategie a programování. Praha: Linde, ISBN 978-80-7201-699-0.</a:t>
            </a:r>
          </a:p>
          <a:p>
            <a:pPr lvl="1"/>
            <a:r>
              <a:rPr lang="cs-CZ" sz="2300" dirty="0"/>
              <a:t>TUREČKOVÁ, K., 2019. Regionální ekonomika a politika pro bakalářské studium. Distanční studijní text. Karviná: OPF SU.</a:t>
            </a:r>
          </a:p>
          <a:p>
            <a:pPr lvl="1"/>
            <a:r>
              <a:rPr lang="cs-CZ" sz="2300" dirty="0"/>
              <a:t>TUREČKOVÁ, K., 2020. Prostorová ekonomie pro magisterské studium. Distanční studijní text. Karviná: OPF SU.</a:t>
            </a:r>
          </a:p>
          <a:p>
            <a:r>
              <a:rPr lang="cs-CZ" sz="3200" b="1" dirty="0"/>
              <a:t>Doporučená:</a:t>
            </a:r>
          </a:p>
          <a:p>
            <a:pPr lvl="1"/>
            <a:r>
              <a:rPr lang="cs-CZ" sz="2300" dirty="0"/>
              <a:t>BUČEK, M., ŘEHÁK, Š. a J. TVRDOŇ, 2010. </a:t>
            </a:r>
            <a:r>
              <a:rPr lang="cs-CZ" sz="2300" dirty="0" err="1"/>
              <a:t>Regionálna</a:t>
            </a:r>
            <a:r>
              <a:rPr lang="cs-CZ" sz="2300" dirty="0"/>
              <a:t> </a:t>
            </a:r>
            <a:r>
              <a:rPr lang="cs-CZ" sz="2300" dirty="0" err="1"/>
              <a:t>ekonómia</a:t>
            </a:r>
            <a:r>
              <a:rPr lang="cs-CZ" sz="2300" dirty="0"/>
              <a:t> a politika. Bratislava, ISBN 978-80-8078-362-4.</a:t>
            </a:r>
          </a:p>
          <a:p>
            <a:pPr lvl="1"/>
            <a:r>
              <a:rPr lang="cs-CZ" sz="2300" dirty="0"/>
              <a:t>ARMSTRONG, M. and J. TAYLOR, 2000. </a:t>
            </a:r>
            <a:r>
              <a:rPr lang="cs-CZ" sz="2300" dirty="0" err="1"/>
              <a:t>Regional</a:t>
            </a:r>
            <a:r>
              <a:rPr lang="cs-CZ" sz="2300" dirty="0"/>
              <a:t> </a:t>
            </a:r>
            <a:r>
              <a:rPr lang="cs-CZ" sz="2300" dirty="0" err="1"/>
              <a:t>Economics</a:t>
            </a:r>
            <a:r>
              <a:rPr lang="cs-CZ" sz="2300" dirty="0"/>
              <a:t> and </a:t>
            </a:r>
            <a:r>
              <a:rPr lang="cs-CZ" sz="2300" dirty="0" err="1"/>
              <a:t>Policy</a:t>
            </a:r>
            <a:r>
              <a:rPr lang="cs-CZ" sz="2300" dirty="0"/>
              <a:t>. 3rd </a:t>
            </a:r>
            <a:r>
              <a:rPr lang="cs-CZ" sz="2300" dirty="0" err="1"/>
              <a:t>edn</a:t>
            </a:r>
            <a:r>
              <a:rPr lang="cs-CZ" sz="2300" dirty="0"/>
              <a:t>. Oxford: </a:t>
            </a:r>
            <a:r>
              <a:rPr lang="cs-CZ" sz="2300" dirty="0" err="1"/>
              <a:t>Wiley-Blackwell</a:t>
            </a:r>
            <a:r>
              <a:rPr lang="cs-CZ" sz="2300" dirty="0"/>
              <a:t>, ISBN 978-0631217138.</a:t>
            </a:r>
          </a:p>
          <a:p>
            <a:pPr lvl="1"/>
            <a:r>
              <a:rPr lang="cs-CZ" sz="2300" dirty="0"/>
              <a:t>WOKOUN, R., TOTH, P. a J. MACHÁČEK, 2011. Regionální a municipální ekonomie. Praha: </a:t>
            </a:r>
            <a:r>
              <a:rPr lang="cs-CZ" sz="2300" dirty="0" err="1"/>
              <a:t>Oeconomica</a:t>
            </a:r>
            <a:r>
              <a:rPr lang="cs-CZ" sz="2300" dirty="0"/>
              <a:t>, ISBN 978-80-245-1836-7.</a:t>
            </a:r>
          </a:p>
          <a:p>
            <a:pPr lvl="1"/>
            <a:r>
              <a:rPr lang="cs-CZ" sz="2300" dirty="0"/>
              <a:t>VITURKA, M. a kol., 2010. Kvalita podnikatelského prostředí, regionální konkurenceschopnost a strategie regionálního rozvoje České Republiky. Praha: GRADA, ISBN 978-80-247-3638-9.</a:t>
            </a:r>
          </a:p>
        </p:txBody>
      </p:sp>
    </p:spTree>
    <p:extLst>
      <p:ext uri="{BB962C8B-B14F-4D97-AF65-F5344CB8AC3E}">
        <p14:creationId xmlns:p14="http://schemas.microsoft.com/office/powerpoint/2010/main" val="2138716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2D4EC4F6-E83C-421E-A776-CACC0E678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za pozornost.</a:t>
            </a:r>
          </a:p>
        </p:txBody>
      </p:sp>
    </p:spTree>
    <p:extLst>
      <p:ext uri="{BB962C8B-B14F-4D97-AF65-F5344CB8AC3E}">
        <p14:creationId xmlns:p14="http://schemas.microsoft.com/office/powerpoint/2010/main" val="4143372901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a">
  <a:themeElements>
    <a:clrScheme name="Dividenda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a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a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TM03457464[[fn=Dividenda]]</Template>
  <TotalTime>1815</TotalTime>
  <Words>1235</Words>
  <Application>Microsoft Office PowerPoint</Application>
  <PresentationFormat>Širokoúhlá obrazovka</PresentationFormat>
  <Paragraphs>125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6" baseType="lpstr">
      <vt:lpstr>Arial</vt:lpstr>
      <vt:lpstr>Calibri</vt:lpstr>
      <vt:lpstr>Gill Sans MT</vt:lpstr>
      <vt:lpstr>Times New Roman</vt:lpstr>
      <vt:lpstr>Wingdings</vt:lpstr>
      <vt:lpstr>Wingdings 2</vt:lpstr>
      <vt:lpstr>Dividenda</vt:lpstr>
      <vt:lpstr>Prostorová ekonomie</vt:lpstr>
      <vt:lpstr>Přednášející</vt:lpstr>
      <vt:lpstr>Podmínky absolvování  prezenční forma studia/ individuální výuka</vt:lpstr>
      <vt:lpstr>Podmínky absolvování  kombinovaná forma studia (NKEKP)</vt:lpstr>
      <vt:lpstr>pro kombi studium: CHRISTALLEROVA TEORIE CENTRÁLNÍCH MÍST (max. 5 bodů, samostatný dobrovolný úkol, vložit do 30/11/2025 do odevzdávárny)</vt:lpstr>
      <vt:lpstr>Celkové hodnocení předmětu</vt:lpstr>
      <vt:lpstr>výchozí verze Rozpisu přednášek a seminářů  (může se v průběhu semestru měnit, budete včas informováni)</vt:lpstr>
      <vt:lpstr>Základní a doporučené zdroje</vt:lpstr>
      <vt:lpstr>Děkuji za pozornost.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Tureckova</dc:creator>
  <cp:lastModifiedBy>Kamila Turečková</cp:lastModifiedBy>
  <cp:revision>246</cp:revision>
  <cp:lastPrinted>2018-02-12T08:12:35Z</cp:lastPrinted>
  <dcterms:created xsi:type="dcterms:W3CDTF">2017-12-11T08:34:25Z</dcterms:created>
  <dcterms:modified xsi:type="dcterms:W3CDTF">2025-11-14T08:42:40Z</dcterms:modified>
</cp:coreProperties>
</file>