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handoutMasterIdLst>
    <p:handoutMasterId r:id="rId15"/>
  </p:handoutMasterIdLst>
  <p:sldIdLst>
    <p:sldId id="256" r:id="rId2"/>
    <p:sldId id="257" r:id="rId3"/>
    <p:sldId id="309" r:id="rId4"/>
    <p:sldId id="305" r:id="rId5"/>
    <p:sldId id="306" r:id="rId6"/>
    <p:sldId id="259" r:id="rId7"/>
    <p:sldId id="307" r:id="rId8"/>
    <p:sldId id="310" r:id="rId9"/>
    <p:sldId id="312" r:id="rId10"/>
    <p:sldId id="263" r:id="rId11"/>
    <p:sldId id="311" r:id="rId12"/>
    <p:sldId id="267" r:id="rId13"/>
    <p:sldId id="308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27.08.2021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85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68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1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206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97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78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27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1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2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894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Prostorová ekonomie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1397446" cy="590321"/>
          </a:xfrm>
        </p:spPr>
        <p:txBody>
          <a:bodyPr>
            <a:normAutofit/>
          </a:bodyPr>
          <a:lstStyle/>
          <a:p>
            <a:r>
              <a:rPr lang="cs-CZ" sz="2400" b="1" dirty="0"/>
              <a:t>Ing. Kamila Turečková, Ph.D</a:t>
            </a:r>
            <a:r>
              <a:rPr lang="cs-CZ" sz="2400" dirty="0"/>
              <a:t>.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&amp; </a:t>
            </a:r>
            <a:r>
              <a:rPr lang="cs-CZ" sz="2400" b="1" dirty="0"/>
              <a:t>Ing. Petra Chmielová, Ph.D.</a:t>
            </a:r>
            <a:endParaRPr lang="en-US" sz="2400" b="1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NPEKP/NKEKP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1) všeobecné informace pro akademický rok 2021/2022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Prezenční studium: Informace k seminárním pracím a prezentacím</a:t>
            </a:r>
            <a:endParaRPr lang="en-US" sz="3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3454400" y="1896281"/>
            <a:ext cx="8737600" cy="4961719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Moderní lokalizační (rozvojové) teorie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Francouzská škola: Polarizační teorie – F.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Perroux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Americká škola: Rozvojová teorie založená na abstraktním modelování – W.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Isard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ostatní:  Teorie tvorby tzv. územně-odvětvových komplexů; Teorie exportní báze </a:t>
            </a:r>
          </a:p>
          <a:p>
            <a:pPr marL="32400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Prostorová koncentrace obyvatelstva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sídelní soustava - teorie měst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prostorový pohyb obyvatel - migrační teorie (motivy migrace, důsledky apod.)</a:t>
            </a:r>
          </a:p>
          <a:p>
            <a:pPr marL="324000" lvl="1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Obecné faktory lokalizace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zemědělské produkce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průmyslu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služeb (služby soukromého charakteru poskytované obyvatelům či návštěvníkům)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práce (jak lze ovlivnit umístění výrobního faktoru práce v rámci ekonomických aktivit)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faktory lokalizace kapitálu (PZI)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aktivit kvartálního sektoru – technologie, inovace, věda a výzkum</a:t>
            </a:r>
          </a:p>
          <a:p>
            <a:pPr marL="666900" lvl="1" indent="-34290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měkké faktory lokalizace – politická situace, kultura, jazyk, náboženství, politický systém aj.</a:t>
            </a:r>
          </a:p>
        </p:txBody>
      </p:sp>
      <p:sp>
        <p:nvSpPr>
          <p:cNvPr id="5" name="Zástupný symbol pro obsah 5"/>
          <p:cNvSpPr txBox="1">
            <a:spLocks/>
          </p:cNvSpPr>
          <p:nvPr/>
        </p:nvSpPr>
        <p:spPr>
          <a:xfrm>
            <a:off x="0" y="1896281"/>
            <a:ext cx="3773978" cy="500717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u="sng" dirty="0">
                <a:solidFill>
                  <a:schemeClr val="accent6">
                    <a:lumMod val="75000"/>
                  </a:schemeClr>
                </a:solidFill>
              </a:rPr>
              <a:t>Témata seminární práce:</a:t>
            </a:r>
            <a:endParaRPr lang="cs-CZ" b="1" u="sng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929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 předmětu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0" y="1801091"/>
            <a:ext cx="12192000" cy="5056909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Úvod do prostorové ekonomie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Lokalizační teorie </a:t>
            </a:r>
            <a:r>
              <a:rPr lang="cs-CZ" sz="1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specializační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lokalizace zemědělské výroby - J. H. von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Thünen</a:t>
            </a:r>
            <a:endParaRPr lang="cs-CZ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průmyslu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jednodimenzionální lokalizační modely;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Laundhardtův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model; Weberův model a Weber-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Mosesův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lokalizační m.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Prostorové uspořádání ekonomiky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Hottelingův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model, Teorie centrálních míst (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Christaller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 </a:t>
            </a:r>
            <a:r>
              <a:rPr lang="cs-CZ" sz="1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Löscheho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 tržních zón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Lokalizace mezinárodních korporací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Teorie mezoekonomiky, Teorie výrobních cyklů, Teorie ziskových cyklů, Teorie územních děleb práce aj.</a:t>
            </a:r>
          </a:p>
          <a:p>
            <a:pPr marL="342900" indent="-342900">
              <a:buFont typeface="+mj-lt"/>
              <a:buAutoNum type="arabicPeriod"/>
            </a:pPr>
            <a:r>
              <a:rPr lang="cs-CZ" sz="1600" b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Moderní lokalizační (rozvojové) teorie</a:t>
            </a:r>
            <a:r>
              <a:rPr lang="cs-CZ" sz="1600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</a:t>
            </a:r>
          </a:p>
          <a:p>
            <a:pPr marL="972900" lvl="2" indent="-342900">
              <a:buFont typeface="+mj-lt"/>
              <a:buAutoNum type="alphaLcParenR"/>
            </a:pPr>
            <a:r>
              <a:rPr lang="cs-CZ" sz="1600" i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Francouzská škola: </a:t>
            </a:r>
            <a:r>
              <a:rPr lang="cs-CZ" sz="1600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Polarizační teorie – F. </a:t>
            </a:r>
            <a:r>
              <a:rPr lang="cs-CZ" sz="1600" strike="sngStrik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Perroux</a:t>
            </a:r>
            <a:endParaRPr lang="cs-CZ" sz="1600" strike="sngStrik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2900" lvl="2" indent="-342900">
              <a:buFont typeface="+mj-lt"/>
              <a:buAutoNum type="alphaLcParenR"/>
            </a:pPr>
            <a:r>
              <a:rPr lang="cs-CZ" sz="1600" i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Americká škola: </a:t>
            </a:r>
            <a:r>
              <a:rPr lang="cs-CZ" sz="1600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Rozvojová teorie založená na abstraktním modelování – W. </a:t>
            </a:r>
            <a:r>
              <a:rPr lang="cs-CZ" sz="1600" strike="sngStrik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Isard</a:t>
            </a:r>
            <a:endParaRPr lang="cs-CZ" sz="1600" strike="sngStrik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72900" lvl="2" indent="-342900">
              <a:buFont typeface="+mj-lt"/>
              <a:buAutoNum type="alphaLcParenR"/>
            </a:pPr>
            <a:r>
              <a:rPr lang="cs-CZ" sz="1600" i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ostatní:  Teorie</a:t>
            </a:r>
            <a:r>
              <a:rPr lang="cs-CZ" sz="1600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tvorby tzv. územně-odvětvových komplexů; Sektorová teorie růstu ekonomické báze regionu, Teorie exportní báze 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1600" b="1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Prostorová koncentrace obyvatelstva</a:t>
            </a:r>
          </a:p>
          <a:p>
            <a:pPr marL="666900" lvl="1" indent="-342900">
              <a:buFont typeface="+mj-lt"/>
              <a:buAutoNum type="alphaLcParenR"/>
            </a:pPr>
            <a:r>
              <a:rPr lang="cs-CZ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sídelní soustava - teorie měst</a:t>
            </a:r>
          </a:p>
          <a:p>
            <a:pPr marL="666900" lvl="1" indent="-342900">
              <a:buFont typeface="+mj-lt"/>
              <a:buAutoNum type="alphaLcParenR"/>
            </a:pPr>
            <a:r>
              <a:rPr lang="cs-CZ" strike="sngStrik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prostorový pohyb obyvatel - migrační teorie</a:t>
            </a:r>
          </a:p>
        </p:txBody>
      </p:sp>
    </p:spTree>
    <p:extLst>
      <p:ext uri="{BB962C8B-B14F-4D97-AF65-F5344CB8AC3E}">
        <p14:creationId xmlns:p14="http://schemas.microsoft.com/office/powerpoint/2010/main" val="2523087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62500" lnSpcReduction="20000"/>
          </a:bodyPr>
          <a:lstStyle/>
          <a:p>
            <a:r>
              <a:rPr lang="cs-CZ" sz="3200" b="1" dirty="0"/>
              <a:t>Povinná:</a:t>
            </a:r>
          </a:p>
          <a:p>
            <a:pPr lvl="1"/>
            <a:r>
              <a:rPr lang="cs-CZ" sz="2300" dirty="0"/>
              <a:t>STEJSKAL, J., 2009. Regionální politika a její nástroje. Praha: Portál, ISBN 978-80-7367-588-2.</a:t>
            </a:r>
          </a:p>
          <a:p>
            <a:pPr lvl="1"/>
            <a:r>
              <a:rPr lang="cs-CZ" sz="2300" dirty="0"/>
              <a:t>PIKE, A., RODRIGUEZ POSE, A. and J. TOMANEY, 2017. </a:t>
            </a:r>
            <a:r>
              <a:rPr lang="cs-CZ" sz="2300" dirty="0" err="1"/>
              <a:t>Local</a:t>
            </a:r>
            <a:r>
              <a:rPr lang="cs-CZ" sz="2300" dirty="0"/>
              <a:t> and </a:t>
            </a:r>
            <a:r>
              <a:rPr lang="cs-CZ" sz="2300" dirty="0" err="1"/>
              <a:t>Regional</a:t>
            </a:r>
            <a:r>
              <a:rPr lang="cs-CZ" sz="2300" dirty="0"/>
              <a:t> </a:t>
            </a:r>
            <a:r>
              <a:rPr lang="cs-CZ" sz="2300" dirty="0" err="1"/>
              <a:t>Development</a:t>
            </a:r>
            <a:r>
              <a:rPr lang="cs-CZ" sz="2300" dirty="0"/>
              <a:t>. 2rd </a:t>
            </a:r>
            <a:r>
              <a:rPr lang="cs-CZ" sz="2300" dirty="0" err="1"/>
              <a:t>edn</a:t>
            </a:r>
            <a:r>
              <a:rPr lang="cs-CZ" sz="2300" dirty="0"/>
              <a:t>. London and New York: </a:t>
            </a:r>
            <a:r>
              <a:rPr lang="cs-CZ" sz="2300" dirty="0" err="1"/>
              <a:t>Routledge</a:t>
            </a:r>
            <a:r>
              <a:rPr lang="cs-CZ" sz="2300" dirty="0"/>
              <a:t>, ISBN 978-1-138-78572-4.</a:t>
            </a:r>
          </a:p>
          <a:p>
            <a:pPr lvl="1"/>
            <a:r>
              <a:rPr lang="cs-CZ" sz="2300" dirty="0"/>
              <a:t>WOKOUN, R., 2008. Regionální rozvoj: Východiska regionálního rozvoje, regionální politika, teorie, strategie a programování. Praha: Linde, ISBN 978-80-7201-699-0.</a:t>
            </a:r>
          </a:p>
          <a:p>
            <a:pPr lvl="1"/>
            <a:r>
              <a:rPr lang="cs-CZ" sz="2300" dirty="0"/>
              <a:t>TUREČKOVÁ, K., 2019. Regionální ekonomika a politika pro bakalářské studium. Distanční studijní text. Karviná: OPF SU.</a:t>
            </a:r>
          </a:p>
          <a:p>
            <a:pPr lvl="1"/>
            <a:r>
              <a:rPr lang="cs-CZ" sz="2300" b="1" dirty="0">
                <a:solidFill>
                  <a:schemeClr val="accent3">
                    <a:lumMod val="75000"/>
                  </a:schemeClr>
                </a:solidFill>
              </a:rPr>
              <a:t>TUREČKOVÁ, K., 2020. Prostorová ekonomie pro magisterské studium. Distanční studijní text. Karviná: OPF SU.</a:t>
            </a:r>
          </a:p>
          <a:p>
            <a:r>
              <a:rPr lang="cs-CZ" sz="3200" b="1" dirty="0"/>
              <a:t>Doporučená:</a:t>
            </a:r>
          </a:p>
          <a:p>
            <a:pPr lvl="1"/>
            <a:r>
              <a:rPr lang="cs-CZ" sz="2300" dirty="0"/>
              <a:t>BUČEK, M., ŘEHÁK, Š. a J. TVRDOŇ, 2010. </a:t>
            </a:r>
            <a:r>
              <a:rPr lang="cs-CZ" sz="2300" dirty="0" err="1"/>
              <a:t>Regionálna</a:t>
            </a:r>
            <a:r>
              <a:rPr lang="cs-CZ" sz="2300" dirty="0"/>
              <a:t> </a:t>
            </a:r>
            <a:r>
              <a:rPr lang="cs-CZ" sz="2300" dirty="0" err="1"/>
              <a:t>ekonómia</a:t>
            </a:r>
            <a:r>
              <a:rPr lang="cs-CZ" sz="2300" dirty="0"/>
              <a:t> a politika. Bratislava, ISBN 978-80-8078-362-4.</a:t>
            </a:r>
          </a:p>
          <a:p>
            <a:pPr lvl="1"/>
            <a:r>
              <a:rPr lang="cs-CZ" sz="2300" dirty="0"/>
              <a:t>ARMSTRONG, M. and J. TAYLOR, 2000. </a:t>
            </a:r>
            <a:r>
              <a:rPr lang="cs-CZ" sz="2300" dirty="0" err="1"/>
              <a:t>Regional</a:t>
            </a:r>
            <a:r>
              <a:rPr lang="cs-CZ" sz="2300" dirty="0"/>
              <a:t> </a:t>
            </a:r>
            <a:r>
              <a:rPr lang="cs-CZ" sz="2300" dirty="0" err="1"/>
              <a:t>Economics</a:t>
            </a:r>
            <a:r>
              <a:rPr lang="cs-CZ" sz="2300" dirty="0"/>
              <a:t> and </a:t>
            </a:r>
            <a:r>
              <a:rPr lang="cs-CZ" sz="2300" dirty="0" err="1"/>
              <a:t>Policy</a:t>
            </a:r>
            <a:r>
              <a:rPr lang="cs-CZ" sz="2300" dirty="0"/>
              <a:t>. 3rd </a:t>
            </a:r>
            <a:r>
              <a:rPr lang="cs-CZ" sz="2300" dirty="0" err="1"/>
              <a:t>edn</a:t>
            </a:r>
            <a:r>
              <a:rPr lang="cs-CZ" sz="2300" dirty="0"/>
              <a:t>. Oxford: </a:t>
            </a:r>
            <a:r>
              <a:rPr lang="cs-CZ" sz="2300" dirty="0" err="1"/>
              <a:t>Wiley-Blackwell</a:t>
            </a:r>
            <a:r>
              <a:rPr lang="cs-CZ" sz="2300" dirty="0"/>
              <a:t>, ISBN 978-0631217138.</a:t>
            </a:r>
          </a:p>
          <a:p>
            <a:pPr lvl="1"/>
            <a:r>
              <a:rPr lang="cs-CZ" sz="2300" dirty="0"/>
              <a:t>WOKOUN, R., TOTH, P. a J. MACHÁČEK, 2011. Regionální a municipální ekonomie. Praha: </a:t>
            </a:r>
            <a:r>
              <a:rPr lang="cs-CZ" sz="2300" dirty="0" err="1"/>
              <a:t>Oeconomica</a:t>
            </a:r>
            <a:r>
              <a:rPr lang="cs-CZ" sz="2300" dirty="0"/>
              <a:t>, ISBN 978-80-245-1836-7.</a:t>
            </a:r>
          </a:p>
          <a:p>
            <a:pPr lvl="1"/>
            <a:r>
              <a:rPr lang="cs-CZ" sz="2300" dirty="0"/>
              <a:t>VITURKA, M. a kol., 2010. Kvalita podnikatelského prostředí, regionální konkurenceschopnost a strategie regionálního rozvoje České Republiky.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D4EC4F6-E83C-421E-A776-CACC0E678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14337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6"/>
            <a:ext cx="11389135" cy="4118704"/>
          </a:xfrm>
        </p:spPr>
        <p:txBody>
          <a:bodyPr/>
          <a:lstStyle/>
          <a:p>
            <a:r>
              <a:rPr lang="cs-CZ" sz="2800" dirty="0"/>
              <a:t>Přednášející</a:t>
            </a:r>
            <a:r>
              <a:rPr lang="en-US" sz="2800" dirty="0"/>
              <a:t>:</a:t>
            </a:r>
            <a:r>
              <a:rPr lang="en-US" sz="2800" b="1" dirty="0"/>
              <a:t>	</a:t>
            </a:r>
            <a:r>
              <a:rPr lang="cs-CZ" sz="2800" b="1" dirty="0"/>
              <a:t>	</a:t>
            </a:r>
            <a:r>
              <a:rPr lang="en-US" sz="2800" b="1" dirty="0" err="1"/>
              <a:t>Ing</a:t>
            </a:r>
            <a:r>
              <a:rPr lang="en-US" sz="2800" b="1" dirty="0"/>
              <a:t>. </a:t>
            </a:r>
            <a:r>
              <a:rPr lang="cs-CZ" sz="2800" b="1" dirty="0"/>
              <a:t>Kamila Turečková,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+420 596398 301</a:t>
            </a:r>
            <a:endParaRPr lang="en-US" sz="2800" dirty="0"/>
          </a:p>
          <a:p>
            <a:r>
              <a:rPr lang="cs-CZ" sz="2800" dirty="0" err="1"/>
              <a:t>Teams</a:t>
            </a:r>
            <a:r>
              <a:rPr lang="cs-CZ" sz="2800" dirty="0"/>
              <a:t>: 				konzultace dle dohody on-line; kód </a:t>
            </a:r>
            <a:r>
              <a:rPr lang="cs-CZ" sz="2800" b="1" dirty="0">
                <a:solidFill>
                  <a:schemeClr val="accent6">
                    <a:lumMod val="50000"/>
                  </a:schemeClr>
                </a:solidFill>
              </a:rPr>
              <a:t>oca8om0</a:t>
            </a:r>
          </a:p>
          <a:p>
            <a:r>
              <a:rPr lang="cs-CZ" sz="2800" dirty="0"/>
              <a:t>Konzultace: 		konzultace dle dohody, více v IS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8436" y="2163871"/>
            <a:ext cx="11843564" cy="4020798"/>
          </a:xfrm>
        </p:spPr>
        <p:txBody>
          <a:bodyPr/>
          <a:lstStyle/>
          <a:p>
            <a:r>
              <a:rPr lang="cs-CZ" sz="2800" dirty="0"/>
              <a:t>Cvičící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	</a:t>
            </a:r>
            <a:r>
              <a:rPr lang="en-US" sz="2800" b="1" dirty="0" err="1"/>
              <a:t>Ing</a:t>
            </a:r>
            <a:r>
              <a:rPr lang="en-US" sz="2800" b="1" dirty="0"/>
              <a:t>. </a:t>
            </a:r>
            <a:r>
              <a:rPr lang="cs-CZ" sz="2800" b="1" dirty="0"/>
              <a:t>Petra Chmielová,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chmielova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</a:t>
            </a:r>
            <a:r>
              <a:rPr lang="en-US" sz="2800" dirty="0"/>
              <a:t>A-A2</a:t>
            </a:r>
            <a:r>
              <a:rPr lang="cs-CZ" sz="2800" dirty="0"/>
              <a:t>36</a:t>
            </a:r>
          </a:p>
          <a:p>
            <a:r>
              <a:rPr lang="cs-CZ" sz="2800" dirty="0"/>
              <a:t>Telefon: 			+420 596398 267</a:t>
            </a:r>
            <a:endParaRPr lang="en-US" sz="2800" dirty="0"/>
          </a:p>
          <a:p>
            <a:r>
              <a:rPr lang="cs-CZ" sz="2800" dirty="0" err="1"/>
              <a:t>Teams</a:t>
            </a:r>
            <a:r>
              <a:rPr lang="cs-CZ" sz="2800" dirty="0"/>
              <a:t>: 				konzultace dle dohody on-line</a:t>
            </a:r>
            <a:endParaRPr lang="cs-CZ" sz="28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cs-CZ" sz="2800" dirty="0"/>
              <a:t>Konzultace: 		dle konzultačních hodin v IS SU </a:t>
            </a:r>
            <a:r>
              <a:rPr lang="cs-CZ" dirty="0"/>
              <a:t>(nebo po dohodě i jindy)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296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40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prezenční forma studia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; NPEKP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8011" y="1985555"/>
            <a:ext cx="11349117" cy="4636918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Povinná účast na seminářích (</a:t>
            </a:r>
            <a:r>
              <a:rPr lang="cs-CZ" sz="2000" i="1" dirty="0"/>
              <a:t>dle aktuálního nastavení</a:t>
            </a:r>
            <a:r>
              <a:rPr lang="cs-CZ" sz="2000" dirty="0"/>
              <a:t>)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2000" dirty="0"/>
              <a:t>min. 60 % z uskutečněných seminářů; 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Aktivity na semináři (max. </a:t>
            </a:r>
            <a:r>
              <a:rPr lang="cs-CZ" sz="2000" b="1" dirty="0">
                <a:solidFill>
                  <a:schemeClr val="accent2"/>
                </a:solidFill>
              </a:rPr>
              <a:t>30 bodů</a:t>
            </a:r>
            <a:r>
              <a:rPr lang="cs-CZ" sz="2000" dirty="0"/>
              <a:t>), </a:t>
            </a:r>
            <a:r>
              <a:rPr lang="cs-CZ" sz="2000" u="sng" dirty="0"/>
              <a:t>viz dále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On-line volitelný průběžný test (max. </a:t>
            </a:r>
            <a:r>
              <a:rPr lang="cs-CZ" sz="2000" b="1" dirty="0">
                <a:solidFill>
                  <a:schemeClr val="accent2"/>
                </a:solidFill>
              </a:rPr>
              <a:t>20 bodů</a:t>
            </a:r>
            <a:r>
              <a:rPr lang="cs-CZ" sz="2000" dirty="0"/>
              <a:t>) 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000" dirty="0"/>
              <a:t>On-line zkouška prostřednictvím IS (max. </a:t>
            </a:r>
            <a:r>
              <a:rPr lang="cs-CZ" sz="2000" b="1" dirty="0">
                <a:solidFill>
                  <a:schemeClr val="accent2"/>
                </a:solidFill>
              </a:rPr>
              <a:t>50 bodů</a:t>
            </a:r>
            <a:r>
              <a:rPr lang="cs-CZ" sz="2000" dirty="0"/>
              <a:t>)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1" dirty="0">
                <a:solidFill>
                  <a:schemeClr val="accent5">
                    <a:lumMod val="50000"/>
                  </a:schemeClr>
                </a:solidFill>
              </a:rPr>
              <a:t>									</a:t>
            </a:r>
            <a:r>
              <a:rPr lang="cs-CZ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8229599" y="5005003"/>
            <a:ext cx="3082836" cy="14773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Zkouška má formu 25 testovacích otázek (výběr správné varianty (variant), doplnění, ano/ne), jedna otázka 2 body.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9FE3025-2AB3-4F36-8F37-9ED940B0219D}"/>
              </a:ext>
            </a:extLst>
          </p:cNvPr>
          <p:cNvSpPr txBox="1"/>
          <p:nvPr/>
        </p:nvSpPr>
        <p:spPr>
          <a:xfrm>
            <a:off x="8229600" y="3842349"/>
            <a:ext cx="3082835" cy="9233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Průběžný test má formu 20 testovacích otázek (ano/ne), jedna otázka 1 bod. </a:t>
            </a:r>
          </a:p>
        </p:txBody>
      </p:sp>
    </p:spTree>
    <p:extLst>
      <p:ext uri="{BB962C8B-B14F-4D97-AF65-F5344CB8AC3E}">
        <p14:creationId xmlns:p14="http://schemas.microsoft.com/office/powerpoint/2010/main" val="91339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40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kombinovaná forma studia</a:t>
            </a: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; NKEKP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11375" y="2011681"/>
            <a:ext cx="11780626" cy="4846320"/>
          </a:xfrm>
        </p:spPr>
        <p:txBody>
          <a:bodyPr>
            <a:no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/>
              <a:t>Volitelné zpracování </a:t>
            </a:r>
            <a:r>
              <a:rPr lang="cs-CZ" b="1" dirty="0"/>
              <a:t>eseje/úvahy </a:t>
            </a:r>
            <a:r>
              <a:rPr lang="cs-CZ" dirty="0"/>
              <a:t>dle zvoleného tématu a vloženého do „</a:t>
            </a:r>
            <a:r>
              <a:rPr lang="cs-CZ" b="1" dirty="0"/>
              <a:t>Odevzdávárny</a:t>
            </a:r>
            <a:r>
              <a:rPr lang="cs-CZ" dirty="0"/>
              <a:t>“ do stanoveného termínu (max. </a:t>
            </a:r>
            <a:r>
              <a:rPr lang="cs-CZ" b="1" dirty="0">
                <a:solidFill>
                  <a:schemeClr val="accent2"/>
                </a:solidFill>
              </a:rPr>
              <a:t>30 bodů</a:t>
            </a:r>
            <a:r>
              <a:rPr lang="cs-CZ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dirty="0"/>
          </a:p>
          <a:p>
            <a:pPr lvl="1" indent="-360000">
              <a:buFont typeface="Wingdings" panose="05000000000000000000" pitchFamily="2" charset="2"/>
              <a:buChar char="§"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6">
                    <a:lumMod val="75000"/>
                  </a:schemeClr>
                </a:solidFill>
              </a:rPr>
              <a:t>témata pro AR 2021/2022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Které faktory určují lokalizaci vědeckovýzkumných podniků?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Které faktory ovlivňují lokalizaci přímých zahraničních investic?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Aglomerační efekty jako důvod pro lokalizaci </a:t>
            </a:r>
            <a:r>
              <a:rPr lang="cs-CZ" sz="1800" i="1" dirty="0">
                <a:solidFill>
                  <a:schemeClr val="accent6">
                    <a:lumMod val="75000"/>
                  </a:schemeClr>
                </a:solidFill>
              </a:rPr>
              <a:t>průmyslové nebo agrární </a:t>
            </a:r>
            <a:r>
              <a:rPr lang="cs-CZ" sz="1800" dirty="0">
                <a:solidFill>
                  <a:schemeClr val="accent6">
                    <a:lumMod val="75000"/>
                  </a:schemeClr>
                </a:solidFill>
              </a:rPr>
              <a:t>firmy.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sz="1800" b="1" dirty="0">
                <a:solidFill>
                  <a:schemeClr val="accent5">
                    <a:lumMod val="50000"/>
                  </a:schemeClr>
                </a:solidFill>
              </a:rPr>
              <a:t>termín odevzdání pro AR 2021/2022</a:t>
            </a:r>
            <a:r>
              <a:rPr lang="cs-CZ" sz="1800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cs-CZ" sz="1800" b="1" u="sng" dirty="0">
                <a:solidFill>
                  <a:schemeClr val="accent5">
                    <a:lumMod val="50000"/>
                  </a:schemeClr>
                </a:solidFill>
              </a:rPr>
              <a:t>8. 11. 2021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0"/>
              <a:t>On-line zkouška prostřednictvím IS (max. </a:t>
            </a:r>
            <a:r>
              <a:rPr lang="cs-CZ" b="1" dirty="0">
                <a:solidFill>
                  <a:schemeClr val="accent2"/>
                </a:solidFill>
              </a:rPr>
              <a:t>70 bodů</a:t>
            </a:r>
            <a:r>
              <a:rPr lang="cs-CZ" dirty="0"/>
              <a:t>); </a:t>
            </a:r>
            <a:r>
              <a:rPr lang="cs-CZ" b="1" u="sng" dirty="0">
                <a:solidFill>
                  <a:schemeClr val="accent3">
                    <a:lumMod val="50000"/>
                  </a:schemeClr>
                </a:solidFill>
              </a:rPr>
              <a:t>celkem max. 100 bodů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9614263" y="5311834"/>
            <a:ext cx="2473234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Zkouška má formu 35 testovacích otázek (výběr správné varianty (variant), doplnění, ano/ne), jedna otázka 2 body.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3EAB3F2-43C7-41EB-9F3B-3E4D913C0731}"/>
              </a:ext>
            </a:extLst>
          </p:cNvPr>
          <p:cNvSpPr/>
          <p:nvPr/>
        </p:nvSpPr>
        <p:spPr>
          <a:xfrm>
            <a:off x="411375" y="2747685"/>
            <a:ext cx="10834951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1 – 1,5 strany čistého textu (Times New Roman, vel. písma 12, jednoduché řádkování)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celkem max. 4 strany se všemi náležitostmi….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strana, formální úprava textu, splnění požadavků na esej/úvahu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budou hodnoceny také použité zdroje (jejich seznam uvést na konci práce)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uvádět dle přílohy č. 5 Pokynu děkana č. 7/2018 pro úpravy, zveřejňování a ukládání VŠKP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zpracování eseje/úvahy je pro kombinovanou formu studia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dobrovolné</a:t>
            </a:r>
          </a:p>
        </p:txBody>
      </p:sp>
    </p:spTree>
    <p:extLst>
      <p:ext uri="{BB962C8B-B14F-4D97-AF65-F5344CB8AC3E}">
        <p14:creationId xmlns:p14="http://schemas.microsoft.com/office/powerpoint/2010/main" val="95811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0608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A = 100 –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B = 89 - 80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C= 79 –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D = 69 - 60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E = 59 – 55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F = 54 a méně bodů</a:t>
            </a:r>
            <a:endParaRPr lang="cs-CZ" sz="24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FA14307-5443-4962-9984-5EDA88A9C7EE}"/>
              </a:ext>
            </a:extLst>
          </p:cNvPr>
          <p:cNvSpPr txBox="1"/>
          <p:nvPr/>
        </p:nvSpPr>
        <p:spPr>
          <a:xfrm>
            <a:off x="6831874" y="2049620"/>
            <a:ext cx="4926017" cy="3693319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vždy je vypsáno 6-7 zkušebních termínů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termíny pro on-line zkoušení  (formou odpovědníků) jsou vypsány min. měsíc před koncem semestru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student se musí zapsat na termín zkoušky, aby mohl vyplnit aktuální odpovědník (jinak je hodnocen vždy F)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pokud zjistíte, že jsem Vám špatně zapsala bodové či celkové hodnocení z předmětu nebo jeho aktivit, kontaktujte mne, individuálně co nejdříve vyřešíme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dirty="0"/>
              <a:t>průběžné hodnocení studijních aktivit je k dispozici v IS s max. týdenním zpožděním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839098" y="5904411"/>
            <a:ext cx="619179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600" dirty="0"/>
              <a:t>Za případné další volitelné aktivity mohou studenti obdržet body navíc. Tyto body jsou nad rámec řádného hodnocení bodovaných aktivit uvedených v podmínkách absolvování předmětu.</a:t>
            </a:r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Obecný Harmonogram přednášek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59415" y="1940341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NPEKP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51604426"/>
              </p:ext>
            </p:extLst>
          </p:nvPr>
        </p:nvGraphicFramePr>
        <p:xfrm>
          <a:off x="258618" y="2518542"/>
          <a:ext cx="5708073" cy="41630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5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Úvodní přednáška – základní informace o průběhu</a:t>
                      </a:r>
                      <a:r>
                        <a:rPr lang="cs-CZ" sz="1200" baseline="0" dirty="0"/>
                        <a:t> výuky a hodnocení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28.9. státní svátek – výuka se nekoná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 do prostorové ekonomie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Lokalizace zemědělské výroby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Lokalizace průmyslu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Lokalizace průmyslu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Volitelný průběžný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Prostorové uspořádání ekonomiky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Prostorové uspořádání ekonomiky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mezinárodních korporací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cs-CZ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xxx</a:t>
                      </a:r>
                      <a:endParaRPr lang="cs-CZ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2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C00000"/>
                          </a:solidFill>
                        </a:rPr>
                        <a:t>Předtermín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471976" y="1948968"/>
            <a:ext cx="5087073" cy="553373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NKEKP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8673706"/>
              </p:ext>
            </p:extLst>
          </p:nvPr>
        </p:nvGraphicFramePr>
        <p:xfrm>
          <a:off x="6225311" y="2518543"/>
          <a:ext cx="5708071" cy="304174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63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6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BLOK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34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 (24.9.)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Úvodní přednáška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Úvod do prostorové ekonomie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Lokalizace zemědělské výroby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 (22.10.)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Lokalizace průmyslu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Prostorové uspořádání ekonomiky </a:t>
                      </a:r>
                      <a:endParaRPr lang="cs-CZ" sz="1600" kern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760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 (26.11.)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Lokalizace mezinárodních korporací</a:t>
                      </a:r>
                    </a:p>
                    <a:p>
                      <a:pPr algn="l"/>
                      <a:r>
                        <a:rPr lang="cs-CZ" sz="1600" i="1" dirty="0"/>
                        <a:t>+ diskuse k semestrální práci, konzultace</a:t>
                      </a:r>
                      <a:endParaRPr lang="cs-CZ" sz="16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29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Harmonogram seminářů </a:t>
            </a:r>
            <a:br>
              <a:rPr lang="cs-CZ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</a:br>
            <a:r>
              <a:rPr lang="cs-CZ" sz="32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pro prezenční formu studia</a:t>
            </a:r>
            <a:endParaRPr lang="en-US" sz="32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64344929"/>
              </p:ext>
            </p:extLst>
          </p:nvPr>
        </p:nvGraphicFramePr>
        <p:xfrm>
          <a:off x="654425" y="1986326"/>
          <a:ext cx="9834282" cy="478024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20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13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1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600" dirty="0"/>
                        <a:t>Úvodní přednáška – semináře odpadají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28.9. státní svátek – výuka se nekoná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Výběr tématu a termínu 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/>
                        <a:t>Volitelná samostatná práce na semináři (bonus: max. 5 bodů)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solidFill>
                            <a:srgbClr val="FF0000"/>
                          </a:solidFill>
                        </a:rPr>
                        <a:t>Volitelný průběžný test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Prezentace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8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Náhradní termín</a:t>
                      </a:r>
                      <a:r>
                        <a:rPr lang="cs-CZ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pro prezentace </a:t>
                      </a:r>
                      <a:endParaRPr lang="cs-CZ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600" b="1" dirty="0">
                          <a:solidFill>
                            <a:srgbClr val="C00000"/>
                          </a:solidFill>
                        </a:rPr>
                        <a:t>Předtermín – semináře se nekonají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916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Prezenční studium: Informace k seminárním pracím a prezentacím</a:t>
            </a:r>
            <a:endParaRPr lang="en-US" sz="36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Zástupný symbol pro obsah 5"/>
          <p:cNvSpPr txBox="1">
            <a:spLocks/>
          </p:cNvSpPr>
          <p:nvPr/>
        </p:nvSpPr>
        <p:spPr>
          <a:xfrm>
            <a:off x="226148" y="1820489"/>
            <a:ext cx="11965852" cy="5037511"/>
          </a:xfrm>
          <a:prstGeom prst="rect">
            <a:avLst/>
          </a:prstGeom>
        </p:spPr>
        <p:txBody>
          <a:bodyPr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cs-CZ" dirty="0"/>
              <a:t>Zpracování 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seminární práce </a:t>
            </a:r>
            <a:r>
              <a:rPr lang="cs-CZ" dirty="0"/>
              <a:t>dle zvoleného tématu </a:t>
            </a:r>
            <a:r>
              <a:rPr lang="cs-CZ" i="1" dirty="0"/>
              <a:t>(viz. další snímek) </a:t>
            </a:r>
            <a:r>
              <a:rPr lang="cs-CZ" dirty="0"/>
              <a:t>a vložení do „</a:t>
            </a:r>
            <a:r>
              <a:rPr lang="cs-CZ" b="1" dirty="0" err="1"/>
              <a:t>Odevzdávárny</a:t>
            </a:r>
            <a:r>
              <a:rPr lang="cs-CZ" dirty="0"/>
              <a:t>“ </a:t>
            </a:r>
            <a:r>
              <a:rPr lang="cs-CZ" b="1" u="sng" dirty="0">
                <a:solidFill>
                  <a:schemeClr val="accent3">
                    <a:lumMod val="50000"/>
                  </a:schemeClr>
                </a:solidFill>
              </a:rPr>
              <a:t>nejpozději 4 dny před její prezentací.</a:t>
            </a:r>
          </a:p>
          <a:p>
            <a:pPr marL="270000" lvl="1" indent="0">
              <a:buFont typeface="Wingdings 2" panose="05020102010507070707" pitchFamily="18" charset="2"/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Font typeface="Wingdings 2" panose="05020102010507070707" pitchFamily="18" charset="2"/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270000" lvl="1" indent="0">
              <a:buFont typeface="Wingdings 2" panose="05020102010507070707" pitchFamily="18" charset="2"/>
              <a:buNone/>
            </a:pPr>
            <a:endParaRPr lang="cs-CZ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cs-CZ" dirty="0"/>
              <a:t>Následná</a:t>
            </a:r>
            <a:r>
              <a:rPr lang="cs-CZ" sz="2000" b="1" dirty="0">
                <a:solidFill>
                  <a:schemeClr val="accent6">
                    <a:lumMod val="75000"/>
                  </a:schemeClr>
                </a:solidFill>
              </a:rPr>
              <a:t> prezentace seminární práce </a:t>
            </a:r>
            <a:r>
              <a:rPr lang="cs-CZ" sz="1600" b="1" dirty="0">
                <a:solidFill>
                  <a:schemeClr val="accent2"/>
                </a:solidFill>
              </a:rPr>
              <a:t>(termíny prezentací a témata si zvolíte </a:t>
            </a:r>
            <a:r>
              <a:rPr lang="cs-CZ" sz="1600" b="1" u="sng" dirty="0">
                <a:solidFill>
                  <a:schemeClr val="accent2"/>
                </a:solidFill>
              </a:rPr>
              <a:t>na semináři dne 5. 10. 2021</a:t>
            </a:r>
            <a:r>
              <a:rPr lang="cs-CZ" sz="1600" b="1" dirty="0">
                <a:solidFill>
                  <a:schemeClr val="accent2"/>
                </a:solidFill>
              </a:rPr>
              <a:t>)  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dirty="0"/>
              <a:t>Prezentace by měla být v rozsahu </a:t>
            </a:r>
            <a:r>
              <a:rPr lang="cs-CZ" b="1" dirty="0"/>
              <a:t>15-20 minut </a:t>
            </a:r>
            <a:r>
              <a:rPr lang="cs-CZ" dirty="0"/>
              <a:t>zpracována v </a:t>
            </a:r>
            <a:r>
              <a:rPr lang="cs-CZ" dirty="0" err="1"/>
              <a:t>powerpointu</a:t>
            </a:r>
            <a:r>
              <a:rPr lang="cs-CZ" dirty="0"/>
              <a:t>,</a:t>
            </a:r>
          </a:p>
          <a:p>
            <a:pPr lvl="1" indent="-360000">
              <a:buFont typeface="Wingdings" panose="05000000000000000000" pitchFamily="2" charset="2"/>
              <a:buChar char="§"/>
            </a:pPr>
            <a:r>
              <a:rPr lang="cs-CZ" dirty="0"/>
              <a:t>hodnotí se projev, dodržení časového limitu a vizuální stránka prezentace </a:t>
            </a:r>
            <a:r>
              <a:rPr lang="cs-CZ" i="1" dirty="0"/>
              <a:t>(příliš textu škodí, avšak poloprázdné snímky jsou také na škodu).</a:t>
            </a:r>
          </a:p>
          <a:p>
            <a:pPr marL="270000" lvl="1" indent="0">
              <a:buNone/>
            </a:pPr>
            <a:endParaRPr lang="cs-CZ" i="1" dirty="0"/>
          </a:p>
          <a:p>
            <a:r>
              <a:rPr lang="cs-CZ" dirty="0"/>
              <a:t>Ze seminární práce můžete získat </a:t>
            </a:r>
            <a:r>
              <a:rPr lang="cs-CZ" b="1" dirty="0">
                <a:solidFill>
                  <a:schemeClr val="accent2"/>
                </a:solidFill>
              </a:rPr>
              <a:t>max. 20 bodů.</a:t>
            </a:r>
          </a:p>
          <a:p>
            <a:r>
              <a:rPr lang="cs-CZ" dirty="0"/>
              <a:t>Z prezentace můžete získat </a:t>
            </a:r>
            <a:r>
              <a:rPr lang="cs-CZ" b="1" dirty="0">
                <a:solidFill>
                  <a:schemeClr val="accent2"/>
                </a:solidFill>
              </a:rPr>
              <a:t>max. 10 bodů.</a:t>
            </a:r>
            <a:r>
              <a:rPr lang="cs-CZ" dirty="0"/>
              <a:t> </a:t>
            </a:r>
          </a:p>
          <a:p>
            <a:r>
              <a:rPr lang="cs-CZ" b="1" u="sng" dirty="0">
                <a:solidFill>
                  <a:schemeClr val="accent3">
                    <a:lumMod val="50000"/>
                  </a:schemeClr>
                </a:solidFill>
              </a:rPr>
              <a:t>Celkem max. 30 bodů, které se započítávají ke zkoušce.</a:t>
            </a:r>
          </a:p>
          <a:p>
            <a:pPr marL="0" indent="0" algn="r">
              <a:buFont typeface="Wingdings 2" panose="05020102010507070707" pitchFamily="18" charset="2"/>
              <a:buNone/>
            </a:pPr>
            <a:endParaRPr lang="cs-CZ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3EAB3F2-43C7-41EB-9F3B-3E4D913C0731}"/>
              </a:ext>
            </a:extLst>
          </p:cNvPr>
          <p:cNvSpPr/>
          <p:nvPr/>
        </p:nvSpPr>
        <p:spPr>
          <a:xfrm>
            <a:off x="656937" y="2510900"/>
            <a:ext cx="11104274" cy="11695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4 – 5 stran čistého textu (Times New Roman, vel. písma 12, jednoduché řádkování),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bude hodnocena obsahová stránka, formální úprava textu, splnění požadavků pro psaní seminárních prací,</a:t>
            </a:r>
          </a:p>
          <a:p>
            <a:pPr marL="342900" lvl="2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budou hodnoceny také použité zdroje (jejich seznam uvést na konci práce),</a:t>
            </a:r>
          </a:p>
          <a:p>
            <a:pPr marL="800100" lvl="3" indent="-342900"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uvádět dle přílohy č. 5 Pokynu děkana č. 7/2018 pro úpravy, zveřejňování a ukládání VŠKP,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zpracování seminární práce a její prezentace je pro prezenční formu studia </a:t>
            </a:r>
            <a:r>
              <a:rPr lang="cs-CZ" sz="1400" b="1" dirty="0">
                <a:solidFill>
                  <a:schemeClr val="accent2"/>
                </a:solidFill>
              </a:rPr>
              <a:t>povinné.</a:t>
            </a:r>
          </a:p>
        </p:txBody>
      </p:sp>
    </p:spTree>
    <p:extLst>
      <p:ext uri="{BB962C8B-B14F-4D97-AF65-F5344CB8AC3E}">
        <p14:creationId xmlns:p14="http://schemas.microsoft.com/office/powerpoint/2010/main" val="260397403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965</TotalTime>
  <Words>1553</Words>
  <Application>Microsoft Office PowerPoint</Application>
  <PresentationFormat>Širokoúhlá obrazovka</PresentationFormat>
  <Paragraphs>189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Prostorová ekonomie</vt:lpstr>
      <vt:lpstr>Prezentace aplikace PowerPoint</vt:lpstr>
      <vt:lpstr>Prezentace aplikace PowerPoint</vt:lpstr>
      <vt:lpstr>Podmínky absolvování  prezenční forma studia; NPEKP</vt:lpstr>
      <vt:lpstr>Podmínky absolvování  kombinovaná forma studia; NKEKP</vt:lpstr>
      <vt:lpstr>Celkové hodnocení předmětu</vt:lpstr>
      <vt:lpstr>Obecný Harmonogram přednášek</vt:lpstr>
      <vt:lpstr>Harmonogram seminářů  pro prezenční formu studia</vt:lpstr>
      <vt:lpstr>Prezenční studium: Informace k seminárním pracím a prezentacím</vt:lpstr>
      <vt:lpstr>Prezenční studium: Informace k seminárním pracím a prezentacím</vt:lpstr>
      <vt:lpstr>Obsah předmětu</vt:lpstr>
      <vt:lpstr>Základní a doporučené zdroje</vt:lpstr>
      <vt:lpstr>Děkuji za pozornost.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164</cp:revision>
  <cp:lastPrinted>2018-02-12T08:12:35Z</cp:lastPrinted>
  <dcterms:created xsi:type="dcterms:W3CDTF">2017-12-11T08:34:25Z</dcterms:created>
  <dcterms:modified xsi:type="dcterms:W3CDTF">2021-08-27T16:21:46Z</dcterms:modified>
</cp:coreProperties>
</file>