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2" r:id="rId1"/>
  </p:sldMasterIdLst>
  <p:handoutMasterIdLst>
    <p:handoutMasterId r:id="rId8"/>
  </p:handoutMasterIdLst>
  <p:sldIdLst>
    <p:sldId id="256" r:id="rId2"/>
    <p:sldId id="315" r:id="rId3"/>
    <p:sldId id="312" r:id="rId4"/>
    <p:sldId id="316" r:id="rId5"/>
    <p:sldId id="318" r:id="rId6"/>
    <p:sldId id="317" r:id="rId7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r">
              <a:defRPr sz="1200"/>
            </a:lvl1pPr>
          </a:lstStyle>
          <a:p>
            <a:fld id="{673FBBA2-7A20-4748-AF3A-A3D98AB4B267}" type="datetimeFigureOut">
              <a:rPr lang="cs-CZ" smtClean="0"/>
              <a:t>12.09.2025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r">
              <a:defRPr sz="1200"/>
            </a:lvl1pPr>
          </a:lstStyle>
          <a:p>
            <a:fld id="{EB7BF6EC-E84A-411E-8838-367FE3D6C4D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31281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7854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3684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719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6698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206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597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4978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6275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480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919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620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68947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teams.microsoft.com/l/channel/19%3A0cb314bd36984d23a4ed5c07b01c2ef6%40thread.tacv2/General?groupId=36574a9e-b645-46e8-a548-d0d66408e44b&amp;tenantId=a6363da9-944b-4aae-abf8-3478e529ad2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Prostorová ekonomie</a:t>
            </a:r>
            <a:endParaRPr lang="en-US" sz="4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Doc. Ing. </a:t>
            </a:r>
            <a:r>
              <a:rPr lang="cs-CZ" sz="2800"/>
              <a:t>Kamila Turečková, Ph.D., MBA</a:t>
            </a:r>
            <a:endParaRPr lang="cs-CZ" sz="2800" dirty="0"/>
          </a:p>
        </p:txBody>
      </p:sp>
      <p:pic>
        <p:nvPicPr>
          <p:cNvPr id="4" name="Picture 2" descr="Slezská univerzita v Opav&amp;ecaron;, Obchodn&amp;ecaron; podnikatelská fakulta v Karviné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6367" y="636971"/>
            <a:ext cx="3024336" cy="936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Podnadpis 2"/>
          <p:cNvSpPr txBox="1">
            <a:spLocks/>
          </p:cNvSpPr>
          <p:nvPr/>
        </p:nvSpPr>
        <p:spPr>
          <a:xfrm>
            <a:off x="979055" y="3666836"/>
            <a:ext cx="10595682" cy="262362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 cap="all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sz="40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NPEKP</a:t>
            </a:r>
          </a:p>
          <a:p>
            <a:pPr algn="r"/>
            <a:endParaRPr lang="cs-CZ" sz="4000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algn="r"/>
            <a:r>
              <a:rPr lang="cs-CZ" sz="5400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Pracovní listy (30 bodů)</a:t>
            </a:r>
          </a:p>
          <a:p>
            <a:pPr algn="r"/>
            <a:r>
              <a:rPr lang="cs-CZ" sz="5400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Zpracovat </a:t>
            </a:r>
            <a:r>
              <a:rPr lang="cs-CZ" sz="5400">
                <a:solidFill>
                  <a:schemeClr val="accent4">
                    <a:lumMod val="20000"/>
                    <a:lumOff val="80000"/>
                  </a:schemeClr>
                </a:solidFill>
              </a:rPr>
              <a:t>do 09/12/2025</a:t>
            </a:r>
            <a:endParaRPr lang="en-US" sz="54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9534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b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Lokalizace zemědělské produkce</a:t>
            </a:r>
            <a:br>
              <a:rPr lang="cs-CZ" sz="3600" b="1" dirty="0">
                <a:solidFill>
                  <a:schemeClr val="accent6">
                    <a:lumMod val="40000"/>
                    <a:lumOff val="60000"/>
                  </a:schemeClr>
                </a:solidFill>
              </a:rPr>
            </a:br>
            <a:r>
              <a:rPr lang="cs-CZ" sz="2700" b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(max. 5 bodů, samostatný dobrovolný úkol)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81192" y="2180496"/>
            <a:ext cx="11125386" cy="4288037"/>
          </a:xfrm>
        </p:spPr>
        <p:txBody>
          <a:bodyPr anchor="t">
            <a:normAutofit lnSpcReduction="10000"/>
          </a:bodyPr>
          <a:lstStyle/>
          <a:p>
            <a:r>
              <a:rPr lang="cs-CZ" sz="2400" dirty="0"/>
              <a:t>V izolovaném státě se produkují čtyři typy zemědělských statků: pěstuje se mák a řepka olejka, chovají se ovce na vlnu a slepice na vejce. Kilo máku stojí 70 korun, kilo vajec 160 korun, kilo vlny 140 korun a nakonec kilogram řepky olejky se vykupuje za 50 korun. Dopravní náklady činí pro mák 8 korun na jeden kilometr, pro přepravu vajec jsou 80 korun, převoz vlny stojí 40 korun na kilometr a řepka se převáží za 5 korun. Úkolem je odpovědět na 5 otázek:</a:t>
            </a:r>
          </a:p>
          <a:p>
            <a:pPr lvl="1"/>
            <a:r>
              <a:rPr lang="cs-CZ" sz="2000" dirty="0"/>
              <a:t>Určete pořadí statků produkovaných od centrální trhu po okraj?</a:t>
            </a:r>
          </a:p>
          <a:p>
            <a:pPr lvl="1"/>
            <a:r>
              <a:rPr lang="cs-CZ" sz="2000" dirty="0"/>
              <a:t>Produkce kterého statku bude stanovovat velikost renty na čtvrtém kilometru od centra?</a:t>
            </a:r>
          </a:p>
          <a:p>
            <a:pPr lvl="1"/>
            <a:r>
              <a:rPr lang="cs-CZ" sz="2000" dirty="0"/>
              <a:t>Kolik bude činit renta na pozemcích vzdálených dva kilometry od centra?</a:t>
            </a:r>
          </a:p>
          <a:p>
            <a:pPr lvl="1"/>
            <a:r>
              <a:rPr lang="cs-CZ" sz="2000" dirty="0"/>
              <a:t>Který statek bude produkován na „nejširším“ pozemku?</a:t>
            </a:r>
          </a:p>
          <a:p>
            <a:pPr lvl="1"/>
            <a:r>
              <a:rPr lang="cs-CZ" sz="2000" dirty="0"/>
              <a:t>Určete kolik kilometrů má tento stát na šířku, aby produkce všech čtyř typů statků byla „efektivní“?</a:t>
            </a:r>
          </a:p>
        </p:txBody>
      </p:sp>
    </p:spTree>
    <p:extLst>
      <p:ext uri="{BB962C8B-B14F-4D97-AF65-F5344CB8AC3E}">
        <p14:creationId xmlns:p14="http://schemas.microsoft.com/office/powerpoint/2010/main" val="2749460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b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Lokalizace průmyslové produkce</a:t>
            </a:r>
            <a:br>
              <a:rPr lang="cs-CZ" sz="3600" b="1" dirty="0">
                <a:solidFill>
                  <a:schemeClr val="accent6">
                    <a:lumMod val="40000"/>
                    <a:lumOff val="60000"/>
                  </a:schemeClr>
                </a:solidFill>
              </a:rPr>
            </a:br>
            <a:r>
              <a:rPr lang="cs-CZ" sz="2700" b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(max. 4 bodů, samostatný dobrovolný úkol)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77906" y="1927412"/>
            <a:ext cx="11483788" cy="4541121"/>
          </a:xfrm>
        </p:spPr>
        <p:txBody>
          <a:bodyPr anchor="t">
            <a:normAutofit/>
          </a:bodyPr>
          <a:lstStyle/>
          <a:p>
            <a:r>
              <a:rPr lang="cs-CZ" sz="2400" dirty="0"/>
              <a:t>V rámci jednodimenzionálního lokalizačního modelu určete velikost celkových nákladů, pokud zpracováváte vlnu a len.  120 kg vlny dovážíte ze vzdálenosti 50 km, zatímco 85 kg lnu se vzdálenosti 95 km. Náklady na dopravu vlny jsou 12 korun na kilometr a kilogram a na len 9 korun na kilometr a kilogram.</a:t>
            </a:r>
          </a:p>
          <a:p>
            <a:pPr lvl="1"/>
            <a:r>
              <a:rPr lang="cs-CZ" sz="2200" dirty="0"/>
              <a:t>Určete celkové náklady, které vás stojí zajištění těchto dvou zdrojů pro další produkci? (1b)</a:t>
            </a:r>
          </a:p>
          <a:p>
            <a:r>
              <a:rPr lang="cs-CZ" sz="2400" dirty="0"/>
              <a:t>Mezi možností získat len a vlnu existuje vzdálenost 8 km. Pro výrobu potřebujete 10 kg lnu a 14 kg vlny. Dopravní náklady pro len činí 12 korun/km/kg zatímco na len je to 9 korun/km/kg. </a:t>
            </a:r>
          </a:p>
          <a:p>
            <a:pPr lvl="1"/>
            <a:r>
              <a:rPr lang="cs-CZ" sz="2200" dirty="0"/>
              <a:t>Na základě požadavků na minimální dopravní náklady určete místo lokalizace produkční firmy?</a:t>
            </a:r>
          </a:p>
          <a:p>
            <a:pPr lvl="2"/>
            <a:r>
              <a:rPr lang="cs-CZ" sz="2000" dirty="0"/>
              <a:t>Zpracujte do tabulky (stanovte dopravní náklady na 0-8km), nakreslete a graficky vyznačte na „vzdálenostní ose“ místo lokalizace firmy. (3b)</a:t>
            </a:r>
          </a:p>
        </p:txBody>
      </p:sp>
    </p:spTree>
    <p:extLst>
      <p:ext uri="{BB962C8B-B14F-4D97-AF65-F5344CB8AC3E}">
        <p14:creationId xmlns:p14="http://schemas.microsoft.com/office/powerpoint/2010/main" val="120507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b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Lokalizace průmyslové produkce</a:t>
            </a:r>
            <a:br>
              <a:rPr lang="cs-CZ" sz="3600" b="1" dirty="0">
                <a:solidFill>
                  <a:schemeClr val="accent6">
                    <a:lumMod val="40000"/>
                    <a:lumOff val="60000"/>
                  </a:schemeClr>
                </a:solidFill>
              </a:rPr>
            </a:br>
            <a:r>
              <a:rPr lang="cs-CZ" sz="2700" b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(max. 4 bodů, samostatný dobrovolný úkol)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36243" y="1927412"/>
            <a:ext cx="11029616" cy="4541121"/>
          </a:xfrm>
        </p:spPr>
        <p:txBody>
          <a:bodyPr anchor="t">
            <a:normAutofit/>
          </a:bodyPr>
          <a:lstStyle/>
          <a:p>
            <a:r>
              <a:rPr lang="cs-CZ" sz="2400" dirty="0"/>
              <a:t>Mezi možností získat uhlí a dřevo existuje vzdálenost 6 km. Pro výrobu zboží potřebujete 11 kg uhlí a 17 kg dřeva. Dopravní náklady pro uhlí hned od zdroje (hned od nultého km) činí 1000 korun/kg a každý další kilometr se zvyšují o 12 % vůči nákladům na předchozí km (tj. v prvním kilometru jsou 1120 korun atd.); pro dřevo činí hned od zdroje 800 korun a na každý další kilometr se zvyšují o 15 %. </a:t>
            </a:r>
          </a:p>
          <a:p>
            <a:pPr lvl="1"/>
            <a:r>
              <a:rPr lang="cs-CZ" sz="2400" dirty="0"/>
              <a:t>Jedná se o jednodimenzionální lokalizační model s rostoucími nebo klesajícími náklady? Porostou dopravní náklady progresivně nebo degresivně? (1b)</a:t>
            </a:r>
          </a:p>
          <a:p>
            <a:pPr lvl="1"/>
            <a:r>
              <a:rPr lang="cs-CZ" sz="2400" dirty="0"/>
              <a:t>Na základě požadavků na minimální dopravní náklady určete místo lokalizace této produkční firmy? (3b)</a:t>
            </a:r>
          </a:p>
        </p:txBody>
      </p:sp>
    </p:spTree>
    <p:extLst>
      <p:ext uri="{BB962C8B-B14F-4D97-AF65-F5344CB8AC3E}">
        <p14:creationId xmlns:p14="http://schemas.microsoft.com/office/powerpoint/2010/main" val="39668460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CHRISTALLEROVA TEORIE CENTRÁLNÍCH MÍST </a:t>
            </a:r>
            <a:br>
              <a:rPr lang="cs-CZ" sz="3600" b="1" dirty="0">
                <a:solidFill>
                  <a:schemeClr val="accent6">
                    <a:lumMod val="40000"/>
                    <a:lumOff val="60000"/>
                  </a:schemeClr>
                </a:solidFill>
              </a:rPr>
            </a:br>
            <a:r>
              <a:rPr lang="cs-CZ" sz="2700" b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(max. 5 bodů, samostatný dobrovolný úkol)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36243" y="1927412"/>
            <a:ext cx="11029616" cy="4541121"/>
          </a:xfrm>
        </p:spPr>
        <p:txBody>
          <a:bodyPr anchor="t">
            <a:normAutofit/>
          </a:bodyPr>
          <a:lstStyle/>
          <a:p>
            <a:r>
              <a:rPr lang="cs-CZ" sz="2400" dirty="0"/>
              <a:t>Uveďte, ve kterém městě/obci bydlíte, uveďte kolik má tato municipalita obyvatel a jakou má velikost rozpočtu za rok 2024</a:t>
            </a:r>
          </a:p>
          <a:p>
            <a:r>
              <a:rPr lang="cs-CZ" sz="2400" dirty="0"/>
              <a:t>V kontextu </a:t>
            </a:r>
            <a:r>
              <a:rPr lang="cs-CZ" sz="2400" dirty="0" err="1"/>
              <a:t>Christallerovy</a:t>
            </a:r>
            <a:r>
              <a:rPr lang="cs-CZ" sz="2400" dirty="0"/>
              <a:t> teorie centrálních míst určete, které </a:t>
            </a:r>
            <a:r>
              <a:rPr lang="cs-CZ" sz="2400" b="1" dirty="0"/>
              <a:t>veřejné služby </a:t>
            </a:r>
            <a:r>
              <a:rPr lang="cs-CZ" sz="2400" dirty="0"/>
              <a:t>jsou ve vaší municipalitě nabízeny (zdravotní, sportovní, kulturní, stravovací, vzdělávací, služby aj.)</a:t>
            </a:r>
          </a:p>
        </p:txBody>
      </p:sp>
    </p:spTree>
    <p:extLst>
      <p:ext uri="{BB962C8B-B14F-4D97-AF65-F5344CB8AC3E}">
        <p14:creationId xmlns:p14="http://schemas.microsoft.com/office/powerpoint/2010/main" val="751368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0CF0AFD-9CD4-4CBB-AC27-F1C7E1DB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Najdi mi 12 </a:t>
            </a:r>
            <a:r>
              <a:rPr lang="cs-CZ" dirty="0" err="1">
                <a:solidFill>
                  <a:schemeClr val="accent6">
                    <a:lumMod val="20000"/>
                    <a:lumOff val="80000"/>
                  </a:schemeClr>
                </a:solidFill>
              </a:rPr>
              <a:t>Clean-tech</a:t>
            </a:r>
            <a:r>
              <a:rPr lang="cs-CZ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 firmem v Moravskoslezském kraji a doplň dle vzoru (každá firma 1 bod/ celkem 12 bodů)</a:t>
            </a:r>
          </a:p>
        </p:txBody>
      </p:sp>
      <p:graphicFrame>
        <p:nvGraphicFramePr>
          <p:cNvPr id="5" name="Zástupný symbol pro obsah 4">
            <a:extLst>
              <a:ext uri="{FF2B5EF4-FFF2-40B4-BE49-F238E27FC236}">
                <a16:creationId xmlns:a16="http://schemas.microsoft.com/office/drawing/2014/main" id="{65C6D3D1-78DA-4D4F-89EC-B5ABF5DFADE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7741741"/>
              </p:ext>
            </p:extLst>
          </p:nvPr>
        </p:nvGraphicFramePr>
        <p:xfrm>
          <a:off x="161366" y="1944688"/>
          <a:ext cx="11833410" cy="2260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4022">
                  <a:extLst>
                    <a:ext uri="{9D8B030D-6E8A-4147-A177-3AD203B41FA5}">
                      <a16:colId xmlns:a16="http://schemas.microsoft.com/office/drawing/2014/main" val="2371218402"/>
                    </a:ext>
                  </a:extLst>
                </a:gridCol>
                <a:gridCol w="1380565">
                  <a:extLst>
                    <a:ext uri="{9D8B030D-6E8A-4147-A177-3AD203B41FA5}">
                      <a16:colId xmlns:a16="http://schemas.microsoft.com/office/drawing/2014/main" val="4032464680"/>
                    </a:ext>
                  </a:extLst>
                </a:gridCol>
                <a:gridCol w="5038165">
                  <a:extLst>
                    <a:ext uri="{9D8B030D-6E8A-4147-A177-3AD203B41FA5}">
                      <a16:colId xmlns:a16="http://schemas.microsoft.com/office/drawing/2014/main" val="930712971"/>
                    </a:ext>
                  </a:extLst>
                </a:gridCol>
                <a:gridCol w="1299882">
                  <a:extLst>
                    <a:ext uri="{9D8B030D-6E8A-4147-A177-3AD203B41FA5}">
                      <a16:colId xmlns:a16="http://schemas.microsoft.com/office/drawing/2014/main" val="3074324347"/>
                    </a:ext>
                  </a:extLst>
                </a:gridCol>
                <a:gridCol w="1075765">
                  <a:extLst>
                    <a:ext uri="{9D8B030D-6E8A-4147-A177-3AD203B41FA5}">
                      <a16:colId xmlns:a16="http://schemas.microsoft.com/office/drawing/2014/main" val="68700049"/>
                    </a:ext>
                  </a:extLst>
                </a:gridCol>
                <a:gridCol w="1775011">
                  <a:extLst>
                    <a:ext uri="{9D8B030D-6E8A-4147-A177-3AD203B41FA5}">
                      <a16:colId xmlns:a16="http://schemas.microsoft.com/office/drawing/2014/main" val="16701424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1400" dirty="0"/>
                        <a:t>Název firmy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/>
                        <a:t>Sídlo (municipalita)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/>
                        <a:t>V čem je </a:t>
                      </a:r>
                      <a:r>
                        <a:rPr lang="cs-CZ" sz="1400" dirty="0" err="1"/>
                        <a:t>clean-tech</a:t>
                      </a:r>
                      <a:r>
                        <a:rPr lang="cs-CZ" sz="1400" dirty="0"/>
                        <a:t>? (podrobnější popis)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/>
                        <a:t>Kdy byla firma založena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/>
                        <a:t>Počet zaměstnanců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/>
                        <a:t>Zdroj čerpání dat</a:t>
                      </a:r>
                    </a:p>
                    <a:p>
                      <a:endParaRPr lang="cs-CZ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81686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/>
                        <a:t>VEMAT s.r.o.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Krnov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/>
                        <a:t>Opatření k zadržování vody (zelená střecha, nádrž, </a:t>
                      </a:r>
                      <a:r>
                        <a:rPr lang="cs-CZ" sz="1400" dirty="0" err="1"/>
                        <a:t>průlehy</a:t>
                      </a:r>
                      <a:r>
                        <a:rPr lang="cs-CZ" sz="1400" dirty="0"/>
                        <a:t>...), které nám, jak věříme, pomohou v areálu zadržet většinu dešťových srážek. Na střechy budov jsme nainstalovali FV panely, které by měly přes den pokrýt většinu spotřeby elektrické energie. Využívají vyhřívání administrativních místností teplem z výroby (20%).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1992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20+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https://www.vemat.cz/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8596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600" dirty="0"/>
                        <a:t>….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0408412"/>
                  </a:ext>
                </a:extLst>
              </a:tr>
            </a:tbl>
          </a:graphicData>
        </a:graphic>
      </p:graphicFrame>
      <p:sp>
        <p:nvSpPr>
          <p:cNvPr id="6" name="TextovéPole 5">
            <a:extLst>
              <a:ext uri="{FF2B5EF4-FFF2-40B4-BE49-F238E27FC236}">
                <a16:creationId xmlns:a16="http://schemas.microsoft.com/office/drawing/2014/main" id="{F2BB981C-39B6-4094-8378-E0BFE85F2EE1}"/>
              </a:ext>
            </a:extLst>
          </p:cNvPr>
          <p:cNvSpPr txBox="1"/>
          <p:nvPr/>
        </p:nvSpPr>
        <p:spPr>
          <a:xfrm>
            <a:off x="161366" y="4185715"/>
            <a:ext cx="11833410" cy="923330"/>
          </a:xfrm>
          <a:prstGeom prst="rect">
            <a:avLst/>
          </a:prstGeom>
          <a:solidFill>
            <a:schemeClr val="accent1">
              <a:lumMod val="10000"/>
              <a:lumOff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b="1" dirty="0"/>
              <a:t>Zde je potřeba se neopakovat ve výčtu firem mezi studenty, tj. v rámci skupiny je potřeba si sdílet kdo jaké firmy už našel, proto ukládat výsledky v TEAMS (</a:t>
            </a:r>
            <a:r>
              <a:rPr lang="cs-CZ" b="1" u="sng" dirty="0">
                <a:solidFill>
                  <a:schemeClr val="accent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General | Konzultace Kamila Turečková | Microsoft Teams</a:t>
            </a:r>
            <a:r>
              <a:rPr lang="cs-CZ" dirty="0"/>
              <a:t>; aktualizovat v Souborech: </a:t>
            </a:r>
            <a:r>
              <a:rPr lang="pl-PL" dirty="0"/>
              <a:t>prostrorova ekonomie 2025_firmy.xlsx</a:t>
            </a:r>
            <a:r>
              <a:rPr lang="cs-CZ" dirty="0"/>
              <a:t>)</a:t>
            </a:r>
            <a:endParaRPr lang="cs-CZ" b="1" dirty="0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F9984749-2D3D-4FBD-AB08-6EBF1AB9043C}"/>
              </a:ext>
            </a:extLst>
          </p:cNvPr>
          <p:cNvSpPr/>
          <p:nvPr/>
        </p:nvSpPr>
        <p:spPr>
          <a:xfrm>
            <a:off x="179295" y="5159094"/>
            <a:ext cx="11815481" cy="156966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cs-CZ" sz="1600" dirty="0"/>
              <a:t>„</a:t>
            </a:r>
            <a:r>
              <a:rPr lang="cs-CZ" sz="1600" b="1" dirty="0" err="1"/>
              <a:t>Clean-tech</a:t>
            </a:r>
            <a:r>
              <a:rPr lang="cs-CZ" sz="1600" dirty="0"/>
              <a:t>“ (nebo také </a:t>
            </a:r>
            <a:r>
              <a:rPr lang="cs-CZ" sz="1600" dirty="0" err="1"/>
              <a:t>cleantech</a:t>
            </a:r>
            <a:r>
              <a:rPr lang="cs-CZ" sz="1600" dirty="0"/>
              <a:t>, </a:t>
            </a:r>
            <a:r>
              <a:rPr lang="cs-CZ" sz="1600" dirty="0" err="1"/>
              <a:t>clean</a:t>
            </a:r>
            <a:r>
              <a:rPr lang="cs-CZ" sz="1600" dirty="0"/>
              <a:t> </a:t>
            </a:r>
            <a:r>
              <a:rPr lang="cs-CZ" sz="1600" dirty="0" err="1"/>
              <a:t>technologies</a:t>
            </a:r>
            <a:r>
              <a:rPr lang="cs-CZ" sz="1600" dirty="0"/>
              <a:t>) označuje firmy a technologie, které se zaměřují na: snižování negativního dopadu na životní prostředí, efektivní využívání zdrojů (energie, vody, surovin), náhradu fosilních paliv a znečišťujících postupů udržitelnými řešeními. Typicky jde o podniky, které vyvíjejí nebo dodávají technologie a služby v oblastech, jako jsou: (1) obnovitelné zdroje energie (solární, větrná, vodní, geotermální); (2) akumulace energie (baterie, vodík, inteligentní sítě), (3) </a:t>
            </a:r>
            <a:r>
              <a:rPr lang="cs-CZ" sz="1600" dirty="0" err="1"/>
              <a:t>elektromobilita</a:t>
            </a:r>
            <a:r>
              <a:rPr lang="cs-CZ" sz="1600" dirty="0"/>
              <a:t> a udržitelná doprava; (4) recyklace, cirkulární ekonomika a odpadové hospodářství; (5) efektivní hospodaření s vodou a odpady (6) ekologické stavebnictví a energeticky úsporné materiály nebo (7) zachycování a snižování emisí CO₂.</a:t>
            </a:r>
          </a:p>
        </p:txBody>
      </p:sp>
    </p:spTree>
    <p:extLst>
      <p:ext uri="{BB962C8B-B14F-4D97-AF65-F5344CB8AC3E}">
        <p14:creationId xmlns:p14="http://schemas.microsoft.com/office/powerpoint/2010/main" val="3299046278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a">
  <a:themeElements>
    <a:clrScheme name="Dividenda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a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a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TM03457464[[fn=Dividenda]]</Template>
  <TotalTime>2987</TotalTime>
  <Words>886</Words>
  <Application>Microsoft Office PowerPoint</Application>
  <PresentationFormat>Širokoúhlá obrazovka</PresentationFormat>
  <Paragraphs>42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Calibri</vt:lpstr>
      <vt:lpstr>Gill Sans MT</vt:lpstr>
      <vt:lpstr>Wingdings 2</vt:lpstr>
      <vt:lpstr>Dividenda</vt:lpstr>
      <vt:lpstr>Prostorová ekonomie</vt:lpstr>
      <vt:lpstr>Lokalizace zemědělské produkce (max. 5 bodů, samostatný dobrovolný úkol)</vt:lpstr>
      <vt:lpstr>Lokalizace průmyslové produkce (max. 4 bodů, samostatný dobrovolný úkol)</vt:lpstr>
      <vt:lpstr>Lokalizace průmyslové produkce (max. 4 bodů, samostatný dobrovolný úkol)</vt:lpstr>
      <vt:lpstr>CHRISTALLEROVA TEORIE CENTRÁLNÍCH MÍST  (max. 5 bodů, samostatný dobrovolný úkol)</vt:lpstr>
      <vt:lpstr>Najdi mi 12 Clean-tech firmem v Moravskoslezském kraji a doplň dle vzoru (každá firma 1 bod/ celkem 12 bodů)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Tureckova</dc:creator>
  <cp:lastModifiedBy>Kamila Turečková</cp:lastModifiedBy>
  <cp:revision>241</cp:revision>
  <cp:lastPrinted>2021-08-26T13:27:03Z</cp:lastPrinted>
  <dcterms:created xsi:type="dcterms:W3CDTF">2017-12-11T08:34:25Z</dcterms:created>
  <dcterms:modified xsi:type="dcterms:W3CDTF">2025-09-12T09:16:41Z</dcterms:modified>
</cp:coreProperties>
</file>