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1" r:id="rId1"/>
  </p:sldMasterIdLst>
  <p:sldIdLst>
    <p:sldId id="256" r:id="rId2"/>
    <p:sldId id="258" r:id="rId3"/>
    <p:sldId id="261" r:id="rId4"/>
    <p:sldId id="259" r:id="rId5"/>
    <p:sldId id="257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10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4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1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1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51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6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3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0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20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9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2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60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rcid.org/0000-0002-7845-6791" TargetMode="External"/><Relationship Id="rId2" Type="http://schemas.openxmlformats.org/officeDocument/2006/relationships/hyperlink" Target="mailto:tureckova@opf.slu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FDCA7-E8FD-46B1-B678-F7CCD6B58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t"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50000"/>
                  </a:schemeClr>
                </a:solidFill>
              </a:rPr>
              <a:t>Ing. Kamila Turečková, Ph.D.</a:t>
            </a:r>
            <a:br>
              <a:rPr lang="cs-CZ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katedra ekonomie a veřejné správy</a:t>
            </a:r>
            <a:br>
              <a:rPr lang="cs-CZ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</a:rPr>
              <a:t>A208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, +420 596398 </a:t>
            </a: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</a:rPr>
              <a:t>301</a:t>
            </a:r>
            <a:br>
              <a:rPr lang="cs-CZ" sz="3200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cs-CZ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tureckova@opf.slu.cz</a:t>
            </a:r>
            <a:br>
              <a:rPr lang="cs-CZ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2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https://orcid.org/0000-0002-7845-6791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9A0B42-4F32-4A68-A361-DC463499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632902" cy="1778925"/>
          </a:xfrm>
        </p:spPr>
        <p:txBody>
          <a:bodyPr>
            <a:normAutofit fontScale="70000" lnSpcReduction="20000"/>
          </a:bodyPr>
          <a:lstStyle/>
          <a:p>
            <a:r>
              <a:rPr lang="cs-CZ" sz="6500" b="1" dirty="0">
                <a:solidFill>
                  <a:schemeClr val="accent5">
                    <a:lumMod val="50000"/>
                  </a:schemeClr>
                </a:solidFill>
              </a:rPr>
              <a:t>všeobecné informace</a:t>
            </a:r>
          </a:p>
          <a:p>
            <a:r>
              <a:rPr lang="cs-CZ" sz="6500" b="1" dirty="0">
                <a:solidFill>
                  <a:schemeClr val="accent5">
                    <a:lumMod val="50000"/>
                  </a:schemeClr>
                </a:solidFill>
              </a:rPr>
              <a:t>ZS 2021/2022</a:t>
            </a:r>
          </a:p>
          <a:p>
            <a:pPr lvl="4" algn="r"/>
            <a:r>
              <a:rPr lang="cs-CZ" sz="3400" i="1" dirty="0">
                <a:solidFill>
                  <a:schemeClr val="accent5">
                    <a:lumMod val="50000"/>
                  </a:schemeClr>
                </a:solidFill>
              </a:rPr>
              <a:t>aktualizováno: 20.9.2021</a:t>
            </a:r>
            <a:r>
              <a:rPr lang="cs-CZ" sz="4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4" name="Picture 2" descr="Slezská univerzita v Opav&amp;ecaron;, Obchodn&amp;ecaron; podnikatelská fakulta v Karviné">
            <a:extLst>
              <a:ext uri="{FF2B5EF4-FFF2-40B4-BE49-F238E27FC236}">
                <a16:creationId xmlns:a16="http://schemas.microsoft.com/office/drawing/2014/main" id="{CC54EBA0-11BE-4012-8EA9-5383046FF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095" y="290899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4B3E4C5-F65E-42AB-9FEA-00450F2B43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81094" y="1459345"/>
            <a:ext cx="2113625" cy="281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16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17D7A-8EF6-45AA-8133-D6159B8E3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accent3">
                    <a:lumMod val="50000"/>
                  </a:schemeClr>
                </a:solidFill>
              </a:rPr>
              <a:t>aktuální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F5678A-9C39-4481-A8A8-239BDF880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5" y="1967344"/>
            <a:ext cx="11342255" cy="4304147"/>
          </a:xfrm>
        </p:spPr>
        <p:txBody>
          <a:bodyPr>
            <a:normAutofit lnSpcReduction="10000"/>
          </a:bodyPr>
          <a:lstStyle/>
          <a:p>
            <a:pPr indent="-144000">
              <a:buFont typeface="Wingdings" panose="05000000000000000000" pitchFamily="2" charset="2"/>
              <a:buChar char="§"/>
            </a:pPr>
            <a:r>
              <a:rPr lang="cs-CZ" sz="2800" dirty="0"/>
              <a:t>konzultační hodiny: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vždy dle dohody</a:t>
            </a:r>
          </a:p>
          <a:p>
            <a:pPr lvl="5" indent="-144000">
              <a:buFont typeface="Wingdings" panose="05000000000000000000" pitchFamily="2" charset="2"/>
              <a:buChar char="§"/>
            </a:pPr>
            <a:r>
              <a:rPr lang="cs-CZ" sz="2000" dirty="0"/>
              <a:t>osobně dle IS SU</a:t>
            </a:r>
          </a:p>
          <a:p>
            <a:pPr lvl="5" indent="-1440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C00000"/>
                </a:solidFill>
              </a:rPr>
              <a:t>on-line Microsoft </a:t>
            </a:r>
            <a:r>
              <a:rPr lang="cs-CZ" sz="2000" dirty="0" err="1">
                <a:solidFill>
                  <a:srgbClr val="C00000"/>
                </a:solidFill>
              </a:rPr>
              <a:t>Teams</a:t>
            </a:r>
            <a:r>
              <a:rPr lang="cs-CZ" sz="2000" dirty="0">
                <a:solidFill>
                  <a:srgbClr val="C00000"/>
                </a:solidFill>
              </a:rPr>
              <a:t> (kód: </a:t>
            </a:r>
            <a:r>
              <a:rPr lang="cs-CZ" sz="2400" b="1" dirty="0">
                <a:solidFill>
                  <a:srgbClr val="C00000"/>
                </a:solidFill>
              </a:rPr>
              <a:t>oca8om0</a:t>
            </a:r>
            <a:r>
              <a:rPr lang="cs-CZ" sz="2000" dirty="0"/>
              <a:t>)</a:t>
            </a:r>
          </a:p>
          <a:p>
            <a:pPr indent="-144000">
              <a:buFont typeface="Wingdings" panose="05000000000000000000" pitchFamily="2" charset="2"/>
              <a:buChar char="§"/>
            </a:pPr>
            <a:r>
              <a:rPr lang="cs-CZ" sz="2800" dirty="0"/>
              <a:t>veškeré informace a materiály k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vyučovaným předmětům</a:t>
            </a:r>
          </a:p>
          <a:p>
            <a:pPr lvl="5" indent="-144000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vždy v IS, nejlépe přes interaktivní osnovu daného předmětu</a:t>
            </a:r>
          </a:p>
          <a:p>
            <a:pPr lvl="5" indent="-144000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materiály mohou být přidávány do IS průběžně</a:t>
            </a:r>
          </a:p>
          <a:p>
            <a:pPr lvl="5" indent="-144000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aktuální informace budou také zasílány v rámci hromadné korespondence</a:t>
            </a:r>
          </a:p>
          <a:p>
            <a:pPr indent="-144000">
              <a:buFont typeface="Wingdings" panose="05000000000000000000" pitchFamily="2" charset="2"/>
              <a:buChar char="§"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závěrečné práce</a:t>
            </a:r>
          </a:p>
          <a:p>
            <a:pPr lvl="5" indent="-144000">
              <a:buFont typeface="Wingdings" panose="05000000000000000000" pitchFamily="2" charset="2"/>
              <a:buChar char="§"/>
            </a:pPr>
            <a:r>
              <a:rPr lang="cs-CZ" sz="2000" dirty="0"/>
              <a:t>informace na Publicu</a:t>
            </a:r>
          </a:p>
          <a:p>
            <a:pPr lvl="5" indent="-144000">
              <a:buFont typeface="Wingdings" panose="05000000000000000000" pitchFamily="2" charset="2"/>
              <a:buChar char="§"/>
            </a:pPr>
            <a:r>
              <a:rPr lang="cs-CZ" sz="2000" dirty="0"/>
              <a:t>pokud někdo má zájem u mne zpracovávat svou práci (BP/DP) a má své téma, prosím o konzultaci tématu do konce února daného roku</a:t>
            </a:r>
          </a:p>
        </p:txBody>
      </p:sp>
    </p:spTree>
    <p:extLst>
      <p:ext uri="{BB962C8B-B14F-4D97-AF65-F5344CB8AC3E}">
        <p14:creationId xmlns:p14="http://schemas.microsoft.com/office/powerpoint/2010/main" val="393407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17D7A-8EF6-45AA-8133-D6159B8E3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accent3">
                    <a:lumMod val="50000"/>
                  </a:schemeClr>
                </a:solidFill>
              </a:rPr>
              <a:t>obecné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F5678A-9C39-4481-A8A8-239BDF880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5" y="1865745"/>
            <a:ext cx="11342255" cy="4535055"/>
          </a:xfrm>
        </p:spPr>
        <p:txBody>
          <a:bodyPr>
            <a:normAutofit fontScale="77500" lnSpcReduction="20000"/>
          </a:bodyPr>
          <a:lstStyle/>
          <a:p>
            <a:pPr indent="-144000">
              <a:buFont typeface="Wingdings" panose="05000000000000000000" pitchFamily="2" charset="2"/>
              <a:buChar char="§"/>
            </a:pPr>
            <a:r>
              <a:rPr lang="cs-CZ" sz="2800" dirty="0"/>
              <a:t>všechny seminární prezentace se odevzdávají do „</a:t>
            </a:r>
            <a:r>
              <a:rPr lang="cs-CZ" sz="2800" b="1" dirty="0" err="1"/>
              <a:t>odevzdávárny</a:t>
            </a:r>
            <a:r>
              <a:rPr lang="cs-CZ" sz="2800" dirty="0"/>
              <a:t>“ ke </a:t>
            </a:r>
            <a:r>
              <a:rPr lang="cs-CZ" sz="2800" b="1" dirty="0"/>
              <a:t>stanovenému termínu </a:t>
            </a:r>
            <a:r>
              <a:rPr lang="cs-CZ" sz="2800" dirty="0"/>
              <a:t>(pokud není domluveno nebo stanoveno jinak)</a:t>
            </a:r>
          </a:p>
          <a:p>
            <a:pPr lvl="1" indent="-144000">
              <a:buFont typeface="Wingdings" panose="05000000000000000000" pitchFamily="2" charset="2"/>
              <a:buChar char="§"/>
            </a:pPr>
            <a:r>
              <a:rPr lang="cs-CZ" sz="2400" dirty="0"/>
              <a:t>za pozdní odevzdání se ubírá 5 bodů za každý následující den</a:t>
            </a:r>
          </a:p>
          <a:p>
            <a:pPr lvl="1" indent="-144000">
              <a:buFont typeface="Wingdings" panose="05000000000000000000" pitchFamily="2" charset="2"/>
              <a:buChar char="§"/>
            </a:pPr>
            <a:r>
              <a:rPr lang="cs-CZ" sz="2400" dirty="0"/>
              <a:t>zpracované eseje odevzdané po termínu jsou hodnoceny nula body</a:t>
            </a:r>
          </a:p>
          <a:p>
            <a:pPr indent="-144000">
              <a:buFont typeface="Wingdings" panose="05000000000000000000" pitchFamily="2" charset="2"/>
              <a:buChar char="§"/>
            </a:pPr>
            <a:r>
              <a:rPr lang="cs-CZ" sz="2600" b="1" dirty="0"/>
              <a:t>náhrady zrušených přednášek a seminářů</a:t>
            </a:r>
            <a:r>
              <a:rPr lang="cs-CZ" sz="2600" dirty="0"/>
              <a:t> mohou být realizovány on-line formou přes aplikaci </a:t>
            </a:r>
            <a:r>
              <a:rPr lang="cs-CZ" sz="2600" dirty="0" err="1"/>
              <a:t>Teams</a:t>
            </a:r>
            <a:r>
              <a:rPr lang="cs-CZ" sz="2600" dirty="0"/>
              <a:t>, pokud nebudou realizovány standardním způsobem osobně</a:t>
            </a:r>
          </a:p>
          <a:p>
            <a:pPr indent="-144000">
              <a:buFont typeface="Wingdings" panose="05000000000000000000" pitchFamily="2" charset="2"/>
              <a:buChar char="§"/>
            </a:pPr>
            <a:r>
              <a:rPr lang="cs-CZ" sz="2600" dirty="0"/>
              <a:t>při </a:t>
            </a:r>
            <a:r>
              <a:rPr lang="cs-CZ" sz="2600" b="1" dirty="0"/>
              <a:t>korespondenci</a:t>
            </a:r>
            <a:r>
              <a:rPr lang="cs-CZ" sz="2600" dirty="0"/>
              <a:t> se mnou prosím uvádějte mimo svého jména také </a:t>
            </a:r>
            <a:r>
              <a:rPr lang="cs-CZ" sz="2600" b="1" dirty="0"/>
              <a:t>předmět</a:t>
            </a:r>
            <a:r>
              <a:rPr lang="cs-CZ" sz="2600" dirty="0"/>
              <a:t> a jeho formu (prezenční/kombinované), kterého se Vás dotaz či připomínka týká</a:t>
            </a:r>
          </a:p>
          <a:p>
            <a:pPr lvl="1" indent="-144000">
              <a:buFont typeface="Wingdings" panose="05000000000000000000" pitchFamily="2" charset="2"/>
              <a:buChar char="§"/>
            </a:pPr>
            <a:r>
              <a:rPr lang="cs-CZ" sz="2400" dirty="0"/>
              <a:t>vyhrazuji si právo odpovědět Vám na email </a:t>
            </a:r>
            <a:r>
              <a:rPr lang="cs-CZ" sz="2400" b="1" dirty="0"/>
              <a:t>do 3 pracovních dnů</a:t>
            </a:r>
            <a:r>
              <a:rPr lang="cs-CZ" sz="2400" dirty="0"/>
              <a:t> (neplatí při čerpání řádné dovolené či nemocenské)</a:t>
            </a:r>
          </a:p>
          <a:p>
            <a:pPr indent="-144000">
              <a:buFont typeface="Wingdings" panose="05000000000000000000" pitchFamily="2" charset="2"/>
              <a:buChar char="§"/>
            </a:pPr>
            <a:r>
              <a:rPr lang="cs-CZ" sz="2600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indent="-144000">
              <a:buFont typeface="Wingdings" panose="05000000000000000000" pitchFamily="2" charset="2"/>
              <a:buChar char="§"/>
            </a:pPr>
            <a:r>
              <a:rPr lang="cs-CZ" sz="2600" dirty="0"/>
              <a:t>pokud se nedostavím na výuku, vyčkejte 10-15 minut, poté považujte za výuku zrušenou</a:t>
            </a:r>
            <a:r>
              <a:rPr lang="cs-CZ" sz="2600"/>
              <a:t>; následně </a:t>
            </a:r>
            <a:r>
              <a:rPr lang="cs-CZ" sz="2600" dirty="0"/>
              <a:t>Vás budu podle možností, bez zbytečného odkladu, informovat o náhradě</a:t>
            </a:r>
          </a:p>
          <a:p>
            <a:pPr lvl="1" indent="-144000">
              <a:buFont typeface="Wingdings" panose="05000000000000000000" pitchFamily="2" charset="2"/>
              <a:buChar char="§"/>
            </a:pPr>
            <a:r>
              <a:rPr lang="cs-CZ" sz="2400" dirty="0"/>
              <a:t>pokud dojde k náhlému „zrušení výuky“, budu se snažit Vás co nejdříve informovat formou hromadné korespondence</a:t>
            </a:r>
          </a:p>
          <a:p>
            <a:pPr indent="-144000">
              <a:buFont typeface="Wingdings" panose="05000000000000000000" pitchFamily="2" charset="2"/>
              <a:buChar char="§"/>
            </a:pPr>
            <a:endParaRPr lang="cs-CZ" sz="2400" dirty="0"/>
          </a:p>
          <a:p>
            <a:pPr indent="-144000">
              <a:buFont typeface="Wingdings" panose="05000000000000000000" pitchFamily="2" charset="2"/>
              <a:buChar char="§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55741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17D7A-8EF6-45AA-8133-D6159B8E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>
                <a:solidFill>
                  <a:schemeClr val="accent3">
                    <a:lumMod val="50000"/>
                  </a:schemeClr>
                </a:solidFill>
              </a:rPr>
              <a:t>vyučované předměty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F5678A-9C39-4481-A8A8-239BDF880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717" y="1841672"/>
            <a:ext cx="10058400" cy="4147129"/>
          </a:xfrm>
        </p:spPr>
        <p:txBody>
          <a:bodyPr>
            <a:normAutofit/>
          </a:bodyPr>
          <a:lstStyle/>
          <a:p>
            <a:pPr indent="-144000">
              <a:buFont typeface="Wingdings" panose="05000000000000000000" pitchFamily="2" charset="2"/>
              <a:buChar char="§"/>
            </a:pPr>
            <a:r>
              <a:rPr lang="cs-CZ" sz="3200" dirty="0"/>
              <a:t>zimní semestr (ZS)</a:t>
            </a:r>
          </a:p>
          <a:p>
            <a:pPr lvl="2" indent="-144000">
              <a:buFont typeface="Wingdings" panose="05000000000000000000" pitchFamily="2" charset="2"/>
              <a:buChar char="§"/>
            </a:pPr>
            <a:r>
              <a:rPr lang="cs-CZ" sz="2000" dirty="0"/>
              <a:t>Prostorová ekonomie (NPEKP, NKEKP) spolu s dr. Chmielovou</a:t>
            </a:r>
          </a:p>
          <a:p>
            <a:pPr lvl="2" indent="-144000">
              <a:buFont typeface="Wingdings" panose="05000000000000000000" pitchFamily="2" charset="2"/>
              <a:buChar char="§"/>
            </a:pPr>
            <a:r>
              <a:rPr lang="cs-CZ" sz="2000" dirty="0"/>
              <a:t>Lokalizace obchodních příležitostí (BPLOP)</a:t>
            </a:r>
          </a:p>
          <a:p>
            <a:pPr lvl="2" indent="-144000">
              <a:buFont typeface="Wingdings" panose="05000000000000000000" pitchFamily="2" charset="2"/>
              <a:buChar char="§"/>
            </a:pPr>
            <a:r>
              <a:rPr lang="cs-CZ" sz="2000" dirty="0"/>
              <a:t>Mikroekonomie (NPMKB) spolu s dr. Chmielovou</a:t>
            </a:r>
          </a:p>
          <a:p>
            <a:pPr lvl="2" indent="-144000">
              <a:buFont typeface="Wingdings" panose="05000000000000000000" pitchFamily="2" charset="2"/>
              <a:buChar char="§"/>
            </a:pPr>
            <a:r>
              <a:rPr lang="cs-CZ" sz="2000" dirty="0"/>
              <a:t>Veřejná ekonomie (NPVEB) spolu s doc. Nevimou</a:t>
            </a:r>
            <a:endParaRPr lang="cs-CZ" sz="1600" dirty="0"/>
          </a:p>
          <a:p>
            <a:pPr indent="-144000">
              <a:buFont typeface="Wingdings" panose="05000000000000000000" pitchFamily="2" charset="2"/>
              <a:buChar char="§"/>
            </a:pPr>
            <a:r>
              <a:rPr lang="cs-CZ" sz="3200" dirty="0"/>
              <a:t>letní semestr (LS)</a:t>
            </a:r>
          </a:p>
          <a:p>
            <a:pPr lvl="2" indent="-144000">
              <a:buFont typeface="Wingdings" panose="05000000000000000000" pitchFamily="2" charset="2"/>
              <a:buChar char="§"/>
            </a:pPr>
            <a:r>
              <a:rPr lang="cs-CZ" sz="2000" dirty="0"/>
              <a:t>Regionální ekonomika a politika (BPREP; BKREP)</a:t>
            </a:r>
          </a:p>
          <a:p>
            <a:pPr lvl="2" indent="-144000">
              <a:buFont typeface="Wingdings" panose="05000000000000000000" pitchFamily="2" charset="2"/>
              <a:buChar char="§"/>
            </a:pPr>
            <a:r>
              <a:rPr lang="cs-CZ" sz="2000" dirty="0"/>
              <a:t>Ekonomika odvětví veřejného sektoru (NPEVS) spolu s doc. Nevimou</a:t>
            </a:r>
          </a:p>
          <a:p>
            <a:pPr lvl="2" indent="-144000">
              <a:buFont typeface="Wingdings" panose="05000000000000000000" pitchFamily="2" charset="2"/>
              <a:buChar char="§"/>
            </a:pPr>
            <a:r>
              <a:rPr lang="cs-CZ" sz="2000" dirty="0"/>
              <a:t>Makroekonomie (NPMABMI) spolu s dr. Chmielovou</a:t>
            </a:r>
          </a:p>
          <a:p>
            <a:pPr lvl="2" indent="-144000">
              <a:buFont typeface="Wingdings" panose="05000000000000000000" pitchFamily="2" charset="2"/>
              <a:buChar char="§"/>
            </a:pPr>
            <a:r>
              <a:rPr lang="sv-SE" sz="2000" dirty="0"/>
              <a:t>Smart ekonomika v kontextu Průmyslu 4.0</a:t>
            </a:r>
            <a:r>
              <a:rPr lang="cs-CZ" sz="2000" dirty="0"/>
              <a:t> (BPSEP) spolu s doc. Nevimou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EB1B06E-0B2A-4702-92E7-BB5189AD4720}"/>
              </a:ext>
            </a:extLst>
          </p:cNvPr>
          <p:cNvSpPr txBox="1"/>
          <p:nvPr/>
        </p:nvSpPr>
        <p:spPr>
          <a:xfrm>
            <a:off x="7426037" y="129585"/>
            <a:ext cx="4765964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Prostorová ekonomie, Lokalizace obchodních příležitostí a Regionální ekonomika a politika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termíny pro on-line zkoušení  (formou odpovědníků) jsou vypsány min. měsíc před koncem semestru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student se musí zapsat na termín zkoušky, aby mohl vyplnit aktuální odpovědník (jinak je hodnocen vždy F)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vždy je vypsáno 6-7 zkušebních termínů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Mikroekonomie a Makroekonomie pro MI je zkoušena ústně a okruhy reflektují okruhy magisterských SZZ, počet zkušebních termínů závisí na počtu studentů</a:t>
            </a:r>
          </a:p>
        </p:txBody>
      </p:sp>
    </p:spTree>
    <p:extLst>
      <p:ext uri="{BB962C8B-B14F-4D97-AF65-F5344CB8AC3E}">
        <p14:creationId xmlns:p14="http://schemas.microsoft.com/office/powerpoint/2010/main" val="272501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39CF6-7223-4A60-8085-EE4CA691F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073" y="286603"/>
            <a:ext cx="10527607" cy="1450757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6">
                    <a:lumMod val="50000"/>
                  </a:schemeClr>
                </a:solidFill>
              </a:rPr>
              <a:t>odkazy na předměty vyučované přes </a:t>
            </a:r>
            <a:r>
              <a:rPr lang="cs-CZ" sz="4400" b="1" dirty="0" err="1">
                <a:solidFill>
                  <a:schemeClr val="accent6">
                    <a:lumMod val="50000"/>
                  </a:schemeClr>
                </a:solidFill>
              </a:rPr>
              <a:t>Teams</a:t>
            </a:r>
            <a:r>
              <a:rPr lang="cs-CZ" sz="4400" b="1" dirty="0">
                <a:solidFill>
                  <a:schemeClr val="accent6">
                    <a:lumMod val="50000"/>
                  </a:schemeClr>
                </a:solidFill>
              </a:rPr>
              <a:t> (LS)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F54886-A4E6-4AF7-9213-8ADC75F9A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18" y="1845734"/>
            <a:ext cx="11841018" cy="4023360"/>
          </a:xfrm>
        </p:spPr>
        <p:txBody>
          <a:bodyPr/>
          <a:lstStyle/>
          <a:p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seminář Ekonomika odvětví veřejného sektoru</a:t>
            </a:r>
            <a:br>
              <a:rPr lang="cs-CZ" dirty="0"/>
            </a:br>
            <a:r>
              <a:rPr lang="cs-CZ" dirty="0"/>
              <a:t>https://teams.microsoft.com/l/channel/19%3a5b453ab0e56246009b04f75c605b48d3%40thread.tacv2/Obecn%25C3%25A9?groupId=c9bc063e-e3ea-4561-a119-f2ae4653e7e6&amp;tenantId=a6363da9-944b-4aae-abf8-3478e529ad2f</a:t>
            </a:r>
            <a:br>
              <a:rPr lang="cs-CZ" dirty="0"/>
            </a:br>
            <a:r>
              <a:rPr lang="cs-CZ" b="1" dirty="0"/>
              <a:t>kód: j2t51qo</a:t>
            </a:r>
            <a:br>
              <a:rPr lang="cs-CZ" dirty="0"/>
            </a:br>
            <a:br>
              <a:rPr lang="cs-CZ" dirty="0"/>
            </a:b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přednášky/semináře Regionální ekonomika a politika</a:t>
            </a:r>
            <a:b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dirty="0"/>
              <a:t>https://teams.microsoft.com/l/channel/19%3ac66bec5afb6d40c9b9308d02dac8b0c2%40thread.tacv2/Obecn%25C3%25A9?groupId=5260f528-b8f2-4c0d-b8f6-dc3d7af6ea83&amp;tenantId=a6363da9-944b-4aae-abf8-3478e529ad2f</a:t>
            </a:r>
            <a:br>
              <a:rPr lang="cs-CZ" dirty="0"/>
            </a:br>
            <a:r>
              <a:rPr lang="cs-CZ" b="1" dirty="0"/>
              <a:t>kód: m2hdime</a:t>
            </a:r>
          </a:p>
        </p:txBody>
      </p:sp>
    </p:spTree>
    <p:extLst>
      <p:ext uri="{BB962C8B-B14F-4D97-AF65-F5344CB8AC3E}">
        <p14:creationId xmlns:p14="http://schemas.microsoft.com/office/powerpoint/2010/main" val="229020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39CF6-7223-4A60-8085-EE4CA691F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073" y="286603"/>
            <a:ext cx="10527607" cy="1450757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6">
                    <a:lumMod val="50000"/>
                  </a:schemeClr>
                </a:solidFill>
              </a:rPr>
              <a:t>odkazy na předměty vyučované přes </a:t>
            </a:r>
            <a:r>
              <a:rPr lang="cs-CZ" sz="4400" b="1" dirty="0" err="1">
                <a:solidFill>
                  <a:schemeClr val="accent6">
                    <a:lumMod val="50000"/>
                  </a:schemeClr>
                </a:solidFill>
              </a:rPr>
              <a:t>Teams</a:t>
            </a:r>
            <a:r>
              <a:rPr lang="cs-CZ" sz="4400" b="1" dirty="0">
                <a:solidFill>
                  <a:schemeClr val="accent6">
                    <a:lumMod val="50000"/>
                  </a:schemeClr>
                </a:solidFill>
              </a:rPr>
              <a:t> (ZS)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F54886-A4E6-4AF7-9213-8ADC75F9A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18" y="1845734"/>
            <a:ext cx="11841018" cy="4023360"/>
          </a:xfrm>
        </p:spPr>
        <p:txBody>
          <a:bodyPr/>
          <a:lstStyle/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48587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619</TotalTime>
  <Words>576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Retrospektiva</vt:lpstr>
      <vt:lpstr>Ing. Kamila Turečková, Ph.D. katedra ekonomie a veřejné správy A208, +420 596398 301  tureckova@opf.slu.cz https://orcid.org/0000-0002-7845-6791</vt:lpstr>
      <vt:lpstr>aktuální informace</vt:lpstr>
      <vt:lpstr>obecné informace</vt:lpstr>
      <vt:lpstr>vyučované předměty</vt:lpstr>
      <vt:lpstr>odkazy na předměty vyučované přes Teams (LS)</vt:lpstr>
      <vt:lpstr>odkazy na předměty vyučované přes Teams (ZS)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 Turečková</dc:creator>
  <cp:lastModifiedBy>Kamila Turečková</cp:lastModifiedBy>
  <cp:revision>36</cp:revision>
  <dcterms:created xsi:type="dcterms:W3CDTF">2021-02-16T07:58:19Z</dcterms:created>
  <dcterms:modified xsi:type="dcterms:W3CDTF">2021-09-20T18:40:21Z</dcterms:modified>
</cp:coreProperties>
</file>