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94" r:id="rId3"/>
    <p:sldId id="393" r:id="rId4"/>
    <p:sldId id="396" r:id="rId5"/>
    <p:sldId id="407" r:id="rId6"/>
    <p:sldId id="397" r:id="rId7"/>
    <p:sldId id="405" r:id="rId8"/>
    <p:sldId id="406" r:id="rId9"/>
    <p:sldId id="398" r:id="rId10"/>
    <p:sldId id="381" r:id="rId11"/>
    <p:sldId id="409" r:id="rId12"/>
    <p:sldId id="395" r:id="rId13"/>
    <p:sldId id="394" r:id="rId14"/>
    <p:sldId id="391" r:id="rId15"/>
    <p:sldId id="392" r:id="rId16"/>
    <p:sldId id="399" r:id="rId17"/>
    <p:sldId id="388" r:id="rId18"/>
    <p:sldId id="390" r:id="rId19"/>
    <p:sldId id="341" r:id="rId20"/>
    <p:sldId id="400" r:id="rId21"/>
    <p:sldId id="401" r:id="rId22"/>
    <p:sldId id="402" r:id="rId23"/>
    <p:sldId id="403" r:id="rId24"/>
    <p:sldId id="408" r:id="rId25"/>
    <p:sldId id="363" r:id="rId26"/>
    <p:sldId id="413" r:id="rId27"/>
    <p:sldId id="364" r:id="rId28"/>
    <p:sldId id="365" r:id="rId29"/>
    <p:sldId id="366" r:id="rId30"/>
    <p:sldId id="368" r:id="rId31"/>
    <p:sldId id="371" r:id="rId32"/>
    <p:sldId id="372" r:id="rId33"/>
    <p:sldId id="414" r:id="rId34"/>
    <p:sldId id="373" r:id="rId35"/>
    <p:sldId id="410" r:id="rId36"/>
    <p:sldId id="379" r:id="rId37"/>
    <p:sldId id="416" r:id="rId38"/>
    <p:sldId id="415" r:id="rId39"/>
    <p:sldId id="380" r:id="rId40"/>
    <p:sldId id="382" r:id="rId41"/>
    <p:sldId id="389" r:id="rId42"/>
    <p:sldId id="344" r:id="rId43"/>
    <p:sldId id="383" r:id="rId44"/>
    <p:sldId id="384" r:id="rId45"/>
    <p:sldId id="385" r:id="rId46"/>
    <p:sldId id="386" r:id="rId47"/>
    <p:sldId id="387" r:id="rId48"/>
    <p:sldId id="268" r:id="rId49"/>
    <p:sldId id="349" r:id="rId50"/>
    <p:sldId id="404" r:id="rId51"/>
    <p:sldId id="374" r:id="rId52"/>
    <p:sldId id="375" r:id="rId53"/>
    <p:sldId id="376" r:id="rId54"/>
    <p:sldId id="263" r:id="rId5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27.01.2026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44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284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639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66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347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826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518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964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498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848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22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011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642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85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951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296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774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062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034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709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2180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23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008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696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77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8791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950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790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268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8937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9408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612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01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6234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7789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707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488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8563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9943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2384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326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99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579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26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105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933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90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Hospodářská politika státu na příkladu </a:t>
            </a:r>
            <a:r>
              <a:rPr lang="cs-CZ" sz="2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české ekonomiky</a:t>
            </a: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Mgr. Ing. Michal Tvrdoň,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2566987"/>
            <a:ext cx="9525" cy="95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2566987"/>
            <a:ext cx="9525" cy="95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8200"/>
            <a:ext cx="5691336" cy="36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6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2566987"/>
            <a:ext cx="9525" cy="95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2566987"/>
            <a:ext cx="9525" cy="95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915566"/>
            <a:ext cx="2547739" cy="20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5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Vývoj HDP/ob. a konečné spotřeby domácností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9582"/>
            <a:ext cx="7620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3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Vývoj reálného HDP v čase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71550"/>
            <a:ext cx="6114256" cy="38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7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Vývoj reálného HDP v čase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843558"/>
            <a:ext cx="2361452" cy="36783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4299942"/>
            <a:ext cx="4953601" cy="1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1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Vývoj reálného HDP v čase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876566"/>
            <a:ext cx="6502900" cy="37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19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Vývoj reálného HDP v čase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8" y="843558"/>
            <a:ext cx="6834336" cy="38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Relativní ekonomická úroveň (HDP v PPS)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52" y="843558"/>
            <a:ext cx="5862567" cy="37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3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Relativní ekonomická úroveň (HDP v PPS)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32151"/>
            <a:ext cx="6700703" cy="39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9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2"/>
            <a:ext cx="858335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6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Úvod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600"/>
              </a:spcBef>
            </a:pPr>
            <a:r>
              <a:rPr lang="cs-C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Postavení ČR v Evropské unii a další vývoj?</a:t>
            </a:r>
          </a:p>
          <a:p>
            <a:pPr marL="268288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Vyvstává mnoho otázek typu:</a:t>
            </a:r>
          </a:p>
          <a:p>
            <a:pPr marL="8001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 doženeme „západní Evropu“ ?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pro nás členství v EU přínosné?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jsou možnosti dalšího vývoje? 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Vstoupit nebo nevstoupit do eurozóny?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Stárnutí populace vs. migrace.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evropských dotačních peněz na rozvoj ČR</a:t>
            </a:r>
          </a:p>
          <a:p>
            <a:pPr marL="268288" indent="-268288">
              <a:spcBef>
                <a:spcPts val="12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každého vyspělého státu je zvyšování společenského blahobytu skrze ekonomický růst, ale i další aspekty….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48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1588"/>
            <a:ext cx="4731990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7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3480"/>
            <a:ext cx="2592288" cy="47534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877590"/>
            <a:ext cx="2829298" cy="3963219"/>
          </a:xfrm>
          <a:prstGeom prst="rect">
            <a:avLst/>
          </a:prstGeom>
        </p:spPr>
      </p:pic>
      <p:sp>
        <p:nvSpPr>
          <p:cNvPr id="5" name="Nadpis 5"/>
          <p:cNvSpPr txBox="1">
            <a:spLocks/>
          </p:cNvSpPr>
          <p:nvPr/>
        </p:nvSpPr>
        <p:spPr>
          <a:xfrm>
            <a:off x="1835696" y="267494"/>
            <a:ext cx="7632848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/>
              <a:t>HDP v USD, přepočteno PPP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353862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5"/>
          <p:cNvSpPr txBox="1">
            <a:spLocks/>
          </p:cNvSpPr>
          <p:nvPr/>
        </p:nvSpPr>
        <p:spPr>
          <a:xfrm>
            <a:off x="1835696" y="267494"/>
            <a:ext cx="7632848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/>
              <a:t>HDP/ob. v USD, přepočteno PPP</a:t>
            </a:r>
            <a:endParaRPr lang="cs-CZ" sz="1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9774"/>
            <a:ext cx="2101997" cy="50037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878867"/>
            <a:ext cx="2026771" cy="41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34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9582"/>
            <a:ext cx="3535660" cy="2884777"/>
          </a:xfrm>
          <a:prstGeom prst="rect">
            <a:avLst/>
          </a:prstGeom>
        </p:spPr>
      </p:pic>
      <p:sp>
        <p:nvSpPr>
          <p:cNvPr id="8" name="Nadpis 5"/>
          <p:cNvSpPr txBox="1">
            <a:spLocks/>
          </p:cNvSpPr>
          <p:nvPr/>
        </p:nvSpPr>
        <p:spPr>
          <a:xfrm>
            <a:off x="687202" y="339502"/>
            <a:ext cx="309634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/>
              <a:t>Rovníková Guinea</a:t>
            </a:r>
            <a:endParaRPr lang="cs-CZ" sz="1800" b="1" dirty="0"/>
          </a:p>
        </p:txBody>
      </p:sp>
      <p:sp>
        <p:nvSpPr>
          <p:cNvPr id="9" name="Nadpis 5"/>
          <p:cNvSpPr txBox="1">
            <a:spLocks/>
          </p:cNvSpPr>
          <p:nvPr/>
        </p:nvSpPr>
        <p:spPr>
          <a:xfrm>
            <a:off x="4499992" y="351716"/>
            <a:ext cx="309634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/>
              <a:t>Česko</a:t>
            </a:r>
          </a:p>
          <a:p>
            <a:endParaRPr lang="cs-CZ" sz="1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060728"/>
            <a:ext cx="3611860" cy="28277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586" y="1347614"/>
            <a:ext cx="2190750" cy="12573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491630"/>
            <a:ext cx="2286000" cy="12954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444" y="1779662"/>
            <a:ext cx="2238375" cy="11715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010" y="1622693"/>
            <a:ext cx="2438400" cy="126682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008" y="1896384"/>
            <a:ext cx="3048000" cy="6096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535" y="1989929"/>
            <a:ext cx="2667000" cy="65722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4536" y="1889916"/>
            <a:ext cx="2971800" cy="85725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504" y="1889916"/>
            <a:ext cx="3314700" cy="98107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1136" y="1806487"/>
            <a:ext cx="4191849" cy="1433861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866" y="1673418"/>
            <a:ext cx="4155356" cy="1527374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95476" y="1064688"/>
            <a:ext cx="3314700" cy="1514475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5782" y="987337"/>
            <a:ext cx="3162300" cy="1638300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1877" y="1604165"/>
            <a:ext cx="2390775" cy="1552575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50100" y="1581683"/>
            <a:ext cx="3257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600"/>
              </a:spcBef>
              <a:buNone/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Kennedy kdysi řekl: </a:t>
            </a:r>
          </a:p>
          <a:p>
            <a:pPr indent="0">
              <a:spcBef>
                <a:spcPts val="600"/>
              </a:spcBef>
              <a:buNone/>
            </a:pPr>
            <a:r>
              <a:rPr lang="cs-CZ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„hrubý domácí produkt nehodnotí kvalitu dětské zdravotní péče, rovněž nevypovídá o kvalitě jejich vzdělání, nebo jak děti tráví volný čas. Nezahrnuje v sobě krásu naší poezie nebo sílu manželských svazků, inteligenci politických diskuzí ani bezúhonnost našich státních úředníků. Neměří odvahu, moudrost ani vlastenectví. Stručně řečeno neměří nic, co činí náš život hlubokým a krásným, a říká nám o Americe vše mimo to, proč bychom měli být hrdi na to, že jsme Američany.“</a:t>
            </a: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52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Sladěnost české ekonomiky</a:t>
            </a:r>
            <a:endParaRPr lang="cs-CZ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CB4E05A-5B17-44C7-A0A8-8851CE579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15566"/>
            <a:ext cx="8748464" cy="37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78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Vývoj v eurozóně</a:t>
            </a:r>
            <a:endParaRPr lang="cs-CZ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526CB34-B904-405D-93E6-8F557D575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6" y="21024"/>
            <a:ext cx="8964488" cy="50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54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Sladěnost české ekonomiky </a:t>
            </a:r>
            <a:endParaRPr lang="cs-CZ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3D01DD5-349A-4A0B-B2CA-EF535C8F6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0233"/>
            <a:ext cx="8820472" cy="342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00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Strukturální vývoj české ekonomiky</a:t>
            </a:r>
            <a:endParaRPr lang="cs-CZ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B217615-688B-44C7-87CD-8E0494A76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9582"/>
            <a:ext cx="9144000" cy="395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74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Sladěnost české ekonomiky</a:t>
            </a:r>
            <a:endParaRPr lang="cs-CZ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AA6F41-53B8-4004-9F86-73D71E5F9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059582"/>
            <a:ext cx="9144000" cy="40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0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Vývoj reálného HDP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15566"/>
            <a:ext cx="6048672" cy="35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4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7" y="987574"/>
            <a:ext cx="4444015" cy="35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4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1DB215E-1472-446D-BF4A-2584BAA63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0635"/>
            <a:ext cx="9144000" cy="362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7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FB3576A-1ECA-4BC0-8CBB-E0243BE85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915566"/>
            <a:ext cx="9144000" cy="416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83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88278EE-4550-4932-B126-EA20E930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7508"/>
            <a:ext cx="9144000" cy="39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00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13229"/>
            <a:ext cx="7344815" cy="35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E4878A0-B51D-4C30-A4B6-F35C34D98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71550"/>
            <a:ext cx="4536191" cy="405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53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31" y="1059582"/>
            <a:ext cx="733357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89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0FCE1DD-E53B-42EA-9BAB-8A2A3B916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189"/>
            <a:ext cx="9144000" cy="478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57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87484EA-E218-4281-81DC-4CD4F28F0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71713"/>
            <a:ext cx="8532440" cy="38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1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63638"/>
            <a:ext cx="786732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5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Vývoj inflace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5566"/>
            <a:ext cx="5832406" cy="34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2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Kritika HDP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843558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Součet výdajů v ekonomice (peněžní toky)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 docházet ke zkreslení (dominance jednoho sektoru, šedá ekonomika)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Důležitá je i dimenze udržitelnosti s ohledem na přírodní zdroje, očekávané délky života, vzdělanost obyvatelstva atd.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Ekologické limity (viz. kjótský protokol a USA)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Problematika výdajů na armádu (roste G) – roste ale životní úroveň obyvatel? 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Volný čas (při obětování volného času lze více pracovat a přispívat k růstu HDP), znamená to ale růst životní úrovně?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Distribuce příjmů mezi obyvateli země (SAE nebo Rovníková Guinea)</a:t>
            </a:r>
          </a:p>
          <a:p>
            <a:pPr marL="179387" indent="0">
              <a:spcBef>
                <a:spcPts val="600"/>
              </a:spcBef>
              <a:buNone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HDP nelze vnímat jako vhodný ukazatel blahobytu, spíše jako ukazatele produkční výkonnosti a je nutné jej doplnit dalšími dodatečnými ukazateli</a:t>
            </a:r>
          </a:p>
          <a:p>
            <a:pPr marL="447675" indent="-268288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6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/>
              <a:t>Skutečná individuální spotřeba (AIC)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87574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objektivnějším měřítkem životní úrovně než hrubý domácí produkt na hlavu. Kromě výdajů domácností zahrnuje také zboží a služby placené vládními či neziskovými institucemi poskytované zdarma domácnostem (typicky školství, zdravotnictví</a:t>
            </a:r>
          </a:p>
          <a:p>
            <a:pPr marL="268288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Vyjadřuje, kolik zboží a služeb jednotlivci skutečně spotřebují a je jedno, zda je platili oni, stát či neziskové organizace. Ukazatel AIC se využívá, protože nezkresluje výkonnost ekonomiky jako hrubý domácí produkt. Ten totiž zohledňuje jen to, co se v dané zemi vyrobí</a:t>
            </a:r>
          </a:p>
          <a:p>
            <a:pPr marL="268288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pokud je stomatologická péče hrazena v jedné zemi vládními institucemi a v jiné zemi domácnostmi, mezinárodní srovnání na bázi výdajů na konečnou spotřebu domácností by neporovnávalo podobné veličiny, zatímco srovnání na bázi skutečné individuální spotřeby ano. </a:t>
            </a: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3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502"/>
            <a:ext cx="4757868" cy="458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27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/>
              <a:t>Index lidského rozvoje (HDI)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987574"/>
            <a:ext cx="896448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285750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Ekonomický růst (růst produkce) vs. ekonomický rozvoj</a:t>
            </a:r>
          </a:p>
          <a:p>
            <a:pPr marL="628650" indent="-285750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Ekonomický rozvoj jako </a:t>
            </a:r>
            <a:r>
              <a:rPr 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multidimenziální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fenomén</a:t>
            </a:r>
          </a:p>
          <a:p>
            <a:pPr marL="628650" indent="-285750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srovnání klíčových rozměrů lidského rozvoje, mezi které patří kromě ekonomického růstu i dlouhý a zdravý život, přístup ke vzdělání a životní standard</a:t>
            </a:r>
          </a:p>
          <a:p>
            <a:pPr marL="628650" indent="-285750">
              <a:spcBef>
                <a:spcPts val="600"/>
              </a:spcBef>
            </a:pPr>
            <a:r>
              <a:rPr lang="cs-CZ" sz="2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Součástí indexu jsou:</a:t>
            </a:r>
          </a:p>
          <a:p>
            <a:pPr marL="800100" indent="4763">
              <a:spcBef>
                <a:spcPts val="6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Očekávaná délka života</a:t>
            </a:r>
          </a:p>
          <a:p>
            <a:pPr marL="800100" indent="4763">
              <a:spcBef>
                <a:spcPts val="6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Délka vzdělávání</a:t>
            </a:r>
          </a:p>
          <a:p>
            <a:pPr marL="800100" indent="4763">
              <a:spcBef>
                <a:spcPts val="6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HDP /HDI</a:t>
            </a: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91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64554"/>
            <a:ext cx="9144000" cy="434816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733800"/>
            <a:ext cx="4838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88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Index štěstí (hapiness)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92" y="1203598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285750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Zajímavým zjištěním je, že od určitého bodu naplnění materiální potřeby už štěstí neroste</a:t>
            </a:r>
          </a:p>
          <a:p>
            <a:pPr marL="628650" indent="-285750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Bhútánského národního štěstí, které je založeno na podpoře udržitelného rozvoje, zachovávání a podpoře kulturních hodnot, přirozeném životním prostředí a na dobré vládě.</a:t>
            </a:r>
          </a:p>
          <a:p>
            <a:pPr marL="628650" indent="-285750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Kromě tvrdých dat typu HDP se měří i měkké parametry získávané z odpovědí respondentů v rámci šetření Gallup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(ekonomie, psychologie apod.)</a:t>
            </a:r>
          </a:p>
          <a:p>
            <a:pPr marL="628650" indent="-285750">
              <a:spcBef>
                <a:spcPts val="600"/>
              </a:spcBef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829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18"/>
            <a:ext cx="9144000" cy="49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16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66" y="0"/>
            <a:ext cx="56254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348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200" b="1" dirty="0"/>
              <a:t>Estimace vývoje poměru populace 65+ na populaci 15 - 64</a:t>
            </a:r>
            <a:endParaRPr lang="cs-CZ" sz="22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31590"/>
            <a:ext cx="7033001" cy="31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93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000" b="1" dirty="0"/>
              <a:t>Dopad stárnutí na veřejné výdaje v letech 2016 až 2070 (% GDP)</a:t>
            </a:r>
            <a:endParaRPr lang="cs-CZ" sz="2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57" y="987574"/>
            <a:ext cx="748083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Vývoj inflace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7613"/>
            <a:ext cx="1944217" cy="124213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275606"/>
            <a:ext cx="3091805" cy="2831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573" y="1310775"/>
            <a:ext cx="3125790" cy="26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48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Hlavní obchodní partneři ČR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75606"/>
            <a:ext cx="7685260" cy="30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725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9" y="1183510"/>
            <a:ext cx="7737803" cy="30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35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96" y="1206091"/>
            <a:ext cx="7667179" cy="30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351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73" y="1102961"/>
            <a:ext cx="7852919" cy="32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61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213970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i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Vývoj kurzu koruny vůči dolaru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7574"/>
            <a:ext cx="5627669" cy="35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Česká vs. německá ekonomika za první republiky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1550"/>
            <a:ext cx="6762328" cy="38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3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Česká vs. rakouská ekonomika od roku 1948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747458"/>
            <a:ext cx="5189894" cy="39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3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Vývoj postavení ČR (ČSSR) vůči vybraným zemím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843558"/>
            <a:ext cx="5689129" cy="38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1498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812</Words>
  <Application>Microsoft Office PowerPoint</Application>
  <PresentationFormat>Předvádění na obrazovce (16:9)</PresentationFormat>
  <Paragraphs>179</Paragraphs>
  <Slides>54</Slides>
  <Notes>47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8" baseType="lpstr">
      <vt:lpstr>Arial</vt:lpstr>
      <vt:lpstr>Calibri</vt:lpstr>
      <vt:lpstr>Times New Roman</vt:lpstr>
      <vt:lpstr>SLU</vt:lpstr>
      <vt:lpstr>   Hospodářská politika státu na příkladu české ekonomiky</vt:lpstr>
      <vt:lpstr>Úvod</vt:lpstr>
      <vt:lpstr>Vývoj reálného HDP</vt:lpstr>
      <vt:lpstr>Vývoj inflace</vt:lpstr>
      <vt:lpstr>Vývoj inflace</vt:lpstr>
      <vt:lpstr>Vývoj kurzu koruny vůči dolaru</vt:lpstr>
      <vt:lpstr>Česká vs. německá ekonomika za první republiky</vt:lpstr>
      <vt:lpstr>Česká vs. rakouská ekonomika od roku 1948</vt:lpstr>
      <vt:lpstr>Vývoj postavení ČR (ČSSR) vůči vybraným zemím</vt:lpstr>
      <vt:lpstr>Prezentace aplikace PowerPoint</vt:lpstr>
      <vt:lpstr>Prezentace aplikace PowerPoint</vt:lpstr>
      <vt:lpstr>Vývoj HDP/ob. a konečné spotřeby domácností</vt:lpstr>
      <vt:lpstr>Vývoj reálného HDP v čase</vt:lpstr>
      <vt:lpstr>Vývoj reálného HDP v čase</vt:lpstr>
      <vt:lpstr>Vývoj reálného HDP v čase</vt:lpstr>
      <vt:lpstr>Vývoj reálného HDP v čase</vt:lpstr>
      <vt:lpstr>Relativní ekonomická úroveň (HDP v PPS)</vt:lpstr>
      <vt:lpstr>Relativní ekonomická úroveň (HDP v PPS)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Sladěnost české ekonomiky</vt:lpstr>
      <vt:lpstr>Vývoj v eurozóně</vt:lpstr>
      <vt:lpstr>Sladěnost české ekonomiky </vt:lpstr>
      <vt:lpstr>Strukturální vývoj české ekonomiky</vt:lpstr>
      <vt:lpstr>Sladěnost české ekonomiky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Kritika HDP</vt:lpstr>
      <vt:lpstr>Skutečná individuální spotřeba (AIC)</vt:lpstr>
      <vt:lpstr>Prezentace aplikace PowerPoint</vt:lpstr>
      <vt:lpstr>Index lidského rozvoje (HDI)</vt:lpstr>
      <vt:lpstr>Prezentace aplikace PowerPoint</vt:lpstr>
      <vt:lpstr>Index štěstí (hapiness)</vt:lpstr>
      <vt:lpstr>Prezentace aplikace PowerPoint</vt:lpstr>
      <vt:lpstr>Prezentace aplikace PowerPoint</vt:lpstr>
      <vt:lpstr>Estimace vývoje poměru populace 65+ na populaci 15 - 64</vt:lpstr>
      <vt:lpstr>Dopad stárnutí na veřejné výdaje v letech 2016 až 2070 (% GDP)</vt:lpstr>
      <vt:lpstr>Hlavní obchodní partneři ČR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Tvrdoň</cp:lastModifiedBy>
  <cp:revision>145</cp:revision>
  <dcterms:created xsi:type="dcterms:W3CDTF">2016-07-06T15:42:34Z</dcterms:created>
  <dcterms:modified xsi:type="dcterms:W3CDTF">2026-01-27T10:01:54Z</dcterms:modified>
</cp:coreProperties>
</file>