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5.xml" ContentType="application/vnd.openxmlformats-officedocument.presentationml.notesSlide+xml"/>
  <Override PartName="/ppt/charts/chart3.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94" r:id="rId3"/>
    <p:sldId id="318" r:id="rId4"/>
    <p:sldId id="296" r:id="rId5"/>
    <p:sldId id="297" r:id="rId6"/>
    <p:sldId id="319" r:id="rId7"/>
    <p:sldId id="265" r:id="rId8"/>
    <p:sldId id="362" r:id="rId9"/>
    <p:sldId id="308" r:id="rId10"/>
    <p:sldId id="257" r:id="rId11"/>
    <p:sldId id="266" r:id="rId12"/>
    <p:sldId id="295" r:id="rId13"/>
    <p:sldId id="267" r:id="rId14"/>
    <p:sldId id="363" r:id="rId15"/>
    <p:sldId id="268" r:id="rId16"/>
    <p:sldId id="277" r:id="rId17"/>
    <p:sldId id="259" r:id="rId18"/>
    <p:sldId id="269" r:id="rId19"/>
    <p:sldId id="343" r:id="rId20"/>
    <p:sldId id="270" r:id="rId21"/>
    <p:sldId id="271" r:id="rId22"/>
    <p:sldId id="272" r:id="rId23"/>
    <p:sldId id="339" r:id="rId24"/>
    <p:sldId id="274" r:id="rId25"/>
    <p:sldId id="275" r:id="rId26"/>
    <p:sldId id="354" r:id="rId27"/>
    <p:sldId id="281" r:id="rId28"/>
    <p:sldId id="351" r:id="rId29"/>
    <p:sldId id="353" r:id="rId30"/>
    <p:sldId id="352" r:id="rId31"/>
    <p:sldId id="282" r:id="rId32"/>
    <p:sldId id="283" r:id="rId33"/>
    <p:sldId id="284" r:id="rId34"/>
    <p:sldId id="285" r:id="rId35"/>
    <p:sldId id="286" r:id="rId36"/>
    <p:sldId id="287" r:id="rId37"/>
    <p:sldId id="289" r:id="rId38"/>
    <p:sldId id="288" r:id="rId39"/>
    <p:sldId id="290" r:id="rId40"/>
    <p:sldId id="291" r:id="rId41"/>
    <p:sldId id="299" r:id="rId42"/>
    <p:sldId id="300" r:id="rId43"/>
    <p:sldId id="364" r:id="rId44"/>
    <p:sldId id="365" r:id="rId45"/>
    <p:sldId id="366" r:id="rId46"/>
    <p:sldId id="340" r:id="rId47"/>
    <p:sldId id="310" r:id="rId48"/>
    <p:sldId id="355" r:id="rId49"/>
    <p:sldId id="356" r:id="rId50"/>
    <p:sldId id="278" r:id="rId51"/>
    <p:sldId id="346" r:id="rId52"/>
    <p:sldId id="322" r:id="rId53"/>
    <p:sldId id="335" r:id="rId54"/>
    <p:sldId id="344" r:id="rId55"/>
    <p:sldId id="367" r:id="rId56"/>
    <p:sldId id="334" r:id="rId57"/>
    <p:sldId id="323" r:id="rId58"/>
    <p:sldId id="324" r:id="rId59"/>
    <p:sldId id="357" r:id="rId60"/>
    <p:sldId id="358" r:id="rId61"/>
    <p:sldId id="336" r:id="rId62"/>
    <p:sldId id="337" r:id="rId63"/>
    <p:sldId id="338" r:id="rId64"/>
    <p:sldId id="325" r:id="rId65"/>
    <p:sldId id="326" r:id="rId66"/>
    <p:sldId id="327" r:id="rId67"/>
    <p:sldId id="328" r:id="rId68"/>
    <p:sldId id="368" r:id="rId69"/>
    <p:sldId id="329" r:id="rId70"/>
    <p:sldId id="332" r:id="rId71"/>
    <p:sldId id="279" r:id="rId72"/>
    <p:sldId id="347" r:id="rId73"/>
    <p:sldId id="348" r:id="rId74"/>
    <p:sldId id="350" r:id="rId75"/>
    <p:sldId id="349" r:id="rId76"/>
    <p:sldId id="280" r:id="rId77"/>
    <p:sldId id="301" r:id="rId78"/>
    <p:sldId id="361" r:id="rId79"/>
    <p:sldId id="302" r:id="rId80"/>
    <p:sldId id="303" r:id="rId81"/>
    <p:sldId id="304" r:id="rId82"/>
    <p:sldId id="305" r:id="rId83"/>
    <p:sldId id="314" r:id="rId84"/>
    <p:sldId id="263" r:id="rId8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5" d="100"/>
          <a:sy n="105" d="100"/>
        </p:scale>
        <p:origin x="710"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vr0001\AppData\Local\Temp\MicrosoftEdgeDownloads\dbe8909d-7ec5-4f30-a523-ab02f1a7d0ba\tps00203_page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vr0001\CloudStation\V&#253;uka\EKONOMICK&#193;%20ANAL&#221;ZA\Nezam&#283;stnanost%20dle%20vzd&#283;l&#225;n&#23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B:\PC%20VE%20&#352;KOLE\R&#367;zn&#233;\HABILITACE\HABILITA&#268;N&#205;%20P&#344;EDN&#193;&#352;KA\Region&#225;ln&#237;%20nezam&#283;stnano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 1'!$A$12</c:f>
              <c:strCache>
                <c:ptCount val="1"/>
                <c:pt idx="0">
                  <c:v>EU-27</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1'!$B$12:$M$12</c:f>
              <c:numCache>
                <c:formatCode>#\ ##0.##########</c:formatCode>
                <c:ptCount val="12"/>
                <c:pt idx="0">
                  <c:v>10.1</c:v>
                </c:pt>
                <c:pt idx="1">
                  <c:v>11.1</c:v>
                </c:pt>
                <c:pt idx="2">
                  <c:v>11.6</c:v>
                </c:pt>
                <c:pt idx="3" formatCode="#\ ##0.0">
                  <c:v>11</c:v>
                </c:pt>
                <c:pt idx="4">
                  <c:v>10.199999999999999</c:v>
                </c:pt>
                <c:pt idx="5">
                  <c:v>9.3000000000000007</c:v>
                </c:pt>
                <c:pt idx="6">
                  <c:v>8.3000000000000007</c:v>
                </c:pt>
                <c:pt idx="7">
                  <c:v>7.4</c:v>
                </c:pt>
                <c:pt idx="8">
                  <c:v>6.8</c:v>
                </c:pt>
                <c:pt idx="9">
                  <c:v>7.2</c:v>
                </c:pt>
                <c:pt idx="10">
                  <c:v>7.1</c:v>
                </c:pt>
                <c:pt idx="11">
                  <c:v>6.2</c:v>
                </c:pt>
              </c:numCache>
            </c:numRef>
          </c:val>
          <c:smooth val="0"/>
          <c:extLst>
            <c:ext xmlns:c16="http://schemas.microsoft.com/office/drawing/2014/chart" uri="{C3380CC4-5D6E-409C-BE32-E72D297353CC}">
              <c16:uniqueId val="{00000000-F3FA-422B-87E3-3889F2231590}"/>
            </c:ext>
          </c:extLst>
        </c:ser>
        <c:ser>
          <c:idx val="1"/>
          <c:order val="1"/>
          <c:tx>
            <c:strRef>
              <c:f>'Sheet 1'!$A$13</c:f>
              <c:strCache>
                <c:ptCount val="1"/>
                <c:pt idx="0">
                  <c:v>Czechia</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1'!$B$13:$M$13</c:f>
              <c:numCache>
                <c:formatCode>#\ ##0.0</c:formatCode>
                <c:ptCount val="12"/>
                <c:pt idx="0" formatCode="#\ ##0.##########">
                  <c:v>6.7</c:v>
                </c:pt>
                <c:pt idx="1">
                  <c:v>7</c:v>
                </c:pt>
                <c:pt idx="2">
                  <c:v>7</c:v>
                </c:pt>
                <c:pt idx="3" formatCode="#\ ##0.##########">
                  <c:v>6.1</c:v>
                </c:pt>
                <c:pt idx="4" formatCode="#\ ##0.##########">
                  <c:v>5.0999999999999996</c:v>
                </c:pt>
                <c:pt idx="5">
                  <c:v>4</c:v>
                </c:pt>
                <c:pt idx="6" formatCode="#\ ##0.##########">
                  <c:v>2.9</c:v>
                </c:pt>
                <c:pt idx="7" formatCode="#\ ##0.##########">
                  <c:v>2.2000000000000002</c:v>
                </c:pt>
                <c:pt idx="8">
                  <c:v>2</c:v>
                </c:pt>
                <c:pt idx="9" formatCode="#\ ##0.##########">
                  <c:v>2.6</c:v>
                </c:pt>
                <c:pt idx="10" formatCode="#\ ##0.##########">
                  <c:v>2.8</c:v>
                </c:pt>
                <c:pt idx="11" formatCode="#\ ##0.##########">
                  <c:v>2.2000000000000002</c:v>
                </c:pt>
              </c:numCache>
            </c:numRef>
          </c:val>
          <c:smooth val="0"/>
          <c:extLst>
            <c:ext xmlns:c16="http://schemas.microsoft.com/office/drawing/2014/chart" uri="{C3380CC4-5D6E-409C-BE32-E72D297353CC}">
              <c16:uniqueId val="{00000001-F3FA-422B-87E3-3889F2231590}"/>
            </c:ext>
          </c:extLst>
        </c:ser>
        <c:ser>
          <c:idx val="2"/>
          <c:order val="2"/>
          <c:tx>
            <c:strRef>
              <c:f>'Sheet 1'!$A$14</c:f>
              <c:strCache>
                <c:ptCount val="1"/>
                <c:pt idx="0">
                  <c:v>Greece</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1'!$B$14:$M$14</c:f>
              <c:numCache>
                <c:formatCode>#\ ##0.##########</c:formatCode>
                <c:ptCount val="12"/>
                <c:pt idx="0">
                  <c:v>18.100000000000001</c:v>
                </c:pt>
                <c:pt idx="1">
                  <c:v>24.8</c:v>
                </c:pt>
                <c:pt idx="2">
                  <c:v>27.8</c:v>
                </c:pt>
                <c:pt idx="3">
                  <c:v>26.6</c:v>
                </c:pt>
                <c:pt idx="4" formatCode="#\ ##0.0">
                  <c:v>25</c:v>
                </c:pt>
                <c:pt idx="5">
                  <c:v>23.9</c:v>
                </c:pt>
                <c:pt idx="6">
                  <c:v>21.8</c:v>
                </c:pt>
                <c:pt idx="7">
                  <c:v>19.7</c:v>
                </c:pt>
                <c:pt idx="8">
                  <c:v>17.899999999999999</c:v>
                </c:pt>
                <c:pt idx="9">
                  <c:v>17.600000000000001</c:v>
                </c:pt>
                <c:pt idx="10">
                  <c:v>14.7</c:v>
                </c:pt>
                <c:pt idx="11">
                  <c:v>12.5</c:v>
                </c:pt>
              </c:numCache>
            </c:numRef>
          </c:val>
          <c:smooth val="0"/>
          <c:extLst>
            <c:ext xmlns:c16="http://schemas.microsoft.com/office/drawing/2014/chart" uri="{C3380CC4-5D6E-409C-BE32-E72D297353CC}">
              <c16:uniqueId val="{00000002-F3FA-422B-87E3-3889F2231590}"/>
            </c:ext>
          </c:extLst>
        </c:ser>
        <c:ser>
          <c:idx val="3"/>
          <c:order val="3"/>
          <c:tx>
            <c:strRef>
              <c:f>'Sheet 1'!$A$15</c:f>
              <c:strCache>
                <c:ptCount val="1"/>
                <c:pt idx="0">
                  <c:v>Spain</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1'!$B$15:$M$15</c:f>
              <c:numCache>
                <c:formatCode>#\ ##0.##########</c:formatCode>
                <c:ptCount val="12"/>
                <c:pt idx="0">
                  <c:v>21.4</c:v>
                </c:pt>
                <c:pt idx="1">
                  <c:v>24.8</c:v>
                </c:pt>
                <c:pt idx="2">
                  <c:v>26.1</c:v>
                </c:pt>
                <c:pt idx="3">
                  <c:v>24.5</c:v>
                </c:pt>
                <c:pt idx="4">
                  <c:v>22.1</c:v>
                </c:pt>
                <c:pt idx="5">
                  <c:v>19.600000000000001</c:v>
                </c:pt>
                <c:pt idx="6">
                  <c:v>17.2</c:v>
                </c:pt>
                <c:pt idx="7">
                  <c:v>15.3</c:v>
                </c:pt>
                <c:pt idx="8">
                  <c:v>14.1</c:v>
                </c:pt>
                <c:pt idx="9">
                  <c:v>15.5</c:v>
                </c:pt>
                <c:pt idx="10">
                  <c:v>14.8</c:v>
                </c:pt>
                <c:pt idx="11">
                  <c:v>12.9</c:v>
                </c:pt>
              </c:numCache>
            </c:numRef>
          </c:val>
          <c:smooth val="0"/>
          <c:extLst>
            <c:ext xmlns:c16="http://schemas.microsoft.com/office/drawing/2014/chart" uri="{C3380CC4-5D6E-409C-BE32-E72D297353CC}">
              <c16:uniqueId val="{00000003-F3FA-422B-87E3-3889F2231590}"/>
            </c:ext>
          </c:extLst>
        </c:ser>
        <c:dLbls>
          <c:dLblPos val="ctr"/>
          <c:showLegendKey val="0"/>
          <c:showVal val="1"/>
          <c:showCatName val="0"/>
          <c:showSerName val="0"/>
          <c:showPercent val="0"/>
          <c:showBubbleSize val="0"/>
        </c:dLbls>
        <c:marker val="1"/>
        <c:smooth val="0"/>
        <c:axId val="1839648415"/>
        <c:axId val="1718296911"/>
      </c:lineChart>
      <c:catAx>
        <c:axId val="183964841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cs-CZ"/>
          </a:p>
        </c:txPr>
        <c:crossAx val="1718296911"/>
        <c:crosses val="autoZero"/>
        <c:auto val="1"/>
        <c:lblAlgn val="ctr"/>
        <c:lblOffset val="100"/>
        <c:noMultiLvlLbl val="0"/>
      </c:catAx>
      <c:valAx>
        <c:axId val="171829691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 ##0.##########" sourceLinked="1"/>
        <c:majorTickMark val="none"/>
        <c:minorTickMark val="none"/>
        <c:tickLblPos val="nextTo"/>
        <c:crossAx val="183964841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List1!$B$4</c:f>
              <c:strCache>
                <c:ptCount val="1"/>
                <c:pt idx="0">
                  <c:v>Primární vzdělání</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List1!$C$3:$N$3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List1!$C$4:$N$4</c:f>
              <c:numCache>
                <c:formatCode>General</c:formatCode>
                <c:ptCount val="12"/>
                <c:pt idx="0">
                  <c:v>22.4</c:v>
                </c:pt>
                <c:pt idx="1">
                  <c:v>19.100000000000001</c:v>
                </c:pt>
                <c:pt idx="2">
                  <c:v>17.3</c:v>
                </c:pt>
                <c:pt idx="3">
                  <c:v>21.8</c:v>
                </c:pt>
                <c:pt idx="4">
                  <c:v>22.7</c:v>
                </c:pt>
                <c:pt idx="5">
                  <c:v>21.5</c:v>
                </c:pt>
                <c:pt idx="6">
                  <c:v>25.5</c:v>
                </c:pt>
                <c:pt idx="7">
                  <c:v>23.4</c:v>
                </c:pt>
                <c:pt idx="8">
                  <c:v>20.7</c:v>
                </c:pt>
                <c:pt idx="9">
                  <c:v>20.7</c:v>
                </c:pt>
                <c:pt idx="10">
                  <c:v>19.2</c:v>
                </c:pt>
                <c:pt idx="11">
                  <c:v>11.9</c:v>
                </c:pt>
              </c:numCache>
            </c:numRef>
          </c:val>
          <c:smooth val="0"/>
          <c:extLst>
            <c:ext xmlns:c16="http://schemas.microsoft.com/office/drawing/2014/chart" uri="{C3380CC4-5D6E-409C-BE32-E72D297353CC}">
              <c16:uniqueId val="{00000000-3C26-440D-BC4E-2A93090F1429}"/>
            </c:ext>
          </c:extLst>
        </c:ser>
        <c:ser>
          <c:idx val="1"/>
          <c:order val="1"/>
          <c:tx>
            <c:strRef>
              <c:f>List1!$B$5</c:f>
              <c:strCache>
                <c:ptCount val="1"/>
                <c:pt idx="0">
                  <c:v>Sekundární vzdělání</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List1!$C$3:$N$3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List1!$C$5:$N$5</c:f>
              <c:numCache>
                <c:formatCode>General</c:formatCode>
                <c:ptCount val="12"/>
                <c:pt idx="0">
                  <c:v>5.5</c:v>
                </c:pt>
                <c:pt idx="1">
                  <c:v>4.3</c:v>
                </c:pt>
                <c:pt idx="2">
                  <c:v>3.3</c:v>
                </c:pt>
                <c:pt idx="3">
                  <c:v>5.4</c:v>
                </c:pt>
                <c:pt idx="4">
                  <c:v>6.2</c:v>
                </c:pt>
                <c:pt idx="5">
                  <c:v>5.7</c:v>
                </c:pt>
                <c:pt idx="6">
                  <c:v>5.7</c:v>
                </c:pt>
                <c:pt idx="7">
                  <c:v>6.1</c:v>
                </c:pt>
                <c:pt idx="8">
                  <c:v>5.4</c:v>
                </c:pt>
                <c:pt idx="9">
                  <c:v>4.4000000000000004</c:v>
                </c:pt>
                <c:pt idx="10">
                  <c:v>3.2</c:v>
                </c:pt>
                <c:pt idx="11">
                  <c:v>2.5</c:v>
                </c:pt>
              </c:numCache>
            </c:numRef>
          </c:val>
          <c:smooth val="0"/>
          <c:extLst>
            <c:ext xmlns:c16="http://schemas.microsoft.com/office/drawing/2014/chart" uri="{C3380CC4-5D6E-409C-BE32-E72D297353CC}">
              <c16:uniqueId val="{00000001-3C26-440D-BC4E-2A93090F1429}"/>
            </c:ext>
          </c:extLst>
        </c:ser>
        <c:ser>
          <c:idx val="2"/>
          <c:order val="2"/>
          <c:tx>
            <c:strRef>
              <c:f>List1!$B$6</c:f>
              <c:strCache>
                <c:ptCount val="1"/>
                <c:pt idx="0">
                  <c:v>Terciární vzdělání</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List1!$C$3:$N$3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List1!$C$6:$N$6</c:f>
              <c:numCache>
                <c:formatCode>General</c:formatCode>
                <c:ptCount val="12"/>
                <c:pt idx="0">
                  <c:v>2.2000000000000002</c:v>
                </c:pt>
                <c:pt idx="1">
                  <c:v>1.5</c:v>
                </c:pt>
                <c:pt idx="2">
                  <c:v>1.5</c:v>
                </c:pt>
                <c:pt idx="3">
                  <c:v>2.2000000000000002</c:v>
                </c:pt>
                <c:pt idx="4">
                  <c:v>2.5</c:v>
                </c:pt>
                <c:pt idx="5">
                  <c:v>2.6</c:v>
                </c:pt>
                <c:pt idx="6">
                  <c:v>2.6</c:v>
                </c:pt>
                <c:pt idx="7">
                  <c:v>2.5</c:v>
                </c:pt>
                <c:pt idx="8">
                  <c:v>2.6</c:v>
                </c:pt>
                <c:pt idx="9">
                  <c:v>2.2000000000000002</c:v>
                </c:pt>
                <c:pt idx="10">
                  <c:v>1.8</c:v>
                </c:pt>
                <c:pt idx="11">
                  <c:v>1.4</c:v>
                </c:pt>
              </c:numCache>
            </c:numRef>
          </c:val>
          <c:smooth val="0"/>
          <c:extLst>
            <c:ext xmlns:c16="http://schemas.microsoft.com/office/drawing/2014/chart" uri="{C3380CC4-5D6E-409C-BE32-E72D297353CC}">
              <c16:uniqueId val="{00000002-3C26-440D-BC4E-2A93090F1429}"/>
            </c:ext>
          </c:extLst>
        </c:ser>
        <c:dLbls>
          <c:showLegendKey val="0"/>
          <c:showVal val="0"/>
          <c:showCatName val="0"/>
          <c:showSerName val="0"/>
          <c:showPercent val="0"/>
          <c:showBubbleSize val="0"/>
        </c:dLbls>
        <c:marker val="1"/>
        <c:smooth val="0"/>
        <c:axId val="478611936"/>
        <c:axId val="478607672"/>
      </c:lineChart>
      <c:catAx>
        <c:axId val="47861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s-CZ"/>
          </a:p>
        </c:txPr>
        <c:crossAx val="478607672"/>
        <c:crosses val="autoZero"/>
        <c:auto val="1"/>
        <c:lblAlgn val="ctr"/>
        <c:lblOffset val="100"/>
        <c:noMultiLvlLbl val="0"/>
      </c:catAx>
      <c:valAx>
        <c:axId val="47860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s-CZ"/>
          </a:p>
        </c:txPr>
        <c:crossAx val="47861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'mira nezam'!$A$5</c:f>
              <c:strCache>
                <c:ptCount val="1"/>
                <c:pt idx="0">
                  <c:v>Praha</c:v>
                </c:pt>
              </c:strCache>
            </c:strRef>
          </c:tx>
          <c:spPr>
            <a:ln>
              <a:solidFill>
                <a:srgbClr val="FFC000"/>
              </a:solidFill>
            </a:ln>
          </c:spPr>
          <c:marker>
            <c:symbol val="none"/>
          </c:marker>
          <c:cat>
            <c:numRef>
              <c:f>('mira nezam'!$B$3:$P$3;'mira nezam'!$R$3:$Y$3)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formatCode="0_ ;\-0\ ">
                  <c:v>2009</c:v>
                </c:pt>
                <c:pt idx="20" formatCode="0_ ;\-0\ ">
                  <c:v>2010</c:v>
                </c:pt>
                <c:pt idx="21" formatCode="0_ ;\-0\ ">
                  <c:v>2011</c:v>
                </c:pt>
                <c:pt idx="22" formatCode="0_ ;\-0\ ">
                  <c:v>2012</c:v>
                </c:pt>
              </c:numCache>
            </c:numRef>
          </c:cat>
          <c:val>
            <c:numRef>
              <c:f>('mira nezam'!$B$5:$P$5;'mira nezam'!$R$5:$Y$5)</c:f>
              <c:numCache>
                <c:formatCode>General</c:formatCode>
                <c:ptCount val="23"/>
                <c:pt idx="0" formatCode="0.00">
                  <c:v>0.63847747678612565</c:v>
                </c:pt>
                <c:pt idx="1">
                  <c:v>1.1599999999999988</c:v>
                </c:pt>
                <c:pt idx="2">
                  <c:v>0.32000000000000034</c:v>
                </c:pt>
                <c:pt idx="3" formatCode="0.00">
                  <c:v>0.34</c:v>
                </c:pt>
                <c:pt idx="4" formatCode="0.00">
                  <c:v>0.28008503775505317</c:v>
                </c:pt>
                <c:pt idx="5" formatCode="0.00">
                  <c:v>0.29000000000000026</c:v>
                </c:pt>
                <c:pt idx="6" formatCode="0.00">
                  <c:v>0.43000000000000027</c:v>
                </c:pt>
                <c:pt idx="7" formatCode="0.00">
                  <c:v>0.86930963205295764</c:v>
                </c:pt>
                <c:pt idx="8" formatCode="0.00">
                  <c:v>2.3134436362321416</c:v>
                </c:pt>
                <c:pt idx="9" formatCode="0.00">
                  <c:v>3.5202002625011923</c:v>
                </c:pt>
                <c:pt idx="10" formatCode="0.00">
                  <c:v>3.4202709646693155</c:v>
                </c:pt>
                <c:pt idx="11" formatCode="0.00">
                  <c:v>3.3906753293572707</c:v>
                </c:pt>
                <c:pt idx="12" formatCode="0.00">
                  <c:v>3.7348068040294478</c:v>
                </c:pt>
                <c:pt idx="13" formatCode="0.00">
                  <c:v>4.0183865502164018</c:v>
                </c:pt>
                <c:pt idx="14" formatCode="0.00">
                  <c:v>4.2401666431339819</c:v>
                </c:pt>
                <c:pt idx="15" formatCode="0.00">
                  <c:v>3.2497986914220922</c:v>
                </c:pt>
                <c:pt idx="16" formatCode="0.00">
                  <c:v>2.7222116528933675</c:v>
                </c:pt>
                <c:pt idx="17" formatCode="0.00">
                  <c:v>2.1606148590947911</c:v>
                </c:pt>
                <c:pt idx="18" formatCode="0.00">
                  <c:v>2.1370615965675692</c:v>
                </c:pt>
                <c:pt idx="19" formatCode="0.00">
                  <c:v>3.6608407527316897</c:v>
                </c:pt>
                <c:pt idx="20" formatCode="0.00">
                  <c:v>4.0714696734256295</c:v>
                </c:pt>
                <c:pt idx="21" formatCode="0.00">
                  <c:v>3.9487536583161393</c:v>
                </c:pt>
                <c:pt idx="22" formatCode="0.00">
                  <c:v>4.5227415225621996</c:v>
                </c:pt>
              </c:numCache>
            </c:numRef>
          </c:val>
          <c:smooth val="0"/>
          <c:extLst>
            <c:ext xmlns:c16="http://schemas.microsoft.com/office/drawing/2014/chart" uri="{C3380CC4-5D6E-409C-BE32-E72D297353CC}">
              <c16:uniqueId val="{00000000-F110-4805-ADB4-A003B25CFCA7}"/>
            </c:ext>
          </c:extLst>
        </c:ser>
        <c:ser>
          <c:idx val="1"/>
          <c:order val="1"/>
          <c:tx>
            <c:strRef>
              <c:f>'mira nezam'!$A$8</c:f>
              <c:strCache>
                <c:ptCount val="1"/>
                <c:pt idx="0">
                  <c:v>Plzeňský</c:v>
                </c:pt>
              </c:strCache>
            </c:strRef>
          </c:tx>
          <c:marker>
            <c:symbol val="none"/>
          </c:marker>
          <c:cat>
            <c:numRef>
              <c:f>('mira nezam'!$B$3:$P$3;'mira nezam'!$R$3:$Y$3)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formatCode="0_ ;\-0\ ">
                  <c:v>2009</c:v>
                </c:pt>
                <c:pt idx="20" formatCode="0_ ;\-0\ ">
                  <c:v>2010</c:v>
                </c:pt>
                <c:pt idx="21" formatCode="0_ ;\-0\ ">
                  <c:v>2011</c:v>
                </c:pt>
                <c:pt idx="22" formatCode="0_ ;\-0\ ">
                  <c:v>2012</c:v>
                </c:pt>
              </c:numCache>
            </c:numRef>
          </c:cat>
          <c:val>
            <c:numRef>
              <c:f>('mira nezam'!$B$8:$P$8;'mira nezam'!$R$8:$Y$8)</c:f>
              <c:numCache>
                <c:formatCode>0.00</c:formatCode>
                <c:ptCount val="23"/>
                <c:pt idx="0">
                  <c:v>0.65078510280724255</c:v>
                </c:pt>
                <c:pt idx="1">
                  <c:v>3.9716082752884896</c:v>
                </c:pt>
                <c:pt idx="2">
                  <c:v>2.9805698724760892</c:v>
                </c:pt>
                <c:pt idx="3">
                  <c:v>3.6909171500492497</c:v>
                </c:pt>
                <c:pt idx="4">
                  <c:v>2.5588279623327952</c:v>
                </c:pt>
                <c:pt idx="5">
                  <c:v>2.19</c:v>
                </c:pt>
                <c:pt idx="6">
                  <c:v>2.63</c:v>
                </c:pt>
                <c:pt idx="7">
                  <c:v>4.2303066894751185</c:v>
                </c:pt>
                <c:pt idx="8">
                  <c:v>6.0869351327124459</c:v>
                </c:pt>
                <c:pt idx="9">
                  <c:v>7.4282850613277756</c:v>
                </c:pt>
                <c:pt idx="10">
                  <c:v>6.4728479133927062</c:v>
                </c:pt>
                <c:pt idx="11">
                  <c:v>6.519206747975467</c:v>
                </c:pt>
                <c:pt idx="12">
                  <c:v>7.0588974355394862</c:v>
                </c:pt>
                <c:pt idx="13">
                  <c:v>7.6030538640370278</c:v>
                </c:pt>
                <c:pt idx="14">
                  <c:v>7.4058308032745925</c:v>
                </c:pt>
                <c:pt idx="15">
                  <c:v>6.4455738613041991</c:v>
                </c:pt>
                <c:pt idx="16">
                  <c:v>5.5970667389622495</c:v>
                </c:pt>
                <c:pt idx="17">
                  <c:v>4.4334669580927928</c:v>
                </c:pt>
                <c:pt idx="18">
                  <c:v>5.028837587333344</c:v>
                </c:pt>
                <c:pt idx="19">
                  <c:v>8.1609524639774751</c:v>
                </c:pt>
                <c:pt idx="20">
                  <c:v>8.2455312517462236</c:v>
                </c:pt>
                <c:pt idx="21">
                  <c:v>7.0093255661509106</c:v>
                </c:pt>
                <c:pt idx="22">
                  <c:v>7.3058642072460502</c:v>
                </c:pt>
              </c:numCache>
            </c:numRef>
          </c:val>
          <c:smooth val="0"/>
          <c:extLst>
            <c:ext xmlns:c16="http://schemas.microsoft.com/office/drawing/2014/chart" uri="{C3380CC4-5D6E-409C-BE32-E72D297353CC}">
              <c16:uniqueId val="{00000001-F110-4805-ADB4-A003B25CFCA7}"/>
            </c:ext>
          </c:extLst>
        </c:ser>
        <c:ser>
          <c:idx val="2"/>
          <c:order val="2"/>
          <c:tx>
            <c:strRef>
              <c:f>'mira nezam'!$A$10</c:f>
              <c:strCache>
                <c:ptCount val="1"/>
                <c:pt idx="0">
                  <c:v>Ústecký</c:v>
                </c:pt>
              </c:strCache>
            </c:strRef>
          </c:tx>
          <c:marker>
            <c:symbol val="none"/>
          </c:marker>
          <c:cat>
            <c:numRef>
              <c:f>('mira nezam'!$B$3:$P$3;'mira nezam'!$R$3:$Y$3)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formatCode="0_ ;\-0\ ">
                  <c:v>2009</c:v>
                </c:pt>
                <c:pt idx="20" formatCode="0_ ;\-0\ ">
                  <c:v>2010</c:v>
                </c:pt>
                <c:pt idx="21" formatCode="0_ ;\-0\ ">
                  <c:v>2011</c:v>
                </c:pt>
                <c:pt idx="22" formatCode="0_ ;\-0\ ">
                  <c:v>2012</c:v>
                </c:pt>
              </c:numCache>
            </c:numRef>
          </c:cat>
          <c:val>
            <c:numRef>
              <c:f>('mira nezam'!$B$10:$P$10;'mira nezam'!$R$10:$Y$10)</c:f>
              <c:numCache>
                <c:formatCode>0.00</c:formatCode>
                <c:ptCount val="23"/>
                <c:pt idx="0">
                  <c:v>0.66591012312458431</c:v>
                </c:pt>
                <c:pt idx="1">
                  <c:v>4.4692304380583394</c:v>
                </c:pt>
                <c:pt idx="2">
                  <c:v>3.5778116957392037</c:v>
                </c:pt>
                <c:pt idx="3">
                  <c:v>5.2326863468634688</c:v>
                </c:pt>
                <c:pt idx="4">
                  <c:v>5.2448051434469907</c:v>
                </c:pt>
                <c:pt idx="5">
                  <c:v>5.79</c:v>
                </c:pt>
                <c:pt idx="6">
                  <c:v>7.05</c:v>
                </c:pt>
                <c:pt idx="7">
                  <c:v>10.001832551993258</c:v>
                </c:pt>
                <c:pt idx="8">
                  <c:v>13.180753216270686</c:v>
                </c:pt>
                <c:pt idx="9">
                  <c:v>15.915114873035074</c:v>
                </c:pt>
                <c:pt idx="10">
                  <c:v>16.145947020959753</c:v>
                </c:pt>
                <c:pt idx="11">
                  <c:v>15.83293587333652</c:v>
                </c:pt>
                <c:pt idx="12">
                  <c:v>17.131138070479494</c:v>
                </c:pt>
                <c:pt idx="13">
                  <c:v>17.937679232585548</c:v>
                </c:pt>
                <c:pt idx="14">
                  <c:v>16.932583467155723</c:v>
                </c:pt>
                <c:pt idx="15">
                  <c:v>15.4116197053067</c:v>
                </c:pt>
                <c:pt idx="16">
                  <c:v>13.768523343297762</c:v>
                </c:pt>
                <c:pt idx="17">
                  <c:v>10.961799577261729</c:v>
                </c:pt>
                <c:pt idx="18">
                  <c:v>10.256524335272974</c:v>
                </c:pt>
                <c:pt idx="19">
                  <c:v>13.608064930942518</c:v>
                </c:pt>
                <c:pt idx="20">
                  <c:v>13.900836320191159</c:v>
                </c:pt>
                <c:pt idx="21">
                  <c:v>12.939940826371394</c:v>
                </c:pt>
                <c:pt idx="22">
                  <c:v>14.019689825518078</c:v>
                </c:pt>
              </c:numCache>
            </c:numRef>
          </c:val>
          <c:smooth val="0"/>
          <c:extLst>
            <c:ext xmlns:c16="http://schemas.microsoft.com/office/drawing/2014/chart" uri="{C3380CC4-5D6E-409C-BE32-E72D297353CC}">
              <c16:uniqueId val="{00000002-F110-4805-ADB4-A003B25CFCA7}"/>
            </c:ext>
          </c:extLst>
        </c:ser>
        <c:ser>
          <c:idx val="3"/>
          <c:order val="3"/>
          <c:tx>
            <c:strRef>
              <c:f>'mira nezam'!$A$18</c:f>
              <c:strCache>
                <c:ptCount val="1"/>
                <c:pt idx="0">
                  <c:v>Moravskoslezský</c:v>
                </c:pt>
              </c:strCache>
            </c:strRef>
          </c:tx>
          <c:marker>
            <c:symbol val="none"/>
          </c:marker>
          <c:cat>
            <c:numRef>
              <c:f>('mira nezam'!$B$3:$P$3;'mira nezam'!$R$3:$Y$3)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formatCode="0_ ;\-0\ ">
                  <c:v>2009</c:v>
                </c:pt>
                <c:pt idx="20" formatCode="0_ ;\-0\ ">
                  <c:v>2010</c:v>
                </c:pt>
                <c:pt idx="21" formatCode="0_ ;\-0\ ">
                  <c:v>2011</c:v>
                </c:pt>
                <c:pt idx="22" formatCode="0_ ;\-0\ ">
                  <c:v>2012</c:v>
                </c:pt>
              </c:numCache>
            </c:numRef>
          </c:cat>
          <c:val>
            <c:numRef>
              <c:f>('mira nezam'!$B$18:$P$18;'mira nezam'!$R$18:$Y$18)</c:f>
              <c:numCache>
                <c:formatCode>0.00</c:formatCode>
                <c:ptCount val="23"/>
                <c:pt idx="0">
                  <c:v>1.265374661023716</c:v>
                </c:pt>
                <c:pt idx="1">
                  <c:v>6.3004335506519507</c:v>
                </c:pt>
                <c:pt idx="2">
                  <c:v>4.0634566812332116</c:v>
                </c:pt>
                <c:pt idx="3">
                  <c:v>6.6286744254135552</c:v>
                </c:pt>
                <c:pt idx="4">
                  <c:v>5.9884355040747117</c:v>
                </c:pt>
                <c:pt idx="5">
                  <c:v>5.07</c:v>
                </c:pt>
                <c:pt idx="6">
                  <c:v>5.67</c:v>
                </c:pt>
                <c:pt idx="7">
                  <c:v>7.8492533788364849</c:v>
                </c:pt>
                <c:pt idx="8">
                  <c:v>11.449787460364547</c:v>
                </c:pt>
                <c:pt idx="9">
                  <c:v>14.936800081630562</c:v>
                </c:pt>
                <c:pt idx="10">
                  <c:v>15.132597568778003</c:v>
                </c:pt>
                <c:pt idx="11">
                  <c:v>15.111314963130216</c:v>
                </c:pt>
                <c:pt idx="12">
                  <c:v>15.889093143988342</c:v>
                </c:pt>
                <c:pt idx="13">
                  <c:v>16.840877910605727</c:v>
                </c:pt>
                <c:pt idx="14">
                  <c:v>16.84988355265051</c:v>
                </c:pt>
                <c:pt idx="15">
                  <c:v>14.2304858939062</c:v>
                </c:pt>
                <c:pt idx="16">
                  <c:v>12.583186828497773</c:v>
                </c:pt>
                <c:pt idx="17">
                  <c:v>9.6162760832659906</c:v>
                </c:pt>
                <c:pt idx="18">
                  <c:v>8.4864457713406178</c:v>
                </c:pt>
                <c:pt idx="19">
                  <c:v>12.142674962321751</c:v>
                </c:pt>
                <c:pt idx="20">
                  <c:v>12.356143539983618</c:v>
                </c:pt>
                <c:pt idx="21">
                  <c:v>11.183260730381511</c:v>
                </c:pt>
                <c:pt idx="22">
                  <c:v>12.341718696966588</c:v>
                </c:pt>
              </c:numCache>
            </c:numRef>
          </c:val>
          <c:smooth val="0"/>
          <c:extLst>
            <c:ext xmlns:c16="http://schemas.microsoft.com/office/drawing/2014/chart" uri="{C3380CC4-5D6E-409C-BE32-E72D297353CC}">
              <c16:uniqueId val="{00000003-F110-4805-ADB4-A003B25CFCA7}"/>
            </c:ext>
          </c:extLst>
        </c:ser>
        <c:ser>
          <c:idx val="4"/>
          <c:order val="4"/>
          <c:tx>
            <c:strRef>
              <c:f>'mira nezam'!$A$15</c:f>
              <c:strCache>
                <c:ptCount val="1"/>
                <c:pt idx="0">
                  <c:v>Jihomoravský</c:v>
                </c:pt>
              </c:strCache>
            </c:strRef>
          </c:tx>
          <c:marker>
            <c:symbol val="none"/>
          </c:marker>
          <c:cat>
            <c:numRef>
              <c:f>('mira nezam'!$B$3:$P$3;'mira nezam'!$R$3:$Y$3)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formatCode="0_ ;\-0\ ">
                  <c:v>2009</c:v>
                </c:pt>
                <c:pt idx="20" formatCode="0_ ;\-0\ ">
                  <c:v>2010</c:v>
                </c:pt>
                <c:pt idx="21" formatCode="0_ ;\-0\ ">
                  <c:v>2011</c:v>
                </c:pt>
                <c:pt idx="22" formatCode="0_ ;\-0\ ">
                  <c:v>2012</c:v>
                </c:pt>
              </c:numCache>
            </c:numRef>
          </c:cat>
          <c:val>
            <c:numRef>
              <c:f>('mira nezam'!$B$15:$P$15;'mira nezam'!$R$15:$Y$15)</c:f>
              <c:numCache>
                <c:formatCode>0.00</c:formatCode>
                <c:ptCount val="23"/>
                <c:pt idx="0">
                  <c:v>0.70654024805759563</c:v>
                </c:pt>
                <c:pt idx="1">
                  <c:v>5.3635599753314791</c:v>
                </c:pt>
                <c:pt idx="2">
                  <c:v>3.6040946059083852</c:v>
                </c:pt>
                <c:pt idx="3">
                  <c:v>5.2751636548036203</c:v>
                </c:pt>
                <c:pt idx="4">
                  <c:v>3.2045192571421466</c:v>
                </c:pt>
                <c:pt idx="5">
                  <c:v>2.92</c:v>
                </c:pt>
                <c:pt idx="6">
                  <c:v>3.4</c:v>
                </c:pt>
                <c:pt idx="7">
                  <c:v>5.3690201804925328</c:v>
                </c:pt>
                <c:pt idx="8">
                  <c:v>7.9160844138209727</c:v>
                </c:pt>
                <c:pt idx="9">
                  <c:v>9.8549482874948175</c:v>
                </c:pt>
                <c:pt idx="10">
                  <c:v>9.3493879953601908</c:v>
                </c:pt>
                <c:pt idx="11">
                  <c:v>9.7258063093652805</c:v>
                </c:pt>
                <c:pt idx="12">
                  <c:v>11.195409280093257</c:v>
                </c:pt>
                <c:pt idx="13">
                  <c:v>11.450654108163155</c:v>
                </c:pt>
                <c:pt idx="14">
                  <c:v>11.557717888827224</c:v>
                </c:pt>
                <c:pt idx="15">
                  <c:v>10.209441404758868</c:v>
                </c:pt>
                <c:pt idx="16">
                  <c:v>8.8156994506276263</c:v>
                </c:pt>
                <c:pt idx="17">
                  <c:v>6.918818728543739</c:v>
                </c:pt>
                <c:pt idx="18">
                  <c:v>6.8268222773656726</c:v>
                </c:pt>
                <c:pt idx="19">
                  <c:v>10.586727233735607</c:v>
                </c:pt>
                <c:pt idx="20">
                  <c:v>10.86676921898539</c:v>
                </c:pt>
                <c:pt idx="21">
                  <c:v>9.8064259718364948</c:v>
                </c:pt>
                <c:pt idx="22">
                  <c:v>10.415447723990244</c:v>
                </c:pt>
              </c:numCache>
            </c:numRef>
          </c:val>
          <c:smooth val="0"/>
          <c:extLst>
            <c:ext xmlns:c16="http://schemas.microsoft.com/office/drawing/2014/chart" uri="{C3380CC4-5D6E-409C-BE32-E72D297353CC}">
              <c16:uniqueId val="{00000004-F110-4805-ADB4-A003B25CFCA7}"/>
            </c:ext>
          </c:extLst>
        </c:ser>
        <c:ser>
          <c:idx val="5"/>
          <c:order val="5"/>
          <c:tx>
            <c:strRef>
              <c:f>'mira nezam'!$A$4</c:f>
              <c:strCache>
                <c:ptCount val="1"/>
                <c:pt idx="0">
                  <c:v>Česká republika</c:v>
                </c:pt>
              </c:strCache>
            </c:strRef>
          </c:tx>
          <c:spPr>
            <a:ln>
              <a:solidFill>
                <a:srgbClr val="FF0000"/>
              </a:solidFill>
            </a:ln>
          </c:spPr>
          <c:marker>
            <c:symbol val="none"/>
          </c:marker>
          <c:val>
            <c:numRef>
              <c:f>('mira nezam'!$B$4:$P$4;'mira nezam'!$R$4:$Y$4)</c:f>
              <c:numCache>
                <c:formatCode>0.00</c:formatCode>
                <c:ptCount val="23"/>
                <c:pt idx="0">
                  <c:v>0.65700000000000081</c:v>
                </c:pt>
                <c:pt idx="1">
                  <c:v>4.13</c:v>
                </c:pt>
                <c:pt idx="2">
                  <c:v>2.57</c:v>
                </c:pt>
                <c:pt idx="3">
                  <c:v>3.52</c:v>
                </c:pt>
                <c:pt idx="4">
                  <c:v>3.19</c:v>
                </c:pt>
                <c:pt idx="5">
                  <c:v>2.9299999999999997</c:v>
                </c:pt>
                <c:pt idx="6">
                  <c:v>3.52</c:v>
                </c:pt>
                <c:pt idx="7">
                  <c:v>5.2328719573800742</c:v>
                </c:pt>
                <c:pt idx="8" formatCode="#,##0.00">
                  <c:v>7.483871813695961</c:v>
                </c:pt>
                <c:pt idx="9">
                  <c:v>9.3711984151967691</c:v>
                </c:pt>
                <c:pt idx="10">
                  <c:v>8.7770364574907607</c:v>
                </c:pt>
                <c:pt idx="11">
                  <c:v>8.8968117525287926</c:v>
                </c:pt>
                <c:pt idx="12">
                  <c:v>9.8068633078411622</c:v>
                </c:pt>
                <c:pt idx="13">
                  <c:v>10.306007207859041</c:v>
                </c:pt>
                <c:pt idx="14">
                  <c:v>10.331823829409654</c:v>
                </c:pt>
                <c:pt idx="15">
                  <c:v>8.8770197544510037</c:v>
                </c:pt>
                <c:pt idx="16">
                  <c:v>7.665583841947976</c:v>
                </c:pt>
                <c:pt idx="17">
                  <c:v>5.982298171652733</c:v>
                </c:pt>
                <c:pt idx="18">
                  <c:v>5.9601641680320654</c:v>
                </c:pt>
                <c:pt idx="19">
                  <c:v>9.2444706038979909</c:v>
                </c:pt>
                <c:pt idx="20">
                  <c:v>9.5664645425634465</c:v>
                </c:pt>
                <c:pt idx="21">
                  <c:v>8.6169069038877204</c:v>
                </c:pt>
                <c:pt idx="22">
                  <c:v>9.3580202223638729</c:v>
                </c:pt>
              </c:numCache>
            </c:numRef>
          </c:val>
          <c:smooth val="0"/>
          <c:extLst>
            <c:ext xmlns:c16="http://schemas.microsoft.com/office/drawing/2014/chart" uri="{C3380CC4-5D6E-409C-BE32-E72D297353CC}">
              <c16:uniqueId val="{00000005-F110-4805-ADB4-A003B25CFCA7}"/>
            </c:ext>
          </c:extLst>
        </c:ser>
        <c:dLbls>
          <c:showLegendKey val="0"/>
          <c:showVal val="0"/>
          <c:showCatName val="0"/>
          <c:showSerName val="0"/>
          <c:showPercent val="0"/>
          <c:showBubbleSize val="0"/>
        </c:dLbls>
        <c:smooth val="0"/>
        <c:axId val="39045376"/>
        <c:axId val="39129088"/>
      </c:lineChart>
      <c:catAx>
        <c:axId val="39045376"/>
        <c:scaling>
          <c:orientation val="minMax"/>
        </c:scaling>
        <c:delete val="0"/>
        <c:axPos val="b"/>
        <c:numFmt formatCode="General" sourceLinked="1"/>
        <c:majorTickMark val="out"/>
        <c:minorTickMark val="none"/>
        <c:tickLblPos val="nextTo"/>
        <c:txPr>
          <a:bodyPr/>
          <a:lstStyle/>
          <a:p>
            <a:pPr>
              <a:defRPr sz="1400" b="1">
                <a:latin typeface="Consolas" panose="020B0609020204030204" pitchFamily="49" charset="0"/>
                <a:cs typeface="Consolas" panose="020B0609020204030204" pitchFamily="49" charset="0"/>
              </a:defRPr>
            </a:pPr>
            <a:endParaRPr lang="cs-CZ"/>
          </a:p>
        </c:txPr>
        <c:crossAx val="39129088"/>
        <c:crosses val="autoZero"/>
        <c:auto val="1"/>
        <c:lblAlgn val="ctr"/>
        <c:lblOffset val="100"/>
        <c:tickLblSkip val="2"/>
        <c:tickMarkSkip val="2"/>
        <c:noMultiLvlLbl val="0"/>
      </c:catAx>
      <c:valAx>
        <c:axId val="39129088"/>
        <c:scaling>
          <c:orientation val="minMax"/>
        </c:scaling>
        <c:delete val="0"/>
        <c:axPos val="l"/>
        <c:majorGridlines>
          <c:spPr>
            <a:ln>
              <a:prstDash val="sysDot"/>
            </a:ln>
          </c:spPr>
        </c:majorGridlines>
        <c:numFmt formatCode="0.0" sourceLinked="0"/>
        <c:majorTickMark val="out"/>
        <c:minorTickMark val="none"/>
        <c:tickLblPos val="nextTo"/>
        <c:txPr>
          <a:bodyPr/>
          <a:lstStyle/>
          <a:p>
            <a:pPr>
              <a:defRPr sz="1400">
                <a:latin typeface="Consolas" panose="020B0609020204030204" pitchFamily="49" charset="0"/>
                <a:cs typeface="Consolas" panose="020B0609020204030204" pitchFamily="49" charset="0"/>
              </a:defRPr>
            </a:pPr>
            <a:endParaRPr lang="cs-CZ"/>
          </a:p>
        </c:txPr>
        <c:crossAx val="39045376"/>
        <c:crosses val="autoZero"/>
        <c:crossBetween val="between"/>
      </c:valAx>
    </c:plotArea>
    <c:legend>
      <c:legendPos val="r"/>
      <c:overlay val="0"/>
      <c:txPr>
        <a:bodyPr/>
        <a:lstStyle/>
        <a:p>
          <a:pPr>
            <a:defRPr sz="1400"/>
          </a:pPr>
          <a:endParaRPr lang="cs-CZ"/>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27.01.2026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101144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24032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45321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94954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93331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67775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066376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1858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58872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65741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30149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03445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080039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246502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70379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75773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552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81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328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735131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153973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60043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608673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42819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928305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36855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735597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676789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752136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2370643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387302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633160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99556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115447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653547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195946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4015431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74872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450846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1026430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33596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3109145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68052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349057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448247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823793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3588123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649310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961139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132728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3480299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56286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888260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2930749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66712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462975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4813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556600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2122512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2265396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26712059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21820115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4106125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9876480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854427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105591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7665674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803191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5581972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3986044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14997380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85303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07953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52028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Makroekonomické prostředí a jeho vliv na manažerské rozhodování</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444208" y="3723878"/>
            <a:ext cx="252806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Michal Tvrdoň</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ekonomie a veřejné správy</a:t>
            </a:r>
          </a:p>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cs-CZ" sz="2600" b="1" dirty="0"/>
              <a:t>Ekonomický koloběh – mikroekonomický přístup</a:t>
            </a:r>
          </a:p>
        </p:txBody>
      </p:sp>
      <p:graphicFrame>
        <p:nvGraphicFramePr>
          <p:cNvPr id="7" name="Objekt 6"/>
          <p:cNvGraphicFramePr>
            <a:graphicFrameLocks noChangeAspect="1"/>
          </p:cNvGraphicFramePr>
          <p:nvPr>
            <p:extLst>
              <p:ext uri="{D42A27DB-BD31-4B8C-83A1-F6EECF244321}">
                <p14:modId xmlns:p14="http://schemas.microsoft.com/office/powerpoint/2010/main" val="1192564707"/>
              </p:ext>
            </p:extLst>
          </p:nvPr>
        </p:nvGraphicFramePr>
        <p:xfrm>
          <a:off x="971600" y="555526"/>
          <a:ext cx="6718600" cy="3981004"/>
        </p:xfrm>
        <a:graphic>
          <a:graphicData uri="http://schemas.openxmlformats.org/presentationml/2006/ole">
            <mc:AlternateContent xmlns:mc="http://schemas.openxmlformats.org/markup-compatibility/2006">
              <mc:Choice xmlns:v="urn:schemas-microsoft-com:vml" Requires="v">
                <p:oleObj name="obrázek" r:id="rId3" imgW="4914900" imgH="2857500" progId="Word.Picture.8">
                  <p:embed/>
                </p:oleObj>
              </mc:Choice>
              <mc:Fallback>
                <p:oleObj name="obrázek" r:id="rId3" imgW="4914900" imgH="2857500" progId="Word.Picture.8">
                  <p:embed/>
                  <p:pic>
                    <p:nvPicPr>
                      <p:cNvPr id="4" name="Obj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55526"/>
                        <a:ext cx="6718600" cy="39810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975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cs-CZ" sz="2600" b="1" dirty="0"/>
              <a:t>Ekonomický koloběh – makroekonomický přístup</a:t>
            </a:r>
          </a:p>
        </p:txBody>
      </p:sp>
      <p:pic>
        <p:nvPicPr>
          <p:cNvPr id="2" name="Obrázek 1"/>
          <p:cNvPicPr>
            <a:picLocks noChangeAspect="1"/>
          </p:cNvPicPr>
          <p:nvPr/>
        </p:nvPicPr>
        <p:blipFill>
          <a:blip r:embed="rId3"/>
          <a:stretch>
            <a:fillRect/>
          </a:stretch>
        </p:blipFill>
        <p:spPr>
          <a:xfrm>
            <a:off x="1403648" y="843558"/>
            <a:ext cx="5616624" cy="3855299"/>
          </a:xfrm>
          <a:prstGeom prst="rect">
            <a:avLst/>
          </a:prstGeom>
        </p:spPr>
      </p:pic>
    </p:spTree>
    <p:extLst>
      <p:ext uri="{BB962C8B-B14F-4D97-AF65-F5344CB8AC3E}">
        <p14:creationId xmlns:p14="http://schemas.microsoft.com/office/powerpoint/2010/main" val="35077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978246"/>
            <a:ext cx="3168352" cy="3672408"/>
          </a:xfrm>
          <a:prstGeom prst="rect">
            <a:avLst/>
          </a:prstGeom>
        </p:spPr>
        <p:txBody>
          <a:bodyPr>
            <a:noAutofit/>
          </a:body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firmy?</a:t>
            </a:r>
          </a:p>
          <a:p>
            <a:pPr marL="68580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Dosahování zisku, resp. maximalizace zisku</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Ale také alternativní cíle:</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Tržní podíl</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Dlouhodobé přežití</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Expanze a růst firmy</a:t>
            </a: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Cíle státu vs. cíle firmy vs. cíle regionu</a:t>
            </a:r>
            <a:endParaRPr lang="cs-CZ" sz="2800" b="1" dirty="0"/>
          </a:p>
        </p:txBody>
      </p:sp>
      <p:sp>
        <p:nvSpPr>
          <p:cNvPr id="4" name="Zástupný symbol pro obsah 2"/>
          <p:cNvSpPr txBox="1">
            <a:spLocks/>
          </p:cNvSpPr>
          <p:nvPr/>
        </p:nvSpPr>
        <p:spPr>
          <a:xfrm>
            <a:off x="3042084" y="978246"/>
            <a:ext cx="3168352"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1200"/>
              </a:spcBef>
              <a:buFont typeface="Arial" panose="020B0604020202020204" pitchFamily="34" charset="0"/>
              <a:buNone/>
            </a:pPr>
            <a:r>
              <a:rPr lang="cs-CZ" sz="2400" b="1" u="sng" dirty="0">
                <a:solidFill>
                  <a:srgbClr val="002060"/>
                </a:solidFill>
                <a:latin typeface="Times New Roman" panose="02020603050405020304" pitchFamily="18" charset="0"/>
                <a:cs typeface="Times New Roman" panose="02020603050405020304" pitchFamily="18" charset="0"/>
              </a:rPr>
              <a:t>Cíle státu?</a:t>
            </a:r>
          </a:p>
          <a:p>
            <a:pPr marL="68580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Zvyšování blahobytu obyvatelstva</a:t>
            </a:r>
          </a:p>
          <a:p>
            <a:pPr indent="0">
              <a:spcBef>
                <a:spcPts val="1200"/>
              </a:spcBef>
              <a:buFont typeface="Arial" panose="020B0604020202020204" pitchFamily="34" charset="0"/>
              <a:buNone/>
            </a:pPr>
            <a:r>
              <a:rPr lang="cs-CZ" sz="1600" b="1" u="sng" dirty="0">
                <a:solidFill>
                  <a:srgbClr val="002060"/>
                </a:solidFill>
                <a:latin typeface="Times New Roman" panose="02020603050405020304" pitchFamily="18" charset="0"/>
                <a:cs typeface="Times New Roman" panose="02020603050405020304" pitchFamily="18" charset="0"/>
              </a:rPr>
              <a:t>determinanty: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Ekonomický růst</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Nízká míra nezaměstnanosti</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Cenová stabilita a kurzová stabilita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Vnější rovnováha</a:t>
            </a:r>
          </a:p>
          <a:p>
            <a:pPr marL="685800">
              <a:spcBef>
                <a:spcPts val="1200"/>
              </a:spcBef>
            </a:pPr>
            <a:endParaRPr lang="cs-CZ" sz="1600" b="1" dirty="0">
              <a:solidFill>
                <a:srgbClr val="002060"/>
              </a:solidFill>
              <a:latin typeface="Times New Roman" panose="02020603050405020304" pitchFamily="18" charset="0"/>
              <a:cs typeface="Times New Roman" panose="02020603050405020304" pitchFamily="18" charset="0"/>
            </a:endParaRP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5970930" y="978246"/>
            <a:ext cx="3168352"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1200"/>
              </a:spcBef>
              <a:buFont typeface="Arial" panose="020B0604020202020204" pitchFamily="34" charset="0"/>
              <a:buNone/>
            </a:pPr>
            <a:r>
              <a:rPr lang="cs-CZ" sz="2400" b="1" u="sng" dirty="0">
                <a:solidFill>
                  <a:srgbClr val="002060"/>
                </a:solidFill>
                <a:latin typeface="Times New Roman" panose="02020603050405020304" pitchFamily="18" charset="0"/>
                <a:cs typeface="Times New Roman" panose="02020603050405020304" pitchFamily="18" charset="0"/>
              </a:rPr>
              <a:t>Cíle regionu?</a:t>
            </a:r>
          </a:p>
          <a:p>
            <a:pPr marL="68580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Konkurenceschopný region + spokojení lidé</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determinanty: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Inovace, konkurenceschopnost</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Infrastruktura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Vzdělaná pracovní síla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Kvalitní zdravotnictví a sociální služby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Kultura, služby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Efektivní správa věcí veřejných</a:t>
            </a:r>
          </a:p>
          <a:p>
            <a:pPr marL="685800">
              <a:spcBef>
                <a:spcPts val="1200"/>
              </a:spcBef>
            </a:pPr>
            <a:endParaRPr lang="cs-CZ" sz="1600" b="1" dirty="0">
              <a:solidFill>
                <a:srgbClr val="002060"/>
              </a:solidFill>
              <a:latin typeface="Times New Roman" panose="02020603050405020304" pitchFamily="18" charset="0"/>
              <a:cs typeface="Times New Roman" panose="02020603050405020304" pitchFamily="18" charset="0"/>
            </a:endParaRP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43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600"/>
              </a:spcBef>
            </a:pPr>
            <a:r>
              <a:rPr lang="cs-CZ" sz="2200" dirty="0">
                <a:solidFill>
                  <a:srgbClr val="002060"/>
                </a:solidFill>
                <a:latin typeface="Times New Roman" panose="02020603050405020304" pitchFamily="18" charset="0"/>
                <a:cs typeface="Times New Roman" panose="02020603050405020304" pitchFamily="18" charset="0"/>
              </a:rPr>
              <a:t>Vývoj ekonomiky a jeho sledování zajímá domácnosti, firmy, stát a koneckonců i zahraničí</a:t>
            </a:r>
          </a:p>
          <a:p>
            <a:pPr indent="373063">
              <a:spcBef>
                <a:spcPts val="600"/>
              </a:spcBef>
            </a:pPr>
            <a:r>
              <a:rPr lang="cs-CZ" sz="2200" b="1" u="sng" dirty="0">
                <a:solidFill>
                  <a:srgbClr val="002060"/>
                </a:solidFill>
                <a:latin typeface="Times New Roman" panose="02020603050405020304" pitchFamily="18" charset="0"/>
                <a:cs typeface="Times New Roman" panose="02020603050405020304" pitchFamily="18" charset="0"/>
              </a:rPr>
              <a:t>PROČ?</a:t>
            </a:r>
          </a:p>
          <a:p>
            <a:pPr indent="373063">
              <a:spcBef>
                <a:spcPts val="600"/>
              </a:spcBef>
            </a:pPr>
            <a:r>
              <a:rPr lang="cs-CZ" sz="2200" u="sng" dirty="0">
                <a:solidFill>
                  <a:srgbClr val="002060"/>
                </a:solidFill>
                <a:latin typeface="Times New Roman" panose="02020603050405020304" pitchFamily="18" charset="0"/>
                <a:cs typeface="Times New Roman" panose="02020603050405020304" pitchFamily="18" charset="0"/>
              </a:rPr>
              <a:t>Domácnosti</a:t>
            </a:r>
            <a:r>
              <a:rPr lang="cs-CZ" sz="2200" dirty="0">
                <a:solidFill>
                  <a:srgbClr val="002060"/>
                </a:solidFill>
                <a:latin typeface="Times New Roman" panose="02020603050405020304" pitchFamily="18" charset="0"/>
                <a:cs typeface="Times New Roman" panose="02020603050405020304" pitchFamily="18" charset="0"/>
              </a:rPr>
              <a:t> – mzdy, důchody, investice do infrastruktury, jistota zaměstnání</a:t>
            </a:r>
          </a:p>
          <a:p>
            <a:pPr indent="373063">
              <a:spcBef>
                <a:spcPts val="600"/>
              </a:spcBef>
            </a:pPr>
            <a:r>
              <a:rPr lang="cs-CZ" sz="2200" u="sng" dirty="0">
                <a:solidFill>
                  <a:srgbClr val="002060"/>
                </a:solidFill>
                <a:latin typeface="Times New Roman" panose="02020603050405020304" pitchFamily="18" charset="0"/>
                <a:cs typeface="Times New Roman" panose="02020603050405020304" pitchFamily="18" charset="0"/>
              </a:rPr>
              <a:t>Firmy</a:t>
            </a:r>
            <a:r>
              <a:rPr lang="cs-CZ" sz="2200" dirty="0">
                <a:solidFill>
                  <a:srgbClr val="002060"/>
                </a:solidFill>
                <a:latin typeface="Times New Roman" panose="02020603050405020304" pitchFamily="18" charset="0"/>
                <a:cs typeface="Times New Roman" panose="02020603050405020304" pitchFamily="18" charset="0"/>
              </a:rPr>
              <a:t>  - kolik investovat, mzdy, kolik vyrábět, stanovení ceny</a:t>
            </a:r>
          </a:p>
          <a:p>
            <a:pPr indent="373063">
              <a:spcBef>
                <a:spcPts val="600"/>
              </a:spcBef>
            </a:pPr>
            <a:r>
              <a:rPr lang="cs-CZ" sz="2200" u="sng" dirty="0">
                <a:solidFill>
                  <a:srgbClr val="002060"/>
                </a:solidFill>
                <a:latin typeface="Times New Roman" panose="02020603050405020304" pitchFamily="18" charset="0"/>
                <a:cs typeface="Times New Roman" panose="02020603050405020304" pitchFamily="18" charset="0"/>
              </a:rPr>
              <a:t>Stát</a:t>
            </a:r>
            <a:r>
              <a:rPr lang="cs-CZ" sz="2200" dirty="0">
                <a:solidFill>
                  <a:srgbClr val="002060"/>
                </a:solidFill>
                <a:latin typeface="Times New Roman" panose="02020603050405020304" pitchFamily="18" charset="0"/>
                <a:cs typeface="Times New Roman" panose="02020603050405020304" pitchFamily="18" charset="0"/>
              </a:rPr>
              <a:t> – kurz měny (CB), daně, rozpočet</a:t>
            </a:r>
          </a:p>
          <a:p>
            <a:pPr indent="373063">
              <a:spcBef>
                <a:spcPts val="600"/>
              </a:spcBef>
            </a:pPr>
            <a:r>
              <a:rPr lang="cs-CZ" sz="2200" u="sng" dirty="0">
                <a:solidFill>
                  <a:srgbClr val="002060"/>
                </a:solidFill>
                <a:latin typeface="Times New Roman" panose="02020603050405020304" pitchFamily="18" charset="0"/>
                <a:cs typeface="Times New Roman" panose="02020603050405020304" pitchFamily="18" charset="0"/>
              </a:rPr>
              <a:t>Politici</a:t>
            </a:r>
            <a:r>
              <a:rPr lang="cs-CZ" sz="2200" dirty="0">
                <a:solidFill>
                  <a:srgbClr val="002060"/>
                </a:solidFill>
                <a:latin typeface="Times New Roman" panose="02020603050405020304" pitchFamily="18" charset="0"/>
                <a:cs typeface="Times New Roman" panose="02020603050405020304" pitchFamily="18" charset="0"/>
              </a:rPr>
              <a:t> – chtějí znovuzvolení</a:t>
            </a:r>
          </a:p>
          <a:p>
            <a:pPr indent="373063">
              <a:spcBef>
                <a:spcPts val="600"/>
              </a:spcBef>
            </a:pPr>
            <a:r>
              <a:rPr lang="cs-CZ" sz="2200" u="sng" dirty="0">
                <a:solidFill>
                  <a:srgbClr val="002060"/>
                </a:solidFill>
                <a:latin typeface="Times New Roman" panose="02020603050405020304" pitchFamily="18" charset="0"/>
                <a:cs typeface="Times New Roman" panose="02020603050405020304" pitchFamily="18" charset="0"/>
              </a:rPr>
              <a:t>Zahraničí</a:t>
            </a:r>
            <a:r>
              <a:rPr lang="cs-CZ" sz="2200" dirty="0">
                <a:solidFill>
                  <a:srgbClr val="002060"/>
                </a:solidFill>
                <a:latin typeface="Times New Roman" panose="02020603050405020304" pitchFamily="18" charset="0"/>
                <a:cs typeface="Times New Roman" panose="02020603050405020304" pitchFamily="18" charset="0"/>
              </a:rPr>
              <a:t> – EU, investice, zahraniční obchod, půjčky</a:t>
            </a: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Makroekonomické souvislosti</a:t>
            </a:r>
            <a:endParaRPr lang="cs-CZ" sz="2800" b="1" dirty="0"/>
          </a:p>
        </p:txBody>
      </p:sp>
    </p:spTree>
    <p:extLst>
      <p:ext uri="{BB962C8B-B14F-4D97-AF65-F5344CB8AC3E}">
        <p14:creationId xmlns:p14="http://schemas.microsoft.com/office/powerpoint/2010/main" val="37815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128792" cy="507703"/>
          </a:xfrm>
        </p:spPr>
        <p:txBody>
          <a:bodyPr/>
          <a:lstStyle/>
          <a:p>
            <a:r>
              <a:rPr lang="cs-CZ" b="1" dirty="0"/>
              <a:t>Specifické oborové charakteristiky</a:t>
            </a:r>
          </a:p>
        </p:txBody>
      </p:sp>
      <p:sp>
        <p:nvSpPr>
          <p:cNvPr id="3" name="TextovéPole 2"/>
          <p:cNvSpPr txBox="1"/>
          <p:nvPr/>
        </p:nvSpPr>
        <p:spPr>
          <a:xfrm>
            <a:off x="35496" y="987574"/>
            <a:ext cx="8640960" cy="4524315"/>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cs-CZ" dirty="0">
                <a:solidFill>
                  <a:schemeClr val="accent1">
                    <a:lumMod val="50000"/>
                  </a:schemeClr>
                </a:solidFill>
              </a:rPr>
              <a:t>Ovlivňuje chování firem, ale i dalších ekonomických subjektů (domácnosti a veřejný sektor), resp. jejich rozhodování.</a:t>
            </a:r>
          </a:p>
          <a:p>
            <a:pPr marL="285750" indent="-285750" algn="just">
              <a:spcAft>
                <a:spcPts val="1200"/>
              </a:spcAft>
              <a:buFont typeface="Arial" panose="020B0604020202020204" pitchFamily="34" charset="0"/>
              <a:buChar char="•"/>
            </a:pPr>
            <a:r>
              <a:rPr lang="cs-CZ" dirty="0">
                <a:solidFill>
                  <a:schemeClr val="accent1">
                    <a:lumMod val="50000"/>
                  </a:schemeClr>
                </a:solidFill>
              </a:rPr>
              <a:t>Analýza ekonomické oblasti makroprostředí se soustřeďuje na makroekonomickou výkonnost, fungování trhu práce, vývoj cenové hladiny, nastavení hospodářské politiky.</a:t>
            </a:r>
          </a:p>
          <a:p>
            <a:pPr marL="285750" indent="-285750" algn="just">
              <a:spcAft>
                <a:spcPts val="1200"/>
              </a:spcAft>
              <a:buFont typeface="Arial" panose="020B0604020202020204" pitchFamily="34" charset="0"/>
              <a:buChar char="•"/>
            </a:pPr>
            <a:r>
              <a:rPr lang="cs-CZ" dirty="0">
                <a:solidFill>
                  <a:schemeClr val="accent1">
                    <a:lumMod val="50000"/>
                  </a:schemeClr>
                </a:solidFill>
              </a:rPr>
              <a:t>Problematické aspekty analýzy: zejména data a jejich dostupnost, kvalita, interpretace, časová zpoždění, cykličnost a strukturální změny.</a:t>
            </a:r>
          </a:p>
          <a:p>
            <a:pPr marL="285750" indent="-285750" algn="just">
              <a:spcAft>
                <a:spcPts val="1200"/>
              </a:spcAft>
              <a:buFont typeface="Arial" panose="020B0604020202020204" pitchFamily="34" charset="0"/>
              <a:buChar char="•"/>
            </a:pPr>
            <a:r>
              <a:rPr lang="cs-CZ" dirty="0">
                <a:solidFill>
                  <a:schemeClr val="accent1">
                    <a:lumMod val="50000"/>
                  </a:schemeClr>
                </a:solidFill>
              </a:rPr>
              <a:t>Ukazatele ekonomického makroprostředí a jejich povaha:</a:t>
            </a:r>
          </a:p>
          <a:p>
            <a:pPr marL="627063" indent="273050" algn="just">
              <a:spcAft>
                <a:spcPts val="1200"/>
              </a:spcAft>
              <a:buFont typeface="+mj-lt"/>
              <a:buAutoNum type="arabicPeriod"/>
            </a:pPr>
            <a:r>
              <a:rPr lang="cs-CZ" sz="1400" b="1" dirty="0">
                <a:solidFill>
                  <a:schemeClr val="accent1">
                    <a:lumMod val="50000"/>
                  </a:schemeClr>
                </a:solidFill>
              </a:rPr>
              <a:t>kvantitativní</a:t>
            </a:r>
            <a:r>
              <a:rPr lang="cs-CZ" sz="1400" dirty="0">
                <a:solidFill>
                  <a:schemeClr val="accent1">
                    <a:lumMod val="50000"/>
                  </a:schemeClr>
                </a:solidFill>
              </a:rPr>
              <a:t> (např. HDP, průmyslová produkce),</a:t>
            </a:r>
          </a:p>
          <a:p>
            <a:pPr marL="627063" indent="273050" algn="just">
              <a:spcAft>
                <a:spcPts val="1200"/>
              </a:spcAft>
              <a:buFont typeface="+mj-lt"/>
              <a:buAutoNum type="arabicPeriod"/>
            </a:pPr>
            <a:r>
              <a:rPr lang="cs-CZ" sz="1400" b="1" dirty="0">
                <a:solidFill>
                  <a:schemeClr val="accent1">
                    <a:lumMod val="50000"/>
                  </a:schemeClr>
                </a:solidFill>
              </a:rPr>
              <a:t>kvalitativní</a:t>
            </a:r>
            <a:r>
              <a:rPr lang="cs-CZ" sz="1400" dirty="0">
                <a:solidFill>
                  <a:schemeClr val="accent1">
                    <a:lumMod val="50000"/>
                  </a:schemeClr>
                </a:solidFill>
              </a:rPr>
              <a:t> (např. důvěra daného sektoru v ekonomiku).</a:t>
            </a:r>
          </a:p>
          <a:p>
            <a:pPr marL="285750" indent="-285750" algn="just">
              <a:spcAft>
                <a:spcPts val="1200"/>
              </a:spcAft>
              <a:buFont typeface="Arial" panose="020B0604020202020204" pitchFamily="34" charset="0"/>
              <a:buChar char="•"/>
            </a:pPr>
            <a:endParaRPr lang="cs-CZ" dirty="0">
              <a:solidFill>
                <a:schemeClr val="accent1">
                  <a:lumMod val="50000"/>
                </a:schemeClr>
              </a:solidFill>
            </a:endParaRPr>
          </a:p>
          <a:p>
            <a:pPr marL="285750" indent="-285750" algn="just">
              <a:spcAft>
                <a:spcPts val="1200"/>
              </a:spcAft>
              <a:buFont typeface="Arial" panose="020B0604020202020204" pitchFamily="34" charset="0"/>
              <a:buChar char="•"/>
            </a:pPr>
            <a:endParaRPr lang="cs-CZ" dirty="0">
              <a:solidFill>
                <a:schemeClr val="accent1">
                  <a:lumMod val="50000"/>
                </a:schemeClr>
              </a:solidFill>
            </a:endParaRPr>
          </a:p>
          <a:p>
            <a:endParaRPr lang="cs-CZ" dirty="0">
              <a:solidFill>
                <a:schemeClr val="accent1">
                  <a:lumMod val="50000"/>
                </a:schemeClr>
              </a:solidFill>
            </a:endParaRPr>
          </a:p>
        </p:txBody>
      </p:sp>
      <p:sp>
        <p:nvSpPr>
          <p:cNvPr id="4" name="Zástupný symbol pro zápatí 1">
            <a:extLst>
              <a:ext uri="{FF2B5EF4-FFF2-40B4-BE49-F238E27FC236}">
                <a16:creationId xmlns:a16="http://schemas.microsoft.com/office/drawing/2014/main" id="{D89C84EE-0288-4EC7-AD25-7D5C44822D4B}"/>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3/10</a:t>
            </a:r>
          </a:p>
        </p:txBody>
      </p:sp>
    </p:spTree>
    <p:extLst>
      <p:ext uri="{BB962C8B-B14F-4D97-AF65-F5344CB8AC3E}">
        <p14:creationId xmlns:p14="http://schemas.microsoft.com/office/powerpoint/2010/main" val="19223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Výkon dané ekonomiky – produkt (HDP a HNP)</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Pracovní síla (zaměstnanost a nezaměstnanost)</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Cenová hladina</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Pozice vůči zahraničí</a:t>
            </a:r>
          </a:p>
          <a:p>
            <a:pPr indent="373063">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Makroekonomiké agregáty</a:t>
            </a:r>
            <a:endParaRPr lang="cs-CZ" sz="2800" b="1" dirty="0"/>
          </a:p>
        </p:txBody>
      </p:sp>
    </p:spTree>
    <p:extLst>
      <p:ext uri="{BB962C8B-B14F-4D97-AF65-F5344CB8AC3E}">
        <p14:creationId xmlns:p14="http://schemas.microsoft.com/office/powerpoint/2010/main" val="269759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059582"/>
            <a:ext cx="8280920" cy="3672408"/>
          </a:xfrm>
          <a:prstGeom prst="rect">
            <a:avLst/>
          </a:prstGeom>
        </p:spPr>
        <p:txBody>
          <a:bodyPr>
            <a:noAutofit/>
          </a:bodyPr>
          <a:lstStyle/>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Výkon ekonomiky je vyjadřován nejčastěji pomocí hrubého domácího produktu (HDP)</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Na základě tohoto ukazatele jsme schopni určit aktuální výkonnost dané ekonomiky, výkonnost v čase a jsme také schopni porovnávat jednotlivé země v rámci světové ekonomiky mezi sebou, případně regiony v rámci jedné země.</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Obdobně jako tomu je u sportovců, tak i ekonomika může mít aktuální výkonnost pod svými možnostmi nebo naopak může být její výkonnost tak vysoká, že se může začít i přehřívat, což následně zpravidla nese negativní dopady. </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Důležitá je, v jaké relaci k dlouhodobě udržitelné výkonnosti se aktuální výkonnost nachází, což bude klíčové i pro nastavení odpovídající hospodářské politiky státu (zejména fiskální a monetární politiky).</a:t>
            </a:r>
          </a:p>
          <a:p>
            <a:pPr indent="373063">
              <a:spcBef>
                <a:spcPts val="1200"/>
              </a:spcBef>
            </a:pPr>
            <a:endParaRPr lang="cs-CZ" sz="16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Makroekonomické agregáty - produkt</a:t>
            </a:r>
            <a:endParaRPr lang="cs-CZ" sz="2800" b="1" dirty="0"/>
          </a:p>
        </p:txBody>
      </p:sp>
    </p:spTree>
    <p:extLst>
      <p:ext uri="{BB962C8B-B14F-4D97-AF65-F5344CB8AC3E}">
        <p14:creationId xmlns:p14="http://schemas.microsoft.com/office/powerpoint/2010/main" val="404485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851920" y="1178008"/>
            <a:ext cx="38164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rgbClr val="307871"/>
                </a:solidFill>
                <a:latin typeface="Times New Roman" panose="02020603050405020304" pitchFamily="18" charset="0"/>
                <a:cs typeface="Times New Roman" panose="02020603050405020304" pitchFamily="18" charset="0"/>
              </a:rPr>
              <a:t>Který ze vzpěračů je výkonnější?</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V absolutních číslech je zřejmé, že větší váhu zvedne vzpěrač vpravo, což je dáno tím, že je větší, má větší objem svalů, než kolik má vzpěrač vlevo. Pokud bych ale poměřovali relativní výkon obou vzpěračů, tj. že bychom zohlednili jednak váhu, kterou zvedli, jednak ale i celkovou hmotnost vzpěrače a vzájemně je poměřili, mohli bychom dojít k závěru, že malý vzpěrač je silnější, tj. má vyšší výkon než vzpěrač velký. Stejně je tomu tak i u ekonomik. </a:t>
            </a: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3" name="Nadpis 2"/>
          <p:cNvSpPr>
            <a:spLocks noGrp="1"/>
          </p:cNvSpPr>
          <p:nvPr>
            <p:ph type="title"/>
          </p:nvPr>
        </p:nvSpPr>
        <p:spPr>
          <a:xfrm>
            <a:off x="251520" y="195486"/>
            <a:ext cx="6624736" cy="507703"/>
          </a:xfrm>
        </p:spPr>
        <p:txBody>
          <a:bodyPr/>
          <a:lstStyle/>
          <a:p>
            <a:r>
              <a:rPr lang="cs-CZ" sz="2800" b="1" dirty="0"/>
              <a:t>Měření výkonnosti ekonomiky</a:t>
            </a:r>
          </a:p>
        </p:txBody>
      </p:sp>
      <p:pic>
        <p:nvPicPr>
          <p:cNvPr id="7" name="Picture 2" descr="http://i235.photobucket.com/albums/ee240/joelrybi/TInyWeightLif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91853"/>
            <a:ext cx="2633489" cy="351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800"/>
              </a:spcBef>
            </a:pPr>
            <a:r>
              <a:rPr lang="cs-CZ" sz="1800" dirty="0">
                <a:solidFill>
                  <a:srgbClr val="002060"/>
                </a:solidFill>
                <a:latin typeface="Times New Roman" panose="02020603050405020304" pitchFamily="18" charset="0"/>
                <a:cs typeface="Times New Roman" panose="02020603050405020304" pitchFamily="18" charset="0"/>
              </a:rPr>
              <a:t>= součet peněžních hodnot finálních výrobků a služeb vyprodukovaných během jednoho roku výrobními faktory alokovanými v dané zemi, a to bez ohledu, kdo je jejich vlastníkem</a:t>
            </a:r>
          </a:p>
          <a:p>
            <a:pPr indent="373063">
              <a:spcBef>
                <a:spcPts val="1800"/>
              </a:spcBef>
            </a:pPr>
            <a:r>
              <a:rPr lang="cs-CZ" sz="1800" dirty="0">
                <a:solidFill>
                  <a:srgbClr val="002060"/>
                </a:solidFill>
                <a:latin typeface="Times New Roman" panose="02020603050405020304" pitchFamily="18" charset="0"/>
                <a:cs typeface="Times New Roman" panose="02020603050405020304" pitchFamily="18" charset="0"/>
              </a:rPr>
              <a:t>Proč peněžní hodnota?</a:t>
            </a:r>
          </a:p>
          <a:p>
            <a:pPr indent="373063">
              <a:spcBef>
                <a:spcPts val="1800"/>
              </a:spcBef>
            </a:pPr>
            <a:r>
              <a:rPr lang="cs-CZ" sz="1800" u="sng" dirty="0">
                <a:solidFill>
                  <a:srgbClr val="002060"/>
                </a:solidFill>
                <a:latin typeface="Times New Roman" panose="02020603050405020304" pitchFamily="18" charset="0"/>
                <a:cs typeface="Times New Roman" panose="02020603050405020304" pitchFamily="18" charset="0"/>
              </a:rPr>
              <a:t>Podmínky pro započítání do HDP:</a:t>
            </a:r>
          </a:p>
          <a:p>
            <a:pPr marL="1165225" indent="-357188">
              <a:spcBef>
                <a:spcPts val="600"/>
              </a:spcBef>
              <a:buFont typeface="Wingdings" panose="05000000000000000000" pitchFamily="2" charset="2"/>
              <a:buChar char="ü"/>
            </a:pPr>
            <a:r>
              <a:rPr lang="cs-CZ" sz="1400" dirty="0">
                <a:solidFill>
                  <a:srgbClr val="002060"/>
                </a:solidFill>
                <a:latin typeface="Times New Roman" panose="02020603050405020304" pitchFamily="18" charset="0"/>
                <a:cs typeface="Times New Roman" panose="02020603050405020304" pitchFamily="18" charset="0"/>
              </a:rPr>
              <a:t>jen to, co je nově vyprodukováno (NE opětovný prodej)</a:t>
            </a:r>
          </a:p>
          <a:p>
            <a:pPr marL="1165225" indent="-357188">
              <a:spcBef>
                <a:spcPts val="600"/>
              </a:spcBef>
              <a:buFont typeface="Wingdings" panose="05000000000000000000" pitchFamily="2" charset="2"/>
              <a:buChar char="ü"/>
            </a:pPr>
            <a:r>
              <a:rPr lang="cs-CZ" sz="1400" dirty="0">
                <a:solidFill>
                  <a:srgbClr val="002060"/>
                </a:solidFill>
                <a:latin typeface="Times New Roman" panose="02020603050405020304" pitchFamily="18" charset="0"/>
                <a:cs typeface="Times New Roman" panose="02020603050405020304" pitchFamily="18" charset="0"/>
              </a:rPr>
              <a:t>jen finální produkce (NE polotvary)</a:t>
            </a:r>
          </a:p>
          <a:p>
            <a:pPr marL="1165225" indent="-357188">
              <a:spcBef>
                <a:spcPts val="600"/>
              </a:spcBef>
              <a:buFont typeface="Wingdings" panose="05000000000000000000" pitchFamily="2" charset="2"/>
              <a:buChar char="ü"/>
            </a:pPr>
            <a:r>
              <a:rPr lang="cs-CZ" sz="1400" dirty="0">
                <a:solidFill>
                  <a:srgbClr val="002060"/>
                </a:solidFill>
                <a:latin typeface="Times New Roman" panose="02020603050405020304" pitchFamily="18" charset="0"/>
                <a:cs typeface="Times New Roman" panose="02020603050405020304" pitchFamily="18" charset="0"/>
              </a:rPr>
              <a:t>jen to, co prošlo trhem (NE domácí práce)</a:t>
            </a:r>
          </a:p>
          <a:p>
            <a:pPr marL="1165225" indent="-357188">
              <a:spcBef>
                <a:spcPts val="600"/>
              </a:spcBef>
              <a:buFont typeface="Wingdings" panose="05000000000000000000" pitchFamily="2" charset="2"/>
              <a:buChar char="ü"/>
            </a:pPr>
            <a:r>
              <a:rPr lang="cs-CZ" sz="1400" dirty="0">
                <a:solidFill>
                  <a:srgbClr val="002060"/>
                </a:solidFill>
                <a:latin typeface="Times New Roman" panose="02020603050405020304" pitchFamily="18" charset="0"/>
                <a:cs typeface="Times New Roman" panose="02020603050405020304" pitchFamily="18" charset="0"/>
              </a:rPr>
              <a:t>jen to, co je legální (NE černý trh) – ne tak úplně (Statistici zahrnují do národních účtů vedle prostituce a obchodu s drogami také krádeže motorových vozidel, ilegální výrobu a pašování cigaret, alkoholu a paliv a také porušování autorských práv.</a:t>
            </a:r>
          </a:p>
          <a:p>
            <a:pPr indent="373063">
              <a:spcBef>
                <a:spcPts val="1800"/>
              </a:spcBef>
            </a:pPr>
            <a:endParaRPr lang="cs-CZ" sz="2200" dirty="0">
              <a:solidFill>
                <a:srgbClr val="002060"/>
              </a:solidFill>
              <a:latin typeface="Times New Roman" panose="02020603050405020304" pitchFamily="18" charset="0"/>
              <a:cs typeface="Times New Roman" panose="02020603050405020304" pitchFamily="18" charset="0"/>
            </a:endParaRPr>
          </a:p>
          <a:p>
            <a:pPr indent="373063">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Výkonnost ekonomiky – hrubý domácí produkt</a:t>
            </a:r>
            <a:endParaRPr lang="cs-CZ" sz="2800" b="1" dirty="0"/>
          </a:p>
        </p:txBody>
      </p:sp>
    </p:spTree>
    <p:extLst>
      <p:ext uri="{BB962C8B-B14F-4D97-AF65-F5344CB8AC3E}">
        <p14:creationId xmlns:p14="http://schemas.microsoft.com/office/powerpoint/2010/main" val="315876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Výkonnost ekonomiky – hrubý domácí produkt</a:t>
            </a:r>
            <a:endParaRPr lang="cs-CZ" sz="2800" b="1" dirty="0"/>
          </a:p>
        </p:txBody>
      </p:sp>
      <p:pic>
        <p:nvPicPr>
          <p:cNvPr id="2" name="Obrázek 1"/>
          <p:cNvPicPr>
            <a:picLocks noChangeAspect="1"/>
          </p:cNvPicPr>
          <p:nvPr/>
        </p:nvPicPr>
        <p:blipFill>
          <a:blip r:embed="rId3"/>
          <a:stretch>
            <a:fillRect/>
          </a:stretch>
        </p:blipFill>
        <p:spPr>
          <a:xfrm>
            <a:off x="2483768" y="718458"/>
            <a:ext cx="2932655" cy="4293475"/>
          </a:xfrm>
          <a:prstGeom prst="rect">
            <a:avLst/>
          </a:prstGeom>
        </p:spPr>
      </p:pic>
    </p:spTree>
    <p:extLst>
      <p:ext uri="{BB962C8B-B14F-4D97-AF65-F5344CB8AC3E}">
        <p14:creationId xmlns:p14="http://schemas.microsoft.com/office/powerpoint/2010/main" val="220059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Úvod</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Ekonomická teorie a její využitelnost v praxi při manažerském rozhodování =&gt; přenesení principů ekonomie do prostředí řízení podniků =&gt; aplikovaná ekonomie v podobě manažerské ekonomie</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Jedná se tedy o zakomponování ekonomické teorie do podnikatelské praxe za účelem dosažení racionálního rozhodování manažerů</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Ekonomické myšlení jako předpoklad úspěšného řízení firmy</a:t>
            </a: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4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Ceny se v čase mění (zpravidla rostou), což může mít vliv na hodnotu HDP » možná zkreslení v čase a nemožnost srovnání</a:t>
            </a:r>
          </a:p>
          <a:p>
            <a:pPr indent="373063">
              <a:spcBef>
                <a:spcPts val="1800"/>
              </a:spcBef>
            </a:pPr>
            <a:r>
              <a:rPr lang="cs-CZ" sz="2200" u="sng" dirty="0">
                <a:solidFill>
                  <a:srgbClr val="002060"/>
                </a:solidFill>
                <a:latin typeface="Times New Roman" panose="02020603050405020304" pitchFamily="18" charset="0"/>
                <a:cs typeface="Times New Roman" panose="02020603050405020304" pitchFamily="18" charset="0"/>
              </a:rPr>
              <a:t>Nominální HDP </a:t>
            </a:r>
            <a:r>
              <a:rPr lang="cs-CZ" sz="2200" dirty="0">
                <a:solidFill>
                  <a:srgbClr val="002060"/>
                </a:solidFill>
                <a:latin typeface="Times New Roman" panose="02020603050405020304" pitchFamily="18" charset="0"/>
                <a:cs typeface="Times New Roman" panose="02020603050405020304" pitchFamily="18" charset="0"/>
              </a:rPr>
              <a:t>– vypočítává se v běžných cenách, tj. cenách roku ve kterém počítáme HDP</a:t>
            </a:r>
          </a:p>
          <a:p>
            <a:pPr indent="373063">
              <a:spcBef>
                <a:spcPts val="1800"/>
              </a:spcBef>
            </a:pPr>
            <a:r>
              <a:rPr lang="cs-CZ" sz="2200" u="sng" dirty="0">
                <a:solidFill>
                  <a:srgbClr val="002060"/>
                </a:solidFill>
                <a:latin typeface="Times New Roman" panose="02020603050405020304" pitchFamily="18" charset="0"/>
                <a:cs typeface="Times New Roman" panose="02020603050405020304" pitchFamily="18" charset="0"/>
              </a:rPr>
              <a:t>Reálný HDP </a:t>
            </a:r>
            <a:r>
              <a:rPr lang="cs-CZ" sz="2200" dirty="0">
                <a:solidFill>
                  <a:srgbClr val="002060"/>
                </a:solidFill>
                <a:latin typeface="Times New Roman" panose="02020603050405020304" pitchFamily="18" charset="0"/>
                <a:cs typeface="Times New Roman" panose="02020603050405020304" pitchFamily="18" charset="0"/>
              </a:rPr>
              <a:t>– vypočítává se ve stálých cenách, tzn. cenách očištěných od změn (např. HDP za rok 2014 v cenách roku 2005). Důležitý pro posouzení vývoje ekonomiky v čase</a:t>
            </a:r>
          </a:p>
          <a:p>
            <a:pPr indent="373063">
              <a:spcBef>
                <a:spcPts val="1800"/>
              </a:spcBef>
            </a:pPr>
            <a:r>
              <a:rPr lang="cs-CZ" sz="2200" dirty="0" err="1">
                <a:solidFill>
                  <a:srgbClr val="002060"/>
                </a:solidFill>
                <a:latin typeface="Times New Roman" panose="02020603050405020304" pitchFamily="18" charset="0"/>
                <a:cs typeface="Times New Roman" panose="02020603050405020304" pitchFamily="18" charset="0"/>
              </a:rPr>
              <a:t>Deflování</a:t>
            </a:r>
            <a:r>
              <a:rPr lang="cs-CZ" sz="2200" dirty="0">
                <a:solidFill>
                  <a:srgbClr val="002060"/>
                </a:solidFill>
                <a:latin typeface="Times New Roman" panose="02020603050405020304" pitchFamily="18" charset="0"/>
                <a:cs typeface="Times New Roman" panose="02020603050405020304" pitchFamily="18" charset="0"/>
              </a:rPr>
              <a:t>= očištění od inflačních jevů čili převod z nominální hodnoty na reálnou</a:t>
            </a:r>
          </a:p>
          <a:p>
            <a:pPr indent="373063">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Výkonnost ekonomiky – hrubý domácí produkt</a:t>
            </a:r>
            <a:endParaRPr lang="cs-CZ" sz="2800" b="1" dirty="0"/>
          </a:p>
        </p:txBody>
      </p:sp>
    </p:spTree>
    <p:extLst>
      <p:ext uri="{BB962C8B-B14F-4D97-AF65-F5344CB8AC3E}">
        <p14:creationId xmlns:p14="http://schemas.microsoft.com/office/powerpoint/2010/main" val="317381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cs-CZ" sz="2600" b="1" dirty="0"/>
              <a:t>Hrubý domácí produkt – srovnání zemí</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52103"/>
            <a:ext cx="3013303" cy="387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080037"/>
            <a:ext cx="2998248" cy="321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02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Hrubý národní produkt (HNP)</a:t>
            </a:r>
          </a:p>
          <a:p>
            <a:pPr indent="373063">
              <a:spcBef>
                <a:spcPts val="600"/>
              </a:spcBef>
            </a:pPr>
            <a:r>
              <a:rPr lang="cs-CZ" sz="2200" dirty="0">
                <a:solidFill>
                  <a:srgbClr val="002060"/>
                </a:solidFill>
                <a:latin typeface="Times New Roman" panose="02020603050405020304" pitchFamily="18" charset="0"/>
                <a:cs typeface="Times New Roman" panose="02020603050405020304" pitchFamily="18" charset="0"/>
              </a:rPr>
              <a:t>U </a:t>
            </a:r>
            <a:r>
              <a:rPr lang="cs-CZ" sz="2200" b="1" u="sng" dirty="0">
                <a:solidFill>
                  <a:srgbClr val="002060"/>
                </a:solidFill>
                <a:latin typeface="Times New Roman" panose="02020603050405020304" pitchFamily="18" charset="0"/>
                <a:cs typeface="Times New Roman" panose="02020603050405020304" pitchFamily="18" charset="0"/>
              </a:rPr>
              <a:t>HDP</a:t>
            </a:r>
            <a:r>
              <a:rPr lang="cs-CZ" sz="2200" dirty="0">
                <a:solidFill>
                  <a:srgbClr val="002060"/>
                </a:solidFill>
                <a:latin typeface="Times New Roman" panose="02020603050405020304" pitchFamily="18" charset="0"/>
                <a:cs typeface="Times New Roman" panose="02020603050405020304" pitchFamily="18" charset="0"/>
              </a:rPr>
              <a:t> je důležité, </a:t>
            </a:r>
            <a:r>
              <a:rPr lang="cs-CZ" sz="2200" b="1" u="sng" dirty="0">
                <a:solidFill>
                  <a:srgbClr val="002060"/>
                </a:solidFill>
                <a:latin typeface="Times New Roman" panose="02020603050405020304" pitchFamily="18" charset="0"/>
                <a:cs typeface="Times New Roman" panose="02020603050405020304" pitchFamily="18" charset="0"/>
              </a:rPr>
              <a:t>kde</a:t>
            </a:r>
            <a:r>
              <a:rPr lang="cs-CZ" sz="2200" dirty="0">
                <a:solidFill>
                  <a:srgbClr val="002060"/>
                </a:solidFill>
                <a:latin typeface="Times New Roman" panose="02020603050405020304" pitchFamily="18" charset="0"/>
                <a:cs typeface="Times New Roman" panose="02020603050405020304" pitchFamily="18" charset="0"/>
              </a:rPr>
              <a:t> jsou VF umístěny (v domácí zemi či v cizině) bez ohledu na to, kdo je vlastní. U </a:t>
            </a:r>
            <a:r>
              <a:rPr lang="cs-CZ" sz="2200" b="1" u="sng" dirty="0">
                <a:solidFill>
                  <a:srgbClr val="002060"/>
                </a:solidFill>
                <a:latin typeface="Times New Roman" panose="02020603050405020304" pitchFamily="18" charset="0"/>
                <a:cs typeface="Times New Roman" panose="02020603050405020304" pitchFamily="18" charset="0"/>
              </a:rPr>
              <a:t>HNP</a:t>
            </a:r>
            <a:r>
              <a:rPr lang="cs-CZ" sz="2200" b="1" dirty="0">
                <a:solidFill>
                  <a:srgbClr val="002060"/>
                </a:solidFill>
                <a:latin typeface="Times New Roman" panose="02020603050405020304" pitchFamily="18" charset="0"/>
                <a:cs typeface="Times New Roman" panose="02020603050405020304" pitchFamily="18" charset="0"/>
              </a:rPr>
              <a:t> </a:t>
            </a:r>
            <a:r>
              <a:rPr lang="cs-CZ" sz="2200" dirty="0">
                <a:solidFill>
                  <a:srgbClr val="002060"/>
                </a:solidFill>
                <a:latin typeface="Times New Roman" panose="02020603050405020304" pitchFamily="18" charset="0"/>
                <a:cs typeface="Times New Roman" panose="02020603050405020304" pitchFamily="18" charset="0"/>
              </a:rPr>
              <a:t>je naopak důležité, </a:t>
            </a:r>
            <a:r>
              <a:rPr lang="cs-CZ" sz="2200" b="1" u="sng" dirty="0">
                <a:solidFill>
                  <a:srgbClr val="002060"/>
                </a:solidFill>
                <a:latin typeface="Times New Roman" panose="02020603050405020304" pitchFamily="18" charset="0"/>
                <a:cs typeface="Times New Roman" panose="02020603050405020304" pitchFamily="18" charset="0"/>
              </a:rPr>
              <a:t>kdo</a:t>
            </a:r>
            <a:r>
              <a:rPr lang="cs-CZ" sz="2200" dirty="0">
                <a:solidFill>
                  <a:srgbClr val="002060"/>
                </a:solidFill>
                <a:latin typeface="Times New Roman" panose="02020603050405020304" pitchFamily="18" charset="0"/>
                <a:cs typeface="Times New Roman" panose="02020603050405020304" pitchFamily="18" charset="0"/>
              </a:rPr>
              <a:t> tyto výrobní faktory vlastní, bez ohledu na to, kde jsou umístěny.</a:t>
            </a:r>
          </a:p>
          <a:p>
            <a:pPr indent="373063">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Hrubý domácí vs. národní produkt</a:t>
            </a:r>
            <a:endParaRPr lang="cs-CZ" sz="2800" b="1" dirty="0"/>
          </a:p>
        </p:txBody>
      </p:sp>
    </p:spTree>
    <p:extLst>
      <p:ext uri="{BB962C8B-B14F-4D97-AF65-F5344CB8AC3E}">
        <p14:creationId xmlns:p14="http://schemas.microsoft.com/office/powerpoint/2010/main" val="326123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Hrubý domácí produkt vs. Národní důchod</a:t>
            </a:r>
            <a:endParaRPr lang="cs-CZ" sz="2800" b="1"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50" y="796081"/>
            <a:ext cx="5641571" cy="4347419"/>
          </a:xfrm>
          <a:prstGeom prst="rect">
            <a:avLst/>
          </a:prstGeom>
        </p:spPr>
      </p:pic>
    </p:spTree>
    <p:extLst>
      <p:ext uri="{BB962C8B-B14F-4D97-AF65-F5344CB8AC3E}">
        <p14:creationId xmlns:p14="http://schemas.microsoft.com/office/powerpoint/2010/main" val="192673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800"/>
              </a:spcBef>
            </a:pPr>
            <a:r>
              <a:rPr lang="cs-CZ" sz="2200" u="sng" dirty="0">
                <a:solidFill>
                  <a:srgbClr val="002060"/>
                </a:solidFill>
                <a:latin typeface="Times New Roman" panose="02020603050405020304" pitchFamily="18" charset="0"/>
                <a:cs typeface="Times New Roman" panose="02020603050405020304" pitchFamily="18" charset="0"/>
              </a:rPr>
              <a:t>Podstata</a:t>
            </a:r>
            <a:r>
              <a:rPr lang="cs-CZ" sz="2200" dirty="0">
                <a:solidFill>
                  <a:srgbClr val="002060"/>
                </a:solidFill>
                <a:latin typeface="Times New Roman" panose="02020603050405020304" pitchFamily="18" charset="0"/>
                <a:cs typeface="Times New Roman" panose="02020603050405020304" pitchFamily="18" charset="0"/>
              </a:rPr>
              <a:t> – sečteme výdaje ekonomických subjektů </a:t>
            </a:r>
          </a:p>
          <a:p>
            <a:pPr indent="0" algn="ctr">
              <a:spcBef>
                <a:spcPts val="1800"/>
              </a:spcBef>
              <a:buNone/>
            </a:pPr>
            <a:r>
              <a:rPr lang="cs-CZ" altLang="cs-CZ" b="1" dirty="0">
                <a:solidFill>
                  <a:srgbClr val="307871"/>
                </a:solidFill>
              </a:rPr>
              <a:t>HDP = C + I + G + NX </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C = spotřeba domácností</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I = hrubé soukromé investice</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G = výdaje vlády na nákup statků a služeb</a:t>
            </a:r>
          </a:p>
          <a:p>
            <a:pPr indent="373063">
              <a:spcBef>
                <a:spcPts val="1800"/>
              </a:spcBef>
            </a:pPr>
            <a:r>
              <a:rPr lang="cs-CZ" sz="2200" dirty="0">
                <a:solidFill>
                  <a:srgbClr val="002060"/>
                </a:solidFill>
                <a:latin typeface="Times New Roman" panose="02020603050405020304" pitchFamily="18" charset="0"/>
                <a:cs typeface="Times New Roman" panose="02020603050405020304" pitchFamily="18" charset="0"/>
              </a:rPr>
              <a:t>NX = čistý export (rozdíl mezi exportem a importem)</a:t>
            </a:r>
          </a:p>
          <a:p>
            <a:pPr indent="373063">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HDP - výdajová metoda </a:t>
            </a:r>
            <a:endParaRPr lang="cs-CZ" sz="2800" b="1" dirty="0"/>
          </a:p>
        </p:txBody>
      </p:sp>
    </p:spTree>
    <p:extLst>
      <p:ext uri="{BB962C8B-B14F-4D97-AF65-F5344CB8AC3E}">
        <p14:creationId xmlns:p14="http://schemas.microsoft.com/office/powerpoint/2010/main" val="109696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cs-CZ" sz="2600" b="1" dirty="0"/>
              <a:t>Rozklad HDP na příkladu české ekonomiky</a:t>
            </a:r>
          </a:p>
        </p:txBody>
      </p:sp>
      <p:pic>
        <p:nvPicPr>
          <p:cNvPr id="4" name="Picture 2" descr="http://img.ihned.cz/attachment.php/60/51472060/fbD1sk3xt0vnFMTuNo7COzqV2lrpWPKi/EK46_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31590"/>
            <a:ext cx="6564640" cy="30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7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cs-CZ" sz="2600" b="1" dirty="0"/>
              <a:t>Rozklad HDP na příkladu české ekonomiky</a:t>
            </a:r>
          </a:p>
        </p:txBody>
      </p:sp>
      <p:pic>
        <p:nvPicPr>
          <p:cNvPr id="2" name="Obrázek 1">
            <a:extLst>
              <a:ext uri="{FF2B5EF4-FFF2-40B4-BE49-F238E27FC236}">
                <a16:creationId xmlns:a16="http://schemas.microsoft.com/office/drawing/2014/main" id="{30EBB1A2-7077-4FD6-8A63-7071810F6457}"/>
              </a:ext>
            </a:extLst>
          </p:cNvPr>
          <p:cNvPicPr>
            <a:picLocks noChangeAspect="1"/>
          </p:cNvPicPr>
          <p:nvPr/>
        </p:nvPicPr>
        <p:blipFill>
          <a:blip r:embed="rId3"/>
          <a:stretch>
            <a:fillRect/>
          </a:stretch>
        </p:blipFill>
        <p:spPr>
          <a:xfrm>
            <a:off x="2153429" y="759859"/>
            <a:ext cx="3757021" cy="4188155"/>
          </a:xfrm>
          <a:prstGeom prst="rect">
            <a:avLst/>
          </a:prstGeom>
        </p:spPr>
      </p:pic>
    </p:spTree>
    <p:extLst>
      <p:ext uri="{BB962C8B-B14F-4D97-AF65-F5344CB8AC3E}">
        <p14:creationId xmlns:p14="http://schemas.microsoft.com/office/powerpoint/2010/main" val="196248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4524" y="1059582"/>
            <a:ext cx="8280920" cy="3672408"/>
          </a:xfrm>
          <a:prstGeom prst="rect">
            <a:avLst/>
          </a:prstGeom>
        </p:spPr>
        <p:txBody>
          <a:bodyPr>
            <a:noAutofit/>
          </a:bodyPr>
          <a:lstStyle/>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Výkon ekonomiky je v čase proměnlivý a odchyluje se od dlouhodobě udržitelné úrovně</a:t>
            </a:r>
          </a:p>
          <a:p>
            <a:pPr indent="373063">
              <a:spcBef>
                <a:spcPts val="1800"/>
              </a:spcBef>
            </a:pPr>
            <a:r>
              <a:rPr lang="cs-CZ" sz="2000" u="sng" dirty="0">
                <a:solidFill>
                  <a:srgbClr val="002060"/>
                </a:solidFill>
                <a:latin typeface="Times New Roman" panose="02020603050405020304" pitchFamily="18" charset="0"/>
                <a:cs typeface="Times New Roman" panose="02020603050405020304" pitchFamily="18" charset="0"/>
              </a:rPr>
              <a:t>Klíčová otázka </a:t>
            </a:r>
            <a:r>
              <a:rPr lang="cs-CZ" sz="2000" dirty="0">
                <a:solidFill>
                  <a:srgbClr val="002060"/>
                </a:solidFill>
                <a:latin typeface="Times New Roman" panose="02020603050405020304" pitchFamily="18" charset="0"/>
                <a:cs typeface="Times New Roman" panose="02020603050405020304" pitchFamily="18" charset="0"/>
              </a:rPr>
              <a:t>– zasahovat do ekonomiky v případě těchto vychýlení?</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Když ano, tak jaké použít nástroje? </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COVID-19???</a:t>
            </a:r>
          </a:p>
          <a:p>
            <a:pPr indent="373063">
              <a:spcBef>
                <a:spcPts val="1800"/>
              </a:spcBef>
            </a:pPr>
            <a:r>
              <a:rPr lang="cs-CZ" sz="2000" u="sng" dirty="0">
                <a:solidFill>
                  <a:srgbClr val="002060"/>
                </a:solidFill>
                <a:latin typeface="Times New Roman" panose="02020603050405020304" pitchFamily="18" charset="0"/>
                <a:cs typeface="Times New Roman" panose="02020603050405020304" pitchFamily="18" charset="0"/>
              </a:rPr>
              <a:t>Makroekonomická stabilizační politika státu</a:t>
            </a:r>
            <a:r>
              <a:rPr lang="cs-CZ" sz="2000" dirty="0">
                <a:solidFill>
                  <a:srgbClr val="002060"/>
                </a:solidFill>
                <a:latin typeface="Times New Roman" panose="02020603050405020304" pitchFamily="18" charset="0"/>
                <a:cs typeface="Times New Roman" panose="02020603050405020304" pitchFamily="18" charset="0"/>
              </a:rPr>
              <a:t> - aktivní opatření státu za účelem dosažení normativně vymezené úrovně nebo dynamiky vývoje makroekonomických veličin, které v čase fluktuují. </a:t>
            </a:r>
          </a:p>
          <a:p>
            <a:pPr marL="0" indent="0">
              <a:buNone/>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Jaký je „optimální” výkon ekonomiky?</a:t>
            </a:r>
            <a:endParaRPr lang="cs-CZ" b="1" dirty="0"/>
          </a:p>
        </p:txBody>
      </p:sp>
    </p:spTree>
    <p:extLst>
      <p:ext uri="{BB962C8B-B14F-4D97-AF65-F5344CB8AC3E}">
        <p14:creationId xmlns:p14="http://schemas.microsoft.com/office/powerpoint/2010/main" val="76638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Historické „okénko”</a:t>
            </a:r>
            <a:endParaRPr lang="cs-CZ" b="1" dirty="0"/>
          </a:p>
        </p:txBody>
      </p:sp>
      <p:pic>
        <p:nvPicPr>
          <p:cNvPr id="4" name="Obrázek 3">
            <a:extLst>
              <a:ext uri="{FF2B5EF4-FFF2-40B4-BE49-F238E27FC236}">
                <a16:creationId xmlns:a16="http://schemas.microsoft.com/office/drawing/2014/main" id="{EB37C7D2-BE5B-486D-B17D-161301E68A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04729"/>
            <a:ext cx="5920705" cy="417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41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Historické „okénko”</a:t>
            </a:r>
            <a:endParaRPr lang="cs-CZ" b="1" dirty="0"/>
          </a:p>
        </p:txBody>
      </p:sp>
      <p:pic>
        <p:nvPicPr>
          <p:cNvPr id="5" name="Obrázek 1">
            <a:extLst>
              <a:ext uri="{FF2B5EF4-FFF2-40B4-BE49-F238E27FC236}">
                <a16:creationId xmlns:a16="http://schemas.microsoft.com/office/drawing/2014/main" id="{40187220-3454-4BF7-97F6-C007A3F31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51611"/>
            <a:ext cx="4032448" cy="389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57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Mikroekonomická část předmětu se věnovala zejména</a:t>
            </a:r>
            <a:endParaRPr lang="cs-CZ" b="1" dirty="0"/>
          </a:p>
        </p:txBody>
      </p:sp>
      <p:sp>
        <p:nvSpPr>
          <p:cNvPr id="5" name="Zástupný symbol pro obsah 2"/>
          <p:cNvSpPr txBox="1">
            <a:spLocks/>
          </p:cNvSpPr>
          <p:nvPr/>
        </p:nvSpPr>
        <p:spPr>
          <a:xfrm>
            <a:off x="107504" y="1131590"/>
            <a:ext cx="8856984"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Marginální analýza, náklady obětovaných příležitostí, rozhodování při omezených zdrojích</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Trh: nabídka, poptávka, rovnováha, tržní selhání, elasticita</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Rozhodování spotřebitele na základě ekonomické analýzy</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Cenová analýza nákladů firmy</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Manažerské rozhodování v prostředí konkurence, monopolu a oligopolu</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Vliv makroekonomických faktorů na manažerské rozhodování, zejména ve vztahu k EU</a:t>
            </a:r>
          </a:p>
          <a:p>
            <a:pPr marL="628650" indent="-285750">
              <a:spcBef>
                <a:spcPts val="600"/>
              </a:spcBef>
            </a:pPr>
            <a:r>
              <a:rPr lang="cs-CZ" sz="1800" b="1" dirty="0">
                <a:solidFill>
                  <a:srgbClr val="002060"/>
                </a:solidFill>
                <a:latin typeface="Times New Roman" panose="02020603050405020304" pitchFamily="18" charset="0"/>
                <a:cs typeface="Times New Roman" panose="02020603050405020304" pitchFamily="18" charset="0"/>
              </a:rPr>
              <a:t>ROZDÍL? </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Manažeři v </a:t>
            </a:r>
            <a:r>
              <a:rPr lang="cs-CZ" sz="1800" b="1" dirty="0">
                <a:solidFill>
                  <a:srgbClr val="002060"/>
                </a:solidFill>
                <a:latin typeface="Times New Roman" panose="02020603050405020304" pitchFamily="18" charset="0"/>
                <a:cs typeface="Times New Roman" panose="02020603050405020304" pitchFamily="18" charset="0"/>
              </a:rPr>
              <a:t>podnicích</a:t>
            </a:r>
            <a:r>
              <a:rPr lang="cs-CZ" sz="1800" dirty="0">
                <a:solidFill>
                  <a:srgbClr val="002060"/>
                </a:solidFill>
                <a:latin typeface="Times New Roman" panose="02020603050405020304" pitchFamily="18" charset="0"/>
                <a:cs typeface="Times New Roman" panose="02020603050405020304" pitchFamily="18" charset="0"/>
              </a:rPr>
              <a:t> vs. manažeři ve </a:t>
            </a:r>
            <a:r>
              <a:rPr lang="cs-CZ" sz="1800" b="1" dirty="0">
                <a:solidFill>
                  <a:srgbClr val="002060"/>
                </a:solidFill>
                <a:latin typeface="Times New Roman" panose="02020603050405020304" pitchFamily="18" charset="0"/>
                <a:cs typeface="Times New Roman" panose="02020603050405020304" pitchFamily="18" charset="0"/>
              </a:rPr>
              <a:t>veřejné správě</a:t>
            </a: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117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Historické „okénko”</a:t>
            </a:r>
            <a:endParaRPr lang="cs-CZ" b="1" dirty="0"/>
          </a:p>
        </p:txBody>
      </p:sp>
      <p:pic>
        <p:nvPicPr>
          <p:cNvPr id="5" name="Obrázek 1">
            <a:extLst>
              <a:ext uri="{FF2B5EF4-FFF2-40B4-BE49-F238E27FC236}">
                <a16:creationId xmlns:a16="http://schemas.microsoft.com/office/drawing/2014/main" id="{324F7CD8-8CAE-4E20-ADF3-563A22B36C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43558"/>
            <a:ext cx="6689229" cy="397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9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4524" y="1059582"/>
            <a:ext cx="8280920" cy="3672408"/>
          </a:xfrm>
          <a:prstGeom prst="rect">
            <a:avLst/>
          </a:prstGeom>
        </p:spPr>
        <p:txBody>
          <a:bodyPr>
            <a:noAutofit/>
          </a:bodyPr>
          <a:lstStyle/>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Stabilizovat ekonomiku lze zejména pomocí </a:t>
            </a:r>
            <a:r>
              <a:rPr lang="cs-CZ" sz="2000" b="1" dirty="0">
                <a:solidFill>
                  <a:srgbClr val="002060"/>
                </a:solidFill>
                <a:latin typeface="Times New Roman" panose="02020603050405020304" pitchFamily="18" charset="0"/>
                <a:cs typeface="Times New Roman" panose="02020603050405020304" pitchFamily="18" charset="0"/>
              </a:rPr>
              <a:t>fiskální politiky </a:t>
            </a:r>
            <a:r>
              <a:rPr lang="cs-CZ" sz="2000" dirty="0">
                <a:solidFill>
                  <a:srgbClr val="002060"/>
                </a:solidFill>
                <a:latin typeface="Times New Roman" panose="02020603050405020304" pitchFamily="18" charset="0"/>
                <a:cs typeface="Times New Roman" panose="02020603050405020304" pitchFamily="18" charset="0"/>
              </a:rPr>
              <a:t>čili opatřeními financovanými z veřejných rozpočtů nebo opatřeními majícími za úkol regulovat příjmy a výdaje ze systému veřejných rozpočtů. Tuto politiku má ve své gesci vláda a parlament.</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S přerozdělováním nashromážděných finančních prostředků v systému veřejných financi úzce souvisí </a:t>
            </a:r>
            <a:r>
              <a:rPr lang="cs-CZ" sz="2000" b="1" dirty="0">
                <a:solidFill>
                  <a:srgbClr val="002060"/>
                </a:solidFill>
                <a:latin typeface="Times New Roman" panose="02020603050405020304" pitchFamily="18" charset="0"/>
                <a:cs typeface="Times New Roman" panose="02020603050405020304" pitchFamily="18" charset="0"/>
              </a:rPr>
              <a:t>důchodová politika</a:t>
            </a:r>
            <a:r>
              <a:rPr lang="cs-CZ" sz="2000" dirty="0">
                <a:solidFill>
                  <a:srgbClr val="002060"/>
                </a:solidFill>
                <a:latin typeface="Times New Roman" panose="02020603050405020304" pitchFamily="18" charset="0"/>
                <a:cs typeface="Times New Roman" panose="02020603050405020304" pitchFamily="18" charset="0"/>
              </a:rPr>
              <a:t>, která si klade za cíl přerozdělovat získané zdroje, zpravidla směrem od bohatých k chudým, nebo také od ekonomicky aktivních k ekonomicky neaktivním skupinám obyvatel a přispět tak k rovnoměrnějšímu rozložení příjmů ve společnosti.</a:t>
            </a:r>
          </a:p>
          <a:p>
            <a:pPr indent="0">
              <a:spcBef>
                <a:spcPts val="1800"/>
              </a:spcBef>
              <a:buNone/>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Stabilizační hospodářská politika</a:t>
            </a:r>
            <a:endParaRPr lang="cs-CZ" b="1" dirty="0"/>
          </a:p>
        </p:txBody>
      </p:sp>
    </p:spTree>
    <p:extLst>
      <p:ext uri="{BB962C8B-B14F-4D97-AF65-F5344CB8AC3E}">
        <p14:creationId xmlns:p14="http://schemas.microsoft.com/office/powerpoint/2010/main" val="89776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4524" y="1059582"/>
            <a:ext cx="8280920" cy="3672408"/>
          </a:xfrm>
          <a:prstGeom prst="rect">
            <a:avLst/>
          </a:prstGeom>
        </p:spPr>
        <p:txBody>
          <a:bodyPr>
            <a:noAutofit/>
          </a:bodyPr>
          <a:lstStyle/>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Další důležitou dílčí hospodářskou politikou je </a:t>
            </a:r>
            <a:r>
              <a:rPr lang="cs-CZ" sz="2000" b="1" dirty="0">
                <a:solidFill>
                  <a:srgbClr val="002060"/>
                </a:solidFill>
                <a:latin typeface="Times New Roman" panose="02020603050405020304" pitchFamily="18" charset="0"/>
                <a:cs typeface="Times New Roman" panose="02020603050405020304" pitchFamily="18" charset="0"/>
              </a:rPr>
              <a:t>měnová politika</a:t>
            </a:r>
            <a:r>
              <a:rPr lang="cs-CZ" sz="2000" dirty="0">
                <a:solidFill>
                  <a:srgbClr val="002060"/>
                </a:solidFill>
                <a:latin typeface="Times New Roman" panose="02020603050405020304" pitchFamily="18" charset="0"/>
                <a:cs typeface="Times New Roman" panose="02020603050405020304" pitchFamily="18" charset="0"/>
              </a:rPr>
              <a:t>, která se snaží ovlivňovat stabilitu cenové hladiny a stabilitu kurzu domácí měny a v konečném důsledku tak stabilizovat ekonomiku. Tato politika je ve většině tržních ekonomik v rukou centrální banky, která je i nezávislá ve výkonu této politiky na vládě, prezidentovi či parlamentu.</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Regulaci pohybu zboží, služeb a kapitálu nazýváme </a:t>
            </a:r>
            <a:r>
              <a:rPr lang="cs-CZ" sz="2000" b="1" dirty="0">
                <a:solidFill>
                  <a:srgbClr val="002060"/>
                </a:solidFill>
                <a:latin typeface="Times New Roman" panose="02020603050405020304" pitchFamily="18" charset="0"/>
                <a:cs typeface="Times New Roman" panose="02020603050405020304" pitchFamily="18" charset="0"/>
              </a:rPr>
              <a:t>vnější ekonomickou politikou</a:t>
            </a:r>
            <a:r>
              <a:rPr lang="cs-CZ" sz="2000" dirty="0">
                <a:solidFill>
                  <a:srgbClr val="002060"/>
                </a:solidFill>
                <a:latin typeface="Times New Roman" panose="02020603050405020304" pitchFamily="18" charset="0"/>
                <a:cs typeface="Times New Roman" panose="02020603050405020304" pitchFamily="18" charset="0"/>
              </a:rPr>
              <a:t>, která v sobě zahrnuje obchodní politiku (regulaci toku zboží ze země a do země) a kurzovou politiku centrální banky.</a:t>
            </a: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Stabilizační hospodářská politika</a:t>
            </a:r>
            <a:endParaRPr lang="cs-CZ" b="1" dirty="0"/>
          </a:p>
        </p:txBody>
      </p:sp>
    </p:spTree>
    <p:extLst>
      <p:ext uri="{BB962C8B-B14F-4D97-AF65-F5344CB8AC3E}">
        <p14:creationId xmlns:p14="http://schemas.microsoft.com/office/powerpoint/2010/main" val="3069370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4524" y="1059582"/>
            <a:ext cx="8280920" cy="3672408"/>
          </a:xfrm>
          <a:prstGeom prst="rect">
            <a:avLst/>
          </a:prstGeom>
        </p:spPr>
        <p:txBody>
          <a:bodyPr>
            <a:noAutofit/>
          </a:bodyPr>
          <a:lstStyle/>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Další důležitou dílčí hospodářskou politikou je </a:t>
            </a:r>
            <a:r>
              <a:rPr lang="cs-CZ" sz="2000" b="1" dirty="0">
                <a:solidFill>
                  <a:srgbClr val="002060"/>
                </a:solidFill>
                <a:latin typeface="Times New Roman" panose="02020603050405020304" pitchFamily="18" charset="0"/>
                <a:cs typeface="Times New Roman" panose="02020603050405020304" pitchFamily="18" charset="0"/>
              </a:rPr>
              <a:t>měnová politika</a:t>
            </a:r>
            <a:r>
              <a:rPr lang="cs-CZ" sz="2000" dirty="0">
                <a:solidFill>
                  <a:srgbClr val="002060"/>
                </a:solidFill>
                <a:latin typeface="Times New Roman" panose="02020603050405020304" pitchFamily="18" charset="0"/>
                <a:cs typeface="Times New Roman" panose="02020603050405020304" pitchFamily="18" charset="0"/>
              </a:rPr>
              <a:t>, která se snaží ovlivňovat stabilitu cenové hladiny a stabilitu kurzu domácí měny a v konečném důsledku tak stabilizovat ekonomiku. Tato politika je ve většině tržních ekonomik v rukou centrální banky, která je i nezávislá ve výkonu této politiky na vládě, prezidentovi či parlamentu.</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Regulaci pohybu zboží, služeb a kapitálu nazýváme </a:t>
            </a:r>
            <a:r>
              <a:rPr lang="cs-CZ" sz="2000" b="1" dirty="0">
                <a:solidFill>
                  <a:srgbClr val="002060"/>
                </a:solidFill>
                <a:latin typeface="Times New Roman" panose="02020603050405020304" pitchFamily="18" charset="0"/>
                <a:cs typeface="Times New Roman" panose="02020603050405020304" pitchFamily="18" charset="0"/>
              </a:rPr>
              <a:t>vnější ekonomickou politikou</a:t>
            </a:r>
            <a:r>
              <a:rPr lang="cs-CZ" sz="2000" dirty="0">
                <a:solidFill>
                  <a:srgbClr val="002060"/>
                </a:solidFill>
                <a:latin typeface="Times New Roman" panose="02020603050405020304" pitchFamily="18" charset="0"/>
                <a:cs typeface="Times New Roman" panose="02020603050405020304" pitchFamily="18" charset="0"/>
              </a:rPr>
              <a:t>, která v sobě zahrnuje obchodní politiku (regulaci toku zboží ze země a do země) a kurzovou politiku centrální banky.</a:t>
            </a: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Stabilizační hospodářská politika</a:t>
            </a:r>
            <a:endParaRPr lang="cs-CZ" b="1" dirty="0"/>
          </a:p>
        </p:txBody>
      </p:sp>
    </p:spTree>
    <p:extLst>
      <p:ext uri="{BB962C8B-B14F-4D97-AF65-F5344CB8AC3E}">
        <p14:creationId xmlns:p14="http://schemas.microsoft.com/office/powerpoint/2010/main" val="2924934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843558"/>
            <a:ext cx="8280920" cy="3672408"/>
          </a:xfrm>
          <a:prstGeom prst="rect">
            <a:avLst/>
          </a:prstGeom>
        </p:spPr>
        <p:txBody>
          <a:bodyPr>
            <a:noAutofit/>
          </a:bodyPr>
          <a:lstStyle/>
          <a:p>
            <a:pPr indent="373063">
              <a:spcBef>
                <a:spcPts val="600"/>
              </a:spcBef>
            </a:pPr>
            <a:r>
              <a:rPr lang="cs-CZ" sz="1800" dirty="0">
                <a:solidFill>
                  <a:srgbClr val="002060"/>
                </a:solidFill>
                <a:latin typeface="Times New Roman" panose="02020603050405020304" pitchFamily="18" charset="0"/>
                <a:cs typeface="Times New Roman" panose="02020603050405020304" pitchFamily="18" charset="0"/>
              </a:rPr>
              <a:t>Pokud se nám bude v čase reálný hrubý domácí produkt zvyšovat, potom můžeme hovořit, že daná země dosahuje ekonomického růstu</a:t>
            </a:r>
          </a:p>
          <a:p>
            <a:pPr indent="373063">
              <a:spcBef>
                <a:spcPts val="600"/>
              </a:spcBef>
            </a:pPr>
            <a:r>
              <a:rPr lang="cs-CZ" sz="1800" dirty="0">
                <a:solidFill>
                  <a:srgbClr val="002060"/>
                </a:solidFill>
                <a:latin typeface="Times New Roman" panose="02020603050405020304" pitchFamily="18" charset="0"/>
                <a:cs typeface="Times New Roman" panose="02020603050405020304" pitchFamily="18" charset="0"/>
              </a:rPr>
              <a:t>Aby mohla ekonomika dosahovat ekonomického růstu, musí disponovat určitou zásobu výrobních faktorů a efektivněji je vyžívat</a:t>
            </a:r>
          </a:p>
          <a:p>
            <a:pPr indent="373063">
              <a:spcBef>
                <a:spcPts val="600"/>
              </a:spcBef>
            </a:pPr>
            <a:r>
              <a:rPr lang="cs-CZ" sz="1800" dirty="0">
                <a:solidFill>
                  <a:srgbClr val="002060"/>
                </a:solidFill>
                <a:latin typeface="Times New Roman" panose="02020603050405020304" pitchFamily="18" charset="0"/>
                <a:cs typeface="Times New Roman" panose="02020603050405020304" pitchFamily="18" charset="0"/>
              </a:rPr>
              <a:t>mezi zdroje růstu patří zejména výrobní faktory a jejich množství a kvalita:</a:t>
            </a:r>
          </a:p>
          <a:p>
            <a:pPr marL="714375" indent="0">
              <a:spcBef>
                <a:spcPts val="600"/>
              </a:spcBef>
              <a:buNone/>
            </a:pP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lidské zdroje</a:t>
            </a:r>
            <a:r>
              <a:rPr lang="cs-CZ" sz="1400" dirty="0">
                <a:solidFill>
                  <a:srgbClr val="002060"/>
                </a:solidFill>
                <a:latin typeface="Times New Roman" panose="02020603050405020304" pitchFamily="18" charset="0"/>
                <a:cs typeface="Times New Roman" panose="02020603050405020304" pitchFamily="18" charset="0"/>
              </a:rPr>
              <a:t>, kam patří zejména množství práce, resp. jeho kvalita, kterou nazýváme jako lidský kapitál, tj. vzdělanostní úroveň pracovní síly. </a:t>
            </a:r>
          </a:p>
          <a:p>
            <a:pPr marL="714375" indent="0">
              <a:spcBef>
                <a:spcPts val="600"/>
              </a:spcBef>
              <a:buNone/>
            </a:pP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přírodní zdroje</a:t>
            </a:r>
            <a:r>
              <a:rPr lang="cs-CZ" sz="1400" dirty="0">
                <a:solidFill>
                  <a:srgbClr val="002060"/>
                </a:solidFill>
                <a:latin typeface="Times New Roman" panose="02020603050405020304" pitchFamily="18" charset="0"/>
                <a:cs typeface="Times New Roman" panose="02020603050405020304" pitchFamily="18" charset="0"/>
              </a:rPr>
              <a:t>, kam kromě půdy řadíme i nerostné bohatství dané země nebo i klimatické podmínky v dané zemi (umožňující např. cestovní ruch, viz příklady alpských zemí nebo pro přímořskou turistiku případ Řecka) a rovněž je důležitá kvalita těchto zdrojů.</a:t>
            </a:r>
          </a:p>
          <a:p>
            <a:pPr marL="714375" indent="0">
              <a:spcBef>
                <a:spcPts val="600"/>
              </a:spcBef>
              <a:buNone/>
            </a:pP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kapitálové zdroje</a:t>
            </a:r>
            <a:r>
              <a:rPr lang="cs-CZ" sz="1400" dirty="0">
                <a:solidFill>
                  <a:srgbClr val="002060"/>
                </a:solidFill>
                <a:latin typeface="Times New Roman" panose="02020603050405020304" pitchFamily="18" charset="0"/>
                <a:cs typeface="Times New Roman" panose="02020603050405020304" pitchFamily="18" charset="0"/>
              </a:rPr>
              <a:t>, kam můžeme zařadit kapitálové statky v podobě budov, strojů, zařízení a také jejich technologická úroveň určující v podstatě možnosti výroby</a:t>
            </a:r>
          </a:p>
          <a:p>
            <a:pPr indent="373063">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Ekonomický růst</a:t>
            </a:r>
            <a:endParaRPr lang="cs-CZ" b="1" dirty="0"/>
          </a:p>
        </p:txBody>
      </p:sp>
    </p:spTree>
    <p:extLst>
      <p:ext uri="{BB962C8B-B14F-4D97-AF65-F5344CB8AC3E}">
        <p14:creationId xmlns:p14="http://schemas.microsoft.com/office/powerpoint/2010/main" val="435533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280920" cy="3672408"/>
          </a:xfrm>
          <a:prstGeom prst="rect">
            <a:avLst/>
          </a:prstGeom>
        </p:spPr>
        <p:txBody>
          <a:bodyPr>
            <a:noAutofit/>
          </a:bodyPr>
          <a:lstStyle/>
          <a:p>
            <a:pPr indent="373063">
              <a:spcBef>
                <a:spcPts val="600"/>
              </a:spcBef>
            </a:pPr>
            <a:r>
              <a:rPr lang="cs-CZ" sz="1800" b="1" i="1" dirty="0">
                <a:solidFill>
                  <a:srgbClr val="002060"/>
                </a:solidFill>
                <a:latin typeface="Times New Roman" panose="02020603050405020304" pitchFamily="18" charset="0"/>
                <a:cs typeface="Times New Roman" panose="02020603050405020304" pitchFamily="18" charset="0"/>
              </a:rPr>
              <a:t>kvantitativně</a:t>
            </a:r>
            <a:r>
              <a:rPr lang="cs-CZ" sz="1800" dirty="0">
                <a:solidFill>
                  <a:srgbClr val="002060"/>
                </a:solidFill>
                <a:latin typeface="Times New Roman" panose="02020603050405020304" pitchFamily="18" charset="0"/>
                <a:cs typeface="Times New Roman" panose="02020603050405020304" pitchFamily="18" charset="0"/>
              </a:rPr>
              <a:t> založený ekonomický růst, který je zpravidla dán tím, že se intenzivněji využívají dostupné výrobní faktory (do výrobního procesu je zapojeno větší množství pracovní síly, nerostného bohatství či kapitálu).</a:t>
            </a:r>
          </a:p>
          <a:p>
            <a:pPr indent="373063">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600"/>
              </a:spcBef>
            </a:pPr>
            <a:r>
              <a:rPr lang="cs-CZ" sz="1800" b="1" i="1" dirty="0">
                <a:solidFill>
                  <a:srgbClr val="002060"/>
                </a:solidFill>
                <a:latin typeface="Times New Roman" panose="02020603050405020304" pitchFamily="18" charset="0"/>
                <a:cs typeface="Times New Roman" panose="02020603050405020304" pitchFamily="18" charset="0"/>
              </a:rPr>
              <a:t>kvalitativně</a:t>
            </a:r>
            <a:r>
              <a:rPr lang="cs-CZ" sz="1800" dirty="0">
                <a:solidFill>
                  <a:srgbClr val="002060"/>
                </a:solidFill>
                <a:latin typeface="Times New Roman" panose="02020603050405020304" pitchFamily="18" charset="0"/>
                <a:cs typeface="Times New Roman" panose="02020603050405020304" pitchFamily="18" charset="0"/>
              </a:rPr>
              <a:t> založený ekonomický růst, který je vyvolán vyšší kvalitou vstupů (do výrobního procesu se může zapojit větší množství pracovní síly s vysokoškolským vzděláním, nebo jsou používány inovované výrobní linky s vyšší produktovou, případně jsou nalezeny nová naleziště určité nerostné suroviny, jež má vyšší kvalitu, než tomu bylo doposud). V tomto případě se v podstatě posouvají produkční možnosti dané ekonomiky, tak jak již bylo vysvětleno v mikroekonomii.</a:t>
            </a:r>
          </a:p>
          <a:p>
            <a:pPr indent="373063">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Ekonomický růst - typy</a:t>
            </a:r>
            <a:endParaRPr lang="cs-CZ" b="1" dirty="0"/>
          </a:p>
        </p:txBody>
      </p:sp>
    </p:spTree>
    <p:extLst>
      <p:ext uri="{BB962C8B-B14F-4D97-AF65-F5344CB8AC3E}">
        <p14:creationId xmlns:p14="http://schemas.microsoft.com/office/powerpoint/2010/main" val="902205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Hospodářský cyklus</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Produkční možnosti ekonomiky se dají v makroekonomii vyjádřit pomocí </a:t>
            </a:r>
            <a:r>
              <a:rPr lang="cs-CZ" sz="1800" b="1" dirty="0">
                <a:solidFill>
                  <a:srgbClr val="002060"/>
                </a:solidFill>
                <a:latin typeface="Times New Roman" panose="02020603050405020304" pitchFamily="18" charset="0"/>
                <a:cs typeface="Times New Roman" panose="02020603050405020304" pitchFamily="18" charset="0"/>
              </a:rPr>
              <a:t>potenciálního produktu</a:t>
            </a:r>
            <a:r>
              <a:rPr lang="cs-CZ" sz="1800" dirty="0">
                <a:solidFill>
                  <a:srgbClr val="002060"/>
                </a:solidFill>
                <a:latin typeface="Times New Roman" panose="02020603050405020304" pitchFamily="18" charset="0"/>
                <a:cs typeface="Times New Roman" panose="02020603050405020304" pitchFamily="18" charset="0"/>
              </a:rPr>
              <a:t>, který by se dal charakterizovat jako nejvyšší udržitelný výkon ekonomiky za podmínek daného množství a kvality vstupů a de facto odpovídá optimálnímu (plnému) využití disponibilních zdrojů. </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Jedná se o produkt při </a:t>
            </a:r>
            <a:r>
              <a:rPr lang="cs-CZ" sz="1800" b="1" i="1" dirty="0">
                <a:solidFill>
                  <a:srgbClr val="002060"/>
                </a:solidFill>
                <a:latin typeface="Times New Roman" panose="02020603050405020304" pitchFamily="18" charset="0"/>
                <a:cs typeface="Times New Roman" panose="02020603050405020304" pitchFamily="18" charset="0"/>
              </a:rPr>
              <a:t>plné míře zaměstnanosti </a:t>
            </a:r>
            <a:r>
              <a:rPr lang="cs-CZ" sz="1800" dirty="0">
                <a:solidFill>
                  <a:srgbClr val="002060"/>
                </a:solidFill>
                <a:latin typeface="Times New Roman" panose="02020603050405020304" pitchFamily="18" charset="0"/>
                <a:cs typeface="Times New Roman" panose="02020603050405020304" pitchFamily="18" charset="0"/>
              </a:rPr>
              <a:t>(resp. přirozené míře nezaměstnanosti, což je taková míra nezaměstnanosti, která je slučitelná s dlouhodobou rovnováhou ekonomiky)</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Z dlouhodobého pohledu produkční možnosti ekonomiky neustále rostou</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V reálném světě však není možné ekonomického růstu dosahovat stále a jsou období, kdy se ekonomice „nedaří“, tedy reálný produkt buď stagnuje, nebo se dokonce sníží. Skutečný (reálný) produkt může krátkodobě potenciální produkt dokonce i převýšit, což je ale dlouhodobě neudržitelné</a:t>
            </a:r>
          </a:p>
          <a:p>
            <a:pPr indent="373063">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454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Hospodářský cyklus</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Toto kolísání skutečného (reálného) produktu okolo potenciálního produktu čili produkčních možností ekonomiky nazýváme jako </a:t>
            </a:r>
            <a:r>
              <a:rPr lang="cs-CZ" sz="1800" b="1" dirty="0">
                <a:solidFill>
                  <a:srgbClr val="002060"/>
                </a:solidFill>
                <a:latin typeface="Times New Roman" panose="02020603050405020304" pitchFamily="18" charset="0"/>
                <a:cs typeface="Times New Roman" panose="02020603050405020304" pitchFamily="18" charset="0"/>
              </a:rPr>
              <a:t>hospodářský cyklus</a:t>
            </a:r>
            <a:r>
              <a:rPr lang="cs-CZ" sz="1800" dirty="0">
                <a:solidFill>
                  <a:srgbClr val="002060"/>
                </a:solidFill>
                <a:latin typeface="Times New Roman" panose="02020603050405020304" pitchFamily="18" charset="0"/>
                <a:cs typeface="Times New Roman" panose="02020603050405020304" pitchFamily="18" charset="0"/>
              </a:rPr>
              <a:t>.</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Jedná se posloupností pravidelně se opakujících fází vzestupu, poklesu nebo stagnace makroekonomické aktivity</a:t>
            </a:r>
          </a:p>
          <a:p>
            <a:pPr marL="628650" indent="-285750">
              <a:spcBef>
                <a:spcPts val="600"/>
              </a:spcBef>
            </a:pPr>
            <a:r>
              <a:rPr lang="cs-CZ" sz="1800" u="sng" dirty="0">
                <a:solidFill>
                  <a:srgbClr val="002060"/>
                </a:solidFill>
                <a:latin typeface="Times New Roman" panose="02020603050405020304" pitchFamily="18" charset="0"/>
                <a:cs typeface="Times New Roman" panose="02020603050405020304" pitchFamily="18" charset="0"/>
              </a:rPr>
              <a:t>Hospodářský cyklus se člení na tyto fáze:</a:t>
            </a:r>
          </a:p>
          <a:p>
            <a:pPr marL="1079500" indent="0">
              <a:spcBef>
                <a:spcPts val="600"/>
              </a:spcBef>
              <a:buNone/>
            </a:pPr>
            <a:r>
              <a:rPr lang="cs-CZ" sz="1600" dirty="0">
                <a:solidFill>
                  <a:srgbClr val="002060"/>
                </a:solidFill>
                <a:latin typeface="Times New Roman" panose="02020603050405020304" pitchFamily="18" charset="0"/>
                <a:cs typeface="Times New Roman" panose="02020603050405020304" pitchFamily="18" charset="0"/>
              </a:rPr>
              <a:t>- Konjunktura (expanze)</a:t>
            </a:r>
          </a:p>
          <a:p>
            <a:pPr marL="1079500" indent="0">
              <a:spcBef>
                <a:spcPts val="600"/>
              </a:spcBef>
              <a:buNone/>
            </a:pPr>
            <a:r>
              <a:rPr lang="cs-CZ" sz="1600" dirty="0">
                <a:solidFill>
                  <a:srgbClr val="002060"/>
                </a:solidFill>
                <a:latin typeface="Times New Roman" panose="02020603050405020304" pitchFamily="18" charset="0"/>
                <a:cs typeface="Times New Roman" panose="02020603050405020304" pitchFamily="18" charset="0"/>
              </a:rPr>
              <a:t>- Vrchol</a:t>
            </a:r>
          </a:p>
          <a:p>
            <a:pPr marL="1079500" indent="0">
              <a:spcBef>
                <a:spcPts val="600"/>
              </a:spcBef>
              <a:buNone/>
            </a:pPr>
            <a:r>
              <a:rPr lang="cs-CZ" sz="1600" dirty="0">
                <a:solidFill>
                  <a:srgbClr val="002060"/>
                </a:solidFill>
                <a:latin typeface="Times New Roman" panose="02020603050405020304" pitchFamily="18" charset="0"/>
                <a:cs typeface="Times New Roman" panose="02020603050405020304" pitchFamily="18" charset="0"/>
              </a:rPr>
              <a:t>- Kontrakce</a:t>
            </a:r>
          </a:p>
          <a:p>
            <a:pPr marL="1079500" indent="0">
              <a:spcBef>
                <a:spcPts val="600"/>
              </a:spcBef>
              <a:buNone/>
            </a:pPr>
            <a:r>
              <a:rPr lang="cs-CZ" sz="1600" dirty="0">
                <a:solidFill>
                  <a:srgbClr val="002060"/>
                </a:solidFill>
                <a:latin typeface="Times New Roman" panose="02020603050405020304" pitchFamily="18" charset="0"/>
                <a:cs typeface="Times New Roman" panose="02020603050405020304" pitchFamily="18" charset="0"/>
              </a:rPr>
              <a:t>- Dno</a:t>
            </a: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242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Hospodářský cyklus</a:t>
            </a:r>
            <a:endParaRPr lang="cs-CZ" b="1" dirty="0"/>
          </a:p>
        </p:txBody>
      </p:sp>
      <p:pic>
        <p:nvPicPr>
          <p:cNvPr id="4"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7574"/>
            <a:ext cx="5436096" cy="2448272"/>
          </a:xfrm>
          <a:prstGeom prst="rect">
            <a:avLst/>
          </a:prstGeom>
          <a:noFill/>
          <a:ln>
            <a:noFill/>
          </a:ln>
        </p:spPr>
      </p:pic>
      <p:sp>
        <p:nvSpPr>
          <p:cNvPr id="5" name="Zástupný symbol pro obsah 2"/>
          <p:cNvSpPr txBox="1">
            <a:spLocks/>
          </p:cNvSpPr>
          <p:nvPr/>
        </p:nvSpPr>
        <p:spPr>
          <a:xfrm>
            <a:off x="179512" y="3363838"/>
            <a:ext cx="8280920" cy="13681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1400" dirty="0">
                <a:solidFill>
                  <a:srgbClr val="002060"/>
                </a:solidFill>
                <a:latin typeface="Times New Roman" panose="02020603050405020304" pitchFamily="18" charset="0"/>
                <a:cs typeface="Times New Roman" panose="02020603050405020304" pitchFamily="18" charset="0"/>
              </a:rPr>
              <a:t>Tlustší čára = potenciální produkt</a:t>
            </a:r>
          </a:p>
          <a:p>
            <a:pPr marL="628650" indent="-285750">
              <a:spcBef>
                <a:spcPts val="600"/>
              </a:spcBef>
            </a:pPr>
            <a:r>
              <a:rPr lang="cs-CZ" sz="1400" dirty="0">
                <a:solidFill>
                  <a:srgbClr val="002060"/>
                </a:solidFill>
                <a:latin typeface="Times New Roman" panose="02020603050405020304" pitchFamily="18" charset="0"/>
                <a:cs typeface="Times New Roman" panose="02020603050405020304" pitchFamily="18" charset="0"/>
              </a:rPr>
              <a:t>Tenčí čára = skutečný (reálný) produkt</a:t>
            </a:r>
          </a:p>
          <a:p>
            <a:pPr indent="373063">
              <a:spcBef>
                <a:spcPts val="600"/>
              </a:spcBef>
            </a:pPr>
            <a:endParaRPr lang="cs-CZ" sz="14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83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Hospodářský cyklus – externí faktory</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nedostatečné informace ekonomických subjektů,</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nerovnoměrné tempo využívání nových vynálezů a objevů,</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změny cen základních surovin na světových trzích, </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měnové krize, problémy na mezinárodních kapitálových trzích</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vládní regulace ekonomiky nástroji fiskální a monetární politiky</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změny vládní politiky (volební období)</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politické příčiny (války, revoluce)</a:t>
            </a: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76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O čem rozhodují podnikoví manažeři?</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2400" dirty="0">
                <a:solidFill>
                  <a:srgbClr val="002060"/>
                </a:solidFill>
                <a:latin typeface="Times New Roman" panose="02020603050405020304" pitchFamily="18" charset="0"/>
                <a:cs typeface="Times New Roman" panose="02020603050405020304" pitchFamily="18" charset="0"/>
              </a:rPr>
              <a:t>Jaká by měla být cena produktu (výrobek vs. služba)?</a:t>
            </a:r>
          </a:p>
          <a:p>
            <a:pPr marL="628650" indent="-285750">
              <a:spcBef>
                <a:spcPts val="600"/>
              </a:spcBef>
            </a:pPr>
            <a:r>
              <a:rPr lang="cs-CZ" sz="2400" dirty="0">
                <a:solidFill>
                  <a:srgbClr val="002060"/>
                </a:solidFill>
                <a:latin typeface="Times New Roman" panose="02020603050405020304" pitchFamily="18" charset="0"/>
                <a:cs typeface="Times New Roman" panose="02020603050405020304" pitchFamily="18" charset="0"/>
              </a:rPr>
              <a:t>Kolik zaměstnanců bude potřeba najmout a jak stanovit jejich mzdu?</a:t>
            </a:r>
          </a:p>
          <a:p>
            <a:pPr marL="628650" indent="-285750">
              <a:spcBef>
                <a:spcPts val="600"/>
              </a:spcBef>
            </a:pPr>
            <a:r>
              <a:rPr lang="cs-CZ" sz="2400" dirty="0">
                <a:solidFill>
                  <a:srgbClr val="002060"/>
                </a:solidFill>
                <a:latin typeface="Times New Roman" panose="02020603050405020304" pitchFamily="18" charset="0"/>
                <a:cs typeface="Times New Roman" panose="02020603050405020304" pitchFamily="18" charset="0"/>
              </a:rPr>
              <a:t>Jaké množství kapitálu bude nutné k založení firmy či k jejímu růstu? </a:t>
            </a:r>
          </a:p>
          <a:p>
            <a:pPr marL="628650" indent="-285750">
              <a:spcBef>
                <a:spcPts val="600"/>
              </a:spcBef>
            </a:pPr>
            <a:r>
              <a:rPr lang="cs-CZ" sz="2400" dirty="0">
                <a:solidFill>
                  <a:srgbClr val="002060"/>
                </a:solidFill>
                <a:latin typeface="Times New Roman" panose="02020603050405020304" pitchFamily="18" charset="0"/>
                <a:cs typeface="Times New Roman" panose="02020603050405020304" pitchFamily="18" charset="0"/>
              </a:rPr>
              <a:t>Jaké je optimální množství hotových výrobků, materiálu, polotovarů?</a:t>
            </a:r>
          </a:p>
          <a:p>
            <a:pPr marL="628650" indent="-285750">
              <a:spcBef>
                <a:spcPts val="600"/>
              </a:spcBef>
            </a:pPr>
            <a:r>
              <a:rPr lang="cs-CZ" sz="2400" dirty="0">
                <a:solidFill>
                  <a:srgbClr val="002060"/>
                </a:solidFill>
                <a:latin typeface="Times New Roman" panose="02020603050405020304" pitchFamily="18" charset="0"/>
                <a:cs typeface="Times New Roman" panose="02020603050405020304" pitchFamily="18" charset="0"/>
              </a:rPr>
              <a:t>Investovat do dalšího rozvoje? Kde získat zdroje, resp. jaký by měl být poměr vlastních a cizích zdrojů? </a:t>
            </a: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62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Hospodářský cyklus – interní faktory</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příčiny kolísání agregátní nabídky a poptávky;</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snaha firem maximalizovat zisk úsporami mzdových nákladů, což vede k tomu, že úspory mezd vyvolávají zaostávání poptávky za nabídkou;</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nestabilita investičních výdajů;</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bohatí nebo šetrní lidé získávají příliš velké příjmy v relaci k možným investicím ve společnosti apod.</a:t>
            </a:r>
          </a:p>
          <a:p>
            <a:pPr marL="628650" indent="-285750">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25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Vývoj reálného HDP/ob. v PPS – srovnání zemí EU</a:t>
            </a:r>
            <a:endParaRPr lang="cs-CZ" b="1" dirty="0"/>
          </a:p>
        </p:txBody>
      </p:sp>
      <p:graphicFrame>
        <p:nvGraphicFramePr>
          <p:cNvPr id="3" name="Tabulka 2"/>
          <p:cNvGraphicFramePr>
            <a:graphicFrameLocks noGrp="1"/>
          </p:cNvGraphicFramePr>
          <p:nvPr/>
        </p:nvGraphicFramePr>
        <p:xfrm>
          <a:off x="203920" y="627534"/>
          <a:ext cx="7488828" cy="4263084"/>
        </p:xfrm>
        <a:graphic>
          <a:graphicData uri="http://schemas.openxmlformats.org/drawingml/2006/table">
            <a:tbl>
              <a:tblPr>
                <a:tableStyleId>{5C22544A-7EE6-4342-B048-85BDC9FD1C3A}</a:tableStyleId>
              </a:tblPr>
              <a:tblGrid>
                <a:gridCol w="1002264">
                  <a:extLst>
                    <a:ext uri="{9D8B030D-6E8A-4147-A177-3AD203B41FA5}">
                      <a16:colId xmlns:a16="http://schemas.microsoft.com/office/drawing/2014/main" val="3660043859"/>
                    </a:ext>
                  </a:extLst>
                </a:gridCol>
                <a:gridCol w="540547">
                  <a:extLst>
                    <a:ext uri="{9D8B030D-6E8A-4147-A177-3AD203B41FA5}">
                      <a16:colId xmlns:a16="http://schemas.microsoft.com/office/drawing/2014/main" val="1174624742"/>
                    </a:ext>
                  </a:extLst>
                </a:gridCol>
                <a:gridCol w="540547">
                  <a:extLst>
                    <a:ext uri="{9D8B030D-6E8A-4147-A177-3AD203B41FA5}">
                      <a16:colId xmlns:a16="http://schemas.microsoft.com/office/drawing/2014/main" val="3553427690"/>
                    </a:ext>
                  </a:extLst>
                </a:gridCol>
                <a:gridCol w="540547">
                  <a:extLst>
                    <a:ext uri="{9D8B030D-6E8A-4147-A177-3AD203B41FA5}">
                      <a16:colId xmlns:a16="http://schemas.microsoft.com/office/drawing/2014/main" val="2177989199"/>
                    </a:ext>
                  </a:extLst>
                </a:gridCol>
                <a:gridCol w="540547">
                  <a:extLst>
                    <a:ext uri="{9D8B030D-6E8A-4147-A177-3AD203B41FA5}">
                      <a16:colId xmlns:a16="http://schemas.microsoft.com/office/drawing/2014/main" val="1413733924"/>
                    </a:ext>
                  </a:extLst>
                </a:gridCol>
                <a:gridCol w="540547">
                  <a:extLst>
                    <a:ext uri="{9D8B030D-6E8A-4147-A177-3AD203B41FA5}">
                      <a16:colId xmlns:a16="http://schemas.microsoft.com/office/drawing/2014/main" val="344383740"/>
                    </a:ext>
                  </a:extLst>
                </a:gridCol>
                <a:gridCol w="540547">
                  <a:extLst>
                    <a:ext uri="{9D8B030D-6E8A-4147-A177-3AD203B41FA5}">
                      <a16:colId xmlns:a16="http://schemas.microsoft.com/office/drawing/2014/main" val="3105013262"/>
                    </a:ext>
                  </a:extLst>
                </a:gridCol>
                <a:gridCol w="540547">
                  <a:extLst>
                    <a:ext uri="{9D8B030D-6E8A-4147-A177-3AD203B41FA5}">
                      <a16:colId xmlns:a16="http://schemas.microsoft.com/office/drawing/2014/main" val="213209868"/>
                    </a:ext>
                  </a:extLst>
                </a:gridCol>
                <a:gridCol w="540547">
                  <a:extLst>
                    <a:ext uri="{9D8B030D-6E8A-4147-A177-3AD203B41FA5}">
                      <a16:colId xmlns:a16="http://schemas.microsoft.com/office/drawing/2014/main" val="1150522169"/>
                    </a:ext>
                  </a:extLst>
                </a:gridCol>
                <a:gridCol w="540547">
                  <a:extLst>
                    <a:ext uri="{9D8B030D-6E8A-4147-A177-3AD203B41FA5}">
                      <a16:colId xmlns:a16="http://schemas.microsoft.com/office/drawing/2014/main" val="1163463881"/>
                    </a:ext>
                  </a:extLst>
                </a:gridCol>
                <a:gridCol w="540547">
                  <a:extLst>
                    <a:ext uri="{9D8B030D-6E8A-4147-A177-3AD203B41FA5}">
                      <a16:colId xmlns:a16="http://schemas.microsoft.com/office/drawing/2014/main" val="1888773559"/>
                    </a:ext>
                  </a:extLst>
                </a:gridCol>
                <a:gridCol w="540547">
                  <a:extLst>
                    <a:ext uri="{9D8B030D-6E8A-4147-A177-3AD203B41FA5}">
                      <a16:colId xmlns:a16="http://schemas.microsoft.com/office/drawing/2014/main" val="1408632638"/>
                    </a:ext>
                  </a:extLst>
                </a:gridCol>
                <a:gridCol w="540547">
                  <a:extLst>
                    <a:ext uri="{9D8B030D-6E8A-4147-A177-3AD203B41FA5}">
                      <a16:colId xmlns:a16="http://schemas.microsoft.com/office/drawing/2014/main" val="628488305"/>
                    </a:ext>
                  </a:extLst>
                </a:gridCol>
              </a:tblGrid>
              <a:tr h="141349">
                <a:tc>
                  <a:txBody>
                    <a:bodyPr/>
                    <a:lstStyle/>
                    <a:p>
                      <a:pPr algn="l" fontAlgn="b"/>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2008</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2009</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2010</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2011</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2012</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2013</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2014</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2015</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2016</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2017</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2018</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642950442"/>
                  </a:ext>
                </a:extLst>
              </a:tr>
              <a:tr h="141349">
                <a:tc>
                  <a:txBody>
                    <a:bodyPr/>
                    <a:lstStyle/>
                    <a:p>
                      <a:pPr algn="l" fontAlgn="b"/>
                      <a:r>
                        <a:rPr lang="cs-CZ" sz="1000" u="none" strike="noStrike">
                          <a:effectLst/>
                        </a:rPr>
                        <a:t>Luxembourg</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258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52262598"/>
                  </a:ext>
                </a:extLst>
              </a:tr>
              <a:tr h="141349">
                <a:tc>
                  <a:txBody>
                    <a:bodyPr/>
                    <a:lstStyle/>
                    <a:p>
                      <a:pPr algn="l" fontAlgn="b"/>
                      <a:r>
                        <a:rPr lang="cs-CZ" sz="1000" u="none" strike="noStrike">
                          <a:effectLst/>
                        </a:rPr>
                        <a:t>Ireland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181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191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085661684"/>
                  </a:ext>
                </a:extLst>
              </a:tr>
              <a:tr h="141349">
                <a:tc>
                  <a:txBody>
                    <a:bodyPr/>
                    <a:lstStyle/>
                    <a:p>
                      <a:pPr algn="l" fontAlgn="b"/>
                      <a:r>
                        <a:rPr lang="cs-CZ" sz="1000" u="none" strike="noStrike">
                          <a:effectLst/>
                        </a:rPr>
                        <a:t>Denmark</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597142567"/>
                  </a:ext>
                </a:extLst>
              </a:tr>
              <a:tr h="141349">
                <a:tc>
                  <a:txBody>
                    <a:bodyPr/>
                    <a:lstStyle/>
                    <a:p>
                      <a:pPr algn="l" fontAlgn="b"/>
                      <a:r>
                        <a:rPr lang="cs-CZ" sz="1000" u="none" strike="noStrike">
                          <a:effectLst/>
                        </a:rPr>
                        <a:t>Netherlands</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143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140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752524130"/>
                  </a:ext>
                </a:extLst>
              </a:tr>
              <a:tr h="141349">
                <a:tc>
                  <a:txBody>
                    <a:bodyPr/>
                    <a:lstStyle/>
                    <a:p>
                      <a:pPr algn="l" fontAlgn="b"/>
                      <a:r>
                        <a:rPr lang="cs-CZ" sz="1000" u="none" strike="noStrike">
                          <a:effectLst/>
                        </a:rPr>
                        <a:t>Austria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290737182"/>
                  </a:ext>
                </a:extLst>
              </a:tr>
              <a:tr h="141349">
                <a:tc>
                  <a:txBody>
                    <a:bodyPr/>
                    <a:lstStyle/>
                    <a:p>
                      <a:pPr algn="l" fontAlgn="b"/>
                      <a:r>
                        <a:rPr lang="cs-CZ" sz="1000" u="none" strike="noStrike">
                          <a:effectLst/>
                        </a:rPr>
                        <a:t>Germany</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160912329"/>
                  </a:ext>
                </a:extLst>
              </a:tr>
              <a:tr h="141349">
                <a:tc>
                  <a:txBody>
                    <a:bodyPr/>
                    <a:lstStyle/>
                    <a:p>
                      <a:pPr algn="l" fontAlgn="b"/>
                      <a:r>
                        <a:rPr lang="cs-CZ" sz="1000" u="none" strike="noStrike">
                          <a:effectLst/>
                        </a:rPr>
                        <a:t>Sweden</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120</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558149466"/>
                  </a:ext>
                </a:extLst>
              </a:tr>
              <a:tr h="141349">
                <a:tc>
                  <a:txBody>
                    <a:bodyPr/>
                    <a:lstStyle/>
                    <a:p>
                      <a:pPr algn="l" fontAlgn="b"/>
                      <a:r>
                        <a:rPr lang="cs-CZ" sz="1000" u="none" strike="noStrike">
                          <a:effectLst/>
                        </a:rPr>
                        <a:t>Belgium</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117</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523025734"/>
                  </a:ext>
                </a:extLst>
              </a:tr>
              <a:tr h="141349">
                <a:tc>
                  <a:txBody>
                    <a:bodyPr/>
                    <a:lstStyle/>
                    <a:p>
                      <a:pPr algn="l" fontAlgn="b"/>
                      <a:r>
                        <a:rPr lang="cs-CZ" sz="1000" u="none" strike="noStrike">
                          <a:effectLst/>
                        </a:rPr>
                        <a:t>Finland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332773757"/>
                  </a:ext>
                </a:extLst>
              </a:tr>
              <a:tr h="141349">
                <a:tc>
                  <a:txBody>
                    <a:bodyPr/>
                    <a:lstStyle/>
                    <a:p>
                      <a:pPr algn="l" fontAlgn="b"/>
                      <a:r>
                        <a:rPr lang="cs-CZ" sz="1000" u="none" strike="noStrike">
                          <a:effectLst/>
                        </a:rPr>
                        <a:t>France</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061158539"/>
                  </a:ext>
                </a:extLst>
              </a:tr>
              <a:tr h="141349">
                <a:tc>
                  <a:txBody>
                    <a:bodyPr/>
                    <a:lstStyle/>
                    <a:p>
                      <a:pPr algn="l" fontAlgn="b"/>
                      <a:r>
                        <a:rPr lang="cs-CZ" sz="1000" u="none" strike="noStrike">
                          <a:effectLst/>
                        </a:rPr>
                        <a:t>United Kingdom</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105</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482815812"/>
                  </a:ext>
                </a:extLst>
              </a:tr>
              <a:tr h="141349">
                <a:tc>
                  <a:txBody>
                    <a:bodyPr/>
                    <a:lstStyle/>
                    <a:p>
                      <a:pPr algn="l" fontAlgn="b"/>
                      <a:r>
                        <a:rPr lang="cs-CZ" sz="1000" u="none" strike="noStrike">
                          <a:effectLst/>
                        </a:rPr>
                        <a:t>Italy</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dirty="0">
                          <a:effectLst/>
                        </a:rPr>
                        <a:t>95</a:t>
                      </a:r>
                      <a:endParaRPr lang="cs-CZ" sz="1000" b="0" i="0" u="none" strike="noStrike" dirty="0">
                        <a:effectLst/>
                        <a:latin typeface="Arial" panose="020B0604020202020204" pitchFamily="34" charset="0"/>
                      </a:endParaRPr>
                    </a:p>
                  </a:txBody>
                  <a:tcPr marL="5492" marR="5492" marT="5492" marB="0" anchor="b"/>
                </a:tc>
                <a:extLst>
                  <a:ext uri="{0D108BD9-81ED-4DB2-BD59-A6C34878D82A}">
                    <a16:rowId xmlns:a16="http://schemas.microsoft.com/office/drawing/2014/main" val="1148730435"/>
                  </a:ext>
                </a:extLst>
              </a:tr>
              <a:tr h="141349">
                <a:tc>
                  <a:txBody>
                    <a:bodyPr/>
                    <a:lstStyle/>
                    <a:p>
                      <a:pPr algn="l" fontAlgn="b"/>
                      <a:r>
                        <a:rPr lang="cs-CZ" sz="1000" b="1" u="none" strike="noStrike" dirty="0" err="1">
                          <a:solidFill>
                            <a:srgbClr val="FF0000"/>
                          </a:solidFill>
                          <a:effectLst/>
                        </a:rPr>
                        <a:t>Czechia</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86</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84</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84</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83</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87</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88</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88</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90</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91</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92</a:t>
                      </a:r>
                      <a:endParaRPr lang="cs-CZ" sz="1000" b="1" i="0" u="none" strike="noStrike" dirty="0">
                        <a:solidFill>
                          <a:srgbClr val="FF0000"/>
                        </a:solidFill>
                        <a:effectLst/>
                        <a:latin typeface="Arial" panose="020B0604020202020204" pitchFamily="34" charset="0"/>
                      </a:endParaRPr>
                    </a:p>
                  </a:txBody>
                  <a:tcPr marL="5492" marR="5492" marT="5492" marB="0" anchor="b"/>
                </a:tc>
                <a:extLst>
                  <a:ext uri="{0D108BD9-81ED-4DB2-BD59-A6C34878D82A}">
                    <a16:rowId xmlns:a16="http://schemas.microsoft.com/office/drawing/2014/main" val="73060069"/>
                  </a:ext>
                </a:extLst>
              </a:tr>
              <a:tr h="141349">
                <a:tc>
                  <a:txBody>
                    <a:bodyPr/>
                    <a:lstStyle/>
                    <a:p>
                      <a:pPr algn="l" fontAlgn="b"/>
                      <a:r>
                        <a:rPr lang="cs-CZ" sz="1000" u="none" strike="noStrike">
                          <a:effectLst/>
                        </a:rPr>
                        <a:t>Spain</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104517160"/>
                  </a:ext>
                </a:extLst>
              </a:tr>
              <a:tr h="141349">
                <a:tc>
                  <a:txBody>
                    <a:bodyPr/>
                    <a:lstStyle/>
                    <a:p>
                      <a:pPr algn="l" fontAlgn="b"/>
                      <a:r>
                        <a:rPr lang="cs-CZ" sz="1000" u="none" strike="noStrike">
                          <a:effectLst/>
                        </a:rPr>
                        <a:t>Slovenia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607135797"/>
                  </a:ext>
                </a:extLst>
              </a:tr>
              <a:tr h="141349">
                <a:tc>
                  <a:txBody>
                    <a:bodyPr/>
                    <a:lstStyle/>
                    <a:p>
                      <a:pPr algn="l" fontAlgn="b"/>
                      <a:r>
                        <a:rPr lang="cs-CZ" sz="1000" u="none" strike="noStrike">
                          <a:effectLst/>
                        </a:rPr>
                        <a:t>Estonia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640531866"/>
                  </a:ext>
                </a:extLst>
              </a:tr>
              <a:tr h="141349">
                <a:tc>
                  <a:txBody>
                    <a:bodyPr/>
                    <a:lstStyle/>
                    <a:p>
                      <a:pPr algn="l" fontAlgn="b"/>
                      <a:r>
                        <a:rPr lang="cs-CZ" sz="1000" u="none" strike="noStrike">
                          <a:effectLst/>
                        </a:rPr>
                        <a:t>Lithuania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394440324"/>
                  </a:ext>
                </a:extLst>
              </a:tr>
              <a:tr h="141349">
                <a:tc>
                  <a:txBody>
                    <a:bodyPr/>
                    <a:lstStyle/>
                    <a:p>
                      <a:pPr algn="l" fontAlgn="b"/>
                      <a:r>
                        <a:rPr lang="cs-CZ" sz="1000" u="none" strike="noStrike">
                          <a:effectLst/>
                        </a:rPr>
                        <a:t>Portugal</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132976295"/>
                  </a:ext>
                </a:extLst>
              </a:tr>
              <a:tr h="141349">
                <a:tc>
                  <a:txBody>
                    <a:bodyPr/>
                    <a:lstStyle/>
                    <a:p>
                      <a:pPr algn="l" fontAlgn="b"/>
                      <a:r>
                        <a:rPr lang="cs-CZ" sz="1000" u="none" strike="noStrike">
                          <a:effectLst/>
                        </a:rPr>
                        <a:t>Slovakia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74</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626751292"/>
                  </a:ext>
                </a:extLst>
              </a:tr>
              <a:tr h="141349">
                <a:tc>
                  <a:txBody>
                    <a:bodyPr/>
                    <a:lstStyle/>
                    <a:p>
                      <a:pPr algn="l" fontAlgn="b"/>
                      <a:r>
                        <a:rPr lang="cs-CZ" sz="1000" u="none" strike="noStrike">
                          <a:effectLst/>
                        </a:rPr>
                        <a:t>Hungary</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087633236"/>
                  </a:ext>
                </a:extLst>
              </a:tr>
              <a:tr h="141349">
                <a:tc>
                  <a:txBody>
                    <a:bodyPr/>
                    <a:lstStyle/>
                    <a:p>
                      <a:pPr algn="l" fontAlgn="b"/>
                      <a:r>
                        <a:rPr lang="cs-CZ" sz="1000" u="none" strike="noStrike">
                          <a:effectLst/>
                        </a:rPr>
                        <a:t>Poland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947859000"/>
                  </a:ext>
                </a:extLst>
              </a:tr>
              <a:tr h="141349">
                <a:tc>
                  <a:txBody>
                    <a:bodyPr/>
                    <a:lstStyle/>
                    <a:p>
                      <a:pPr algn="l" fontAlgn="b"/>
                      <a:r>
                        <a:rPr lang="cs-CZ" sz="1000" u="none" strike="noStrike">
                          <a:effectLst/>
                        </a:rPr>
                        <a:t>Latvia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513730388"/>
                  </a:ext>
                </a:extLst>
              </a:tr>
              <a:tr h="141349">
                <a:tc>
                  <a:txBody>
                    <a:bodyPr/>
                    <a:lstStyle/>
                    <a:p>
                      <a:pPr algn="l" fontAlgn="b"/>
                      <a:r>
                        <a:rPr lang="cs-CZ" sz="1000" u="none" strike="noStrike">
                          <a:effectLst/>
                        </a:rPr>
                        <a:t>Romania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603130644"/>
                  </a:ext>
                </a:extLst>
              </a:tr>
              <a:tr h="141349">
                <a:tc>
                  <a:txBody>
                    <a:bodyPr/>
                    <a:lstStyle/>
                    <a:p>
                      <a:pPr algn="l" fontAlgn="b"/>
                      <a:r>
                        <a:rPr lang="cs-CZ" sz="1000" u="none" strike="noStrike">
                          <a:effectLst/>
                        </a:rPr>
                        <a:t>Greece</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398426298"/>
                  </a:ext>
                </a:extLst>
              </a:tr>
              <a:tr h="141349">
                <a:tc>
                  <a:txBody>
                    <a:bodyPr/>
                    <a:lstStyle/>
                    <a:p>
                      <a:pPr algn="l" fontAlgn="b"/>
                      <a:r>
                        <a:rPr lang="cs-CZ" sz="1000" u="none" strike="noStrike">
                          <a:effectLst/>
                        </a:rPr>
                        <a:t>Croatia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508646863"/>
                  </a:ext>
                </a:extLst>
              </a:tr>
              <a:tr h="141349">
                <a:tc>
                  <a:txBody>
                    <a:bodyPr/>
                    <a:lstStyle/>
                    <a:p>
                      <a:pPr algn="l" fontAlgn="b"/>
                      <a:r>
                        <a:rPr lang="cs-CZ" sz="1000" u="none" strike="noStrike">
                          <a:effectLst/>
                        </a:rPr>
                        <a:t>Bulgaria</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dirty="0">
                          <a:effectLst/>
                        </a:rPr>
                        <a:t>53</a:t>
                      </a:r>
                      <a:endParaRPr lang="cs-CZ" sz="1000" b="0" i="0" u="none" strike="noStrike" dirty="0">
                        <a:effectLst/>
                        <a:latin typeface="Arial" panose="020B0604020202020204" pitchFamily="34" charset="0"/>
                      </a:endParaRPr>
                    </a:p>
                  </a:txBody>
                  <a:tcPr marL="5492" marR="5492" marT="5492" marB="0" anchor="b"/>
                </a:tc>
                <a:extLst>
                  <a:ext uri="{0D108BD9-81ED-4DB2-BD59-A6C34878D82A}">
                    <a16:rowId xmlns:a16="http://schemas.microsoft.com/office/drawing/2014/main" val="1876792842"/>
                  </a:ext>
                </a:extLst>
              </a:tr>
            </a:tbl>
          </a:graphicData>
        </a:graphic>
      </p:graphicFrame>
    </p:spTree>
    <p:extLst>
      <p:ext uri="{BB962C8B-B14F-4D97-AF65-F5344CB8AC3E}">
        <p14:creationId xmlns:p14="http://schemas.microsoft.com/office/powerpoint/2010/main" val="1262464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Růst reálného HDP/ob. v % – srovnání zemí EU</a:t>
            </a:r>
            <a:endParaRPr lang="cs-CZ" b="1" dirty="0"/>
          </a:p>
        </p:txBody>
      </p:sp>
      <p:graphicFrame>
        <p:nvGraphicFramePr>
          <p:cNvPr id="3" name="Tabulka 2"/>
          <p:cNvGraphicFramePr>
            <a:graphicFrameLocks noGrp="1"/>
          </p:cNvGraphicFramePr>
          <p:nvPr/>
        </p:nvGraphicFramePr>
        <p:xfrm>
          <a:off x="323531" y="1173165"/>
          <a:ext cx="8191815" cy="3342800"/>
        </p:xfrm>
        <a:graphic>
          <a:graphicData uri="http://schemas.openxmlformats.org/drawingml/2006/table">
            <a:tbl>
              <a:tblPr>
                <a:tableStyleId>{5C22544A-7EE6-4342-B048-85BDC9FD1C3A}</a:tableStyleId>
              </a:tblPr>
              <a:tblGrid>
                <a:gridCol w="1849767">
                  <a:extLst>
                    <a:ext uri="{9D8B030D-6E8A-4147-A177-3AD203B41FA5}">
                      <a16:colId xmlns:a16="http://schemas.microsoft.com/office/drawing/2014/main" val="3541077624"/>
                    </a:ext>
                  </a:extLst>
                </a:gridCol>
                <a:gridCol w="528504">
                  <a:extLst>
                    <a:ext uri="{9D8B030D-6E8A-4147-A177-3AD203B41FA5}">
                      <a16:colId xmlns:a16="http://schemas.microsoft.com/office/drawing/2014/main" val="3428136872"/>
                    </a:ext>
                  </a:extLst>
                </a:gridCol>
                <a:gridCol w="528504">
                  <a:extLst>
                    <a:ext uri="{9D8B030D-6E8A-4147-A177-3AD203B41FA5}">
                      <a16:colId xmlns:a16="http://schemas.microsoft.com/office/drawing/2014/main" val="305370982"/>
                    </a:ext>
                  </a:extLst>
                </a:gridCol>
                <a:gridCol w="528504">
                  <a:extLst>
                    <a:ext uri="{9D8B030D-6E8A-4147-A177-3AD203B41FA5}">
                      <a16:colId xmlns:a16="http://schemas.microsoft.com/office/drawing/2014/main" val="224880991"/>
                    </a:ext>
                  </a:extLst>
                </a:gridCol>
                <a:gridCol w="528504">
                  <a:extLst>
                    <a:ext uri="{9D8B030D-6E8A-4147-A177-3AD203B41FA5}">
                      <a16:colId xmlns:a16="http://schemas.microsoft.com/office/drawing/2014/main" val="3322208308"/>
                    </a:ext>
                  </a:extLst>
                </a:gridCol>
                <a:gridCol w="528504">
                  <a:extLst>
                    <a:ext uri="{9D8B030D-6E8A-4147-A177-3AD203B41FA5}">
                      <a16:colId xmlns:a16="http://schemas.microsoft.com/office/drawing/2014/main" val="3209318521"/>
                    </a:ext>
                  </a:extLst>
                </a:gridCol>
                <a:gridCol w="528504">
                  <a:extLst>
                    <a:ext uri="{9D8B030D-6E8A-4147-A177-3AD203B41FA5}">
                      <a16:colId xmlns:a16="http://schemas.microsoft.com/office/drawing/2014/main" val="2113257173"/>
                    </a:ext>
                  </a:extLst>
                </a:gridCol>
                <a:gridCol w="528504">
                  <a:extLst>
                    <a:ext uri="{9D8B030D-6E8A-4147-A177-3AD203B41FA5}">
                      <a16:colId xmlns:a16="http://schemas.microsoft.com/office/drawing/2014/main" val="2994935921"/>
                    </a:ext>
                  </a:extLst>
                </a:gridCol>
                <a:gridCol w="528504">
                  <a:extLst>
                    <a:ext uri="{9D8B030D-6E8A-4147-A177-3AD203B41FA5}">
                      <a16:colId xmlns:a16="http://schemas.microsoft.com/office/drawing/2014/main" val="1752337674"/>
                    </a:ext>
                  </a:extLst>
                </a:gridCol>
                <a:gridCol w="528504">
                  <a:extLst>
                    <a:ext uri="{9D8B030D-6E8A-4147-A177-3AD203B41FA5}">
                      <a16:colId xmlns:a16="http://schemas.microsoft.com/office/drawing/2014/main" val="1918444520"/>
                    </a:ext>
                  </a:extLst>
                </a:gridCol>
                <a:gridCol w="528504">
                  <a:extLst>
                    <a:ext uri="{9D8B030D-6E8A-4147-A177-3AD203B41FA5}">
                      <a16:colId xmlns:a16="http://schemas.microsoft.com/office/drawing/2014/main" val="2387477751"/>
                    </a:ext>
                  </a:extLst>
                </a:gridCol>
                <a:gridCol w="528504">
                  <a:extLst>
                    <a:ext uri="{9D8B030D-6E8A-4147-A177-3AD203B41FA5}">
                      <a16:colId xmlns:a16="http://schemas.microsoft.com/office/drawing/2014/main" val="1474569853"/>
                    </a:ext>
                  </a:extLst>
                </a:gridCol>
                <a:gridCol w="528504">
                  <a:extLst>
                    <a:ext uri="{9D8B030D-6E8A-4147-A177-3AD203B41FA5}">
                      <a16:colId xmlns:a16="http://schemas.microsoft.com/office/drawing/2014/main" val="3848337262"/>
                    </a:ext>
                  </a:extLst>
                </a:gridCol>
              </a:tblGrid>
              <a:tr h="167140">
                <a:tc>
                  <a:txBody>
                    <a:bodyPr/>
                    <a:lstStyle/>
                    <a:p>
                      <a:pPr algn="l" fontAlgn="b"/>
                      <a:r>
                        <a:rPr lang="cs-CZ" sz="1000" u="none" strike="noStrike">
                          <a:effectLst/>
                        </a:rPr>
                        <a:t> </a:t>
                      </a:r>
                      <a:endParaRPr lang="cs-CZ" sz="1000" b="0"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2006</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2007</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2008</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2009</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2010</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2011</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2012</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2013</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2014</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2015</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2016</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2017</a:t>
                      </a:r>
                      <a:endParaRPr lang="cs-CZ" sz="1000" b="1"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230643789"/>
                  </a:ext>
                </a:extLst>
              </a:tr>
              <a:tr h="167140">
                <a:tc>
                  <a:txBody>
                    <a:bodyPr/>
                    <a:lstStyle/>
                    <a:p>
                      <a:pPr algn="l" fontAlgn="b"/>
                      <a:r>
                        <a:rPr lang="cs-CZ" sz="1000" u="none" strike="noStrike">
                          <a:effectLst/>
                        </a:rPr>
                        <a:t>EU (28 countries)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973378908"/>
                  </a:ext>
                </a:extLst>
              </a:tr>
              <a:tr h="167140">
                <a:tc>
                  <a:txBody>
                    <a:bodyPr/>
                    <a:lstStyle/>
                    <a:p>
                      <a:pPr algn="l" fontAlgn="b"/>
                      <a:r>
                        <a:rPr lang="cs-CZ" sz="1000" u="none" strike="noStrike">
                          <a:effectLst/>
                        </a:rPr>
                        <a:t>Euro area (19 countries)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196484592"/>
                  </a:ext>
                </a:extLst>
              </a:tr>
              <a:tr h="167140">
                <a:tc>
                  <a:txBody>
                    <a:bodyPr/>
                    <a:lstStyle/>
                    <a:p>
                      <a:pPr algn="l" fontAlgn="b"/>
                      <a:r>
                        <a:rPr lang="cs-CZ" sz="1000" u="none" strike="noStrike">
                          <a:effectLst/>
                        </a:rPr>
                        <a:t>Bulgaria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351714599"/>
                  </a:ext>
                </a:extLst>
              </a:tr>
              <a:tr h="167140">
                <a:tc>
                  <a:txBody>
                    <a:bodyPr/>
                    <a:lstStyle/>
                    <a:p>
                      <a:pPr algn="l" fontAlgn="b"/>
                      <a:r>
                        <a:rPr lang="cs-CZ" sz="1000" u="none" strike="noStrike" dirty="0">
                          <a:effectLst/>
                        </a:rPr>
                        <a:t>Czech Republic</a:t>
                      </a:r>
                      <a:endParaRPr lang="cs-CZ" sz="1000" b="1"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6,9</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5,6</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-4,8</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2,3</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-0,8</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5,3</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4,3</a:t>
                      </a:r>
                      <a:endParaRPr lang="cs-CZ" sz="1000" b="0" i="0" u="none" strike="noStrike" dirty="0">
                        <a:effectLst/>
                        <a:latin typeface="Arial" panose="020B0604020202020204" pitchFamily="34" charset="0"/>
                      </a:endParaRPr>
                    </a:p>
                  </a:txBody>
                  <a:tcPr marL="6360" marR="6360" marT="6360" marB="0" anchor="b"/>
                </a:tc>
                <a:extLst>
                  <a:ext uri="{0D108BD9-81ED-4DB2-BD59-A6C34878D82A}">
                    <a16:rowId xmlns:a16="http://schemas.microsoft.com/office/drawing/2014/main" val="1531050859"/>
                  </a:ext>
                </a:extLst>
              </a:tr>
              <a:tr h="167140">
                <a:tc>
                  <a:txBody>
                    <a:bodyPr/>
                    <a:lstStyle/>
                    <a:p>
                      <a:pPr algn="l" fontAlgn="b"/>
                      <a:r>
                        <a:rPr lang="cs-CZ" sz="1000" u="none" strike="noStrike">
                          <a:effectLst/>
                        </a:rPr>
                        <a:t>Germany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4,1</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3,7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863508193"/>
                  </a:ext>
                </a:extLst>
              </a:tr>
              <a:tr h="167140">
                <a:tc>
                  <a:txBody>
                    <a:bodyPr/>
                    <a:lstStyle/>
                    <a:p>
                      <a:pPr algn="l" fontAlgn="b"/>
                      <a:r>
                        <a:rPr lang="cs-CZ" sz="1000" u="none" strike="noStrike">
                          <a:effectLst/>
                        </a:rPr>
                        <a:t>Ireland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485244679"/>
                  </a:ext>
                </a:extLst>
              </a:tr>
              <a:tr h="167140">
                <a:tc>
                  <a:txBody>
                    <a:bodyPr/>
                    <a:lstStyle/>
                    <a:p>
                      <a:pPr algn="l" fontAlgn="b"/>
                      <a:r>
                        <a:rPr lang="cs-CZ" sz="1000" u="none" strike="noStrike">
                          <a:effectLst/>
                        </a:rPr>
                        <a:t>Greece</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475742292"/>
                  </a:ext>
                </a:extLst>
              </a:tr>
              <a:tr h="167140">
                <a:tc>
                  <a:txBody>
                    <a:bodyPr/>
                    <a:lstStyle/>
                    <a:p>
                      <a:pPr algn="l" fontAlgn="b"/>
                      <a:r>
                        <a:rPr lang="cs-CZ" sz="1000" u="none" strike="noStrike">
                          <a:effectLst/>
                        </a:rPr>
                        <a:t>Spain</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22902952"/>
                  </a:ext>
                </a:extLst>
              </a:tr>
              <a:tr h="167140">
                <a:tc>
                  <a:txBody>
                    <a:bodyPr/>
                    <a:lstStyle/>
                    <a:p>
                      <a:pPr algn="l" fontAlgn="b"/>
                      <a:r>
                        <a:rPr lang="cs-CZ" sz="1000" u="none" strike="noStrike">
                          <a:effectLst/>
                        </a:rPr>
                        <a:t>Italy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638425729"/>
                  </a:ext>
                </a:extLst>
              </a:tr>
              <a:tr h="167140">
                <a:tc>
                  <a:txBody>
                    <a:bodyPr/>
                    <a:lstStyle/>
                    <a:p>
                      <a:pPr algn="l" fontAlgn="b"/>
                      <a:r>
                        <a:rPr lang="cs-CZ" sz="1000" u="none" strike="noStrike">
                          <a:effectLst/>
                        </a:rPr>
                        <a:t>Cyprus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478752614"/>
                  </a:ext>
                </a:extLst>
              </a:tr>
              <a:tr h="167140">
                <a:tc>
                  <a:txBody>
                    <a:bodyPr/>
                    <a:lstStyle/>
                    <a:p>
                      <a:pPr algn="l" fontAlgn="b"/>
                      <a:r>
                        <a:rPr lang="cs-CZ" sz="1000" u="none" strike="noStrike">
                          <a:effectLst/>
                        </a:rPr>
                        <a:t>Luxembourg</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337812595"/>
                  </a:ext>
                </a:extLst>
              </a:tr>
              <a:tr h="167140">
                <a:tc>
                  <a:txBody>
                    <a:bodyPr/>
                    <a:lstStyle/>
                    <a:p>
                      <a:pPr algn="l" fontAlgn="b"/>
                      <a:r>
                        <a:rPr lang="cs-CZ" sz="1000" u="none" strike="noStrike">
                          <a:effectLst/>
                        </a:rPr>
                        <a:t>Hungary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891997784"/>
                  </a:ext>
                </a:extLst>
              </a:tr>
              <a:tr h="167140">
                <a:tc>
                  <a:txBody>
                    <a:bodyPr/>
                    <a:lstStyle/>
                    <a:p>
                      <a:pPr algn="l" fontAlgn="b"/>
                      <a:r>
                        <a:rPr lang="cs-CZ" sz="1000" u="none" strike="noStrike">
                          <a:effectLst/>
                        </a:rPr>
                        <a:t>Austria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820826673"/>
                  </a:ext>
                </a:extLst>
              </a:tr>
              <a:tr h="167140">
                <a:tc>
                  <a:txBody>
                    <a:bodyPr/>
                    <a:lstStyle/>
                    <a:p>
                      <a:pPr algn="l" fontAlgn="b"/>
                      <a:r>
                        <a:rPr lang="cs-CZ" sz="1000" u="none" strike="noStrike">
                          <a:effectLst/>
                        </a:rPr>
                        <a:t>Poland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09873344"/>
                  </a:ext>
                </a:extLst>
              </a:tr>
              <a:tr h="167140">
                <a:tc>
                  <a:txBody>
                    <a:bodyPr/>
                    <a:lstStyle/>
                    <a:p>
                      <a:pPr algn="l" fontAlgn="b"/>
                      <a:r>
                        <a:rPr lang="cs-CZ" sz="1000" u="none" strike="noStrike">
                          <a:effectLst/>
                        </a:rPr>
                        <a:t>Portugal</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2,7</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79305016"/>
                  </a:ext>
                </a:extLst>
              </a:tr>
              <a:tr h="167140">
                <a:tc>
                  <a:txBody>
                    <a:bodyPr/>
                    <a:lstStyle/>
                    <a:p>
                      <a:pPr algn="l" fontAlgn="b"/>
                      <a:r>
                        <a:rPr lang="cs-CZ" sz="1000" u="none" strike="noStrike">
                          <a:effectLst/>
                        </a:rPr>
                        <a:t>Romania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504291618"/>
                  </a:ext>
                </a:extLst>
              </a:tr>
              <a:tr h="167140">
                <a:tc>
                  <a:txBody>
                    <a:bodyPr/>
                    <a:lstStyle/>
                    <a:p>
                      <a:pPr algn="l" fontAlgn="b"/>
                      <a:r>
                        <a:rPr lang="cs-CZ" sz="1000" u="none" strike="noStrike">
                          <a:effectLst/>
                        </a:rPr>
                        <a:t>Slovakia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872566544"/>
                  </a:ext>
                </a:extLst>
              </a:tr>
              <a:tr h="167140">
                <a:tc>
                  <a:txBody>
                    <a:bodyPr/>
                    <a:lstStyle/>
                    <a:p>
                      <a:pPr algn="l" fontAlgn="b"/>
                      <a:r>
                        <a:rPr lang="cs-CZ" sz="1000" u="none" strike="noStrike">
                          <a:effectLst/>
                        </a:rPr>
                        <a:t>Finland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646823759"/>
                  </a:ext>
                </a:extLst>
              </a:tr>
              <a:tr h="167140">
                <a:tc>
                  <a:txBody>
                    <a:bodyPr/>
                    <a:lstStyle/>
                    <a:p>
                      <a:pPr algn="l" fontAlgn="b"/>
                      <a:r>
                        <a:rPr lang="cs-CZ" sz="1000" u="none" strike="noStrike">
                          <a:effectLst/>
                        </a:rPr>
                        <a:t>United Kingdom</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1,7</a:t>
                      </a:r>
                      <a:endParaRPr lang="cs-CZ" sz="1000" b="0" i="0" u="none" strike="noStrike" dirty="0">
                        <a:effectLst/>
                        <a:latin typeface="Arial" panose="020B0604020202020204" pitchFamily="34" charset="0"/>
                      </a:endParaRPr>
                    </a:p>
                  </a:txBody>
                  <a:tcPr marL="6360" marR="6360" marT="6360" marB="0" anchor="b"/>
                </a:tc>
                <a:extLst>
                  <a:ext uri="{0D108BD9-81ED-4DB2-BD59-A6C34878D82A}">
                    <a16:rowId xmlns:a16="http://schemas.microsoft.com/office/drawing/2014/main" val="130081032"/>
                  </a:ext>
                </a:extLst>
              </a:tr>
            </a:tbl>
          </a:graphicData>
        </a:graphic>
      </p:graphicFrame>
    </p:spTree>
    <p:extLst>
      <p:ext uri="{BB962C8B-B14F-4D97-AF65-F5344CB8AC3E}">
        <p14:creationId xmlns:p14="http://schemas.microsoft.com/office/powerpoint/2010/main" val="3968552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0254-F7BC-43A7-98BB-887A1F251AF6}"/>
              </a:ext>
            </a:extLst>
          </p:cNvPr>
          <p:cNvSpPr>
            <a:spLocks noGrp="1"/>
          </p:cNvSpPr>
          <p:nvPr>
            <p:ph type="title"/>
          </p:nvPr>
        </p:nvSpPr>
        <p:spPr>
          <a:xfrm>
            <a:off x="179512" y="73315"/>
            <a:ext cx="7560840" cy="507703"/>
          </a:xfrm>
        </p:spPr>
        <p:txBody>
          <a:bodyPr/>
          <a:lstStyle/>
          <a:p>
            <a:r>
              <a:rPr lang="cs-CZ" sz="2000" b="1" dirty="0"/>
              <a:t>Tempo růstu reálného HDP (změna vůči předchozímu kvartálu a změna vůči stejnému kvartálu předchozího roku)</a:t>
            </a:r>
          </a:p>
        </p:txBody>
      </p:sp>
      <p:sp>
        <p:nvSpPr>
          <p:cNvPr id="4" name="Zástupný symbol pro zápatí 1">
            <a:extLst>
              <a:ext uri="{FF2B5EF4-FFF2-40B4-BE49-F238E27FC236}">
                <a16:creationId xmlns:a16="http://schemas.microsoft.com/office/drawing/2014/main" id="{9BA37392-9592-4104-ABD2-EFD1734A8419}"/>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2/14</a:t>
            </a:r>
          </a:p>
        </p:txBody>
      </p:sp>
      <p:graphicFrame>
        <p:nvGraphicFramePr>
          <p:cNvPr id="3" name="Tabulka 2">
            <a:extLst>
              <a:ext uri="{FF2B5EF4-FFF2-40B4-BE49-F238E27FC236}">
                <a16:creationId xmlns:a16="http://schemas.microsoft.com/office/drawing/2014/main" id="{39D1524A-7D6B-4B21-83DF-0E2D050B7D65}"/>
              </a:ext>
            </a:extLst>
          </p:cNvPr>
          <p:cNvGraphicFramePr>
            <a:graphicFrameLocks noGrp="1"/>
          </p:cNvGraphicFramePr>
          <p:nvPr/>
        </p:nvGraphicFramePr>
        <p:xfrm>
          <a:off x="251520" y="1265170"/>
          <a:ext cx="8784981" cy="1592280"/>
        </p:xfrm>
        <a:graphic>
          <a:graphicData uri="http://schemas.openxmlformats.org/drawingml/2006/table">
            <a:tbl>
              <a:tblPr>
                <a:tableStyleId>{5C22544A-7EE6-4342-B048-85BDC9FD1C3A}</a:tableStyleId>
              </a:tblPr>
              <a:tblGrid>
                <a:gridCol w="1297829">
                  <a:extLst>
                    <a:ext uri="{9D8B030D-6E8A-4147-A177-3AD203B41FA5}">
                      <a16:colId xmlns:a16="http://schemas.microsoft.com/office/drawing/2014/main" val="646082953"/>
                    </a:ext>
                  </a:extLst>
                </a:gridCol>
                <a:gridCol w="467947">
                  <a:extLst>
                    <a:ext uri="{9D8B030D-6E8A-4147-A177-3AD203B41FA5}">
                      <a16:colId xmlns:a16="http://schemas.microsoft.com/office/drawing/2014/main" val="3768764050"/>
                    </a:ext>
                  </a:extLst>
                </a:gridCol>
                <a:gridCol w="467947">
                  <a:extLst>
                    <a:ext uri="{9D8B030D-6E8A-4147-A177-3AD203B41FA5}">
                      <a16:colId xmlns:a16="http://schemas.microsoft.com/office/drawing/2014/main" val="445910599"/>
                    </a:ext>
                  </a:extLst>
                </a:gridCol>
                <a:gridCol w="467947">
                  <a:extLst>
                    <a:ext uri="{9D8B030D-6E8A-4147-A177-3AD203B41FA5}">
                      <a16:colId xmlns:a16="http://schemas.microsoft.com/office/drawing/2014/main" val="3979612677"/>
                    </a:ext>
                  </a:extLst>
                </a:gridCol>
                <a:gridCol w="467947">
                  <a:extLst>
                    <a:ext uri="{9D8B030D-6E8A-4147-A177-3AD203B41FA5}">
                      <a16:colId xmlns:a16="http://schemas.microsoft.com/office/drawing/2014/main" val="698358099"/>
                    </a:ext>
                  </a:extLst>
                </a:gridCol>
                <a:gridCol w="467947">
                  <a:extLst>
                    <a:ext uri="{9D8B030D-6E8A-4147-A177-3AD203B41FA5}">
                      <a16:colId xmlns:a16="http://schemas.microsoft.com/office/drawing/2014/main" val="3074716376"/>
                    </a:ext>
                  </a:extLst>
                </a:gridCol>
                <a:gridCol w="467947">
                  <a:extLst>
                    <a:ext uri="{9D8B030D-6E8A-4147-A177-3AD203B41FA5}">
                      <a16:colId xmlns:a16="http://schemas.microsoft.com/office/drawing/2014/main" val="3937763310"/>
                    </a:ext>
                  </a:extLst>
                </a:gridCol>
                <a:gridCol w="467947">
                  <a:extLst>
                    <a:ext uri="{9D8B030D-6E8A-4147-A177-3AD203B41FA5}">
                      <a16:colId xmlns:a16="http://schemas.microsoft.com/office/drawing/2014/main" val="2574709934"/>
                    </a:ext>
                  </a:extLst>
                </a:gridCol>
                <a:gridCol w="467947">
                  <a:extLst>
                    <a:ext uri="{9D8B030D-6E8A-4147-A177-3AD203B41FA5}">
                      <a16:colId xmlns:a16="http://schemas.microsoft.com/office/drawing/2014/main" val="3181024477"/>
                    </a:ext>
                  </a:extLst>
                </a:gridCol>
                <a:gridCol w="467947">
                  <a:extLst>
                    <a:ext uri="{9D8B030D-6E8A-4147-A177-3AD203B41FA5}">
                      <a16:colId xmlns:a16="http://schemas.microsoft.com/office/drawing/2014/main" val="2700279749"/>
                    </a:ext>
                  </a:extLst>
                </a:gridCol>
                <a:gridCol w="467947">
                  <a:extLst>
                    <a:ext uri="{9D8B030D-6E8A-4147-A177-3AD203B41FA5}">
                      <a16:colId xmlns:a16="http://schemas.microsoft.com/office/drawing/2014/main" val="2328219749"/>
                    </a:ext>
                  </a:extLst>
                </a:gridCol>
                <a:gridCol w="467947">
                  <a:extLst>
                    <a:ext uri="{9D8B030D-6E8A-4147-A177-3AD203B41FA5}">
                      <a16:colId xmlns:a16="http://schemas.microsoft.com/office/drawing/2014/main" val="27550658"/>
                    </a:ext>
                  </a:extLst>
                </a:gridCol>
                <a:gridCol w="467947">
                  <a:extLst>
                    <a:ext uri="{9D8B030D-6E8A-4147-A177-3AD203B41FA5}">
                      <a16:colId xmlns:a16="http://schemas.microsoft.com/office/drawing/2014/main" val="4263946575"/>
                    </a:ext>
                  </a:extLst>
                </a:gridCol>
                <a:gridCol w="467947">
                  <a:extLst>
                    <a:ext uri="{9D8B030D-6E8A-4147-A177-3AD203B41FA5}">
                      <a16:colId xmlns:a16="http://schemas.microsoft.com/office/drawing/2014/main" val="3865385507"/>
                    </a:ext>
                  </a:extLst>
                </a:gridCol>
                <a:gridCol w="467947">
                  <a:extLst>
                    <a:ext uri="{9D8B030D-6E8A-4147-A177-3AD203B41FA5}">
                      <a16:colId xmlns:a16="http://schemas.microsoft.com/office/drawing/2014/main" val="2479515866"/>
                    </a:ext>
                  </a:extLst>
                </a:gridCol>
                <a:gridCol w="467947">
                  <a:extLst>
                    <a:ext uri="{9D8B030D-6E8A-4147-A177-3AD203B41FA5}">
                      <a16:colId xmlns:a16="http://schemas.microsoft.com/office/drawing/2014/main" val="1928065321"/>
                    </a:ext>
                  </a:extLst>
                </a:gridCol>
                <a:gridCol w="467947">
                  <a:extLst>
                    <a:ext uri="{9D8B030D-6E8A-4147-A177-3AD203B41FA5}">
                      <a16:colId xmlns:a16="http://schemas.microsoft.com/office/drawing/2014/main" val="3541913539"/>
                    </a:ext>
                  </a:extLst>
                </a:gridCol>
              </a:tblGrid>
              <a:tr h="129738">
                <a:tc>
                  <a:txBody>
                    <a:bodyPr/>
                    <a:lstStyle/>
                    <a:p>
                      <a:pPr algn="l" fontAlgn="ctr"/>
                      <a:endParaRPr lang="cs-CZ" sz="1000" b="1" i="0" u="none" strike="noStrike">
                        <a:solidFill>
                          <a:srgbClr val="000000"/>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2019-Q1</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2019-Q2</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2019-Q3</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2019-Q4</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2020-Q1</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2020-Q2</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2020-Q3</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2020-Q4</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2021-Q1</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2021-Q2</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2021-Q3</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2021-Q4</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2022-Q1</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2022-Q2</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2022-Q3</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2022-Q4</a:t>
                      </a:r>
                      <a:endParaRPr lang="cs-CZ" sz="1000" b="1" i="0" u="none" strike="noStrike" dirty="0">
                        <a:solidFill>
                          <a:srgbClr val="FFFFFF"/>
                        </a:solidFill>
                        <a:effectLst/>
                        <a:latin typeface="Arial" panose="020B0604020202020204" pitchFamily="34" charset="0"/>
                      </a:endParaRPr>
                    </a:p>
                  </a:txBody>
                  <a:tcPr marL="6828" marR="6828" marT="6828" marB="0" anchor="ctr"/>
                </a:tc>
                <a:extLst>
                  <a:ext uri="{0D108BD9-81ED-4DB2-BD59-A6C34878D82A}">
                    <a16:rowId xmlns:a16="http://schemas.microsoft.com/office/drawing/2014/main" val="35503661"/>
                  </a:ext>
                </a:extLst>
              </a:tr>
              <a:tr h="129738">
                <a:tc>
                  <a:txBody>
                    <a:bodyPr/>
                    <a:lstStyle/>
                    <a:p>
                      <a:pPr algn="l" fontAlgn="ctr"/>
                      <a:r>
                        <a:rPr lang="cs-CZ" sz="1000" u="none" strike="noStrike" dirty="0">
                          <a:effectLst/>
                        </a:rPr>
                        <a:t>EU-27</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2,7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0,3</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-11,3</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-37,5</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54,9</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-0,3</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8,1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8,6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2,8</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2,9</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635520078"/>
                  </a:ext>
                </a:extLst>
              </a:tr>
              <a:tr h="129738">
                <a:tc>
                  <a:txBody>
                    <a:bodyPr/>
                    <a:lstStyle/>
                    <a:p>
                      <a:pPr algn="l" fontAlgn="ctr"/>
                      <a:r>
                        <a:rPr lang="cs-CZ" sz="1000" u="none" strike="noStrike" dirty="0">
                          <a:effectLst/>
                        </a:rPr>
                        <a:t>Česko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3,7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-12,4</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-31,0</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30,9</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-2,0</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5,7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7,0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1,8</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4285098000"/>
                  </a:ext>
                </a:extLst>
              </a:tr>
              <a:tr h="129738">
                <a:tc>
                  <a:txBody>
                    <a:bodyPr/>
                    <a:lstStyle/>
                    <a:p>
                      <a:pPr algn="l" fontAlgn="ctr"/>
                      <a:r>
                        <a:rPr lang="cs-CZ" sz="1000" u="none" strike="noStrike" dirty="0">
                          <a:effectLst/>
                        </a:rPr>
                        <a:t>Německo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2,9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-5,6</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-32,9</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41,2</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-5,7</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7,9</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0,4</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2210848000"/>
                  </a:ext>
                </a:extLst>
              </a:tr>
              <a:tr h="129738">
                <a:tc>
                  <a:txBody>
                    <a:bodyPr/>
                    <a:lstStyle/>
                    <a:p>
                      <a:pPr algn="l" fontAlgn="ctr"/>
                      <a:r>
                        <a:rPr lang="cs-CZ" sz="1000" u="none" strike="noStrike" dirty="0">
                          <a:effectLst/>
                        </a:rPr>
                        <a:t>Estonsko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6,2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2,9</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-24,4</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20,5</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11,1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11,9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2,9</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-5,3</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8482482"/>
                  </a:ext>
                </a:extLst>
              </a:tr>
              <a:tr h="129738">
                <a:tc>
                  <a:txBody>
                    <a:bodyPr/>
                    <a:lstStyle/>
                    <a:p>
                      <a:pPr algn="l" fontAlgn="ctr"/>
                      <a:r>
                        <a:rPr lang="cs-CZ" sz="1000" u="none" strike="noStrike" dirty="0">
                          <a:effectLst/>
                        </a:rPr>
                        <a:t>Řecko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2,6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-8,3</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-43,5</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23,6</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17,6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13,4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6,2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3,7</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12,0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5,0</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981386834"/>
                  </a:ext>
                </a:extLst>
              </a:tr>
              <a:tr h="129738">
                <a:tc>
                  <a:txBody>
                    <a:bodyPr/>
                    <a:lstStyle/>
                    <a:p>
                      <a:pPr algn="l" fontAlgn="ctr"/>
                      <a:r>
                        <a:rPr lang="cs-CZ" sz="1000" u="none" strike="noStrike" dirty="0">
                          <a:effectLst/>
                        </a:rPr>
                        <a:t>Španělsko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2,5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-20,2</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-54,4</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85,1</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5,5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13,0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9,4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-0,8</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6,0</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2529940916"/>
                  </a:ext>
                </a:extLst>
              </a:tr>
              <a:tr h="129738">
                <a:tc>
                  <a:txBody>
                    <a:bodyPr/>
                    <a:lstStyle/>
                    <a:p>
                      <a:pPr algn="l" fontAlgn="ctr"/>
                      <a:r>
                        <a:rPr lang="cs-CZ" sz="1000" u="none" strike="noStrike" dirty="0">
                          <a:effectLst/>
                        </a:rPr>
                        <a:t>Maďarsko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8,2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5,1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-2,1</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-45,8</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54,9</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6,2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5,0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10,8</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4,3</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9,6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7,6</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4,5</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1148543488"/>
                  </a:ext>
                </a:extLst>
              </a:tr>
              <a:tr h="129738">
                <a:tc>
                  <a:txBody>
                    <a:bodyPr/>
                    <a:lstStyle/>
                    <a:p>
                      <a:pPr algn="l" fontAlgn="ctr"/>
                      <a:r>
                        <a:rPr lang="cs-CZ" sz="1000" u="none" strike="noStrike" dirty="0">
                          <a:effectLst/>
                        </a:rPr>
                        <a:t>Polsko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5,7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3,0</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-32,0</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29,9</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9,0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8,7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6,6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18,1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-9,1</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88848434"/>
                  </a:ext>
                </a:extLst>
              </a:tr>
              <a:tr h="129738">
                <a:tc>
                  <a:txBody>
                    <a:bodyPr/>
                    <a:lstStyle/>
                    <a:p>
                      <a:pPr algn="l" fontAlgn="ctr"/>
                      <a:r>
                        <a:rPr lang="cs-CZ" sz="1000" u="none" strike="noStrike" dirty="0">
                          <a:effectLst/>
                        </a:rPr>
                        <a:t>Slovensko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3,4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-10,6</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-26,5</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42,2</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1,8</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-5,7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8,0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dirty="0">
                          <a:effectLst/>
                        </a:rPr>
                        <a:t>1,3</a:t>
                      </a:r>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tc>
                  <a:txBody>
                    <a:bodyPr/>
                    <a:lstStyle/>
                    <a:p>
                      <a:pPr algn="r" fontAlgn="b"/>
                      <a:endParaRPr lang="cs-CZ" sz="1000" b="0" i="0" u="none" strike="noStrike" dirty="0">
                        <a:solidFill>
                          <a:srgbClr val="00000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2023325980"/>
                  </a:ext>
                </a:extLst>
              </a:tr>
            </a:tbl>
          </a:graphicData>
        </a:graphic>
      </p:graphicFrame>
      <p:graphicFrame>
        <p:nvGraphicFramePr>
          <p:cNvPr id="5" name="Tabulka 4">
            <a:extLst>
              <a:ext uri="{FF2B5EF4-FFF2-40B4-BE49-F238E27FC236}">
                <a16:creationId xmlns:a16="http://schemas.microsoft.com/office/drawing/2014/main" id="{EC2902D1-DBBE-40D2-820E-C92AC83F700C}"/>
              </a:ext>
            </a:extLst>
          </p:cNvPr>
          <p:cNvGraphicFramePr>
            <a:graphicFrameLocks noGrp="1"/>
          </p:cNvGraphicFramePr>
          <p:nvPr/>
        </p:nvGraphicFramePr>
        <p:xfrm>
          <a:off x="251520" y="3224053"/>
          <a:ext cx="8784973" cy="1592280"/>
        </p:xfrm>
        <a:graphic>
          <a:graphicData uri="http://schemas.openxmlformats.org/drawingml/2006/table">
            <a:tbl>
              <a:tblPr>
                <a:tableStyleId>{5C22544A-7EE6-4342-B048-85BDC9FD1C3A}</a:tableStyleId>
              </a:tblPr>
              <a:tblGrid>
                <a:gridCol w="1315421">
                  <a:extLst>
                    <a:ext uri="{9D8B030D-6E8A-4147-A177-3AD203B41FA5}">
                      <a16:colId xmlns:a16="http://schemas.microsoft.com/office/drawing/2014/main" val="1979632809"/>
                    </a:ext>
                  </a:extLst>
                </a:gridCol>
                <a:gridCol w="466847">
                  <a:extLst>
                    <a:ext uri="{9D8B030D-6E8A-4147-A177-3AD203B41FA5}">
                      <a16:colId xmlns:a16="http://schemas.microsoft.com/office/drawing/2014/main" val="4034147587"/>
                    </a:ext>
                  </a:extLst>
                </a:gridCol>
                <a:gridCol w="466847">
                  <a:extLst>
                    <a:ext uri="{9D8B030D-6E8A-4147-A177-3AD203B41FA5}">
                      <a16:colId xmlns:a16="http://schemas.microsoft.com/office/drawing/2014/main" val="1593815916"/>
                    </a:ext>
                  </a:extLst>
                </a:gridCol>
                <a:gridCol w="466847">
                  <a:extLst>
                    <a:ext uri="{9D8B030D-6E8A-4147-A177-3AD203B41FA5}">
                      <a16:colId xmlns:a16="http://schemas.microsoft.com/office/drawing/2014/main" val="112360155"/>
                    </a:ext>
                  </a:extLst>
                </a:gridCol>
                <a:gridCol w="466847">
                  <a:extLst>
                    <a:ext uri="{9D8B030D-6E8A-4147-A177-3AD203B41FA5}">
                      <a16:colId xmlns:a16="http://schemas.microsoft.com/office/drawing/2014/main" val="365190286"/>
                    </a:ext>
                  </a:extLst>
                </a:gridCol>
                <a:gridCol w="466847">
                  <a:extLst>
                    <a:ext uri="{9D8B030D-6E8A-4147-A177-3AD203B41FA5}">
                      <a16:colId xmlns:a16="http://schemas.microsoft.com/office/drawing/2014/main" val="1839296464"/>
                    </a:ext>
                  </a:extLst>
                </a:gridCol>
                <a:gridCol w="466847">
                  <a:extLst>
                    <a:ext uri="{9D8B030D-6E8A-4147-A177-3AD203B41FA5}">
                      <a16:colId xmlns:a16="http://schemas.microsoft.com/office/drawing/2014/main" val="1332103398"/>
                    </a:ext>
                  </a:extLst>
                </a:gridCol>
                <a:gridCol w="466847">
                  <a:extLst>
                    <a:ext uri="{9D8B030D-6E8A-4147-A177-3AD203B41FA5}">
                      <a16:colId xmlns:a16="http://schemas.microsoft.com/office/drawing/2014/main" val="1763039899"/>
                    </a:ext>
                  </a:extLst>
                </a:gridCol>
                <a:gridCol w="466847">
                  <a:extLst>
                    <a:ext uri="{9D8B030D-6E8A-4147-A177-3AD203B41FA5}">
                      <a16:colId xmlns:a16="http://schemas.microsoft.com/office/drawing/2014/main" val="1240305378"/>
                    </a:ext>
                  </a:extLst>
                </a:gridCol>
                <a:gridCol w="466847">
                  <a:extLst>
                    <a:ext uri="{9D8B030D-6E8A-4147-A177-3AD203B41FA5}">
                      <a16:colId xmlns:a16="http://schemas.microsoft.com/office/drawing/2014/main" val="1893139931"/>
                    </a:ext>
                  </a:extLst>
                </a:gridCol>
                <a:gridCol w="466847">
                  <a:extLst>
                    <a:ext uri="{9D8B030D-6E8A-4147-A177-3AD203B41FA5}">
                      <a16:colId xmlns:a16="http://schemas.microsoft.com/office/drawing/2014/main" val="1690602651"/>
                    </a:ext>
                  </a:extLst>
                </a:gridCol>
                <a:gridCol w="466847">
                  <a:extLst>
                    <a:ext uri="{9D8B030D-6E8A-4147-A177-3AD203B41FA5}">
                      <a16:colId xmlns:a16="http://schemas.microsoft.com/office/drawing/2014/main" val="2462109442"/>
                    </a:ext>
                  </a:extLst>
                </a:gridCol>
                <a:gridCol w="466847">
                  <a:extLst>
                    <a:ext uri="{9D8B030D-6E8A-4147-A177-3AD203B41FA5}">
                      <a16:colId xmlns:a16="http://schemas.microsoft.com/office/drawing/2014/main" val="1395130359"/>
                    </a:ext>
                  </a:extLst>
                </a:gridCol>
                <a:gridCol w="466847">
                  <a:extLst>
                    <a:ext uri="{9D8B030D-6E8A-4147-A177-3AD203B41FA5}">
                      <a16:colId xmlns:a16="http://schemas.microsoft.com/office/drawing/2014/main" val="3160514644"/>
                    </a:ext>
                  </a:extLst>
                </a:gridCol>
                <a:gridCol w="466847">
                  <a:extLst>
                    <a:ext uri="{9D8B030D-6E8A-4147-A177-3AD203B41FA5}">
                      <a16:colId xmlns:a16="http://schemas.microsoft.com/office/drawing/2014/main" val="757597687"/>
                    </a:ext>
                  </a:extLst>
                </a:gridCol>
                <a:gridCol w="466847">
                  <a:extLst>
                    <a:ext uri="{9D8B030D-6E8A-4147-A177-3AD203B41FA5}">
                      <a16:colId xmlns:a16="http://schemas.microsoft.com/office/drawing/2014/main" val="541936150"/>
                    </a:ext>
                  </a:extLst>
                </a:gridCol>
                <a:gridCol w="466847">
                  <a:extLst>
                    <a:ext uri="{9D8B030D-6E8A-4147-A177-3AD203B41FA5}">
                      <a16:colId xmlns:a16="http://schemas.microsoft.com/office/drawing/2014/main" val="3333927646"/>
                    </a:ext>
                  </a:extLst>
                </a:gridCol>
              </a:tblGrid>
              <a:tr h="129738">
                <a:tc>
                  <a:txBody>
                    <a:bodyPr/>
                    <a:lstStyle/>
                    <a:p>
                      <a:pPr algn="l" fontAlgn="ctr"/>
                      <a:endParaRPr lang="cs-CZ" sz="1000" b="1" i="0" u="none" strike="noStrike">
                        <a:solidFill>
                          <a:srgbClr val="000000"/>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2019-Q1</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2019-Q2</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2019-Q3</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2019-Q4</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2020-Q1</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2020-Q2</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2020-Q3</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2020-Q4</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2021-Q1</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2021-Q2</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2021-Q3</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a:effectLst/>
                        </a:rPr>
                        <a:t>2021-Q4</a:t>
                      </a:r>
                      <a:endParaRPr lang="cs-CZ" sz="1000" b="1" i="0" u="none" strike="noStrike">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2022-Q1</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2022-Q2</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2022-Q3</a:t>
                      </a:r>
                      <a:endParaRPr lang="cs-CZ" sz="1000" b="1" i="0" u="none" strike="noStrike" dirty="0">
                        <a:solidFill>
                          <a:srgbClr val="FFFFFF"/>
                        </a:solidFill>
                        <a:effectLst/>
                        <a:latin typeface="Arial" panose="020B0604020202020204" pitchFamily="34" charset="0"/>
                      </a:endParaRPr>
                    </a:p>
                  </a:txBody>
                  <a:tcPr marL="6828" marR="6828" marT="6828" marB="0" anchor="ctr"/>
                </a:tc>
                <a:tc>
                  <a:txBody>
                    <a:bodyPr/>
                    <a:lstStyle/>
                    <a:p>
                      <a:pPr algn="l" fontAlgn="ctr"/>
                      <a:r>
                        <a:rPr lang="cs-CZ" sz="1000" u="none" strike="noStrike" dirty="0">
                          <a:effectLst/>
                        </a:rPr>
                        <a:t>2022-Q4</a:t>
                      </a:r>
                      <a:endParaRPr lang="cs-CZ" sz="1000" b="1" i="0" u="none" strike="noStrike" dirty="0">
                        <a:solidFill>
                          <a:srgbClr val="FFFFFF"/>
                        </a:solidFill>
                        <a:effectLst/>
                        <a:latin typeface="Arial" panose="020B0604020202020204" pitchFamily="34" charset="0"/>
                      </a:endParaRPr>
                    </a:p>
                  </a:txBody>
                  <a:tcPr marL="6828" marR="6828" marT="6828" marB="0" anchor="ctr"/>
                </a:tc>
                <a:extLst>
                  <a:ext uri="{0D108BD9-81ED-4DB2-BD59-A6C34878D82A}">
                    <a16:rowId xmlns:a16="http://schemas.microsoft.com/office/drawing/2014/main" val="3321100255"/>
                  </a:ext>
                </a:extLst>
              </a:tr>
              <a:tr h="129738">
                <a:tc>
                  <a:txBody>
                    <a:bodyPr/>
                    <a:lstStyle/>
                    <a:p>
                      <a:pPr algn="l" fontAlgn="ctr"/>
                      <a:r>
                        <a:rPr lang="cs-CZ" sz="1000" u="none" strike="noStrike" dirty="0">
                          <a:effectLst/>
                        </a:rPr>
                        <a:t>EU-27</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2,1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1,8</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-2,3</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-13,4</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-3,7</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-3,8</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-0,7</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13,8</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4,2</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5,0</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5,6</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4,3</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2228624282"/>
                  </a:ext>
                </a:extLst>
              </a:tr>
              <a:tr h="129738">
                <a:tc>
                  <a:txBody>
                    <a:bodyPr/>
                    <a:lstStyle/>
                    <a:p>
                      <a:pPr algn="l" fontAlgn="ctr"/>
                      <a:r>
                        <a:rPr lang="cs-CZ" sz="1000" u="none" strike="noStrike" dirty="0">
                          <a:effectLst/>
                        </a:rPr>
                        <a:t>Česko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3,0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3,0</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2,8</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-1,5</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-10,8</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-5,2</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-4,6</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-1,9</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9,1</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3,8</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3,5</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4,6</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3,7</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3383413843"/>
                  </a:ext>
                </a:extLst>
              </a:tr>
              <a:tr h="129738">
                <a:tc>
                  <a:txBody>
                    <a:bodyPr/>
                    <a:lstStyle/>
                    <a:p>
                      <a:pPr algn="l" fontAlgn="ctr"/>
                      <a:r>
                        <a:rPr lang="cs-CZ" sz="1000" u="none" strike="noStrike" dirty="0">
                          <a:effectLst/>
                        </a:rPr>
                        <a:t>Německo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1,4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0,9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-1,2</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-10,4</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-2,5</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-2,1</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-2,2</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10,2</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1,8</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1,2</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3,5</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1,7</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3147127443"/>
                  </a:ext>
                </a:extLst>
              </a:tr>
              <a:tr h="129738">
                <a:tc>
                  <a:txBody>
                    <a:bodyPr/>
                    <a:lstStyle/>
                    <a:p>
                      <a:pPr algn="l" fontAlgn="ctr"/>
                      <a:r>
                        <a:rPr lang="cs-CZ" sz="1000" u="none" strike="noStrike" dirty="0">
                          <a:effectLst/>
                        </a:rPr>
                        <a:t>Estonsko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4,4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2,4</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-4,7</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-0,5</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1,0</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2,9</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13,5</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9,1</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7,2</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4,5</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0,2</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439014047"/>
                  </a:ext>
                </a:extLst>
              </a:tr>
              <a:tr h="129738">
                <a:tc>
                  <a:txBody>
                    <a:bodyPr/>
                    <a:lstStyle/>
                    <a:p>
                      <a:pPr algn="l" fontAlgn="ctr"/>
                      <a:r>
                        <a:rPr lang="cs-CZ" sz="1000" u="none" strike="noStrike" dirty="0">
                          <a:effectLst/>
                        </a:rPr>
                        <a:t>Řecko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1,2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2,3</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-1,4</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-15,5</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-10,8</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-6,9</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-1,8</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15,0</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11,7</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8,3</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8,0</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7,7</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1050234192"/>
                  </a:ext>
                </a:extLst>
              </a:tr>
              <a:tr h="129738">
                <a:tc>
                  <a:txBody>
                    <a:bodyPr/>
                    <a:lstStyle/>
                    <a:p>
                      <a:pPr algn="l" fontAlgn="ctr"/>
                      <a:r>
                        <a:rPr lang="cs-CZ" sz="1000" u="none" strike="noStrike" dirty="0">
                          <a:effectLst/>
                        </a:rPr>
                        <a:t>Španělsko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2,4</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2,2</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-4,7</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-21,9</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-9,2</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-9,5</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-4,4</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17,9</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4,2</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6,6</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6,7</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6,8</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2183051547"/>
                  </a:ext>
                </a:extLst>
              </a:tr>
              <a:tr h="129738">
                <a:tc>
                  <a:txBody>
                    <a:bodyPr/>
                    <a:lstStyle/>
                    <a:p>
                      <a:pPr algn="l" fontAlgn="ctr"/>
                      <a:r>
                        <a:rPr lang="cs-CZ" sz="1000" u="none" strike="noStrike" dirty="0">
                          <a:effectLst/>
                        </a:rPr>
                        <a:t>Maďarsko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5,5</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4,3</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1,7</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-13,1</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-4,3</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-3,3</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-1,6</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17,6</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6,6</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7,4</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8,0</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6,5</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440150150"/>
                  </a:ext>
                </a:extLst>
              </a:tr>
              <a:tr h="129738">
                <a:tc>
                  <a:txBody>
                    <a:bodyPr/>
                    <a:lstStyle/>
                    <a:p>
                      <a:pPr algn="l" fontAlgn="ctr"/>
                      <a:r>
                        <a:rPr lang="cs-CZ" sz="1000" u="none" strike="noStrike" dirty="0">
                          <a:effectLst/>
                        </a:rPr>
                        <a:t>Polsko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5,1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4,1</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3,7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3,1</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-7,3</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-1,7</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-2,2</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-0,5</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12,0</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7,1</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8,7</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10,5</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5,6</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3931460786"/>
                  </a:ext>
                </a:extLst>
              </a:tr>
              <a:tr h="129738">
                <a:tc>
                  <a:txBody>
                    <a:bodyPr/>
                    <a:lstStyle/>
                    <a:p>
                      <a:pPr algn="l" fontAlgn="ctr"/>
                      <a:r>
                        <a:rPr lang="cs-CZ" sz="1000" u="none" strike="noStrike" dirty="0">
                          <a:effectLst/>
                        </a:rPr>
                        <a:t>Slovensko</a:t>
                      </a:r>
                      <a:endParaRPr lang="cs-CZ" sz="1000" b="1" i="0" u="none" strike="noStrike" dirty="0">
                        <a:solidFill>
                          <a:srgbClr val="000000"/>
                        </a:solidFill>
                        <a:effectLst/>
                        <a:latin typeface="Arial" panose="020B0604020202020204" pitchFamily="34" charset="0"/>
                      </a:endParaRPr>
                    </a:p>
                  </a:txBody>
                  <a:tcPr marL="6828" marR="6828" marT="6828" marB="0" anchor="ctr"/>
                </a:tc>
                <a:tc>
                  <a:txBody>
                    <a:bodyPr/>
                    <a:lstStyle/>
                    <a:p>
                      <a:pPr algn="r" fontAlgn="b"/>
                      <a:r>
                        <a:rPr lang="cs-CZ" sz="1000" u="none" strike="noStrike">
                          <a:effectLst/>
                        </a:rPr>
                        <a:t>3,6</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2,7</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u="none" strike="noStrike">
                          <a:effectLst/>
                        </a:rPr>
                        <a:t>1,9</a:t>
                      </a:r>
                      <a:endParaRPr lang="cs-CZ" sz="1000" b="0" i="0" u="none" strike="noStrike">
                        <a:solidFill>
                          <a:srgbClr val="00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-1,8</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-9,3</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FF0000"/>
                          </a:solidFill>
                          <a:effectLst/>
                        </a:rPr>
                        <a:t>-1,2</a:t>
                      </a:r>
                      <a:endParaRPr lang="cs-CZ" sz="1000" b="1" i="0" u="none" strike="noStrike">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-1,3</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FF0000"/>
                          </a:solidFill>
                          <a:effectLst/>
                        </a:rPr>
                        <a:t>0,1</a:t>
                      </a:r>
                      <a:endParaRPr lang="cs-CZ" sz="1000" b="1" i="0" u="none" strike="noStrike" dirty="0">
                        <a:solidFill>
                          <a:srgbClr val="FF000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10,2</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1,3</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1,1</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a:solidFill>
                            <a:srgbClr val="00B050"/>
                          </a:solidFill>
                          <a:effectLst/>
                        </a:rPr>
                        <a:t>2,9</a:t>
                      </a:r>
                      <a:endParaRPr lang="cs-CZ" sz="1000" b="1" i="0" u="none" strike="noStrike">
                        <a:solidFill>
                          <a:srgbClr val="00B050"/>
                        </a:solidFill>
                        <a:effectLst/>
                        <a:latin typeface="Arial" panose="020B0604020202020204" pitchFamily="34" charset="0"/>
                      </a:endParaRPr>
                    </a:p>
                  </a:txBody>
                  <a:tcPr marL="6828" marR="6828" marT="6828" marB="0" anchor="b"/>
                </a:tc>
                <a:tc>
                  <a:txBody>
                    <a:bodyPr/>
                    <a:lstStyle/>
                    <a:p>
                      <a:pPr algn="r" fontAlgn="b"/>
                      <a:r>
                        <a:rPr lang="cs-CZ" sz="1000" b="1" u="none" strike="noStrike" dirty="0">
                          <a:solidFill>
                            <a:srgbClr val="00B050"/>
                          </a:solidFill>
                          <a:effectLst/>
                        </a:rPr>
                        <a:t>1,3</a:t>
                      </a:r>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tc>
                  <a:txBody>
                    <a:bodyPr/>
                    <a:lstStyle/>
                    <a:p>
                      <a:pPr algn="r" fontAlgn="b"/>
                      <a:endParaRPr lang="cs-CZ" sz="1000" b="1" i="0" u="none" strike="noStrike" dirty="0">
                        <a:solidFill>
                          <a:srgbClr val="00B050"/>
                        </a:solidFill>
                        <a:effectLst/>
                        <a:latin typeface="Arial" panose="020B0604020202020204" pitchFamily="34" charset="0"/>
                      </a:endParaRPr>
                    </a:p>
                  </a:txBody>
                  <a:tcPr marL="6828" marR="6828" marT="6828" marB="0" anchor="b"/>
                </a:tc>
                <a:extLst>
                  <a:ext uri="{0D108BD9-81ED-4DB2-BD59-A6C34878D82A}">
                    <a16:rowId xmlns:a16="http://schemas.microsoft.com/office/drawing/2014/main" val="2240938892"/>
                  </a:ext>
                </a:extLst>
              </a:tr>
            </a:tbl>
          </a:graphicData>
        </a:graphic>
      </p:graphicFrame>
    </p:spTree>
    <p:extLst>
      <p:ext uri="{BB962C8B-B14F-4D97-AF65-F5344CB8AC3E}">
        <p14:creationId xmlns:p14="http://schemas.microsoft.com/office/powerpoint/2010/main" val="3516303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0254-F7BC-43A7-98BB-887A1F251AF6}"/>
              </a:ext>
            </a:extLst>
          </p:cNvPr>
          <p:cNvSpPr>
            <a:spLocks noGrp="1"/>
          </p:cNvSpPr>
          <p:nvPr>
            <p:ph type="title"/>
          </p:nvPr>
        </p:nvSpPr>
        <p:spPr>
          <a:xfrm>
            <a:off x="329766" y="0"/>
            <a:ext cx="7560840" cy="507703"/>
          </a:xfrm>
        </p:spPr>
        <p:txBody>
          <a:bodyPr/>
          <a:lstStyle/>
          <a:p>
            <a:pPr algn="ctr"/>
            <a:r>
              <a:rPr lang="cs-CZ" sz="1800" b="1" dirty="0"/>
              <a:t>Vývoj reálného HDP v zemích V-4 v letech 2000 až 2023 </a:t>
            </a:r>
            <a:br>
              <a:rPr lang="cs-CZ" sz="1800" b="1" dirty="0"/>
            </a:br>
            <a:r>
              <a:rPr lang="cs-CZ" sz="1800" b="1" dirty="0"/>
              <a:t>(kvartální data,  % změna vůči stejnému kvartálu v předchozím roce) </a:t>
            </a:r>
          </a:p>
        </p:txBody>
      </p:sp>
      <p:sp>
        <p:nvSpPr>
          <p:cNvPr id="4" name="Zástupný symbol pro zápatí 1">
            <a:extLst>
              <a:ext uri="{FF2B5EF4-FFF2-40B4-BE49-F238E27FC236}">
                <a16:creationId xmlns:a16="http://schemas.microsoft.com/office/drawing/2014/main" id="{9BA37392-9592-4104-ABD2-EFD1734A8419}"/>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6/10</a:t>
            </a:r>
          </a:p>
        </p:txBody>
      </p:sp>
      <p:pic>
        <p:nvPicPr>
          <p:cNvPr id="8" name="Obrázek 7">
            <a:extLst>
              <a:ext uri="{FF2B5EF4-FFF2-40B4-BE49-F238E27FC236}">
                <a16:creationId xmlns:a16="http://schemas.microsoft.com/office/drawing/2014/main" id="{B01CC095-5628-494A-AD9B-AB3BA60DAF12}"/>
              </a:ext>
            </a:extLst>
          </p:cNvPr>
          <p:cNvPicPr>
            <a:picLocks noChangeAspect="1"/>
          </p:cNvPicPr>
          <p:nvPr/>
        </p:nvPicPr>
        <p:blipFill>
          <a:blip r:embed="rId2"/>
          <a:stretch>
            <a:fillRect/>
          </a:stretch>
        </p:blipFill>
        <p:spPr>
          <a:xfrm>
            <a:off x="1034234" y="792660"/>
            <a:ext cx="6425726" cy="3874203"/>
          </a:xfrm>
          <a:prstGeom prst="rect">
            <a:avLst/>
          </a:prstGeom>
        </p:spPr>
      </p:pic>
      <p:sp>
        <p:nvSpPr>
          <p:cNvPr id="3" name="Ovál 2">
            <a:extLst>
              <a:ext uri="{FF2B5EF4-FFF2-40B4-BE49-F238E27FC236}">
                <a16:creationId xmlns:a16="http://schemas.microsoft.com/office/drawing/2014/main" id="{08CB00C8-377A-454B-B357-7FAE23BD0FB5}"/>
              </a:ext>
            </a:extLst>
          </p:cNvPr>
          <p:cNvSpPr/>
          <p:nvPr/>
        </p:nvSpPr>
        <p:spPr>
          <a:xfrm>
            <a:off x="3419872" y="3003798"/>
            <a:ext cx="720080" cy="7200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9BA6847D-4979-439E-8378-A8BB6577590A}"/>
              </a:ext>
            </a:extLst>
          </p:cNvPr>
          <p:cNvSpPr/>
          <p:nvPr/>
        </p:nvSpPr>
        <p:spPr>
          <a:xfrm>
            <a:off x="6084168" y="3617689"/>
            <a:ext cx="720080" cy="7200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CA8805AE-0FB0-417C-9E10-C1E2F45AA727}"/>
              </a:ext>
            </a:extLst>
          </p:cNvPr>
          <p:cNvSpPr/>
          <p:nvPr/>
        </p:nvSpPr>
        <p:spPr>
          <a:xfrm>
            <a:off x="6300192" y="987574"/>
            <a:ext cx="720080" cy="7200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a:extLst>
              <a:ext uri="{FF2B5EF4-FFF2-40B4-BE49-F238E27FC236}">
                <a16:creationId xmlns:a16="http://schemas.microsoft.com/office/drawing/2014/main" id="{54DF8AD7-804A-413C-929E-1ED6C9580B95}"/>
              </a:ext>
            </a:extLst>
          </p:cNvPr>
          <p:cNvSpPr txBox="1">
            <a:spLocks/>
          </p:cNvSpPr>
          <p:nvPr/>
        </p:nvSpPr>
        <p:spPr>
          <a:xfrm>
            <a:off x="107504" y="4735637"/>
            <a:ext cx="7010362" cy="507703"/>
          </a:xfrm>
          <a:prstGeom prst="rect">
            <a:avLst/>
          </a:prstGeom>
          <a:noFill/>
          <a:ln>
            <a:noFill/>
          </a:ln>
        </p:spPr>
        <p:txBody>
          <a:bodyPr anchor="t">
            <a:no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sz="1400" i="1" dirty="0"/>
              <a:t>Zdroj:</a:t>
            </a:r>
            <a:r>
              <a:rPr lang="cs-CZ" sz="1400" dirty="0"/>
              <a:t> </a:t>
            </a:r>
            <a:r>
              <a:rPr lang="cs-CZ" sz="1400" dirty="0" err="1"/>
              <a:t>Eurostat</a:t>
            </a:r>
            <a:endParaRPr lang="cs-CZ" sz="1400" dirty="0"/>
          </a:p>
        </p:txBody>
      </p:sp>
    </p:spTree>
    <p:extLst>
      <p:ext uri="{BB962C8B-B14F-4D97-AF65-F5344CB8AC3E}">
        <p14:creationId xmlns:p14="http://schemas.microsoft.com/office/powerpoint/2010/main" val="24110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3534"/>
            <a:ext cx="8136904" cy="507703"/>
          </a:xfrm>
        </p:spPr>
        <p:txBody>
          <a:bodyPr/>
          <a:lstStyle/>
          <a:p>
            <a:r>
              <a:rPr lang="cs-CZ" sz="3000" b="1" dirty="0"/>
              <a:t>Hospodářský cyklus – příklad české ekonomiky</a:t>
            </a:r>
          </a:p>
        </p:txBody>
      </p:sp>
      <p:sp>
        <p:nvSpPr>
          <p:cNvPr id="4" name="Zástupný symbol pro zápatí 1">
            <a:extLst>
              <a:ext uri="{FF2B5EF4-FFF2-40B4-BE49-F238E27FC236}">
                <a16:creationId xmlns:a16="http://schemas.microsoft.com/office/drawing/2014/main" id="{D89C84EE-0288-4EC7-AD25-7D5C44822D4B}"/>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4/10</a:t>
            </a:r>
          </a:p>
        </p:txBody>
      </p:sp>
      <p:pic>
        <p:nvPicPr>
          <p:cNvPr id="5" name="Obrázek 4">
            <a:extLst>
              <a:ext uri="{FF2B5EF4-FFF2-40B4-BE49-F238E27FC236}">
                <a16:creationId xmlns:a16="http://schemas.microsoft.com/office/drawing/2014/main" id="{7D4A4066-68F7-4E86-BC7D-6A40AC06071A}"/>
              </a:ext>
            </a:extLst>
          </p:cNvPr>
          <p:cNvPicPr>
            <a:picLocks noChangeAspect="1"/>
          </p:cNvPicPr>
          <p:nvPr/>
        </p:nvPicPr>
        <p:blipFill>
          <a:blip r:embed="rId2"/>
          <a:stretch>
            <a:fillRect/>
          </a:stretch>
        </p:blipFill>
        <p:spPr>
          <a:xfrm>
            <a:off x="1259632" y="875615"/>
            <a:ext cx="5711367" cy="3392269"/>
          </a:xfrm>
          <a:prstGeom prst="rect">
            <a:avLst/>
          </a:prstGeom>
        </p:spPr>
      </p:pic>
      <p:sp>
        <p:nvSpPr>
          <p:cNvPr id="6" name="Nadpis 1">
            <a:extLst>
              <a:ext uri="{FF2B5EF4-FFF2-40B4-BE49-F238E27FC236}">
                <a16:creationId xmlns:a16="http://schemas.microsoft.com/office/drawing/2014/main" id="{DBFD66D1-9DF0-4343-857F-8B242E1281D7}"/>
              </a:ext>
            </a:extLst>
          </p:cNvPr>
          <p:cNvSpPr txBox="1">
            <a:spLocks/>
          </p:cNvSpPr>
          <p:nvPr/>
        </p:nvSpPr>
        <p:spPr>
          <a:xfrm>
            <a:off x="107504" y="4735637"/>
            <a:ext cx="7010362" cy="507703"/>
          </a:xfrm>
          <a:prstGeom prst="rect">
            <a:avLst/>
          </a:prstGeom>
          <a:noFill/>
          <a:ln>
            <a:noFill/>
          </a:ln>
        </p:spPr>
        <p:txBody>
          <a:bodyPr anchor="t">
            <a:no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sz="1400" i="1" dirty="0"/>
              <a:t>Zdroj:</a:t>
            </a:r>
            <a:r>
              <a:rPr lang="cs-CZ" sz="1400" dirty="0"/>
              <a:t> </a:t>
            </a:r>
            <a:r>
              <a:rPr lang="cs-CZ" sz="1400" dirty="0" err="1"/>
              <a:t>Eurostat</a:t>
            </a:r>
            <a:r>
              <a:rPr lang="cs-CZ" sz="1400" dirty="0"/>
              <a:t>; vlastní propočty,  kvartální data - miliony EUR, v cenách roku 2015)</a:t>
            </a:r>
          </a:p>
        </p:txBody>
      </p:sp>
      <p:sp>
        <p:nvSpPr>
          <p:cNvPr id="3" name="Ovál 2">
            <a:extLst>
              <a:ext uri="{FF2B5EF4-FFF2-40B4-BE49-F238E27FC236}">
                <a16:creationId xmlns:a16="http://schemas.microsoft.com/office/drawing/2014/main" id="{59CC571A-9F9B-4854-A8D5-C3E35AF9CF6F}"/>
              </a:ext>
            </a:extLst>
          </p:cNvPr>
          <p:cNvSpPr/>
          <p:nvPr/>
        </p:nvSpPr>
        <p:spPr>
          <a:xfrm>
            <a:off x="2987824" y="199568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17A6083A-DB49-483E-9496-726AEDC34308}"/>
              </a:ext>
            </a:extLst>
          </p:cNvPr>
          <p:cNvSpPr/>
          <p:nvPr/>
        </p:nvSpPr>
        <p:spPr>
          <a:xfrm>
            <a:off x="5364088" y="1068990"/>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448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Konvergenční proces – srovnání</a:t>
            </a:r>
            <a:endParaRPr lang="cs-CZ" b="1"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48936"/>
            <a:ext cx="7920880" cy="3365284"/>
          </a:xfrm>
          <a:prstGeom prst="rect">
            <a:avLst/>
          </a:prstGeom>
        </p:spPr>
      </p:pic>
    </p:spTree>
    <p:extLst>
      <p:ext uri="{BB962C8B-B14F-4D97-AF65-F5344CB8AC3E}">
        <p14:creationId xmlns:p14="http://schemas.microsoft.com/office/powerpoint/2010/main" val="2129532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0254-F7BC-43A7-98BB-887A1F251AF6}"/>
              </a:ext>
            </a:extLst>
          </p:cNvPr>
          <p:cNvSpPr>
            <a:spLocks noGrp="1"/>
          </p:cNvSpPr>
          <p:nvPr>
            <p:ph type="title"/>
          </p:nvPr>
        </p:nvSpPr>
        <p:spPr>
          <a:xfrm>
            <a:off x="251520" y="195486"/>
            <a:ext cx="7560840" cy="507703"/>
          </a:xfrm>
        </p:spPr>
        <p:txBody>
          <a:bodyPr/>
          <a:lstStyle/>
          <a:p>
            <a:r>
              <a:rPr lang="cs-CZ" b="1" dirty="0"/>
              <a:t>Koncept hystereze a super-hystereze (</a:t>
            </a:r>
            <a:r>
              <a:rPr lang="cs-CZ" b="1" dirty="0" err="1"/>
              <a:t>Storm</a:t>
            </a:r>
            <a:r>
              <a:rPr lang="cs-CZ" b="1" dirty="0"/>
              <a:t>, 2021)</a:t>
            </a:r>
          </a:p>
        </p:txBody>
      </p:sp>
      <p:sp>
        <p:nvSpPr>
          <p:cNvPr id="4" name="Zástupný symbol pro zápatí 1">
            <a:extLst>
              <a:ext uri="{FF2B5EF4-FFF2-40B4-BE49-F238E27FC236}">
                <a16:creationId xmlns:a16="http://schemas.microsoft.com/office/drawing/2014/main" id="{9BA37392-9592-4104-ABD2-EFD1734A8419}"/>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5/10</a:t>
            </a:r>
          </a:p>
        </p:txBody>
      </p:sp>
      <p:pic>
        <p:nvPicPr>
          <p:cNvPr id="7" name="Obrázek 6">
            <a:extLst>
              <a:ext uri="{FF2B5EF4-FFF2-40B4-BE49-F238E27FC236}">
                <a16:creationId xmlns:a16="http://schemas.microsoft.com/office/drawing/2014/main" id="{CE8E5E5E-A858-4C2B-BA58-162FCD4208F5}"/>
              </a:ext>
            </a:extLst>
          </p:cNvPr>
          <p:cNvPicPr/>
          <p:nvPr/>
        </p:nvPicPr>
        <p:blipFill>
          <a:blip r:embed="rId2"/>
          <a:stretch>
            <a:fillRect/>
          </a:stretch>
        </p:blipFill>
        <p:spPr>
          <a:xfrm>
            <a:off x="4861240" y="990159"/>
            <a:ext cx="3960440" cy="2214364"/>
          </a:xfrm>
          <a:prstGeom prst="rect">
            <a:avLst/>
          </a:prstGeom>
        </p:spPr>
      </p:pic>
      <p:graphicFrame>
        <p:nvGraphicFramePr>
          <p:cNvPr id="8" name="Tabulka 7">
            <a:extLst>
              <a:ext uri="{FF2B5EF4-FFF2-40B4-BE49-F238E27FC236}">
                <a16:creationId xmlns:a16="http://schemas.microsoft.com/office/drawing/2014/main" id="{880EE4BF-25A3-459C-A9F7-A1D915D23625}"/>
              </a:ext>
            </a:extLst>
          </p:cNvPr>
          <p:cNvGraphicFramePr>
            <a:graphicFrameLocks noGrp="1"/>
          </p:cNvGraphicFramePr>
          <p:nvPr/>
        </p:nvGraphicFramePr>
        <p:xfrm>
          <a:off x="4860032" y="3606731"/>
          <a:ext cx="3320368" cy="1089660"/>
        </p:xfrm>
        <a:graphic>
          <a:graphicData uri="http://schemas.openxmlformats.org/drawingml/2006/table">
            <a:tbl>
              <a:tblPr>
                <a:tableStyleId>{5C22544A-7EE6-4342-B048-85BDC9FD1C3A}</a:tableStyleId>
              </a:tblPr>
              <a:tblGrid>
                <a:gridCol w="760084">
                  <a:extLst>
                    <a:ext uri="{9D8B030D-6E8A-4147-A177-3AD203B41FA5}">
                      <a16:colId xmlns:a16="http://schemas.microsoft.com/office/drawing/2014/main" val="1112338997"/>
                    </a:ext>
                  </a:extLst>
                </a:gridCol>
                <a:gridCol w="640071">
                  <a:extLst>
                    <a:ext uri="{9D8B030D-6E8A-4147-A177-3AD203B41FA5}">
                      <a16:colId xmlns:a16="http://schemas.microsoft.com/office/drawing/2014/main" val="3812277957"/>
                    </a:ext>
                  </a:extLst>
                </a:gridCol>
                <a:gridCol w="640071">
                  <a:extLst>
                    <a:ext uri="{9D8B030D-6E8A-4147-A177-3AD203B41FA5}">
                      <a16:colId xmlns:a16="http://schemas.microsoft.com/office/drawing/2014/main" val="1875268144"/>
                    </a:ext>
                  </a:extLst>
                </a:gridCol>
                <a:gridCol w="640071">
                  <a:extLst>
                    <a:ext uri="{9D8B030D-6E8A-4147-A177-3AD203B41FA5}">
                      <a16:colId xmlns:a16="http://schemas.microsoft.com/office/drawing/2014/main" val="1127900710"/>
                    </a:ext>
                  </a:extLst>
                </a:gridCol>
                <a:gridCol w="640071">
                  <a:extLst>
                    <a:ext uri="{9D8B030D-6E8A-4147-A177-3AD203B41FA5}">
                      <a16:colId xmlns:a16="http://schemas.microsoft.com/office/drawing/2014/main" val="2419067417"/>
                    </a:ext>
                  </a:extLst>
                </a:gridCol>
              </a:tblGrid>
              <a:tr h="144780">
                <a:tc>
                  <a:txBody>
                    <a:bodyPr/>
                    <a:lstStyle/>
                    <a:p>
                      <a:pPr algn="l" fontAlgn="b"/>
                      <a:endParaRPr lang="cs-CZ"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2000</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2007</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2012</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2019</a:t>
                      </a:r>
                      <a:endParaRPr lang="cs-CZ"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2767783"/>
                  </a:ext>
                </a:extLst>
              </a:tr>
              <a:tr h="182880">
                <a:tc>
                  <a:txBody>
                    <a:bodyPr/>
                    <a:lstStyle/>
                    <a:p>
                      <a:pPr algn="l" fontAlgn="b"/>
                      <a:r>
                        <a:rPr lang="cs-CZ" sz="1100" b="1" u="none" strike="noStrike" dirty="0">
                          <a:effectLst/>
                        </a:rPr>
                        <a:t>Česko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dirty="0">
                          <a:effectLst/>
                        </a:rPr>
                        <a:t>73,3</a:t>
                      </a:r>
                      <a:endParaRPr lang="cs-CZ"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84,3</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83,8</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93,2</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67640156"/>
                  </a:ext>
                </a:extLst>
              </a:tr>
              <a:tr h="182880">
                <a:tc>
                  <a:txBody>
                    <a:bodyPr/>
                    <a:lstStyle/>
                    <a:p>
                      <a:pPr algn="l" fontAlgn="b"/>
                      <a:r>
                        <a:rPr lang="cs-CZ" sz="1100" b="1" u="none" strike="noStrike" dirty="0">
                          <a:effectLst/>
                        </a:rPr>
                        <a:t>Řecko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88,2</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94,3</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71,4</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65,7</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226289392"/>
                  </a:ext>
                </a:extLst>
              </a:tr>
              <a:tr h="182880">
                <a:tc>
                  <a:txBody>
                    <a:bodyPr/>
                    <a:lstStyle/>
                    <a:p>
                      <a:pPr algn="l" fontAlgn="b"/>
                      <a:r>
                        <a:rPr lang="cs-CZ" sz="1100" b="1" u="none" strike="noStrike" dirty="0">
                          <a:effectLst/>
                        </a:rPr>
                        <a:t>Španělsko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97,6</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104,4</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90,9</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90,9</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24816188"/>
                  </a:ext>
                </a:extLst>
              </a:tr>
              <a:tr h="182880">
                <a:tc>
                  <a:txBody>
                    <a:bodyPr/>
                    <a:lstStyle/>
                    <a:p>
                      <a:pPr algn="l" fontAlgn="b"/>
                      <a:r>
                        <a:rPr lang="cs-CZ" sz="1100" b="1" u="none" strike="noStrike" dirty="0">
                          <a:effectLst/>
                        </a:rPr>
                        <a:t>Itálie</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122,4</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109,2</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103,4</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96,5</a:t>
                      </a:r>
                      <a:endParaRPr lang="cs-CZ"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74358999"/>
                  </a:ext>
                </a:extLst>
              </a:tr>
              <a:tr h="182880">
                <a:tc>
                  <a:txBody>
                    <a:bodyPr/>
                    <a:lstStyle/>
                    <a:p>
                      <a:pPr algn="l" fontAlgn="b"/>
                      <a:r>
                        <a:rPr lang="cs-CZ" sz="1100" b="1" u="none" strike="noStrike" dirty="0">
                          <a:effectLst/>
                        </a:rPr>
                        <a:t>Portugalsko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85,3</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82,7</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75,7</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78,6</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669745"/>
                  </a:ext>
                </a:extLst>
              </a:tr>
            </a:tbl>
          </a:graphicData>
        </a:graphic>
      </p:graphicFrame>
      <p:pic>
        <p:nvPicPr>
          <p:cNvPr id="6" name="Obrázek 5">
            <a:extLst>
              <a:ext uri="{FF2B5EF4-FFF2-40B4-BE49-F238E27FC236}">
                <a16:creationId xmlns:a16="http://schemas.microsoft.com/office/drawing/2014/main" id="{055154C7-4754-4279-9285-EF47FDCFBCCC}"/>
              </a:ext>
            </a:extLst>
          </p:cNvPr>
          <p:cNvPicPr>
            <a:picLocks noChangeAspect="1"/>
          </p:cNvPicPr>
          <p:nvPr/>
        </p:nvPicPr>
        <p:blipFill>
          <a:blip r:embed="rId3"/>
          <a:stretch>
            <a:fillRect/>
          </a:stretch>
        </p:blipFill>
        <p:spPr>
          <a:xfrm>
            <a:off x="110190" y="1203598"/>
            <a:ext cx="4389900" cy="2592288"/>
          </a:xfrm>
          <a:prstGeom prst="rect">
            <a:avLst/>
          </a:prstGeom>
        </p:spPr>
      </p:pic>
      <p:sp>
        <p:nvSpPr>
          <p:cNvPr id="9" name="Ovál 8">
            <a:extLst>
              <a:ext uri="{FF2B5EF4-FFF2-40B4-BE49-F238E27FC236}">
                <a16:creationId xmlns:a16="http://schemas.microsoft.com/office/drawing/2014/main" id="{9E633CCB-8C41-4C81-839B-6FF62CED0ADB}"/>
              </a:ext>
            </a:extLst>
          </p:cNvPr>
          <p:cNvSpPr/>
          <p:nvPr/>
        </p:nvSpPr>
        <p:spPr>
          <a:xfrm>
            <a:off x="7776894" y="1769551"/>
            <a:ext cx="504057" cy="464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37D515D6-63C9-40BF-B9F3-8332015FB1BF}"/>
              </a:ext>
            </a:extLst>
          </p:cNvPr>
          <p:cNvSpPr/>
          <p:nvPr/>
        </p:nvSpPr>
        <p:spPr>
          <a:xfrm>
            <a:off x="6516216" y="3939902"/>
            <a:ext cx="432048" cy="195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50308FBD-F741-42C8-AC81-315F95B33123}"/>
              </a:ext>
            </a:extLst>
          </p:cNvPr>
          <p:cNvSpPr/>
          <p:nvPr/>
        </p:nvSpPr>
        <p:spPr>
          <a:xfrm>
            <a:off x="7776894" y="3956006"/>
            <a:ext cx="432048" cy="195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a:extLst>
              <a:ext uri="{FF2B5EF4-FFF2-40B4-BE49-F238E27FC236}">
                <a16:creationId xmlns:a16="http://schemas.microsoft.com/office/drawing/2014/main" id="{E8D39126-472C-4FE9-BA7E-4E4975558247}"/>
              </a:ext>
            </a:extLst>
          </p:cNvPr>
          <p:cNvCxnSpPr>
            <a:cxnSpLocks/>
          </p:cNvCxnSpPr>
          <p:nvPr/>
        </p:nvCxnSpPr>
        <p:spPr>
          <a:xfrm>
            <a:off x="1403648" y="2787774"/>
            <a:ext cx="144016" cy="216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5DD077FE-621B-4EA9-A9B0-C04973041BB2}"/>
              </a:ext>
            </a:extLst>
          </p:cNvPr>
          <p:cNvCxnSpPr>
            <a:cxnSpLocks/>
          </p:cNvCxnSpPr>
          <p:nvPr/>
        </p:nvCxnSpPr>
        <p:spPr>
          <a:xfrm>
            <a:off x="3203848" y="2100398"/>
            <a:ext cx="144016" cy="216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0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 Růst HDP a příspěvky jednotlivých složek</a:t>
            </a:r>
            <a:endParaRPr lang="cs-CZ" b="1" dirty="0"/>
          </a:p>
        </p:txBody>
      </p:sp>
      <p:pic>
        <p:nvPicPr>
          <p:cNvPr id="3" name="Obrázek 2">
            <a:extLst>
              <a:ext uri="{FF2B5EF4-FFF2-40B4-BE49-F238E27FC236}">
                <a16:creationId xmlns:a16="http://schemas.microsoft.com/office/drawing/2014/main" id="{85357900-51FC-410E-8B46-31534035AD59}"/>
              </a:ext>
            </a:extLst>
          </p:cNvPr>
          <p:cNvPicPr>
            <a:picLocks noChangeAspect="1"/>
          </p:cNvPicPr>
          <p:nvPr/>
        </p:nvPicPr>
        <p:blipFill>
          <a:blip r:embed="rId3"/>
          <a:stretch>
            <a:fillRect/>
          </a:stretch>
        </p:blipFill>
        <p:spPr>
          <a:xfrm>
            <a:off x="611560" y="915566"/>
            <a:ext cx="6526101" cy="3538528"/>
          </a:xfrm>
          <a:prstGeom prst="rect">
            <a:avLst/>
          </a:prstGeom>
        </p:spPr>
      </p:pic>
    </p:spTree>
    <p:extLst>
      <p:ext uri="{BB962C8B-B14F-4D97-AF65-F5344CB8AC3E}">
        <p14:creationId xmlns:p14="http://schemas.microsoft.com/office/powerpoint/2010/main" val="6151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 Růst HPH a příspěvky jednotlivých odvětví</a:t>
            </a:r>
            <a:endParaRPr lang="cs-CZ" b="1" dirty="0"/>
          </a:p>
        </p:txBody>
      </p:sp>
      <p:pic>
        <p:nvPicPr>
          <p:cNvPr id="2" name="Obrázek 1">
            <a:extLst>
              <a:ext uri="{FF2B5EF4-FFF2-40B4-BE49-F238E27FC236}">
                <a16:creationId xmlns:a16="http://schemas.microsoft.com/office/drawing/2014/main" id="{9B61FC2A-2534-4AE8-BB40-906D118E1735}"/>
              </a:ext>
            </a:extLst>
          </p:cNvPr>
          <p:cNvPicPr>
            <a:picLocks noChangeAspect="1"/>
          </p:cNvPicPr>
          <p:nvPr/>
        </p:nvPicPr>
        <p:blipFill>
          <a:blip r:embed="rId3"/>
          <a:stretch>
            <a:fillRect/>
          </a:stretch>
        </p:blipFill>
        <p:spPr>
          <a:xfrm>
            <a:off x="467544" y="915566"/>
            <a:ext cx="6367939" cy="3453297"/>
          </a:xfrm>
          <a:prstGeom prst="rect">
            <a:avLst/>
          </a:prstGeom>
        </p:spPr>
      </p:pic>
    </p:spTree>
    <p:extLst>
      <p:ext uri="{BB962C8B-B14F-4D97-AF65-F5344CB8AC3E}">
        <p14:creationId xmlns:p14="http://schemas.microsoft.com/office/powerpoint/2010/main" val="343777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O čem rozhodují manažeři ve veřejné správě?</a:t>
            </a:r>
            <a:endParaRPr lang="cs-CZ" b="1" dirty="0"/>
          </a:p>
        </p:txBody>
      </p:sp>
      <p:sp>
        <p:nvSpPr>
          <p:cNvPr id="5" name="Zástupný symbol pro obsah 2"/>
          <p:cNvSpPr txBox="1">
            <a:spLocks/>
          </p:cNvSpPr>
          <p:nvPr/>
        </p:nvSpPr>
        <p:spPr>
          <a:xfrm>
            <a:off x="107504" y="1203598"/>
            <a:ext cx="8974598"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600"/>
              </a:spcBef>
              <a:buNone/>
            </a:pPr>
            <a:r>
              <a:rPr lang="cs-CZ" sz="2400" dirty="0">
                <a:solidFill>
                  <a:srgbClr val="002060"/>
                </a:solidFill>
                <a:latin typeface="Times New Roman" panose="02020603050405020304" pitchFamily="18" charset="0"/>
                <a:cs typeface="Times New Roman" panose="02020603050405020304" pitchFamily="18" charset="0"/>
              </a:rPr>
              <a:t>Manažeři na lokální, krajské a národní </a:t>
            </a:r>
            <a:r>
              <a:rPr lang="cs-CZ" sz="2400" dirty="0" err="1">
                <a:solidFill>
                  <a:srgbClr val="002060"/>
                </a:solidFill>
                <a:latin typeface="Times New Roman" panose="02020603050405020304" pitchFamily="18" charset="0"/>
                <a:cs typeface="Times New Roman" panose="02020603050405020304" pitchFamily="18" charset="0"/>
              </a:rPr>
              <a:t>úrovni+evropské</a:t>
            </a:r>
            <a:r>
              <a:rPr lang="cs-CZ" sz="2400" dirty="0">
                <a:solidFill>
                  <a:srgbClr val="002060"/>
                </a:solidFill>
                <a:latin typeface="Times New Roman" panose="02020603050405020304" pitchFamily="18" charset="0"/>
                <a:cs typeface="Times New Roman" panose="02020603050405020304" pitchFamily="18" charset="0"/>
              </a:rPr>
              <a:t> úrovni:</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Jakých cílů chceme dosáhnout v dané oblasti? =&gt; strategické řízení, zpravidla se odvíjí od národních, případně regionálních koncepcí</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Jak přerozdělit získané zdroje? Jaké mají být priority?</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Jaké konkrétní projekty financovat? Jakým způsobem?</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a:t>
            </a:r>
          </a:p>
          <a:p>
            <a:pPr indent="0">
              <a:spcBef>
                <a:spcPts val="600"/>
              </a:spcBef>
              <a:buNone/>
            </a:pPr>
            <a:r>
              <a:rPr lang="cs-CZ" sz="2400" u="sng" dirty="0">
                <a:solidFill>
                  <a:srgbClr val="002060"/>
                </a:solidFill>
                <a:latin typeface="Times New Roman" panose="02020603050405020304" pitchFamily="18" charset="0"/>
                <a:cs typeface="Times New Roman" panose="02020603050405020304" pitchFamily="18" charset="0"/>
              </a:rPr>
              <a:t>Ovšem:</a:t>
            </a:r>
            <a:r>
              <a:rPr lang="cs-CZ" sz="2400" dirty="0">
                <a:solidFill>
                  <a:srgbClr val="002060"/>
                </a:solidFill>
                <a:latin typeface="Times New Roman" panose="02020603050405020304" pitchFamily="18" charset="0"/>
                <a:cs typeface="Times New Roman" panose="02020603050405020304" pitchFamily="18" charset="0"/>
              </a:rPr>
              <a:t> Jaký je základní limitující faktor nebo faktory?</a:t>
            </a:r>
          </a:p>
          <a:p>
            <a:pPr indent="0">
              <a:spcBef>
                <a:spcPts val="600"/>
              </a:spcBef>
              <a:buNone/>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093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059582"/>
            <a:ext cx="8280920" cy="3672408"/>
          </a:xfrm>
          <a:prstGeom prst="rect">
            <a:avLst/>
          </a:prstGeom>
        </p:spPr>
        <p:txBody>
          <a:bodyPr>
            <a:noAutofit/>
          </a:bodyPr>
          <a:lstStyle/>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Práce je primární výrobní faktor  a patří ke klíčovým faktorům výkonnosti ekonomiky (jak co do kvantity, tak do kvality). </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Zaměstnanost nám zpravidla ukazuje, kolik obyvatel v produktivním věku je zapojeno do pracovního procesu. </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Se zaměstnaností souvisí i opačný jev, a to je nezaměstnanost, která znamená, že určitá část obyvatel v produktivním věku nepracuje (buď z vlastního rozhodnutí, nebo tzv. ne-dobrovolně čili i když by chtěli pracovat, nikdo jejich ruce ani mozky nepoptává). </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trh práce je v podstatě zrcadlem fungování ekonomiky, lze na základě vývoje počtu nezaměstnaných hodnotit aktuální vývoj ekonomiky. </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Hlavní ukazatel – </a:t>
            </a:r>
            <a:r>
              <a:rPr lang="cs-CZ" sz="1600" b="1" dirty="0">
                <a:solidFill>
                  <a:srgbClr val="002060"/>
                </a:solidFill>
                <a:latin typeface="Times New Roman" panose="02020603050405020304" pitchFamily="18" charset="0"/>
                <a:cs typeface="Times New Roman" panose="02020603050405020304" pitchFamily="18" charset="0"/>
              </a:rPr>
              <a:t>míra nezaměstnanosti</a:t>
            </a:r>
          </a:p>
          <a:p>
            <a:pPr indent="373063">
              <a:spcBef>
                <a:spcPts val="1800"/>
              </a:spcBef>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Makroekonomické agregáty - zaměstnanost</a:t>
            </a:r>
            <a:endParaRPr lang="cs-CZ" sz="2800" b="1" dirty="0"/>
          </a:p>
        </p:txBody>
      </p:sp>
    </p:spTree>
    <p:extLst>
      <p:ext uri="{BB962C8B-B14F-4D97-AF65-F5344CB8AC3E}">
        <p14:creationId xmlns:p14="http://schemas.microsoft.com/office/powerpoint/2010/main" val="215857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Míra nezaměstnanosti</a:t>
            </a:r>
            <a:endParaRPr lang="cs-CZ" sz="2800" b="1" dirty="0"/>
          </a:p>
        </p:txBody>
      </p:sp>
      <p:graphicFrame>
        <p:nvGraphicFramePr>
          <p:cNvPr id="5" name="Graf 4">
            <a:extLst>
              <a:ext uri="{FF2B5EF4-FFF2-40B4-BE49-F238E27FC236}">
                <a16:creationId xmlns:a16="http://schemas.microsoft.com/office/drawing/2014/main" id="{77B6BBE0-4EE4-4C35-9C65-89830F939B88}"/>
              </a:ext>
            </a:extLst>
          </p:cNvPr>
          <p:cNvGraphicFramePr>
            <a:graphicFrameLocks/>
          </p:cNvGraphicFramePr>
          <p:nvPr>
            <p:extLst>
              <p:ext uri="{D42A27DB-BD31-4B8C-83A1-F6EECF244321}">
                <p14:modId xmlns:p14="http://schemas.microsoft.com/office/powerpoint/2010/main" val="2293315338"/>
              </p:ext>
            </p:extLst>
          </p:nvPr>
        </p:nvGraphicFramePr>
        <p:xfrm>
          <a:off x="467544" y="703189"/>
          <a:ext cx="8096244"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233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454" y="915566"/>
            <a:ext cx="7848872" cy="3672408"/>
          </a:xfrm>
          <a:prstGeom prst="rect">
            <a:avLst/>
          </a:prstGeom>
        </p:spPr>
        <p:txBody>
          <a:bodyPr>
            <a:noAutofit/>
          </a:bodyPr>
          <a:lstStyle/>
          <a:p>
            <a:pPr indent="373063">
              <a:spcBef>
                <a:spcPts val="1200"/>
              </a:spcBef>
            </a:pPr>
            <a:r>
              <a:rPr lang="cs-CZ" sz="1800" b="1" dirty="0">
                <a:solidFill>
                  <a:srgbClr val="002060"/>
                </a:solidFill>
                <a:latin typeface="Times New Roman" panose="02020603050405020304" pitchFamily="18" charset="0"/>
                <a:cs typeface="Times New Roman" panose="02020603050405020304" pitchFamily="18" charset="0"/>
              </a:rPr>
              <a:t>Trh práce jako zrcadlo fungování ekonomiky</a:t>
            </a:r>
          </a:p>
          <a:p>
            <a:pPr indent="373063">
              <a:spcBef>
                <a:spcPts val="1200"/>
              </a:spcBef>
            </a:pPr>
            <a:r>
              <a:rPr lang="cs-CZ" sz="1800" b="1" dirty="0">
                <a:solidFill>
                  <a:srgbClr val="002060"/>
                </a:solidFill>
                <a:latin typeface="Times New Roman" panose="02020603050405020304" pitchFamily="18" charset="0"/>
                <a:cs typeface="Times New Roman" panose="02020603050405020304" pitchFamily="18" charset="0"/>
              </a:rPr>
              <a:t>Trh práce = </a:t>
            </a:r>
            <a:r>
              <a:rPr lang="pt-BR" sz="1800" dirty="0">
                <a:solidFill>
                  <a:srgbClr val="002060"/>
                </a:solidFill>
                <a:latin typeface="Times New Roman" panose="02020603050405020304" pitchFamily="18" charset="0"/>
                <a:cs typeface="Times New Roman" panose="02020603050405020304" pitchFamily="18" charset="0"/>
              </a:rPr>
              <a:t>místo, kde se střetává nabídka s poptávkou</a:t>
            </a: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Je segmentován do stovek dílčích trhů, zpravidla dle povolání a regionu</a:t>
            </a: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trh práce je mnohem více regulován ze strany státu (postavení zaměstnance je vůči zaměstnavateli nerovné a z toho plyne potřeba větší ochrany zaměstnanců)</a:t>
            </a: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nabídku práce tvoří domácnosti, které na trhu práce nabízejí své „ruce“ a „mozky“, kterou si pronajímají jako výrobní faktor firmy nebo stát, které zase tvoří poptávku po práci</a:t>
            </a: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Cenou práce je pak </a:t>
            </a:r>
            <a:r>
              <a:rPr lang="cs-CZ" sz="1800" b="1" dirty="0">
                <a:solidFill>
                  <a:srgbClr val="002060"/>
                </a:solidFill>
                <a:latin typeface="Times New Roman" panose="02020603050405020304" pitchFamily="18" charset="0"/>
                <a:cs typeface="Times New Roman" panose="02020603050405020304" pitchFamily="18" charset="0"/>
              </a:rPr>
              <a:t>mzdová sazba</a:t>
            </a: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8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Trh práce a nezaměstnanost</a:t>
            </a:r>
            <a:endParaRPr lang="cs-CZ" sz="2800" b="1" dirty="0"/>
          </a:p>
        </p:txBody>
      </p:sp>
    </p:spTree>
    <p:extLst>
      <p:ext uri="{BB962C8B-B14F-4D97-AF65-F5344CB8AC3E}">
        <p14:creationId xmlns:p14="http://schemas.microsoft.com/office/powerpoint/2010/main" val="1723212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B7F9E110-5050-4F6F-B3DC-FEAB68703758}"/>
              </a:ext>
            </a:extLst>
          </p:cNvPr>
          <p:cNvPicPr>
            <a:picLocks noChangeAspect="1"/>
          </p:cNvPicPr>
          <p:nvPr/>
        </p:nvPicPr>
        <p:blipFill>
          <a:blip r:embed="rId3"/>
          <a:stretch>
            <a:fillRect/>
          </a:stretch>
        </p:blipFill>
        <p:spPr>
          <a:xfrm>
            <a:off x="467544" y="224895"/>
            <a:ext cx="7452320" cy="4693709"/>
          </a:xfrm>
          <a:prstGeom prst="rect">
            <a:avLst/>
          </a:prstGeom>
        </p:spPr>
      </p:pic>
      <p:sp>
        <p:nvSpPr>
          <p:cNvPr id="5" name="Ovál 4"/>
          <p:cNvSpPr/>
          <p:nvPr/>
        </p:nvSpPr>
        <p:spPr>
          <a:xfrm>
            <a:off x="3563888" y="2168944"/>
            <a:ext cx="1924334" cy="21017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1610677" y="3219822"/>
            <a:ext cx="996285" cy="10016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F980B860-E3D6-4AF6-B563-65FE9C8819E7}"/>
              </a:ext>
            </a:extLst>
          </p:cNvPr>
          <p:cNvSpPr/>
          <p:nvPr/>
        </p:nvSpPr>
        <p:spPr>
          <a:xfrm>
            <a:off x="5868144" y="1851670"/>
            <a:ext cx="1924334" cy="21017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10943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Trh práce jako zrcadlo fungování ekonomiky</a:t>
            </a:r>
            <a:endParaRPr lang="cs-CZ" sz="2800" b="1" dirty="0"/>
          </a:p>
        </p:txBody>
      </p:sp>
      <p:pic>
        <p:nvPicPr>
          <p:cNvPr id="4" name="Obrázek 3">
            <a:extLst>
              <a:ext uri="{FF2B5EF4-FFF2-40B4-BE49-F238E27FC236}">
                <a16:creationId xmlns:a16="http://schemas.microsoft.com/office/drawing/2014/main" id="{A27958F5-F459-4BBF-992A-5EE6B99CAFEC}"/>
              </a:ext>
            </a:extLst>
          </p:cNvPr>
          <p:cNvPicPr>
            <a:picLocks noChangeAspect="1"/>
          </p:cNvPicPr>
          <p:nvPr/>
        </p:nvPicPr>
        <p:blipFill>
          <a:blip r:embed="rId3"/>
          <a:stretch>
            <a:fillRect/>
          </a:stretch>
        </p:blipFill>
        <p:spPr>
          <a:xfrm>
            <a:off x="395536" y="915566"/>
            <a:ext cx="5328592" cy="3727551"/>
          </a:xfrm>
          <a:prstGeom prst="rect">
            <a:avLst/>
          </a:prstGeom>
        </p:spPr>
      </p:pic>
    </p:spTree>
    <p:extLst>
      <p:ext uri="{BB962C8B-B14F-4D97-AF65-F5344CB8AC3E}">
        <p14:creationId xmlns:p14="http://schemas.microsoft.com/office/powerpoint/2010/main" val="82498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405754D-9083-446F-8C94-B2F6341532AE}"/>
              </a:ext>
            </a:extLst>
          </p:cNvPr>
          <p:cNvPicPr>
            <a:picLocks noChangeAspect="1"/>
          </p:cNvPicPr>
          <p:nvPr/>
        </p:nvPicPr>
        <p:blipFill>
          <a:blip r:embed="rId3"/>
          <a:stretch>
            <a:fillRect/>
          </a:stretch>
        </p:blipFill>
        <p:spPr>
          <a:xfrm>
            <a:off x="1691680" y="385803"/>
            <a:ext cx="4448696" cy="4371893"/>
          </a:xfrm>
          <a:prstGeom prst="rect">
            <a:avLst/>
          </a:prstGeom>
        </p:spPr>
      </p:pic>
    </p:spTree>
    <p:extLst>
      <p:ext uri="{BB962C8B-B14F-4D97-AF65-F5344CB8AC3E}">
        <p14:creationId xmlns:p14="http://schemas.microsoft.com/office/powerpoint/2010/main" val="1186274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Schématické zachycení faktorů trhu práce</a:t>
            </a:r>
            <a:endParaRPr lang="cs-CZ" b="1" dirty="0"/>
          </a:p>
        </p:txBody>
      </p:sp>
      <p:sp>
        <p:nvSpPr>
          <p:cNvPr id="4" name="TextovéPole 3"/>
          <p:cNvSpPr txBox="1"/>
          <p:nvPr/>
        </p:nvSpPr>
        <p:spPr>
          <a:xfrm>
            <a:off x="179512" y="703189"/>
            <a:ext cx="2247308"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Vývoj </a:t>
            </a:r>
          </a:p>
          <a:p>
            <a:pPr algn="ctr">
              <a:defRPr/>
            </a:pPr>
            <a:r>
              <a:rPr lang="cs-CZ" b="1" cap="all" dirty="0">
                <a:solidFill>
                  <a:schemeClr val="tx1">
                    <a:lumMod val="50000"/>
                  </a:schemeClr>
                </a:solidFill>
              </a:rPr>
              <a:t>světové ekonomiky</a:t>
            </a:r>
          </a:p>
        </p:txBody>
      </p:sp>
      <p:sp>
        <p:nvSpPr>
          <p:cNvPr id="5" name="TextovéPole 4"/>
          <p:cNvSpPr txBox="1"/>
          <p:nvPr/>
        </p:nvSpPr>
        <p:spPr>
          <a:xfrm>
            <a:off x="166658" y="2949615"/>
            <a:ext cx="2273810"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INTEGRACE – členství </a:t>
            </a:r>
            <a:r>
              <a:rPr lang="cs-CZ" b="1" cap="all" dirty="0" err="1">
                <a:solidFill>
                  <a:schemeClr val="tx1">
                    <a:lumMod val="50000"/>
                  </a:schemeClr>
                </a:solidFill>
              </a:rPr>
              <a:t>čr</a:t>
            </a:r>
            <a:r>
              <a:rPr lang="cs-CZ" b="1" cap="all" dirty="0">
                <a:solidFill>
                  <a:schemeClr val="tx1">
                    <a:lumMod val="50000"/>
                  </a:schemeClr>
                </a:solidFill>
              </a:rPr>
              <a:t> v </a:t>
            </a:r>
            <a:r>
              <a:rPr lang="cs-CZ" b="1" cap="all" dirty="0" err="1">
                <a:solidFill>
                  <a:schemeClr val="tx1">
                    <a:lumMod val="50000"/>
                  </a:schemeClr>
                </a:solidFill>
              </a:rPr>
              <a:t>eu</a:t>
            </a:r>
            <a:endParaRPr lang="cs-CZ" b="1" cap="all" dirty="0">
              <a:solidFill>
                <a:schemeClr val="tx1">
                  <a:lumMod val="50000"/>
                </a:schemeClr>
              </a:solidFill>
            </a:endParaRPr>
          </a:p>
        </p:txBody>
      </p:sp>
      <p:sp>
        <p:nvSpPr>
          <p:cNvPr id="7" name="TextovéPole 6"/>
          <p:cNvSpPr txBox="1"/>
          <p:nvPr/>
        </p:nvSpPr>
        <p:spPr>
          <a:xfrm>
            <a:off x="194747" y="4036313"/>
            <a:ext cx="2273016"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Příliv přímých zahraničních investic</a:t>
            </a:r>
          </a:p>
        </p:txBody>
      </p:sp>
      <p:sp>
        <p:nvSpPr>
          <p:cNvPr id="8" name="TextovéPole 7"/>
          <p:cNvSpPr txBox="1"/>
          <p:nvPr/>
        </p:nvSpPr>
        <p:spPr>
          <a:xfrm>
            <a:off x="180306" y="1849460"/>
            <a:ext cx="2273810"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Globalizace finančních trhů</a:t>
            </a:r>
          </a:p>
        </p:txBody>
      </p:sp>
      <p:sp>
        <p:nvSpPr>
          <p:cNvPr id="9" name="Vývojový diagram: postup 8"/>
          <p:cNvSpPr/>
          <p:nvPr/>
        </p:nvSpPr>
        <p:spPr>
          <a:xfrm>
            <a:off x="3553094" y="839668"/>
            <a:ext cx="2012712" cy="4117051"/>
          </a:xfrm>
          <a:prstGeom prst="flowChartProcess">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2600" b="1" dirty="0">
                <a:effectLst/>
                <a:latin typeface="Consolas" panose="020B0609020204030204" pitchFamily="49" charset="0"/>
                <a:ea typeface="Calibri"/>
                <a:cs typeface="Consolas" panose="020B0609020204030204" pitchFamily="49" charset="0"/>
              </a:rPr>
              <a:t>Český trh práce</a:t>
            </a:r>
            <a:endParaRPr lang="cs-CZ" sz="1100" dirty="0">
              <a:effectLst/>
              <a:latin typeface="Consolas" panose="020B0609020204030204" pitchFamily="49" charset="0"/>
              <a:ea typeface="Calibri"/>
              <a:cs typeface="Consolas" panose="020B0609020204030204" pitchFamily="49" charset="0"/>
            </a:endParaRPr>
          </a:p>
        </p:txBody>
      </p:sp>
      <p:sp>
        <p:nvSpPr>
          <p:cNvPr id="10" name="Šipka doprava 9"/>
          <p:cNvSpPr/>
          <p:nvPr/>
        </p:nvSpPr>
        <p:spPr>
          <a:xfrm>
            <a:off x="2732241" y="1011070"/>
            <a:ext cx="663570" cy="274401"/>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a:off x="2718593" y="2116401"/>
            <a:ext cx="704514" cy="260892"/>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a:off x="2732240" y="3202906"/>
            <a:ext cx="636276" cy="225264"/>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2745889" y="4275956"/>
            <a:ext cx="622627" cy="284978"/>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6418814" y="773702"/>
            <a:ext cx="2247308"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Transformace</a:t>
            </a:r>
          </a:p>
          <a:p>
            <a:pPr algn="ctr">
              <a:defRPr/>
            </a:pPr>
            <a:r>
              <a:rPr lang="cs-CZ" b="1" cap="all" dirty="0">
                <a:solidFill>
                  <a:schemeClr val="tx1">
                    <a:lumMod val="50000"/>
                  </a:schemeClr>
                </a:solidFill>
              </a:rPr>
              <a:t>Ekonomiky</a:t>
            </a:r>
          </a:p>
          <a:p>
            <a:pPr algn="ctr">
              <a:defRPr/>
            </a:pPr>
            <a:endParaRPr lang="cs-CZ" b="1" cap="all" dirty="0">
              <a:solidFill>
                <a:schemeClr val="tx1">
                  <a:lumMod val="50000"/>
                </a:schemeClr>
              </a:solidFill>
            </a:endParaRPr>
          </a:p>
        </p:txBody>
      </p:sp>
      <p:sp>
        <p:nvSpPr>
          <p:cNvPr id="15" name="TextovéPole 14"/>
          <p:cNvSpPr txBox="1"/>
          <p:nvPr/>
        </p:nvSpPr>
        <p:spPr>
          <a:xfrm>
            <a:off x="6405960" y="3020128"/>
            <a:ext cx="2273810" cy="830997"/>
          </a:xfrm>
          <a:prstGeom prst="rect">
            <a:avLst/>
          </a:prstGeom>
          <a:solidFill>
            <a:srgbClr val="FFC000"/>
          </a:solidFill>
          <a:ln>
            <a:solidFill>
              <a:schemeClr val="tx1"/>
            </a:solidFill>
          </a:ln>
        </p:spPr>
        <p:txBody>
          <a:bodyPr wrap="square">
            <a:spAutoFit/>
          </a:bodyPr>
          <a:lstStyle/>
          <a:p>
            <a:pPr algn="ctr">
              <a:defRPr/>
            </a:pPr>
            <a:r>
              <a:rPr lang="cs-CZ" sz="1600" b="1" cap="all" dirty="0">
                <a:solidFill>
                  <a:schemeClr val="tx1">
                    <a:lumMod val="50000"/>
                  </a:schemeClr>
                </a:solidFill>
              </a:rPr>
              <a:t>Institucionální</a:t>
            </a:r>
          </a:p>
          <a:p>
            <a:pPr algn="ctr">
              <a:defRPr/>
            </a:pPr>
            <a:r>
              <a:rPr lang="cs-CZ" sz="1600" b="1" cap="all" dirty="0">
                <a:solidFill>
                  <a:schemeClr val="tx1">
                    <a:lumMod val="50000"/>
                  </a:schemeClr>
                </a:solidFill>
              </a:rPr>
              <a:t>Aspekty</a:t>
            </a:r>
          </a:p>
          <a:p>
            <a:pPr algn="ctr">
              <a:defRPr/>
            </a:pPr>
            <a:endParaRPr lang="cs-CZ" sz="1600" b="1" cap="all" dirty="0">
              <a:solidFill>
                <a:schemeClr val="tx1">
                  <a:lumMod val="50000"/>
                </a:schemeClr>
              </a:solidFill>
            </a:endParaRPr>
          </a:p>
        </p:txBody>
      </p:sp>
      <p:sp>
        <p:nvSpPr>
          <p:cNvPr id="16" name="TextovéPole 15"/>
          <p:cNvSpPr txBox="1"/>
          <p:nvPr/>
        </p:nvSpPr>
        <p:spPr>
          <a:xfrm>
            <a:off x="6434049" y="4106826"/>
            <a:ext cx="2273016"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Stárnutí populace</a:t>
            </a:r>
          </a:p>
          <a:p>
            <a:pPr algn="ctr">
              <a:defRPr/>
            </a:pPr>
            <a:endParaRPr lang="cs-CZ" b="1" cap="all" dirty="0">
              <a:solidFill>
                <a:schemeClr val="tx1">
                  <a:lumMod val="50000"/>
                </a:schemeClr>
              </a:solidFill>
            </a:endParaRPr>
          </a:p>
        </p:txBody>
      </p:sp>
      <p:sp>
        <p:nvSpPr>
          <p:cNvPr id="17" name="TextovéPole 16"/>
          <p:cNvSpPr txBox="1"/>
          <p:nvPr/>
        </p:nvSpPr>
        <p:spPr>
          <a:xfrm>
            <a:off x="6419608" y="1919973"/>
            <a:ext cx="2273810" cy="923330"/>
          </a:xfrm>
          <a:prstGeom prst="rect">
            <a:avLst/>
          </a:prstGeom>
          <a:solidFill>
            <a:srgbClr val="FFC000"/>
          </a:solidFill>
          <a:ln>
            <a:solidFill>
              <a:schemeClr val="tx1"/>
            </a:solidFill>
          </a:ln>
        </p:spPr>
        <p:txBody>
          <a:bodyPr wrap="square">
            <a:spAutoFit/>
          </a:bodyPr>
          <a:lstStyle/>
          <a:p>
            <a:pPr algn="ctr">
              <a:defRPr/>
            </a:pPr>
            <a:r>
              <a:rPr lang="cs-CZ" b="1" cap="all" dirty="0">
                <a:solidFill>
                  <a:schemeClr val="tx1">
                    <a:lumMod val="50000"/>
                  </a:schemeClr>
                </a:solidFill>
              </a:rPr>
              <a:t>Hospodářský cyklus české</a:t>
            </a:r>
          </a:p>
          <a:p>
            <a:pPr algn="ctr">
              <a:defRPr/>
            </a:pPr>
            <a:r>
              <a:rPr lang="cs-CZ" b="1" cap="all" dirty="0">
                <a:solidFill>
                  <a:schemeClr val="tx1">
                    <a:lumMod val="50000"/>
                  </a:schemeClr>
                </a:solidFill>
              </a:rPr>
              <a:t>ekonomiky</a:t>
            </a:r>
          </a:p>
        </p:txBody>
      </p:sp>
      <p:sp>
        <p:nvSpPr>
          <p:cNvPr id="18" name="Šipka doprava 17"/>
          <p:cNvSpPr/>
          <p:nvPr/>
        </p:nvSpPr>
        <p:spPr>
          <a:xfrm rot="10800000">
            <a:off x="5655136" y="1026992"/>
            <a:ext cx="663570" cy="274401"/>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rot="10800000">
            <a:off x="5641488" y="2132323"/>
            <a:ext cx="704514" cy="260892"/>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rot="10800000">
            <a:off x="5655135" y="3218828"/>
            <a:ext cx="636276" cy="225264"/>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rot="10800000">
            <a:off x="5668784" y="4291878"/>
            <a:ext cx="622627" cy="284978"/>
          </a:xfrm>
          <a:prstGeom prst="right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562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arn(inVertical)">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454" y="915566"/>
            <a:ext cx="7848872" cy="3672408"/>
          </a:xfrm>
          <a:prstGeom prst="rect">
            <a:avLst/>
          </a:prstGeom>
        </p:spPr>
        <p:txBody>
          <a:bodyPr>
            <a:noAutofit/>
          </a:bodyPr>
          <a:lstStyle/>
          <a:p>
            <a:pPr indent="373063">
              <a:spcBef>
                <a:spcPts val="1200"/>
              </a:spcBef>
            </a:pPr>
            <a:r>
              <a:rPr lang="cs-CZ" sz="1600" b="1" dirty="0">
                <a:solidFill>
                  <a:srgbClr val="002060"/>
                </a:solidFill>
                <a:latin typeface="Times New Roman" panose="02020603050405020304" pitchFamily="18" charset="0"/>
                <a:cs typeface="Times New Roman" panose="02020603050405020304" pitchFamily="18" charset="0"/>
              </a:rPr>
              <a:t>ekonomicky aktivní obyvatelstvo </a:t>
            </a:r>
            <a:r>
              <a:rPr lang="cs-CZ" sz="1600" dirty="0">
                <a:solidFill>
                  <a:srgbClr val="002060"/>
                </a:solidFill>
                <a:latin typeface="Times New Roman" panose="02020603050405020304" pitchFamily="18" charset="0"/>
                <a:cs typeface="Times New Roman" panose="02020603050405020304" pitchFamily="18" charset="0"/>
              </a:rPr>
              <a:t>neboli pracovní síla, jež je tvořena zaměstnanými a nezaměstnanými. Mezi </a:t>
            </a:r>
            <a:r>
              <a:rPr lang="cs-CZ" sz="1600" b="1" dirty="0">
                <a:solidFill>
                  <a:srgbClr val="002060"/>
                </a:solidFill>
                <a:latin typeface="Times New Roman" panose="02020603050405020304" pitchFamily="18" charset="0"/>
                <a:cs typeface="Times New Roman" panose="02020603050405020304" pitchFamily="18" charset="0"/>
              </a:rPr>
              <a:t>zaměstnané</a:t>
            </a:r>
            <a:r>
              <a:rPr lang="cs-CZ" sz="1600" dirty="0">
                <a:solidFill>
                  <a:srgbClr val="002060"/>
                </a:solidFill>
                <a:latin typeface="Times New Roman" panose="02020603050405020304" pitchFamily="18" charset="0"/>
                <a:cs typeface="Times New Roman" panose="02020603050405020304" pitchFamily="18" charset="0"/>
              </a:rPr>
              <a:t> řadíme osoby, jež mají placené zaměstnání nebo osoby zaměstnané ve vlastním podniku a také profesionální příslušníci armády a osoby na mateřské dovolené, pokud před tím pracovaly (ne však na rodičovské dovolené). Přitom není rozhodující, o jakou formu pracovního vztahu se jedná (trvalý, dočasný, sezónní či příležitostný).  Mezi </a:t>
            </a:r>
            <a:r>
              <a:rPr lang="cs-CZ" sz="1600" b="1" dirty="0">
                <a:solidFill>
                  <a:srgbClr val="002060"/>
                </a:solidFill>
                <a:latin typeface="Times New Roman" panose="02020603050405020304" pitchFamily="18" charset="0"/>
                <a:cs typeface="Times New Roman" panose="02020603050405020304" pitchFamily="18" charset="0"/>
              </a:rPr>
              <a:t>nezaměstnané</a:t>
            </a:r>
            <a:r>
              <a:rPr lang="cs-CZ" sz="1600" dirty="0">
                <a:solidFill>
                  <a:srgbClr val="002060"/>
                </a:solidFill>
                <a:latin typeface="Times New Roman" panose="02020603050405020304" pitchFamily="18" charset="0"/>
                <a:cs typeface="Times New Roman" panose="02020603050405020304" pitchFamily="18" charset="0"/>
              </a:rPr>
              <a:t> řadíme osoby v produktivním věku, tj. starší 15 let a mladší 65 let, které si aktivně hledají práci a v případě nabídky pracovního místa jsou schopni do 14 dnů nastoupit do práce</a:t>
            </a:r>
            <a:r>
              <a:rPr lang="cs-CZ" sz="1600" b="1" dirty="0">
                <a:solidFill>
                  <a:srgbClr val="002060"/>
                </a:solidFill>
                <a:latin typeface="Times New Roman" panose="02020603050405020304" pitchFamily="18" charset="0"/>
                <a:cs typeface="Times New Roman" panose="02020603050405020304" pitchFamily="18" charset="0"/>
              </a:rPr>
              <a:t>.</a:t>
            </a:r>
          </a:p>
          <a:p>
            <a:pPr indent="373063">
              <a:spcBef>
                <a:spcPts val="1200"/>
              </a:spcBef>
            </a:pPr>
            <a:r>
              <a:rPr lang="cs-CZ" sz="1600" b="1" dirty="0">
                <a:solidFill>
                  <a:srgbClr val="002060"/>
                </a:solidFill>
                <a:latin typeface="Times New Roman" panose="02020603050405020304" pitchFamily="18" charset="0"/>
                <a:cs typeface="Times New Roman" panose="02020603050405020304" pitchFamily="18" charset="0"/>
              </a:rPr>
              <a:t>ekonomicky neaktivní obyvatelstvo, </a:t>
            </a:r>
            <a:r>
              <a:rPr lang="cs-CZ" sz="1600" dirty="0">
                <a:solidFill>
                  <a:srgbClr val="002060"/>
                </a:solidFill>
                <a:latin typeface="Times New Roman" panose="02020603050405020304" pitchFamily="18" charset="0"/>
                <a:cs typeface="Times New Roman" panose="02020603050405020304" pitchFamily="18" charset="0"/>
              </a:rPr>
              <a:t>které nevstupuje aktivně na trh práce, což je dáno tím, že práci z nejrůznějších důvodů nehledají. Patří sem děti, studenti připravující se na budoucí povolání, lidé v domácnosti, zdravotně hendikepovaní nebo starobní důchodci.</a:t>
            </a:r>
            <a:endParaRPr lang="cs-CZ" altLang="cs-CZ" sz="16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Trh práce – členění obyvatelstva</a:t>
            </a:r>
            <a:endParaRPr lang="cs-CZ" sz="2800" b="1" dirty="0"/>
          </a:p>
        </p:txBody>
      </p:sp>
    </p:spTree>
    <p:extLst>
      <p:ext uri="{BB962C8B-B14F-4D97-AF65-F5344CB8AC3E}">
        <p14:creationId xmlns:p14="http://schemas.microsoft.com/office/powerpoint/2010/main" val="2391486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200"/>
              </a:spcBef>
            </a:pPr>
            <a:r>
              <a:rPr lang="cs-CZ" sz="1600" u="sng" dirty="0">
                <a:solidFill>
                  <a:srgbClr val="002060"/>
                </a:solidFill>
                <a:latin typeface="Times New Roman" panose="02020603050405020304" pitchFamily="18" charset="0"/>
                <a:cs typeface="Times New Roman" panose="02020603050405020304" pitchFamily="18" charset="0"/>
              </a:rPr>
              <a:t>Nezaměstnanost</a:t>
            </a:r>
            <a:r>
              <a:rPr lang="cs-CZ" sz="1600" dirty="0">
                <a:solidFill>
                  <a:srgbClr val="002060"/>
                </a:solidFill>
                <a:latin typeface="Times New Roman" panose="02020603050405020304" pitchFamily="18" charset="0"/>
                <a:cs typeface="Times New Roman" panose="02020603050405020304" pitchFamily="18" charset="0"/>
              </a:rPr>
              <a:t> = jev, tj. nerealizovaná (neuspokojená) nabídka práce na trhu práce, neboli situace, kdy je nabízené množství práce větší než poptávané</a:t>
            </a:r>
          </a:p>
          <a:p>
            <a:pPr indent="373063">
              <a:spcBef>
                <a:spcPts val="1200"/>
              </a:spcBef>
            </a:pPr>
            <a:r>
              <a:rPr lang="cs-CZ" sz="1600" u="sng" dirty="0">
                <a:solidFill>
                  <a:srgbClr val="002060"/>
                </a:solidFill>
                <a:latin typeface="Times New Roman" panose="02020603050405020304" pitchFamily="18" charset="0"/>
                <a:cs typeface="Times New Roman" panose="02020603050405020304" pitchFamily="18" charset="0"/>
              </a:rPr>
              <a:t>Míra nezaměstnanosti (u)</a:t>
            </a:r>
            <a:r>
              <a:rPr lang="cs-CZ" sz="1600" dirty="0">
                <a:solidFill>
                  <a:srgbClr val="002060"/>
                </a:solidFill>
                <a:latin typeface="Times New Roman" panose="02020603050405020304" pitchFamily="18" charset="0"/>
                <a:cs typeface="Times New Roman" panose="02020603050405020304" pitchFamily="18" charset="0"/>
              </a:rPr>
              <a:t> = ukazatel toho, jak vysoký je podíl nezaměstnaných na celkovém počtu ekonomicky aktivního obyvatelstva (zaměstnaní + nezaměstnaní) </a:t>
            </a:r>
          </a:p>
          <a:p>
            <a:pPr indent="373063">
              <a:spcBef>
                <a:spcPts val="1200"/>
              </a:spcBef>
            </a:pPr>
            <a:endParaRPr lang="cs-CZ" sz="16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6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600" b="1" dirty="0">
              <a:solidFill>
                <a:srgbClr val="307871"/>
              </a:solidFill>
              <a:latin typeface="Times New Roman" panose="02020603050405020304" pitchFamily="18" charset="0"/>
              <a:cs typeface="Times New Roman" panose="02020603050405020304" pitchFamily="18" charset="0"/>
            </a:endParaRPr>
          </a:p>
          <a:p>
            <a:pPr marL="0" indent="0">
              <a:spcBef>
                <a:spcPts val="1200"/>
              </a:spcBef>
              <a:buNone/>
            </a:pPr>
            <a:endParaRPr lang="cs-CZ" altLang="cs-CZ" sz="16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Nezaměstnanost</a:t>
            </a:r>
            <a:endParaRPr lang="cs-CZ" sz="2800" b="1" dirty="0"/>
          </a:p>
        </p:txBody>
      </p:sp>
      <p:pic>
        <p:nvPicPr>
          <p:cNvPr id="4"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643758"/>
            <a:ext cx="15922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290" y="2499295"/>
            <a:ext cx="22304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74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Trh práce v číslech</a:t>
            </a:r>
            <a:endParaRPr lang="cs-CZ" sz="2800" b="1" dirty="0"/>
          </a:p>
        </p:txBody>
      </p:sp>
      <p:pic>
        <p:nvPicPr>
          <p:cNvPr id="2" name="Obrázek 1">
            <a:extLst>
              <a:ext uri="{FF2B5EF4-FFF2-40B4-BE49-F238E27FC236}">
                <a16:creationId xmlns:a16="http://schemas.microsoft.com/office/drawing/2014/main" id="{D2A53E4E-02CF-430D-A6CB-AA0D4F54A0F0}"/>
              </a:ext>
            </a:extLst>
          </p:cNvPr>
          <p:cNvPicPr>
            <a:picLocks noChangeAspect="1"/>
          </p:cNvPicPr>
          <p:nvPr/>
        </p:nvPicPr>
        <p:blipFill>
          <a:blip r:embed="rId3"/>
          <a:stretch>
            <a:fillRect/>
          </a:stretch>
        </p:blipFill>
        <p:spPr>
          <a:xfrm>
            <a:off x="539552" y="1131590"/>
            <a:ext cx="6640417" cy="3531320"/>
          </a:xfrm>
          <a:prstGeom prst="rect">
            <a:avLst/>
          </a:prstGeom>
        </p:spPr>
      </p:pic>
    </p:spTree>
    <p:extLst>
      <p:ext uri="{BB962C8B-B14F-4D97-AF65-F5344CB8AC3E}">
        <p14:creationId xmlns:p14="http://schemas.microsoft.com/office/powerpoint/2010/main" val="205306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O čem rozhodují manažeři ve veřejné správě?</a:t>
            </a:r>
            <a:endParaRPr lang="cs-CZ" b="1" dirty="0"/>
          </a:p>
        </p:txBody>
      </p:sp>
      <p:sp>
        <p:nvSpPr>
          <p:cNvPr id="5" name="Zástupný symbol pro obsah 2"/>
          <p:cNvSpPr txBox="1">
            <a:spLocks/>
          </p:cNvSpPr>
          <p:nvPr/>
        </p:nvSpPr>
        <p:spPr>
          <a:xfrm>
            <a:off x="107504" y="1203598"/>
            <a:ext cx="8974598"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600"/>
              </a:spcBef>
              <a:buNone/>
            </a:pPr>
            <a:r>
              <a:rPr lang="cs-CZ" sz="2400" dirty="0">
                <a:solidFill>
                  <a:srgbClr val="002060"/>
                </a:solidFill>
                <a:latin typeface="Times New Roman" panose="02020603050405020304" pitchFamily="18" charset="0"/>
                <a:cs typeface="Times New Roman" panose="02020603050405020304" pitchFamily="18" charset="0"/>
              </a:rPr>
              <a:t>Odlišnosti od podnikové sféry:</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Veřejný sektor má předem definovaná omezení a pravidla jednání (různé předpisy, normy, řády, lhůty) =&gt; omezení individualismu, iniciativy, pružnosti apod.</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Závislost na prvotních rozhodnutích politiků</a:t>
            </a:r>
          </a:p>
          <a:p>
            <a:pPr marL="628650" indent="-285750">
              <a:spcBef>
                <a:spcPts val="600"/>
              </a:spcBef>
            </a:pPr>
            <a:r>
              <a:rPr lang="cs-CZ" sz="1800" dirty="0">
                <a:solidFill>
                  <a:srgbClr val="002060"/>
                </a:solidFill>
                <a:latin typeface="Times New Roman" panose="02020603050405020304" pitchFamily="18" charset="0"/>
                <a:cs typeface="Times New Roman" panose="02020603050405020304" pitchFamily="18" charset="0"/>
              </a:rPr>
              <a:t>V podnicích se úspěšnost měří dle velikosti zisku či tržního podílu, ve veřejné správě nelze tato měřítka uplatnit. Lze nahradit např. mírou uspokojení občanů, což je ale těžko měřitelné</a:t>
            </a: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4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955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Trh práce v číslech</a:t>
            </a:r>
            <a:endParaRPr lang="cs-CZ" sz="2800" b="1" dirty="0"/>
          </a:p>
        </p:txBody>
      </p:sp>
      <p:pic>
        <p:nvPicPr>
          <p:cNvPr id="3" name="Obrázek 2">
            <a:extLst>
              <a:ext uri="{FF2B5EF4-FFF2-40B4-BE49-F238E27FC236}">
                <a16:creationId xmlns:a16="http://schemas.microsoft.com/office/drawing/2014/main" id="{51D781D3-8BAA-4951-B152-C292ECD6B868}"/>
              </a:ext>
            </a:extLst>
          </p:cNvPr>
          <p:cNvPicPr>
            <a:picLocks noChangeAspect="1"/>
          </p:cNvPicPr>
          <p:nvPr/>
        </p:nvPicPr>
        <p:blipFill>
          <a:blip r:embed="rId3"/>
          <a:stretch>
            <a:fillRect/>
          </a:stretch>
        </p:blipFill>
        <p:spPr>
          <a:xfrm>
            <a:off x="251520" y="843558"/>
            <a:ext cx="6798900" cy="4018976"/>
          </a:xfrm>
          <a:prstGeom prst="rect">
            <a:avLst/>
          </a:prstGeom>
        </p:spPr>
      </p:pic>
    </p:spTree>
    <p:extLst>
      <p:ext uri="{BB962C8B-B14F-4D97-AF65-F5344CB8AC3E}">
        <p14:creationId xmlns:p14="http://schemas.microsoft.com/office/powerpoint/2010/main" val="2546606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Míra nezaměstnanosti (v %) </a:t>
            </a:r>
            <a:endParaRPr lang="cs-CZ" sz="2800" b="1" dirty="0"/>
          </a:p>
        </p:txBody>
      </p:sp>
      <p:graphicFrame>
        <p:nvGraphicFramePr>
          <p:cNvPr id="4" name="Tabulka 3"/>
          <p:cNvGraphicFramePr>
            <a:graphicFrameLocks noGrp="1"/>
          </p:cNvGraphicFramePr>
          <p:nvPr/>
        </p:nvGraphicFramePr>
        <p:xfrm>
          <a:off x="177260" y="703189"/>
          <a:ext cx="8136897" cy="4263090"/>
        </p:xfrm>
        <a:graphic>
          <a:graphicData uri="http://schemas.openxmlformats.org/drawingml/2006/table">
            <a:tbl>
              <a:tblPr>
                <a:tableStyleId>{5C22544A-7EE6-4342-B048-85BDC9FD1C3A}</a:tableStyleId>
              </a:tblPr>
              <a:tblGrid>
                <a:gridCol w="2336337">
                  <a:extLst>
                    <a:ext uri="{9D8B030D-6E8A-4147-A177-3AD203B41FA5}">
                      <a16:colId xmlns:a16="http://schemas.microsoft.com/office/drawing/2014/main" val="2042859472"/>
                    </a:ext>
                  </a:extLst>
                </a:gridCol>
                <a:gridCol w="483380">
                  <a:extLst>
                    <a:ext uri="{9D8B030D-6E8A-4147-A177-3AD203B41FA5}">
                      <a16:colId xmlns:a16="http://schemas.microsoft.com/office/drawing/2014/main" val="3944163131"/>
                    </a:ext>
                  </a:extLst>
                </a:gridCol>
                <a:gridCol w="483380">
                  <a:extLst>
                    <a:ext uri="{9D8B030D-6E8A-4147-A177-3AD203B41FA5}">
                      <a16:colId xmlns:a16="http://schemas.microsoft.com/office/drawing/2014/main" val="3919456939"/>
                    </a:ext>
                  </a:extLst>
                </a:gridCol>
                <a:gridCol w="483380">
                  <a:extLst>
                    <a:ext uri="{9D8B030D-6E8A-4147-A177-3AD203B41FA5}">
                      <a16:colId xmlns:a16="http://schemas.microsoft.com/office/drawing/2014/main" val="1136416624"/>
                    </a:ext>
                  </a:extLst>
                </a:gridCol>
                <a:gridCol w="483380">
                  <a:extLst>
                    <a:ext uri="{9D8B030D-6E8A-4147-A177-3AD203B41FA5}">
                      <a16:colId xmlns:a16="http://schemas.microsoft.com/office/drawing/2014/main" val="1167850613"/>
                    </a:ext>
                  </a:extLst>
                </a:gridCol>
                <a:gridCol w="483380">
                  <a:extLst>
                    <a:ext uri="{9D8B030D-6E8A-4147-A177-3AD203B41FA5}">
                      <a16:colId xmlns:a16="http://schemas.microsoft.com/office/drawing/2014/main" val="864834488"/>
                    </a:ext>
                  </a:extLst>
                </a:gridCol>
                <a:gridCol w="483380">
                  <a:extLst>
                    <a:ext uri="{9D8B030D-6E8A-4147-A177-3AD203B41FA5}">
                      <a16:colId xmlns:a16="http://schemas.microsoft.com/office/drawing/2014/main" val="3978326023"/>
                    </a:ext>
                  </a:extLst>
                </a:gridCol>
                <a:gridCol w="483380">
                  <a:extLst>
                    <a:ext uri="{9D8B030D-6E8A-4147-A177-3AD203B41FA5}">
                      <a16:colId xmlns:a16="http://schemas.microsoft.com/office/drawing/2014/main" val="3788709762"/>
                    </a:ext>
                  </a:extLst>
                </a:gridCol>
                <a:gridCol w="483380">
                  <a:extLst>
                    <a:ext uri="{9D8B030D-6E8A-4147-A177-3AD203B41FA5}">
                      <a16:colId xmlns:a16="http://schemas.microsoft.com/office/drawing/2014/main" val="2386926008"/>
                    </a:ext>
                  </a:extLst>
                </a:gridCol>
                <a:gridCol w="483380">
                  <a:extLst>
                    <a:ext uri="{9D8B030D-6E8A-4147-A177-3AD203B41FA5}">
                      <a16:colId xmlns:a16="http://schemas.microsoft.com/office/drawing/2014/main" val="2298923793"/>
                    </a:ext>
                  </a:extLst>
                </a:gridCol>
                <a:gridCol w="483380">
                  <a:extLst>
                    <a:ext uri="{9D8B030D-6E8A-4147-A177-3AD203B41FA5}">
                      <a16:colId xmlns:a16="http://schemas.microsoft.com/office/drawing/2014/main" val="2639241541"/>
                    </a:ext>
                  </a:extLst>
                </a:gridCol>
                <a:gridCol w="483380">
                  <a:extLst>
                    <a:ext uri="{9D8B030D-6E8A-4147-A177-3AD203B41FA5}">
                      <a16:colId xmlns:a16="http://schemas.microsoft.com/office/drawing/2014/main" val="3223026278"/>
                    </a:ext>
                  </a:extLst>
                </a:gridCol>
                <a:gridCol w="483380">
                  <a:extLst>
                    <a:ext uri="{9D8B030D-6E8A-4147-A177-3AD203B41FA5}">
                      <a16:colId xmlns:a16="http://schemas.microsoft.com/office/drawing/2014/main" val="1691135906"/>
                    </a:ext>
                  </a:extLst>
                </a:gridCol>
              </a:tblGrid>
              <a:tr h="133554">
                <a:tc>
                  <a:txBody>
                    <a:bodyPr/>
                    <a:lstStyle/>
                    <a:p>
                      <a:pPr algn="l" fontAlgn="b"/>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2008</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2009</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2010</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2011</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2012</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2013</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2014</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2015</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2016</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2017</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2018</a:t>
                      </a:r>
                      <a:endParaRPr lang="cs-CZ" sz="900" b="0" i="0" u="none" strike="noStrike">
                        <a:effectLst/>
                        <a:latin typeface="Arial" panose="020B0604020202020204" pitchFamily="34" charset="0"/>
                      </a:endParaRPr>
                    </a:p>
                  </a:txBody>
                  <a:tcPr marL="4943" marR="4943" marT="4943" marB="0" anchor="b"/>
                </a:tc>
                <a:tc>
                  <a:txBody>
                    <a:bodyPr/>
                    <a:lstStyle/>
                    <a:p>
                      <a:pPr algn="l" fontAlgn="b"/>
                      <a:r>
                        <a:rPr lang="cs-CZ" sz="900" u="none" strike="noStrike">
                          <a:effectLst/>
                        </a:rPr>
                        <a:t>2019</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1037401120"/>
                  </a:ext>
                </a:extLst>
              </a:tr>
              <a:tr h="133554">
                <a:tc>
                  <a:txBody>
                    <a:bodyPr/>
                    <a:lstStyle/>
                    <a:p>
                      <a:pPr algn="l" fontAlgn="b"/>
                      <a:r>
                        <a:rPr lang="cs-CZ" sz="900" b="1" u="none" strike="noStrike" dirty="0" err="1">
                          <a:solidFill>
                            <a:srgbClr val="FF0000"/>
                          </a:solidFill>
                          <a:effectLst/>
                        </a:rPr>
                        <a:t>Czechia</a:t>
                      </a:r>
                      <a:endParaRPr lang="cs-CZ" sz="900" b="1" i="0" u="none" strike="noStrike" dirty="0">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4,4</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6,7</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7,3</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6,7</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7,0</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7,0</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6,1</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5,1</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4,0</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2,9</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a:solidFill>
                            <a:srgbClr val="FF0000"/>
                          </a:solidFill>
                          <a:effectLst/>
                        </a:rPr>
                        <a:t>2,2</a:t>
                      </a:r>
                      <a:endParaRPr lang="cs-CZ" sz="900" b="1" i="0" u="none" strike="noStrike">
                        <a:solidFill>
                          <a:srgbClr val="FF0000"/>
                        </a:solidFill>
                        <a:effectLst/>
                        <a:latin typeface="Arial" panose="020B0604020202020204" pitchFamily="34" charset="0"/>
                      </a:endParaRPr>
                    </a:p>
                  </a:txBody>
                  <a:tcPr marL="4943" marR="4943" marT="4943" marB="0" anchor="b"/>
                </a:tc>
                <a:tc>
                  <a:txBody>
                    <a:bodyPr/>
                    <a:lstStyle/>
                    <a:p>
                      <a:pPr algn="r" fontAlgn="b"/>
                      <a:r>
                        <a:rPr lang="cs-CZ" sz="900" b="1" u="none" strike="noStrike" dirty="0">
                          <a:solidFill>
                            <a:srgbClr val="FF0000"/>
                          </a:solidFill>
                          <a:effectLst/>
                        </a:rPr>
                        <a:t>2,0</a:t>
                      </a:r>
                      <a:endParaRPr lang="cs-CZ" sz="900" b="1" i="0" u="none" strike="noStrike" dirty="0">
                        <a:solidFill>
                          <a:srgbClr val="FF0000"/>
                        </a:solidFill>
                        <a:effectLst/>
                        <a:latin typeface="Arial" panose="020B0604020202020204" pitchFamily="34" charset="0"/>
                      </a:endParaRPr>
                    </a:p>
                  </a:txBody>
                  <a:tcPr marL="4943" marR="4943" marT="4943" marB="0" anchor="b"/>
                </a:tc>
                <a:extLst>
                  <a:ext uri="{0D108BD9-81ED-4DB2-BD59-A6C34878D82A}">
                    <a16:rowId xmlns:a16="http://schemas.microsoft.com/office/drawing/2014/main" val="378425761"/>
                  </a:ext>
                </a:extLst>
              </a:tr>
              <a:tr h="133554">
                <a:tc>
                  <a:txBody>
                    <a:bodyPr/>
                    <a:lstStyle/>
                    <a:p>
                      <a:pPr algn="l" fontAlgn="b"/>
                      <a:r>
                        <a:rPr lang="cs-CZ" sz="900" u="none" strike="noStrike">
                          <a:effectLst/>
                        </a:rPr>
                        <a:t>Germany</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3,2</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410980060"/>
                  </a:ext>
                </a:extLst>
              </a:tr>
              <a:tr h="133554">
                <a:tc>
                  <a:txBody>
                    <a:bodyPr/>
                    <a:lstStyle/>
                    <a:p>
                      <a:pPr algn="l" fontAlgn="b"/>
                      <a:r>
                        <a:rPr lang="cs-CZ" sz="900" u="none" strike="noStrike">
                          <a:effectLst/>
                        </a:rPr>
                        <a:t>Poland</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3,3</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91865885"/>
                  </a:ext>
                </a:extLst>
              </a:tr>
              <a:tr h="133554">
                <a:tc>
                  <a:txBody>
                    <a:bodyPr/>
                    <a:lstStyle/>
                    <a:p>
                      <a:pPr algn="l" fontAlgn="b"/>
                      <a:r>
                        <a:rPr lang="cs-CZ" sz="900" u="none" strike="noStrike">
                          <a:effectLst/>
                        </a:rPr>
                        <a:t>Hungary</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3,4</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835330151"/>
                  </a:ext>
                </a:extLst>
              </a:tr>
              <a:tr h="133554">
                <a:tc>
                  <a:txBody>
                    <a:bodyPr/>
                    <a:lstStyle/>
                    <a:p>
                      <a:pPr algn="l" fontAlgn="b"/>
                      <a:r>
                        <a:rPr lang="cs-CZ" sz="900" u="none" strike="noStrike">
                          <a:effectLst/>
                        </a:rPr>
                        <a:t>Malta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3,4</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233689771"/>
                  </a:ext>
                </a:extLst>
              </a:tr>
              <a:tr h="133554">
                <a:tc>
                  <a:txBody>
                    <a:bodyPr/>
                    <a:lstStyle/>
                    <a:p>
                      <a:pPr algn="l" fontAlgn="b"/>
                      <a:r>
                        <a:rPr lang="cs-CZ" sz="900" u="none" strike="noStrike">
                          <a:effectLst/>
                        </a:rPr>
                        <a:t>Netherlands</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3,4</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328635533"/>
                  </a:ext>
                </a:extLst>
              </a:tr>
              <a:tr h="133554">
                <a:tc>
                  <a:txBody>
                    <a:bodyPr/>
                    <a:lstStyle/>
                    <a:p>
                      <a:pPr algn="l" fontAlgn="b"/>
                      <a:r>
                        <a:rPr lang="cs-CZ" sz="900" u="none" strike="noStrike">
                          <a:effectLst/>
                        </a:rPr>
                        <a:t>United Kingdom</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3,8</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991833777"/>
                  </a:ext>
                </a:extLst>
              </a:tr>
              <a:tr h="133554">
                <a:tc>
                  <a:txBody>
                    <a:bodyPr/>
                    <a:lstStyle/>
                    <a:p>
                      <a:pPr algn="l" fontAlgn="b"/>
                      <a:r>
                        <a:rPr lang="cs-CZ" sz="900" u="none" strike="noStrike">
                          <a:effectLst/>
                        </a:rPr>
                        <a:t>Romania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3,9</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4217142271"/>
                  </a:ext>
                </a:extLst>
              </a:tr>
              <a:tr h="133554">
                <a:tc>
                  <a:txBody>
                    <a:bodyPr/>
                    <a:lstStyle/>
                    <a:p>
                      <a:pPr algn="l" fontAlgn="b"/>
                      <a:r>
                        <a:rPr lang="cs-CZ" sz="900" u="none" strike="noStrike">
                          <a:effectLst/>
                        </a:rPr>
                        <a:t>Bulgaria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4,2</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4238249059"/>
                  </a:ext>
                </a:extLst>
              </a:tr>
              <a:tr h="133554">
                <a:tc>
                  <a:txBody>
                    <a:bodyPr/>
                    <a:lstStyle/>
                    <a:p>
                      <a:pPr algn="l" fontAlgn="b"/>
                      <a:r>
                        <a:rPr lang="cs-CZ" sz="900" u="none" strike="noStrike">
                          <a:effectLst/>
                        </a:rPr>
                        <a:t>Estonia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16,7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4,4</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1382161663"/>
                  </a:ext>
                </a:extLst>
              </a:tr>
              <a:tr h="133554">
                <a:tc>
                  <a:txBody>
                    <a:bodyPr/>
                    <a:lstStyle/>
                    <a:p>
                      <a:pPr algn="l" fontAlgn="b"/>
                      <a:r>
                        <a:rPr lang="cs-CZ" sz="900" u="none" strike="noStrike" dirty="0" err="1">
                          <a:effectLst/>
                        </a:rPr>
                        <a:t>Austria</a:t>
                      </a:r>
                      <a:endParaRPr lang="cs-CZ" sz="900" b="0" i="0" u="none" strike="noStrike" dirty="0">
                        <a:effectLst/>
                        <a:latin typeface="Arial" panose="020B0604020202020204" pitchFamily="34" charset="0"/>
                      </a:endParaRPr>
                    </a:p>
                  </a:txBody>
                  <a:tcPr marL="4943" marR="4943" marT="4943" marB="0" anchor="b"/>
                </a:tc>
                <a:tc>
                  <a:txBody>
                    <a:bodyPr/>
                    <a:lstStyle/>
                    <a:p>
                      <a:pPr algn="r" fontAlgn="b"/>
                      <a:r>
                        <a:rPr lang="cs-CZ" sz="900" u="none" strike="noStrike">
                          <a:effectLst/>
                        </a:rPr>
                        <a:t>4,1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4,5</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540858080"/>
                  </a:ext>
                </a:extLst>
              </a:tr>
              <a:tr h="133554">
                <a:tc>
                  <a:txBody>
                    <a:bodyPr/>
                    <a:lstStyle/>
                    <a:p>
                      <a:pPr algn="l" fontAlgn="b"/>
                      <a:r>
                        <a:rPr lang="cs-CZ" sz="900" u="none" strike="noStrike">
                          <a:effectLst/>
                        </a:rPr>
                        <a:t>Slovenia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4,5</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2483956428"/>
                  </a:ext>
                </a:extLst>
              </a:tr>
              <a:tr h="133554">
                <a:tc>
                  <a:txBody>
                    <a:bodyPr/>
                    <a:lstStyle/>
                    <a:p>
                      <a:pPr algn="l" fontAlgn="b"/>
                      <a:r>
                        <a:rPr lang="cs-CZ" sz="900" u="none" strike="noStrike">
                          <a:effectLst/>
                        </a:rPr>
                        <a:t>Denmark</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5,0</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1992815808"/>
                  </a:ext>
                </a:extLst>
              </a:tr>
              <a:tr h="133554">
                <a:tc>
                  <a:txBody>
                    <a:bodyPr/>
                    <a:lstStyle/>
                    <a:p>
                      <a:pPr algn="l" fontAlgn="b"/>
                      <a:r>
                        <a:rPr lang="cs-CZ" sz="900" u="none" strike="noStrike">
                          <a:effectLst/>
                        </a:rPr>
                        <a:t>Ireland</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14,6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5,0</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41975780"/>
                  </a:ext>
                </a:extLst>
              </a:tr>
              <a:tr h="133554">
                <a:tc>
                  <a:txBody>
                    <a:bodyPr/>
                    <a:lstStyle/>
                    <a:p>
                      <a:pPr algn="l" fontAlgn="b"/>
                      <a:r>
                        <a:rPr lang="cs-CZ" sz="900" u="none" strike="noStrike">
                          <a:effectLst/>
                        </a:rPr>
                        <a:t>Belgium</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5,4</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554765520"/>
                  </a:ext>
                </a:extLst>
              </a:tr>
              <a:tr h="133554">
                <a:tc>
                  <a:txBody>
                    <a:bodyPr/>
                    <a:lstStyle/>
                    <a:p>
                      <a:pPr algn="l" fontAlgn="b"/>
                      <a:r>
                        <a:rPr lang="cs-CZ" sz="900" u="none" strike="noStrike">
                          <a:effectLst/>
                        </a:rPr>
                        <a:t>Luxembourg</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5,6</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804421771"/>
                  </a:ext>
                </a:extLst>
              </a:tr>
              <a:tr h="133554">
                <a:tc>
                  <a:txBody>
                    <a:bodyPr/>
                    <a:lstStyle/>
                    <a:p>
                      <a:pPr algn="l" fontAlgn="b"/>
                      <a:r>
                        <a:rPr lang="cs-CZ" sz="900" u="none" strike="noStrike">
                          <a:effectLst/>
                        </a:rPr>
                        <a:t>Slovakia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14,4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14,0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14,2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2130521968"/>
                  </a:ext>
                </a:extLst>
              </a:tr>
              <a:tr h="133554">
                <a:tc>
                  <a:txBody>
                    <a:bodyPr/>
                    <a:lstStyle/>
                    <a:p>
                      <a:pPr algn="l" fontAlgn="b"/>
                      <a:r>
                        <a:rPr lang="cs-CZ" sz="900" u="none" strike="noStrike">
                          <a:effectLst/>
                        </a:rPr>
                        <a:t>Latvia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19,5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6,3</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816794191"/>
                  </a:ext>
                </a:extLst>
              </a:tr>
              <a:tr h="133554">
                <a:tc>
                  <a:txBody>
                    <a:bodyPr/>
                    <a:lstStyle/>
                    <a:p>
                      <a:pPr algn="l" fontAlgn="b"/>
                      <a:r>
                        <a:rPr lang="cs-CZ" sz="900" u="none" strike="noStrike">
                          <a:effectLst/>
                        </a:rPr>
                        <a:t>Lithuania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6,3</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2245770793"/>
                  </a:ext>
                </a:extLst>
              </a:tr>
              <a:tr h="133554">
                <a:tc>
                  <a:txBody>
                    <a:bodyPr/>
                    <a:lstStyle/>
                    <a:p>
                      <a:pPr algn="l" fontAlgn="b"/>
                      <a:r>
                        <a:rPr lang="cs-CZ" sz="900" u="none" strike="noStrike">
                          <a:effectLst/>
                        </a:rPr>
                        <a:t>Portugal</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16,4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14,1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6,5</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4200689372"/>
                  </a:ext>
                </a:extLst>
              </a:tr>
              <a:tr h="133554">
                <a:tc>
                  <a:txBody>
                    <a:bodyPr/>
                    <a:lstStyle/>
                    <a:p>
                      <a:pPr algn="l" fontAlgn="b"/>
                      <a:r>
                        <a:rPr lang="cs-CZ" sz="900" u="none" strike="noStrike">
                          <a:effectLst/>
                        </a:rPr>
                        <a:t>Croatia</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16,0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6,6</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4062622589"/>
                  </a:ext>
                </a:extLst>
              </a:tr>
              <a:tr h="133554">
                <a:tc>
                  <a:txBody>
                    <a:bodyPr/>
                    <a:lstStyle/>
                    <a:p>
                      <a:pPr algn="l" fontAlgn="b"/>
                      <a:r>
                        <a:rPr lang="en-US" sz="900" u="none" strike="noStrike">
                          <a:effectLst/>
                        </a:rPr>
                        <a:t>EU (27 countries - from 2020)</a:t>
                      </a:r>
                      <a:endParaRPr lang="en-US"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6,7</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875895500"/>
                  </a:ext>
                </a:extLst>
              </a:tr>
              <a:tr h="133554">
                <a:tc>
                  <a:txBody>
                    <a:bodyPr/>
                    <a:lstStyle/>
                    <a:p>
                      <a:pPr algn="l" fontAlgn="b"/>
                      <a:r>
                        <a:rPr lang="cs-CZ" sz="900" u="none" strike="noStrike">
                          <a:effectLst/>
                        </a:rPr>
                        <a:t>Finland</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6,7</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482726716"/>
                  </a:ext>
                </a:extLst>
              </a:tr>
              <a:tr h="133554">
                <a:tc>
                  <a:txBody>
                    <a:bodyPr/>
                    <a:lstStyle/>
                    <a:p>
                      <a:pPr algn="l" fontAlgn="b"/>
                      <a:r>
                        <a:rPr lang="cs-CZ" sz="900" u="none" strike="noStrike">
                          <a:effectLst/>
                        </a:rPr>
                        <a:t>Sweden</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6,8</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2932268779"/>
                  </a:ext>
                </a:extLst>
              </a:tr>
              <a:tr h="133554">
                <a:tc>
                  <a:txBody>
                    <a:bodyPr/>
                    <a:lstStyle/>
                    <a:p>
                      <a:pPr algn="l" fontAlgn="b"/>
                      <a:r>
                        <a:rPr lang="cs-CZ" sz="900" u="none" strike="noStrike">
                          <a:effectLst/>
                        </a:rPr>
                        <a:t>Cyprus</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3,7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5,4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16,1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13,0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7,1</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737686398"/>
                  </a:ext>
                </a:extLst>
              </a:tr>
              <a:tr h="133554">
                <a:tc>
                  <a:txBody>
                    <a:bodyPr/>
                    <a:lstStyle/>
                    <a:p>
                      <a:pPr algn="l" fontAlgn="b"/>
                      <a:r>
                        <a:rPr lang="cs-CZ" sz="900" u="none" strike="noStrike">
                          <a:effectLst/>
                        </a:rPr>
                        <a:t>France</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9,0</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8,5</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503266075"/>
                  </a:ext>
                </a:extLst>
              </a:tr>
              <a:tr h="133554">
                <a:tc>
                  <a:txBody>
                    <a:bodyPr/>
                    <a:lstStyle/>
                    <a:p>
                      <a:pPr algn="l" fontAlgn="b"/>
                      <a:r>
                        <a:rPr lang="cs-CZ" sz="900" u="none" strike="noStrike">
                          <a:effectLst/>
                        </a:rPr>
                        <a:t>Italy</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6,7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8,4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10,0</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3768386189"/>
                  </a:ext>
                </a:extLst>
              </a:tr>
              <a:tr h="133554">
                <a:tc>
                  <a:txBody>
                    <a:bodyPr/>
                    <a:lstStyle/>
                    <a:p>
                      <a:pPr algn="l" fontAlgn="b"/>
                      <a:r>
                        <a:rPr lang="cs-CZ" sz="900" u="none" strike="noStrike">
                          <a:effectLst/>
                        </a:rPr>
                        <a:t>Spain</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11,3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19,9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21,4</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24,8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26,1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24,5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22,1</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19,6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17,2</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15,3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14,1</a:t>
                      </a:r>
                      <a:endParaRPr lang="cs-CZ" sz="900" b="0" i="0" u="none" strike="noStrike">
                        <a:effectLst/>
                        <a:latin typeface="Arial" panose="020B0604020202020204" pitchFamily="34" charset="0"/>
                      </a:endParaRPr>
                    </a:p>
                  </a:txBody>
                  <a:tcPr marL="4943" marR="4943" marT="4943" marB="0" anchor="b"/>
                </a:tc>
                <a:extLst>
                  <a:ext uri="{0D108BD9-81ED-4DB2-BD59-A6C34878D82A}">
                    <a16:rowId xmlns:a16="http://schemas.microsoft.com/office/drawing/2014/main" val="1156885683"/>
                  </a:ext>
                </a:extLst>
              </a:tr>
              <a:tr h="133554">
                <a:tc>
                  <a:txBody>
                    <a:bodyPr/>
                    <a:lstStyle/>
                    <a:p>
                      <a:pPr algn="l" fontAlgn="b"/>
                      <a:r>
                        <a:rPr lang="cs-CZ" sz="900" u="none" strike="noStrike">
                          <a:effectLst/>
                        </a:rPr>
                        <a:t>Greece</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7,8</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9,6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12,7</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17,9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24,5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27,5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26,5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24,9</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23,6</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21,5</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a:effectLst/>
                        </a:rPr>
                        <a:t>19,3</a:t>
                      </a:r>
                      <a:endParaRPr lang="cs-CZ" sz="900" b="0" i="0" u="none" strike="noStrike">
                        <a:effectLst/>
                        <a:latin typeface="Arial" panose="020B0604020202020204" pitchFamily="34" charset="0"/>
                      </a:endParaRPr>
                    </a:p>
                  </a:txBody>
                  <a:tcPr marL="4943" marR="4943" marT="4943" marB="0" anchor="b"/>
                </a:tc>
                <a:tc>
                  <a:txBody>
                    <a:bodyPr/>
                    <a:lstStyle/>
                    <a:p>
                      <a:pPr algn="r" fontAlgn="b"/>
                      <a:r>
                        <a:rPr lang="cs-CZ" sz="900" u="none" strike="noStrike" dirty="0">
                          <a:effectLst/>
                        </a:rPr>
                        <a:t>17,3</a:t>
                      </a:r>
                      <a:endParaRPr lang="cs-CZ" sz="900" b="0" i="0" u="none" strike="noStrike" dirty="0">
                        <a:effectLst/>
                        <a:latin typeface="Arial" panose="020B0604020202020204" pitchFamily="34" charset="0"/>
                      </a:endParaRPr>
                    </a:p>
                  </a:txBody>
                  <a:tcPr marL="4943" marR="4943" marT="4943" marB="0" anchor="b"/>
                </a:tc>
                <a:extLst>
                  <a:ext uri="{0D108BD9-81ED-4DB2-BD59-A6C34878D82A}">
                    <a16:rowId xmlns:a16="http://schemas.microsoft.com/office/drawing/2014/main" val="2302070317"/>
                  </a:ext>
                </a:extLst>
              </a:tr>
            </a:tbl>
          </a:graphicData>
        </a:graphic>
      </p:graphicFrame>
    </p:spTree>
    <p:extLst>
      <p:ext uri="{BB962C8B-B14F-4D97-AF65-F5344CB8AC3E}">
        <p14:creationId xmlns:p14="http://schemas.microsoft.com/office/powerpoint/2010/main" val="648812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Míra nezaměstnanosti dle dosaženého vzdělání</a:t>
            </a:r>
            <a:endParaRPr lang="cs-CZ" sz="2800" b="1" dirty="0"/>
          </a:p>
        </p:txBody>
      </p:sp>
      <p:graphicFrame>
        <p:nvGraphicFramePr>
          <p:cNvPr id="4" name="Graf 3"/>
          <p:cNvGraphicFramePr>
            <a:graphicFrameLocks/>
          </p:cNvGraphicFramePr>
          <p:nvPr/>
        </p:nvGraphicFramePr>
        <p:xfrm>
          <a:off x="1115616" y="1059582"/>
          <a:ext cx="6263640" cy="3493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13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Míra reg. nezaměstnanosti dle krajů</a:t>
            </a:r>
            <a:endParaRPr lang="cs-CZ" sz="2800" b="1" dirty="0"/>
          </a:p>
        </p:txBody>
      </p:sp>
      <p:graphicFrame>
        <p:nvGraphicFramePr>
          <p:cNvPr id="5" name="Graf 4"/>
          <p:cNvGraphicFramePr>
            <a:graphicFrameLocks/>
          </p:cNvGraphicFramePr>
          <p:nvPr/>
        </p:nvGraphicFramePr>
        <p:xfrm>
          <a:off x="323528" y="1059582"/>
          <a:ext cx="8028315" cy="35601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9573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672408"/>
          </a:xfrm>
          <a:prstGeom prst="rect">
            <a:avLst/>
          </a:prstGeom>
        </p:spPr>
        <p:txBody>
          <a:bodyPr>
            <a:noAutofit/>
          </a:bodyPr>
          <a:lstStyle/>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hospodářský cyklus</a:t>
            </a:r>
          </a:p>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probíhající strukturální změny v ekonomice</a:t>
            </a:r>
          </a:p>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realizovaný vědeckotechnický pokrok</a:t>
            </a:r>
          </a:p>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rozsah státních zásahů do ekonomiky</a:t>
            </a:r>
          </a:p>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integrační tendence</a:t>
            </a:r>
          </a:p>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přesun kapitálu ve světové ekonomice</a:t>
            </a:r>
          </a:p>
          <a:p>
            <a:pPr indent="373063">
              <a:spcBef>
                <a:spcPts val="1200"/>
              </a:spcBef>
            </a:pPr>
            <a:r>
              <a:rPr lang="cs-CZ" sz="1600" dirty="0">
                <a:solidFill>
                  <a:srgbClr val="002060"/>
                </a:solidFill>
                <a:latin typeface="Times New Roman" panose="02020603050405020304" pitchFamily="18" charset="0"/>
                <a:cs typeface="Times New Roman" panose="02020603050405020304" pitchFamily="18" charset="0"/>
              </a:rPr>
              <a:t>institucionální nastavení fungování trhu práce.</a:t>
            </a:r>
          </a:p>
          <a:p>
            <a:pPr indent="373063">
              <a:spcBef>
                <a:spcPts val="1200"/>
              </a:spcBef>
            </a:pPr>
            <a:endParaRPr lang="cs-CZ" sz="16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6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600" b="1" dirty="0">
              <a:solidFill>
                <a:srgbClr val="307871"/>
              </a:solidFill>
              <a:latin typeface="Times New Roman" panose="02020603050405020304" pitchFamily="18" charset="0"/>
              <a:cs typeface="Times New Roman" panose="02020603050405020304" pitchFamily="18" charset="0"/>
            </a:endParaRPr>
          </a:p>
          <a:p>
            <a:pPr marL="0" indent="0">
              <a:spcBef>
                <a:spcPts val="1200"/>
              </a:spcBef>
              <a:buNone/>
            </a:pPr>
            <a:endParaRPr lang="cs-CZ" altLang="cs-CZ" sz="16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Nezaměstnanost - příčiny</a:t>
            </a:r>
            <a:endParaRPr lang="cs-CZ" sz="2800" b="1" dirty="0"/>
          </a:p>
        </p:txBody>
      </p:sp>
    </p:spTree>
    <p:extLst>
      <p:ext uri="{BB962C8B-B14F-4D97-AF65-F5344CB8AC3E}">
        <p14:creationId xmlns:p14="http://schemas.microsoft.com/office/powerpoint/2010/main" val="1952183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703189"/>
            <a:ext cx="8280920" cy="3672408"/>
          </a:xfrm>
          <a:prstGeom prst="rect">
            <a:avLst/>
          </a:prstGeom>
        </p:spPr>
        <p:txBody>
          <a:bodyPr>
            <a:noAutofit/>
          </a:bodyPr>
          <a:lstStyle/>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dobrovolná nezaměstnanost </a:t>
            </a:r>
            <a:r>
              <a:rPr lang="cs-CZ" sz="1400" dirty="0">
                <a:solidFill>
                  <a:srgbClr val="002060"/>
                </a:solidFill>
                <a:latin typeface="Times New Roman" panose="02020603050405020304" pitchFamily="18" charset="0"/>
                <a:cs typeface="Times New Roman" panose="02020603050405020304" pitchFamily="18" charset="0"/>
              </a:rPr>
              <a:t>– jež zpravidla vzniká rozhodnutím pracovní síly ne-akceptovat danou úroveň mezd, nebo hledáním jiného místa (lépe placeného nebo s lepší možností tvořit kariéru);</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nedobrovolná nezaměstnanost </a:t>
            </a:r>
            <a:r>
              <a:rPr lang="cs-CZ" sz="1400" dirty="0">
                <a:solidFill>
                  <a:srgbClr val="002060"/>
                </a:solidFill>
                <a:latin typeface="Times New Roman" panose="02020603050405020304" pitchFamily="18" charset="0"/>
                <a:cs typeface="Times New Roman" panose="02020603050405020304" pitchFamily="18" charset="0"/>
              </a:rPr>
              <a:t>– jež je zpravidla dána situací na trhu práce, kdy existuje převis nabízeného množství práce nad poptávaným. Na trhu práce je tak část pracovní síly, která by byla ochotna za danou mzdovou sazbu pracovat, ta je však vyšší než rovnovážná, čili pro zaměstnavatele příliš vysoká a ti poptávají menší množství, než jaké je nabízené. </a:t>
            </a:r>
          </a:p>
          <a:p>
            <a:pPr indent="0">
              <a:spcBef>
                <a:spcPts val="1200"/>
              </a:spcBef>
              <a:buNone/>
            </a:pPr>
            <a:r>
              <a:rPr lang="cs-CZ" sz="1400" b="1" u="sng" dirty="0">
                <a:solidFill>
                  <a:srgbClr val="002060"/>
                </a:solidFill>
                <a:latin typeface="Times New Roman" panose="02020603050405020304" pitchFamily="18" charset="0"/>
                <a:cs typeface="Times New Roman" panose="02020603050405020304" pitchFamily="18" charset="0"/>
              </a:rPr>
              <a:t>Dle časového hlediska:</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krátkodobá nezaměstnanost</a:t>
            </a:r>
            <a:r>
              <a:rPr lang="cs-CZ" sz="1400" dirty="0">
                <a:solidFill>
                  <a:srgbClr val="002060"/>
                </a:solidFill>
                <a:latin typeface="Times New Roman" panose="02020603050405020304" pitchFamily="18" charset="0"/>
                <a:cs typeface="Times New Roman" panose="02020603050405020304" pitchFamily="18" charset="0"/>
              </a:rPr>
              <a:t>, jež trvá v týdnech nebo měsících a nepřestavuje pro ekonomiku vážný problém.</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dlouhodobá nezaměstnanost</a:t>
            </a:r>
            <a:r>
              <a:rPr lang="cs-CZ" sz="1400" dirty="0">
                <a:solidFill>
                  <a:srgbClr val="002060"/>
                </a:solidFill>
                <a:latin typeface="Times New Roman" panose="02020603050405020304" pitchFamily="18" charset="0"/>
                <a:cs typeface="Times New Roman" panose="02020603050405020304" pitchFamily="18" charset="0"/>
              </a:rPr>
              <a:t>, jež bývá zpravidla delší než 12 měsíců, čili jeden rok. Oproti krátkodobé představuje pro ekonomiku a její subjekty větší problém (dlouhodobě nezaměstnaní nejsou atraktivní pro potenciální zaměstnavatele, sami sebe mohou začít přestat považovat za součást pracovní síly, státnímu rozpočtu vznikají dodatečné sociální náklady, naopak do státního rozpočtu proudí menší příjmy z daní a povinných odvodů do systému sociálního, zdravotního a důchodové-ho pojištění).</a:t>
            </a:r>
          </a:p>
          <a:p>
            <a:pPr indent="373063">
              <a:spcBef>
                <a:spcPts val="1200"/>
              </a:spcBef>
            </a:pPr>
            <a:endParaRPr lang="cs-CZ" sz="14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4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spcBef>
                <a:spcPts val="1200"/>
              </a:spcBef>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Nezaměstnanost - typy</a:t>
            </a:r>
            <a:endParaRPr lang="cs-CZ" sz="2800" b="1" dirty="0"/>
          </a:p>
        </p:txBody>
      </p:sp>
    </p:spTree>
    <p:extLst>
      <p:ext uri="{BB962C8B-B14F-4D97-AF65-F5344CB8AC3E}">
        <p14:creationId xmlns:p14="http://schemas.microsoft.com/office/powerpoint/2010/main" val="1593446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703189"/>
            <a:ext cx="8280920" cy="3672408"/>
          </a:xfrm>
          <a:prstGeom prst="rect">
            <a:avLst/>
          </a:prstGeom>
        </p:spPr>
        <p:txBody>
          <a:bodyPr>
            <a:noAutofit/>
          </a:bodyPr>
          <a:lstStyle/>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frikční nezaměstnanost </a:t>
            </a:r>
            <a:r>
              <a:rPr lang="cs-CZ" sz="1400" dirty="0">
                <a:solidFill>
                  <a:srgbClr val="002060"/>
                </a:solidFill>
                <a:latin typeface="Times New Roman" panose="02020603050405020304" pitchFamily="18" charset="0"/>
                <a:cs typeface="Times New Roman" panose="02020603050405020304" pitchFamily="18" charset="0"/>
              </a:rPr>
              <a:t>– zpravidla vyplývá z pracovního cyklu jedince a je spojována s časem potřebným pro hledání nového, většinou lépe placeného zaměstnání. Zpravidla má charakter dobrovolné krátkodobé nezaměstnanosti a pohybuje se rozmezí šesti až dvanácti týdnů (čas potřebný k nalezení nového místa – hledání v inzerátech, absolvování pohovorů atd.). </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sezónní nezaměstnanost </a:t>
            </a:r>
            <a:r>
              <a:rPr lang="cs-CZ" sz="1400" dirty="0">
                <a:solidFill>
                  <a:srgbClr val="002060"/>
                </a:solidFill>
                <a:latin typeface="Times New Roman" panose="02020603050405020304" pitchFamily="18" charset="0"/>
                <a:cs typeface="Times New Roman" panose="02020603050405020304" pitchFamily="18" charset="0"/>
              </a:rPr>
              <a:t>– tento typ nezaměstnanosti je spojován s určitými odvětvími, pro která se potýkají se sezónními výkyvy v poskytování svých produktů a služeb. Mezi typická odvětví patří stavebnictví (v průběhu zimy je stavební činnost utlumena vlivem počasí), cestovní ruch nebo zemědělství.</a:t>
            </a:r>
          </a:p>
          <a:p>
            <a:pPr indent="373063">
              <a:spcBef>
                <a:spcPts val="1200"/>
              </a:spcBef>
            </a:pP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cyklická nezaměstnanost </a:t>
            </a:r>
            <a:r>
              <a:rPr lang="cs-CZ" sz="1400" dirty="0">
                <a:solidFill>
                  <a:srgbClr val="002060"/>
                </a:solidFill>
                <a:latin typeface="Times New Roman" panose="02020603050405020304" pitchFamily="18" charset="0"/>
                <a:cs typeface="Times New Roman" panose="02020603050405020304" pitchFamily="18" charset="0"/>
              </a:rPr>
              <a:t>– za příčinu tohoto typu nezaměstnanosti je považován cyklický pohyb ekonomiky (kolísání reálného HDP okolo potenciálního produktu), kdy platí zásada, že v době, kde se ekonomika nachází ve stavu recese nebo krize, tato složka nezaměstnanosti se zvyšuje, zatímco v dobách kdy se ekonomice daří (je ve fázi ekonomického růstu), klesá. </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strukturální nezaměstnanost</a:t>
            </a:r>
            <a:r>
              <a:rPr lang="cs-CZ" sz="1400" dirty="0">
                <a:solidFill>
                  <a:srgbClr val="002060"/>
                </a:solidFill>
                <a:latin typeface="Times New Roman" panose="02020603050405020304" pitchFamily="18" charset="0"/>
                <a:cs typeface="Times New Roman" panose="02020603050405020304" pitchFamily="18" charset="0"/>
              </a:rPr>
              <a:t> – tento typ nezaměstnanosti vzniká tehdy, kdy existuje nesoulad mezi kvalifikačními schopnostmi a dovednosti, jež nabízí pracovní síla a těmi, které poptávají zaměstnavatelé. Zpravidla se tak děje v případě útlumu nebo krize jednoho odvětví, jež navíc dosti často bývá koncentrováno v jednom regionu. Na trhu práce je tak velké množství nezaměstnatelných obyvatel, které v danou chvíli trh práce není schopen absorbovat, a tito nezaměstnaní jsou v tomto stavu velmi často dlouhodobě. </a:t>
            </a:r>
          </a:p>
          <a:p>
            <a:pPr indent="373063">
              <a:spcBef>
                <a:spcPts val="1200"/>
              </a:spcBef>
            </a:pPr>
            <a:endParaRPr lang="cs-CZ" sz="1400" dirty="0">
              <a:solidFill>
                <a:srgbClr val="002060"/>
              </a:solidFill>
              <a:latin typeface="Times New Roman" panose="02020603050405020304" pitchFamily="18" charset="0"/>
              <a:cs typeface="Times New Roman" panose="02020603050405020304" pitchFamily="18" charset="0"/>
            </a:endParaRPr>
          </a:p>
          <a:p>
            <a:pPr indent="373063">
              <a:spcBef>
                <a:spcPts val="1200"/>
              </a:spcBef>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spcBef>
                <a:spcPts val="1200"/>
              </a:spcBef>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Nezaměstnanost - typy</a:t>
            </a:r>
            <a:endParaRPr lang="cs-CZ" sz="2800" b="1" dirty="0"/>
          </a:p>
        </p:txBody>
      </p:sp>
    </p:spTree>
    <p:extLst>
      <p:ext uri="{BB962C8B-B14F-4D97-AF65-F5344CB8AC3E}">
        <p14:creationId xmlns:p14="http://schemas.microsoft.com/office/powerpoint/2010/main" val="1186706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915566"/>
            <a:ext cx="8280920" cy="3672408"/>
          </a:xfrm>
          <a:prstGeom prst="rect">
            <a:avLst/>
          </a:prstGeom>
        </p:spPr>
        <p:txBody>
          <a:bodyPr>
            <a:noAutofit/>
          </a:bodyPr>
          <a:lstStyle/>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existuje určitá míra nezaměstnanosti, která je pro ekonomiku z dlouhodobého hlediska optimální = přirozená míra nezaměstnanosti</a:t>
            </a: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je slučitelná s dlouhodobou rovnováhou ekonomiky, lze ji charakterizovat také jako míru nezaměstnanosti, při které je skutečná a očekávaná inflace stejná.</a:t>
            </a: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ekonomika tak využívá své zdroje optimálně a ekonomika není vystavena inflačním tlakům. Když se však skutečná míra nezaměstnanosti dostane pod přirozenou míru nezaměstnanosti, pro ekonomiku to může mít dokonce škodlivé účinky</a:t>
            </a:r>
          </a:p>
          <a:p>
            <a:pPr indent="373063">
              <a:spcBef>
                <a:spcPts val="1200"/>
              </a:spcBef>
            </a:pPr>
            <a:r>
              <a:rPr lang="cs-CZ" sz="1800" dirty="0">
                <a:solidFill>
                  <a:srgbClr val="002060"/>
                </a:solidFill>
                <a:latin typeface="Times New Roman" panose="02020603050405020304" pitchFamily="18" charset="0"/>
                <a:cs typeface="Times New Roman" panose="02020603050405020304" pitchFamily="18" charset="0"/>
              </a:rPr>
              <a:t>určení přirozené míry nezaměstnanosti pro konkrétní ekonomiku není snadné, záleží na mnoha dalších okolnostech, přičemž výsledná hodnota bude s největší pravděpodobností rozdílná. </a:t>
            </a:r>
          </a:p>
          <a:p>
            <a:pPr indent="373063">
              <a:spcBef>
                <a:spcPts val="1200"/>
              </a:spcBef>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spcBef>
                <a:spcPts val="1200"/>
              </a:spcBef>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Přirozená míra nezaměstnanosti</a:t>
            </a:r>
            <a:endParaRPr lang="cs-CZ" sz="2800" b="1" dirty="0"/>
          </a:p>
        </p:txBody>
      </p:sp>
    </p:spTree>
    <p:extLst>
      <p:ext uri="{BB962C8B-B14F-4D97-AF65-F5344CB8AC3E}">
        <p14:creationId xmlns:p14="http://schemas.microsoft.com/office/powerpoint/2010/main" val="2095669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0254-F7BC-43A7-98BB-887A1F251AF6}"/>
              </a:ext>
            </a:extLst>
          </p:cNvPr>
          <p:cNvSpPr>
            <a:spLocks noGrp="1"/>
          </p:cNvSpPr>
          <p:nvPr>
            <p:ph type="title"/>
          </p:nvPr>
        </p:nvSpPr>
        <p:spPr>
          <a:xfrm>
            <a:off x="329766" y="0"/>
            <a:ext cx="7560840" cy="507703"/>
          </a:xfrm>
        </p:spPr>
        <p:txBody>
          <a:bodyPr/>
          <a:lstStyle/>
          <a:p>
            <a:pPr algn="ctr"/>
            <a:r>
              <a:rPr lang="cs-CZ" sz="2000" b="1" dirty="0"/>
              <a:t>Dekompozice nezaměstnanosti v české ekonomice v letech 2000 až 2022 (v %, kvartální data)</a:t>
            </a:r>
          </a:p>
        </p:txBody>
      </p:sp>
      <p:sp>
        <p:nvSpPr>
          <p:cNvPr id="4" name="Zástupný symbol pro zápatí 1">
            <a:extLst>
              <a:ext uri="{FF2B5EF4-FFF2-40B4-BE49-F238E27FC236}">
                <a16:creationId xmlns:a16="http://schemas.microsoft.com/office/drawing/2014/main" id="{9BA37392-9592-4104-ABD2-EFD1734A8419}"/>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8/10</a:t>
            </a:r>
          </a:p>
        </p:txBody>
      </p:sp>
      <p:pic>
        <p:nvPicPr>
          <p:cNvPr id="9" name="Obrázek 8">
            <a:extLst>
              <a:ext uri="{FF2B5EF4-FFF2-40B4-BE49-F238E27FC236}">
                <a16:creationId xmlns:a16="http://schemas.microsoft.com/office/drawing/2014/main" id="{6615BA47-0B9A-481F-B2ED-C82463D49D8C}"/>
              </a:ext>
            </a:extLst>
          </p:cNvPr>
          <p:cNvPicPr>
            <a:picLocks noChangeAspect="1"/>
          </p:cNvPicPr>
          <p:nvPr/>
        </p:nvPicPr>
        <p:blipFill>
          <a:blip r:embed="rId2"/>
          <a:stretch>
            <a:fillRect/>
          </a:stretch>
        </p:blipFill>
        <p:spPr>
          <a:xfrm>
            <a:off x="727720" y="887846"/>
            <a:ext cx="6732240" cy="3755517"/>
          </a:xfrm>
          <a:prstGeom prst="rect">
            <a:avLst/>
          </a:prstGeom>
        </p:spPr>
      </p:pic>
      <p:sp>
        <p:nvSpPr>
          <p:cNvPr id="3" name="Ovál 2">
            <a:extLst>
              <a:ext uri="{FF2B5EF4-FFF2-40B4-BE49-F238E27FC236}">
                <a16:creationId xmlns:a16="http://schemas.microsoft.com/office/drawing/2014/main" id="{B360777E-1D3F-4B26-8F19-007751F75B18}"/>
              </a:ext>
            </a:extLst>
          </p:cNvPr>
          <p:cNvSpPr/>
          <p:nvPr/>
        </p:nvSpPr>
        <p:spPr>
          <a:xfrm>
            <a:off x="2627784" y="2859782"/>
            <a:ext cx="1080120"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A7246A95-9F19-43B5-A3CF-476867D4FC72}"/>
              </a:ext>
            </a:extLst>
          </p:cNvPr>
          <p:cNvSpPr/>
          <p:nvPr/>
        </p:nvSpPr>
        <p:spPr>
          <a:xfrm>
            <a:off x="5436098" y="2859782"/>
            <a:ext cx="1080120"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DA3ADB36-A3E3-47D2-AF35-F03E888031F5}"/>
              </a:ext>
            </a:extLst>
          </p:cNvPr>
          <p:cNvSpPr/>
          <p:nvPr/>
        </p:nvSpPr>
        <p:spPr>
          <a:xfrm>
            <a:off x="6748813" y="2427734"/>
            <a:ext cx="1080120"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660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915566"/>
            <a:ext cx="8280920" cy="3672408"/>
          </a:xfrm>
          <a:prstGeom prst="rect">
            <a:avLst/>
          </a:prstGeom>
        </p:spPr>
        <p:txBody>
          <a:bodyPr>
            <a:noAutofit/>
          </a:bodyPr>
          <a:lstStyle/>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motivace lidí si hledat nové zaměstnání </a:t>
            </a:r>
            <a:r>
              <a:rPr lang="cs-CZ" sz="1400" dirty="0">
                <a:solidFill>
                  <a:srgbClr val="002060"/>
                </a:solidFill>
                <a:latin typeface="Times New Roman" panose="02020603050405020304" pitchFamily="18" charset="0"/>
                <a:cs typeface="Times New Roman" panose="02020603050405020304" pitchFamily="18" charset="0"/>
              </a:rPr>
              <a:t>– pokud bude motivace vysoká, bude i při-rozená míra nezaměstnanosti relativně nižší. S tím je však spojena schopnost ekonomiky vytvářet průběžně nová pracovní místa a možnost územní mobility pracovní síly.</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kvalita činnosti veřejné správy </a:t>
            </a:r>
            <a:r>
              <a:rPr lang="cs-CZ" sz="1400" dirty="0">
                <a:solidFill>
                  <a:srgbClr val="002060"/>
                </a:solidFill>
                <a:latin typeface="Times New Roman" panose="02020603050405020304" pitchFamily="18" charset="0"/>
                <a:cs typeface="Times New Roman" panose="02020603050405020304" pitchFamily="18" charset="0"/>
              </a:rPr>
              <a:t>– pokud existuje souhra mezi potenciálními zaměstnavateli a zprostředkovateli práce (orgány veřejné správy ale i soukromé agentury) doprovázenou dobrou informovaností všech subjektů včetně pracovní síly, potom jsou toky zaměstnaných a nezaměstnaných v obou směrech na trhu práce efektivnější a přirozená míra nezaměstnanosti je tak nižší.</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systém sociálního zabezpečení v průběhu nezaměstnanosti </a:t>
            </a:r>
            <a:r>
              <a:rPr lang="cs-CZ" sz="1400" dirty="0">
                <a:solidFill>
                  <a:srgbClr val="002060"/>
                </a:solidFill>
                <a:latin typeface="Times New Roman" panose="02020603050405020304" pitchFamily="18" charset="0"/>
                <a:cs typeface="Times New Roman" panose="02020603050405020304" pitchFamily="18" charset="0"/>
              </a:rPr>
              <a:t>– čím je snazší se do systému kvalifikovat a čím je poskytovaná podpora vyšší a v delším časovém horizontu, tím nižší je snaha nezaměstnaných si hledat práci a tím pádem i vyšší míra přirozené míry nezaměstnanosti.</a:t>
            </a:r>
          </a:p>
          <a:p>
            <a:pPr indent="373063">
              <a:spcBef>
                <a:spcPts val="1200"/>
              </a:spcBef>
            </a:pPr>
            <a:r>
              <a:rPr lang="cs-CZ" sz="1400" b="1" dirty="0">
                <a:solidFill>
                  <a:srgbClr val="002060"/>
                </a:solidFill>
                <a:latin typeface="Times New Roman" panose="02020603050405020304" pitchFamily="18" charset="0"/>
                <a:cs typeface="Times New Roman" panose="02020603050405020304" pitchFamily="18" charset="0"/>
              </a:rPr>
              <a:t>demografická a vzdělanostní skladba pracovní síly </a:t>
            </a:r>
            <a:r>
              <a:rPr lang="cs-CZ" sz="1400" dirty="0">
                <a:solidFill>
                  <a:srgbClr val="002060"/>
                </a:solidFill>
                <a:latin typeface="Times New Roman" panose="02020603050405020304" pitchFamily="18" charset="0"/>
                <a:cs typeface="Times New Roman" panose="02020603050405020304" pitchFamily="18" charset="0"/>
              </a:rPr>
              <a:t>– záleží na věkové struktuře pracovní síly a úrovni jejich znalostí a dovedností. Pokud bude např. v populaci poměrně široké zastoupení mladé pracovní síly bez odpovídajícího vzdělání či starší pracovní síly, které mají větší problémy s uplatněním na trhu práce, bude i přirozená míra nezaměstnanosti vyšší.</a:t>
            </a:r>
          </a:p>
          <a:p>
            <a:pPr indent="373063">
              <a:spcBef>
                <a:spcPts val="1200"/>
              </a:spcBef>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spcBef>
                <a:spcPts val="1200"/>
              </a:spcBef>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Přirozená míra nezaměstnanosti - faktory</a:t>
            </a:r>
            <a:endParaRPr lang="cs-CZ" sz="2800" b="1" dirty="0"/>
          </a:p>
        </p:txBody>
      </p:sp>
    </p:spTree>
    <p:extLst>
      <p:ext uri="{BB962C8B-B14F-4D97-AF65-F5344CB8AC3E}">
        <p14:creationId xmlns:p14="http://schemas.microsoft.com/office/powerpoint/2010/main" val="150321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528392"/>
          </a:xfrm>
          <a:prstGeom prst="rect">
            <a:avLst/>
          </a:prstGeom>
        </p:spPr>
        <p:txBody>
          <a:bodyPr>
            <a:noAutofit/>
          </a:bodyPr>
          <a:lstStyle/>
          <a:p>
            <a:pPr marL="0" indent="0">
              <a:spcBef>
                <a:spcPts val="1200"/>
              </a:spcBef>
              <a:buNone/>
            </a:pPr>
            <a:r>
              <a:rPr lang="cs-CZ" sz="2200" b="1" dirty="0">
                <a:solidFill>
                  <a:srgbClr val="307871"/>
                </a:solidFill>
                <a:cs typeface="Times New Roman" panose="02020603050405020304" pitchFamily="18" charset="0"/>
              </a:rPr>
              <a:t>Mikroekonomie</a:t>
            </a:r>
            <a:r>
              <a:rPr lang="cs-CZ" sz="2200" b="1" dirty="0">
                <a:solidFill>
                  <a:srgbClr val="307871"/>
                </a:solidFill>
                <a:latin typeface="Times New Roman" panose="02020603050405020304" pitchFamily="18" charset="0"/>
                <a:cs typeface="Times New Roman" panose="02020603050405020304" pitchFamily="18" charset="0"/>
              </a:rPr>
              <a:t>:</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zabývá se chováním dílčích ekonomických subjektů na dílčím trhu, tedy trhu určitého statku (např. automobil) nebo trhu určitého výrobního faktoru (např. práce)</a:t>
            </a:r>
          </a:p>
          <a:p>
            <a:pPr marL="0" indent="0">
              <a:spcBef>
                <a:spcPts val="1200"/>
              </a:spcBef>
              <a:buNone/>
            </a:pPr>
            <a:r>
              <a:rPr lang="cs-CZ" sz="2200" b="1" dirty="0">
                <a:solidFill>
                  <a:srgbClr val="307871"/>
                </a:solidFill>
                <a:cs typeface="Times New Roman" panose="02020603050405020304" pitchFamily="18" charset="0"/>
              </a:rPr>
              <a:t>Makroekonomie</a:t>
            </a:r>
            <a:r>
              <a:rPr lang="cs-CZ" sz="2200" b="1" dirty="0">
                <a:solidFill>
                  <a:srgbClr val="307871"/>
                </a:solidFill>
                <a:latin typeface="Times New Roman" panose="02020603050405020304" pitchFamily="18" charset="0"/>
                <a:cs typeface="Times New Roman" panose="02020603050405020304" pitchFamily="18" charset="0"/>
              </a:rPr>
              <a:t>:</a:t>
            </a:r>
          </a:p>
          <a:p>
            <a:pPr indent="373063">
              <a:spcBef>
                <a:spcPts val="1800"/>
              </a:spcBef>
            </a:pPr>
            <a:r>
              <a:rPr lang="cs-CZ" sz="2000" dirty="0">
                <a:solidFill>
                  <a:srgbClr val="002060"/>
                </a:solidFill>
                <a:latin typeface="Times New Roman" panose="02020603050405020304" pitchFamily="18" charset="0"/>
                <a:cs typeface="Times New Roman" panose="02020603050405020304" pitchFamily="18" charset="0"/>
              </a:rPr>
              <a:t>zabývá chováním ekonomiky jako celku, zkoumá souhrnné, agregátní ekonomické jevy a vzájemné vztahy mezi nimi, souhrnné ekonomické veličiny jako jsou nezaměstnanost, inflaci, národní produkt, vztah k zahraničí</a:t>
            </a:r>
          </a:p>
          <a:p>
            <a:pPr indent="373063">
              <a:spcBef>
                <a:spcPts val="1200"/>
              </a:spcBef>
            </a:pPr>
            <a:endParaRPr lang="cs-CZ" sz="2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Ekonomie jako věda</a:t>
            </a:r>
            <a:endParaRPr lang="cs-CZ" sz="2800" b="1" dirty="0"/>
          </a:p>
        </p:txBody>
      </p:sp>
    </p:spTree>
    <p:extLst>
      <p:ext uri="{BB962C8B-B14F-4D97-AF65-F5344CB8AC3E}">
        <p14:creationId xmlns:p14="http://schemas.microsoft.com/office/powerpoint/2010/main" val="65028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Míra nezaměstnanosti osob pod 25 let</a:t>
            </a:r>
            <a:endParaRPr lang="cs-CZ" sz="2800" b="1" dirty="0"/>
          </a:p>
        </p:txBody>
      </p:sp>
      <p:graphicFrame>
        <p:nvGraphicFramePr>
          <p:cNvPr id="2" name="Tabulka 1"/>
          <p:cNvGraphicFramePr>
            <a:graphicFrameLocks noGrp="1"/>
          </p:cNvGraphicFramePr>
          <p:nvPr/>
        </p:nvGraphicFramePr>
        <p:xfrm>
          <a:off x="395536" y="915566"/>
          <a:ext cx="7814904" cy="3679007"/>
        </p:xfrm>
        <a:graphic>
          <a:graphicData uri="http://schemas.openxmlformats.org/drawingml/2006/table">
            <a:tbl>
              <a:tblPr>
                <a:tableStyleId>{5C22544A-7EE6-4342-B048-85BDC9FD1C3A}</a:tableStyleId>
              </a:tblPr>
              <a:tblGrid>
                <a:gridCol w="1964764">
                  <a:extLst>
                    <a:ext uri="{9D8B030D-6E8A-4147-A177-3AD203B41FA5}">
                      <a16:colId xmlns:a16="http://schemas.microsoft.com/office/drawing/2014/main" val="2952673613"/>
                    </a:ext>
                  </a:extLst>
                </a:gridCol>
                <a:gridCol w="585014">
                  <a:extLst>
                    <a:ext uri="{9D8B030D-6E8A-4147-A177-3AD203B41FA5}">
                      <a16:colId xmlns:a16="http://schemas.microsoft.com/office/drawing/2014/main" val="117814448"/>
                    </a:ext>
                  </a:extLst>
                </a:gridCol>
                <a:gridCol w="585014">
                  <a:extLst>
                    <a:ext uri="{9D8B030D-6E8A-4147-A177-3AD203B41FA5}">
                      <a16:colId xmlns:a16="http://schemas.microsoft.com/office/drawing/2014/main" val="811698993"/>
                    </a:ext>
                  </a:extLst>
                </a:gridCol>
                <a:gridCol w="585014">
                  <a:extLst>
                    <a:ext uri="{9D8B030D-6E8A-4147-A177-3AD203B41FA5}">
                      <a16:colId xmlns:a16="http://schemas.microsoft.com/office/drawing/2014/main" val="1775681918"/>
                    </a:ext>
                  </a:extLst>
                </a:gridCol>
                <a:gridCol w="585014">
                  <a:extLst>
                    <a:ext uri="{9D8B030D-6E8A-4147-A177-3AD203B41FA5}">
                      <a16:colId xmlns:a16="http://schemas.microsoft.com/office/drawing/2014/main" val="2662008731"/>
                    </a:ext>
                  </a:extLst>
                </a:gridCol>
                <a:gridCol w="585014">
                  <a:extLst>
                    <a:ext uri="{9D8B030D-6E8A-4147-A177-3AD203B41FA5}">
                      <a16:colId xmlns:a16="http://schemas.microsoft.com/office/drawing/2014/main" val="2599575839"/>
                    </a:ext>
                  </a:extLst>
                </a:gridCol>
                <a:gridCol w="585014">
                  <a:extLst>
                    <a:ext uri="{9D8B030D-6E8A-4147-A177-3AD203B41FA5}">
                      <a16:colId xmlns:a16="http://schemas.microsoft.com/office/drawing/2014/main" val="2657839250"/>
                    </a:ext>
                  </a:extLst>
                </a:gridCol>
                <a:gridCol w="585014">
                  <a:extLst>
                    <a:ext uri="{9D8B030D-6E8A-4147-A177-3AD203B41FA5}">
                      <a16:colId xmlns:a16="http://schemas.microsoft.com/office/drawing/2014/main" val="3858264445"/>
                    </a:ext>
                  </a:extLst>
                </a:gridCol>
                <a:gridCol w="585014">
                  <a:extLst>
                    <a:ext uri="{9D8B030D-6E8A-4147-A177-3AD203B41FA5}">
                      <a16:colId xmlns:a16="http://schemas.microsoft.com/office/drawing/2014/main" val="1843951665"/>
                    </a:ext>
                  </a:extLst>
                </a:gridCol>
                <a:gridCol w="585014">
                  <a:extLst>
                    <a:ext uri="{9D8B030D-6E8A-4147-A177-3AD203B41FA5}">
                      <a16:colId xmlns:a16="http://schemas.microsoft.com/office/drawing/2014/main" val="327675004"/>
                    </a:ext>
                  </a:extLst>
                </a:gridCol>
                <a:gridCol w="585014">
                  <a:extLst>
                    <a:ext uri="{9D8B030D-6E8A-4147-A177-3AD203B41FA5}">
                      <a16:colId xmlns:a16="http://schemas.microsoft.com/office/drawing/2014/main" val="909761209"/>
                    </a:ext>
                  </a:extLst>
                </a:gridCol>
              </a:tblGrid>
              <a:tr h="158547">
                <a:tc>
                  <a:txBody>
                    <a:bodyPr/>
                    <a:lstStyle/>
                    <a:p>
                      <a:pPr algn="l" fontAlgn="b"/>
                      <a:r>
                        <a:rPr lang="cs-CZ" sz="1000" u="none" strike="noStrike">
                          <a:effectLst/>
                        </a:rPr>
                        <a:t> </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2008</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2009</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2010</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2011</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2012</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2013</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2014</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2015</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2016</a:t>
                      </a:r>
                      <a:endParaRPr lang="cs-CZ" sz="1000" b="0" i="0" u="none" strike="noStrike">
                        <a:effectLst/>
                        <a:latin typeface="Arial" panose="020B0604020202020204" pitchFamily="34" charset="0"/>
                      </a:endParaRPr>
                    </a:p>
                  </a:txBody>
                  <a:tcPr marL="6167" marR="6167" marT="6167" marB="0" anchor="b"/>
                </a:tc>
                <a:tc>
                  <a:txBody>
                    <a:bodyPr/>
                    <a:lstStyle/>
                    <a:p>
                      <a:pPr algn="ctr" fontAlgn="b"/>
                      <a:r>
                        <a:rPr lang="cs-CZ" sz="1000" u="none" strike="noStrike">
                          <a:effectLst/>
                        </a:rPr>
                        <a:t>2017</a:t>
                      </a:r>
                      <a:endParaRPr lang="cs-CZ" sz="1000" b="0" i="0" u="none" strike="noStrike">
                        <a:effectLst/>
                        <a:latin typeface="Arial" panose="020B0604020202020204" pitchFamily="34" charset="0"/>
                      </a:endParaRPr>
                    </a:p>
                  </a:txBody>
                  <a:tcPr marL="6167" marR="6167" marT="6167" marB="0" anchor="b"/>
                </a:tc>
                <a:extLst>
                  <a:ext uri="{0D108BD9-81ED-4DB2-BD59-A6C34878D82A}">
                    <a16:rowId xmlns:a16="http://schemas.microsoft.com/office/drawing/2014/main" val="2899623918"/>
                  </a:ext>
                </a:extLst>
              </a:tr>
              <a:tr h="158547">
                <a:tc>
                  <a:txBody>
                    <a:bodyPr/>
                    <a:lstStyle/>
                    <a:p>
                      <a:pPr algn="l" fontAlgn="b"/>
                      <a:r>
                        <a:rPr lang="cs-CZ" sz="1000" b="0" i="0" u="none" strike="noStrike">
                          <a:effectLst/>
                          <a:latin typeface="Arial" panose="020B0604020202020204" pitchFamily="34" charset="0"/>
                        </a:rPr>
                        <a:t>Greece</a:t>
                      </a:r>
                    </a:p>
                  </a:txBody>
                  <a:tcPr marL="7620" marR="7620" marT="7620" marB="0" anchor="b"/>
                </a:tc>
                <a:tc>
                  <a:txBody>
                    <a:bodyPr/>
                    <a:lstStyle/>
                    <a:p>
                      <a:pPr algn="r" fontAlgn="b"/>
                      <a:r>
                        <a:rPr lang="cs-CZ" sz="1000" b="0" i="0" u="none" strike="noStrike">
                          <a:effectLst/>
                          <a:latin typeface="Arial" panose="020B0604020202020204" pitchFamily="34" charset="0"/>
                        </a:rPr>
                        <a:t>21,9</a:t>
                      </a:r>
                    </a:p>
                  </a:txBody>
                  <a:tcPr marL="7620" marR="7620" marT="7620" marB="0" anchor="b"/>
                </a:tc>
                <a:tc>
                  <a:txBody>
                    <a:bodyPr/>
                    <a:lstStyle/>
                    <a:p>
                      <a:pPr algn="r" fontAlgn="b"/>
                      <a:r>
                        <a:rPr lang="cs-CZ" sz="1000" b="0" i="0" u="none" strike="noStrike">
                          <a:effectLst/>
                          <a:latin typeface="Arial" panose="020B0604020202020204" pitchFamily="34" charset="0"/>
                        </a:rPr>
                        <a:t>25,7</a:t>
                      </a:r>
                    </a:p>
                  </a:txBody>
                  <a:tcPr marL="7620" marR="7620" marT="7620" marB="0" anchor="b"/>
                </a:tc>
                <a:tc>
                  <a:txBody>
                    <a:bodyPr/>
                    <a:lstStyle/>
                    <a:p>
                      <a:pPr algn="r" fontAlgn="b"/>
                      <a:r>
                        <a:rPr lang="cs-CZ" sz="1000" b="0" i="0" u="none" strike="noStrike">
                          <a:effectLst/>
                          <a:latin typeface="Arial" panose="020B0604020202020204" pitchFamily="34" charset="0"/>
                        </a:rPr>
                        <a:t>33,0</a:t>
                      </a:r>
                    </a:p>
                  </a:txBody>
                  <a:tcPr marL="7620" marR="7620" marT="7620" marB="0" anchor="b"/>
                </a:tc>
                <a:tc>
                  <a:txBody>
                    <a:bodyPr/>
                    <a:lstStyle/>
                    <a:p>
                      <a:pPr algn="r" fontAlgn="b"/>
                      <a:r>
                        <a:rPr lang="cs-CZ" sz="1000" b="0" i="0" u="none" strike="noStrike">
                          <a:effectLst/>
                          <a:latin typeface="Arial" panose="020B0604020202020204" pitchFamily="34" charset="0"/>
                        </a:rPr>
                        <a:t>44,7</a:t>
                      </a:r>
                    </a:p>
                  </a:txBody>
                  <a:tcPr marL="7620" marR="7620" marT="7620" marB="0" anchor="b"/>
                </a:tc>
                <a:tc>
                  <a:txBody>
                    <a:bodyPr/>
                    <a:lstStyle/>
                    <a:p>
                      <a:pPr algn="r" fontAlgn="b"/>
                      <a:r>
                        <a:rPr lang="cs-CZ" sz="1000" b="0" i="0" u="none" strike="noStrike">
                          <a:effectLst/>
                          <a:latin typeface="Arial" panose="020B0604020202020204" pitchFamily="34" charset="0"/>
                        </a:rPr>
                        <a:t>55,3</a:t>
                      </a:r>
                    </a:p>
                  </a:txBody>
                  <a:tcPr marL="7620" marR="7620" marT="7620" marB="0" anchor="b"/>
                </a:tc>
                <a:tc>
                  <a:txBody>
                    <a:bodyPr/>
                    <a:lstStyle/>
                    <a:p>
                      <a:pPr algn="r" fontAlgn="b"/>
                      <a:r>
                        <a:rPr lang="cs-CZ" sz="1000" b="0" i="0" u="none" strike="noStrike">
                          <a:effectLst/>
                          <a:latin typeface="Arial" panose="020B0604020202020204" pitchFamily="34" charset="0"/>
                        </a:rPr>
                        <a:t>58,3</a:t>
                      </a:r>
                    </a:p>
                  </a:txBody>
                  <a:tcPr marL="7620" marR="7620" marT="7620" marB="0" anchor="b"/>
                </a:tc>
                <a:tc>
                  <a:txBody>
                    <a:bodyPr/>
                    <a:lstStyle/>
                    <a:p>
                      <a:pPr algn="r" fontAlgn="b"/>
                      <a:r>
                        <a:rPr lang="cs-CZ" sz="1000" b="0" i="0" u="none" strike="noStrike">
                          <a:effectLst/>
                          <a:latin typeface="Arial" panose="020B0604020202020204" pitchFamily="34" charset="0"/>
                        </a:rPr>
                        <a:t>52,4</a:t>
                      </a:r>
                    </a:p>
                  </a:txBody>
                  <a:tcPr marL="7620" marR="7620" marT="7620" marB="0" anchor="b"/>
                </a:tc>
                <a:tc>
                  <a:txBody>
                    <a:bodyPr/>
                    <a:lstStyle/>
                    <a:p>
                      <a:pPr algn="r" fontAlgn="b"/>
                      <a:r>
                        <a:rPr lang="cs-CZ" sz="1000" b="0" i="0" u="none" strike="noStrike">
                          <a:effectLst/>
                          <a:latin typeface="Arial" panose="020B0604020202020204" pitchFamily="34" charset="0"/>
                        </a:rPr>
                        <a:t>49,8</a:t>
                      </a:r>
                    </a:p>
                  </a:txBody>
                  <a:tcPr marL="7620" marR="7620" marT="7620" marB="0" anchor="b"/>
                </a:tc>
                <a:tc>
                  <a:txBody>
                    <a:bodyPr/>
                    <a:lstStyle/>
                    <a:p>
                      <a:pPr algn="r" fontAlgn="b"/>
                      <a:r>
                        <a:rPr lang="cs-CZ" sz="1000" b="0" i="0" u="none" strike="noStrike">
                          <a:effectLst/>
                          <a:latin typeface="Arial" panose="020B0604020202020204" pitchFamily="34" charset="0"/>
                        </a:rPr>
                        <a:t>47,3</a:t>
                      </a:r>
                    </a:p>
                  </a:txBody>
                  <a:tcPr marL="7620" marR="7620" marT="7620" marB="0" anchor="b"/>
                </a:tc>
                <a:tc>
                  <a:txBody>
                    <a:bodyPr/>
                    <a:lstStyle/>
                    <a:p>
                      <a:pPr algn="r" fontAlgn="b"/>
                      <a:r>
                        <a:rPr lang="cs-CZ" sz="1000" b="0" i="0" u="none" strike="noStrike">
                          <a:effectLst/>
                          <a:latin typeface="Arial" panose="020B0604020202020204" pitchFamily="34" charset="0"/>
                        </a:rPr>
                        <a:t>43,6</a:t>
                      </a:r>
                    </a:p>
                  </a:txBody>
                  <a:tcPr marL="7620" marR="7620" marT="7620" marB="0" anchor="b"/>
                </a:tc>
                <a:extLst>
                  <a:ext uri="{0D108BD9-81ED-4DB2-BD59-A6C34878D82A}">
                    <a16:rowId xmlns:a16="http://schemas.microsoft.com/office/drawing/2014/main" val="1992679708"/>
                  </a:ext>
                </a:extLst>
              </a:tr>
              <a:tr h="158547">
                <a:tc>
                  <a:txBody>
                    <a:bodyPr/>
                    <a:lstStyle/>
                    <a:p>
                      <a:pPr algn="l" fontAlgn="b"/>
                      <a:r>
                        <a:rPr lang="cs-CZ" sz="1000" b="0" i="0" u="none" strike="noStrike">
                          <a:effectLst/>
                          <a:latin typeface="Arial" panose="020B0604020202020204" pitchFamily="34" charset="0"/>
                        </a:rPr>
                        <a:t>Spain</a:t>
                      </a:r>
                    </a:p>
                  </a:txBody>
                  <a:tcPr marL="7620" marR="7620" marT="7620" marB="0" anchor="b"/>
                </a:tc>
                <a:tc>
                  <a:txBody>
                    <a:bodyPr/>
                    <a:lstStyle/>
                    <a:p>
                      <a:pPr algn="r" fontAlgn="b"/>
                      <a:r>
                        <a:rPr lang="cs-CZ" sz="1000" b="0" i="0" u="none" strike="noStrike">
                          <a:effectLst/>
                          <a:latin typeface="Arial" panose="020B0604020202020204" pitchFamily="34" charset="0"/>
                        </a:rPr>
                        <a:t>24,5</a:t>
                      </a:r>
                    </a:p>
                  </a:txBody>
                  <a:tcPr marL="7620" marR="7620" marT="7620" marB="0" anchor="b"/>
                </a:tc>
                <a:tc>
                  <a:txBody>
                    <a:bodyPr/>
                    <a:lstStyle/>
                    <a:p>
                      <a:pPr algn="r" fontAlgn="b"/>
                      <a:r>
                        <a:rPr lang="cs-CZ" sz="1000" b="0" i="0" u="none" strike="noStrike">
                          <a:effectLst/>
                          <a:latin typeface="Arial" panose="020B0604020202020204" pitchFamily="34" charset="0"/>
                        </a:rPr>
                        <a:t>37,7</a:t>
                      </a:r>
                    </a:p>
                  </a:txBody>
                  <a:tcPr marL="7620" marR="7620" marT="7620" marB="0" anchor="b"/>
                </a:tc>
                <a:tc>
                  <a:txBody>
                    <a:bodyPr/>
                    <a:lstStyle/>
                    <a:p>
                      <a:pPr algn="r" fontAlgn="b"/>
                      <a:r>
                        <a:rPr lang="cs-CZ" sz="1000" b="0" i="0" u="none" strike="noStrike">
                          <a:effectLst/>
                          <a:latin typeface="Arial" panose="020B0604020202020204" pitchFamily="34" charset="0"/>
                        </a:rPr>
                        <a:t>41,5</a:t>
                      </a:r>
                    </a:p>
                  </a:txBody>
                  <a:tcPr marL="7620" marR="7620" marT="7620" marB="0" anchor="b"/>
                </a:tc>
                <a:tc>
                  <a:txBody>
                    <a:bodyPr/>
                    <a:lstStyle/>
                    <a:p>
                      <a:pPr algn="r" fontAlgn="b"/>
                      <a:r>
                        <a:rPr lang="cs-CZ" sz="1000" b="0" i="0" u="none" strike="noStrike">
                          <a:effectLst/>
                          <a:latin typeface="Arial" panose="020B0604020202020204" pitchFamily="34" charset="0"/>
                        </a:rPr>
                        <a:t>46,2</a:t>
                      </a:r>
                    </a:p>
                  </a:txBody>
                  <a:tcPr marL="7620" marR="7620" marT="7620" marB="0" anchor="b"/>
                </a:tc>
                <a:tc>
                  <a:txBody>
                    <a:bodyPr/>
                    <a:lstStyle/>
                    <a:p>
                      <a:pPr algn="r" fontAlgn="b"/>
                      <a:r>
                        <a:rPr lang="cs-CZ" sz="1000" b="0" i="0" u="none" strike="noStrike">
                          <a:effectLst/>
                          <a:latin typeface="Arial" panose="020B0604020202020204" pitchFamily="34" charset="0"/>
                        </a:rPr>
                        <a:t>52,9</a:t>
                      </a:r>
                    </a:p>
                  </a:txBody>
                  <a:tcPr marL="7620" marR="7620" marT="7620" marB="0" anchor="b"/>
                </a:tc>
                <a:tc>
                  <a:txBody>
                    <a:bodyPr/>
                    <a:lstStyle/>
                    <a:p>
                      <a:pPr algn="r" fontAlgn="b"/>
                      <a:r>
                        <a:rPr lang="cs-CZ" sz="1000" b="0" i="0" u="none" strike="noStrike">
                          <a:effectLst/>
                          <a:latin typeface="Arial" panose="020B0604020202020204" pitchFamily="34" charset="0"/>
                        </a:rPr>
                        <a:t>55,5</a:t>
                      </a:r>
                    </a:p>
                  </a:txBody>
                  <a:tcPr marL="7620" marR="7620" marT="7620" marB="0" anchor="b"/>
                </a:tc>
                <a:tc>
                  <a:txBody>
                    <a:bodyPr/>
                    <a:lstStyle/>
                    <a:p>
                      <a:pPr algn="r" fontAlgn="b"/>
                      <a:r>
                        <a:rPr lang="cs-CZ" sz="1000" b="0" i="0" u="none" strike="noStrike">
                          <a:effectLst/>
                          <a:latin typeface="Arial" panose="020B0604020202020204" pitchFamily="34" charset="0"/>
                        </a:rPr>
                        <a:t>53,2</a:t>
                      </a:r>
                    </a:p>
                  </a:txBody>
                  <a:tcPr marL="7620" marR="7620" marT="7620" marB="0" anchor="b"/>
                </a:tc>
                <a:tc>
                  <a:txBody>
                    <a:bodyPr/>
                    <a:lstStyle/>
                    <a:p>
                      <a:pPr algn="r" fontAlgn="b"/>
                      <a:r>
                        <a:rPr lang="cs-CZ" sz="1000" b="0" i="0" u="none" strike="noStrike">
                          <a:effectLst/>
                          <a:latin typeface="Arial" panose="020B0604020202020204" pitchFamily="34" charset="0"/>
                        </a:rPr>
                        <a:t>48,3</a:t>
                      </a:r>
                    </a:p>
                  </a:txBody>
                  <a:tcPr marL="7620" marR="7620" marT="7620" marB="0" anchor="b"/>
                </a:tc>
                <a:tc>
                  <a:txBody>
                    <a:bodyPr/>
                    <a:lstStyle/>
                    <a:p>
                      <a:pPr algn="r" fontAlgn="b"/>
                      <a:r>
                        <a:rPr lang="cs-CZ" sz="1000" b="0" i="0" u="none" strike="noStrike">
                          <a:effectLst/>
                          <a:latin typeface="Arial" panose="020B0604020202020204" pitchFamily="34" charset="0"/>
                        </a:rPr>
                        <a:t>44,4</a:t>
                      </a:r>
                    </a:p>
                  </a:txBody>
                  <a:tcPr marL="7620" marR="7620" marT="7620" marB="0" anchor="b"/>
                </a:tc>
                <a:tc>
                  <a:txBody>
                    <a:bodyPr/>
                    <a:lstStyle/>
                    <a:p>
                      <a:pPr algn="r" fontAlgn="b"/>
                      <a:r>
                        <a:rPr lang="cs-CZ" sz="1000" b="0" i="0" u="none" strike="noStrike">
                          <a:effectLst/>
                          <a:latin typeface="Arial" panose="020B0604020202020204" pitchFamily="34" charset="0"/>
                        </a:rPr>
                        <a:t>38,6</a:t>
                      </a:r>
                    </a:p>
                  </a:txBody>
                  <a:tcPr marL="7620" marR="7620" marT="7620" marB="0" anchor="b"/>
                </a:tc>
                <a:extLst>
                  <a:ext uri="{0D108BD9-81ED-4DB2-BD59-A6C34878D82A}">
                    <a16:rowId xmlns:a16="http://schemas.microsoft.com/office/drawing/2014/main" val="3700538281"/>
                  </a:ext>
                </a:extLst>
              </a:tr>
              <a:tr h="158547">
                <a:tc>
                  <a:txBody>
                    <a:bodyPr/>
                    <a:lstStyle/>
                    <a:p>
                      <a:pPr algn="l" fontAlgn="b"/>
                      <a:r>
                        <a:rPr lang="cs-CZ" sz="1000" b="0" i="0" u="none" strike="noStrike">
                          <a:effectLst/>
                          <a:latin typeface="Arial" panose="020B0604020202020204" pitchFamily="34" charset="0"/>
                        </a:rPr>
                        <a:t>Italy</a:t>
                      </a:r>
                    </a:p>
                  </a:txBody>
                  <a:tcPr marL="7620" marR="7620" marT="7620" marB="0" anchor="b"/>
                </a:tc>
                <a:tc>
                  <a:txBody>
                    <a:bodyPr/>
                    <a:lstStyle/>
                    <a:p>
                      <a:pPr algn="r" fontAlgn="b"/>
                      <a:r>
                        <a:rPr lang="cs-CZ" sz="1000" b="0" i="0" u="none" strike="noStrike">
                          <a:effectLst/>
                          <a:latin typeface="Arial" panose="020B0604020202020204" pitchFamily="34" charset="0"/>
                        </a:rPr>
                        <a:t>21,2</a:t>
                      </a:r>
                    </a:p>
                  </a:txBody>
                  <a:tcPr marL="7620" marR="7620" marT="7620" marB="0" anchor="b"/>
                </a:tc>
                <a:tc>
                  <a:txBody>
                    <a:bodyPr/>
                    <a:lstStyle/>
                    <a:p>
                      <a:pPr algn="r" fontAlgn="b"/>
                      <a:r>
                        <a:rPr lang="cs-CZ" sz="1000" b="0" i="0" u="none" strike="noStrike">
                          <a:effectLst/>
                          <a:latin typeface="Arial" panose="020B0604020202020204" pitchFamily="34" charset="0"/>
                        </a:rPr>
                        <a:t>25,3</a:t>
                      </a:r>
                    </a:p>
                  </a:txBody>
                  <a:tcPr marL="7620" marR="7620" marT="7620" marB="0" anchor="b"/>
                </a:tc>
                <a:tc>
                  <a:txBody>
                    <a:bodyPr/>
                    <a:lstStyle/>
                    <a:p>
                      <a:pPr algn="r" fontAlgn="b"/>
                      <a:r>
                        <a:rPr lang="cs-CZ" sz="1000" b="0" i="0" u="none" strike="noStrike">
                          <a:effectLst/>
                          <a:latin typeface="Arial" panose="020B0604020202020204" pitchFamily="34" charset="0"/>
                        </a:rPr>
                        <a:t>27,9</a:t>
                      </a:r>
                    </a:p>
                  </a:txBody>
                  <a:tcPr marL="7620" marR="7620" marT="7620" marB="0" anchor="b"/>
                </a:tc>
                <a:tc>
                  <a:txBody>
                    <a:bodyPr/>
                    <a:lstStyle/>
                    <a:p>
                      <a:pPr algn="r" fontAlgn="b"/>
                      <a:r>
                        <a:rPr lang="cs-CZ" sz="1000" b="0" i="0" u="none" strike="noStrike">
                          <a:effectLst/>
                          <a:latin typeface="Arial" panose="020B0604020202020204" pitchFamily="34" charset="0"/>
                        </a:rPr>
                        <a:t>29,2</a:t>
                      </a:r>
                    </a:p>
                  </a:txBody>
                  <a:tcPr marL="7620" marR="7620" marT="7620" marB="0" anchor="b"/>
                </a:tc>
                <a:tc>
                  <a:txBody>
                    <a:bodyPr/>
                    <a:lstStyle/>
                    <a:p>
                      <a:pPr algn="r" fontAlgn="b"/>
                      <a:r>
                        <a:rPr lang="cs-CZ" sz="1000" b="0" i="0" u="none" strike="noStrike">
                          <a:effectLst/>
                          <a:latin typeface="Arial" panose="020B0604020202020204" pitchFamily="34" charset="0"/>
                        </a:rPr>
                        <a:t>35,3</a:t>
                      </a:r>
                    </a:p>
                  </a:txBody>
                  <a:tcPr marL="7620" marR="7620" marT="7620" marB="0" anchor="b"/>
                </a:tc>
                <a:tc>
                  <a:txBody>
                    <a:bodyPr/>
                    <a:lstStyle/>
                    <a:p>
                      <a:pPr algn="r" fontAlgn="b"/>
                      <a:r>
                        <a:rPr lang="cs-CZ" sz="1000" b="0" i="0" u="none" strike="noStrike">
                          <a:effectLst/>
                          <a:latin typeface="Arial" panose="020B0604020202020204" pitchFamily="34" charset="0"/>
                        </a:rPr>
                        <a:t>40,0</a:t>
                      </a:r>
                    </a:p>
                  </a:txBody>
                  <a:tcPr marL="7620" marR="7620" marT="7620" marB="0" anchor="b"/>
                </a:tc>
                <a:tc>
                  <a:txBody>
                    <a:bodyPr/>
                    <a:lstStyle/>
                    <a:p>
                      <a:pPr algn="r" fontAlgn="b"/>
                      <a:r>
                        <a:rPr lang="cs-CZ" sz="1000" b="0" i="0" u="none" strike="noStrike">
                          <a:effectLst/>
                          <a:latin typeface="Arial" panose="020B0604020202020204" pitchFamily="34" charset="0"/>
                        </a:rPr>
                        <a:t>42,7</a:t>
                      </a:r>
                    </a:p>
                  </a:txBody>
                  <a:tcPr marL="7620" marR="7620" marT="7620" marB="0" anchor="b"/>
                </a:tc>
                <a:tc>
                  <a:txBody>
                    <a:bodyPr/>
                    <a:lstStyle/>
                    <a:p>
                      <a:pPr algn="r" fontAlgn="b"/>
                      <a:r>
                        <a:rPr lang="cs-CZ" sz="1000" b="0" i="0" u="none" strike="noStrike">
                          <a:effectLst/>
                          <a:latin typeface="Arial" panose="020B0604020202020204" pitchFamily="34" charset="0"/>
                        </a:rPr>
                        <a:t>40,3</a:t>
                      </a:r>
                    </a:p>
                  </a:txBody>
                  <a:tcPr marL="7620" marR="7620" marT="7620" marB="0" anchor="b"/>
                </a:tc>
                <a:tc>
                  <a:txBody>
                    <a:bodyPr/>
                    <a:lstStyle/>
                    <a:p>
                      <a:pPr algn="r" fontAlgn="b"/>
                      <a:r>
                        <a:rPr lang="cs-CZ" sz="1000" b="0" i="0" u="none" strike="noStrike">
                          <a:effectLst/>
                          <a:latin typeface="Arial" panose="020B0604020202020204" pitchFamily="34" charset="0"/>
                        </a:rPr>
                        <a:t>37,8</a:t>
                      </a:r>
                    </a:p>
                  </a:txBody>
                  <a:tcPr marL="7620" marR="7620" marT="7620" marB="0" anchor="b"/>
                </a:tc>
                <a:tc>
                  <a:txBody>
                    <a:bodyPr/>
                    <a:lstStyle/>
                    <a:p>
                      <a:pPr algn="r" fontAlgn="b"/>
                      <a:r>
                        <a:rPr lang="cs-CZ" sz="1000" b="0" i="0" u="none" strike="noStrike">
                          <a:effectLst/>
                          <a:latin typeface="Arial" panose="020B0604020202020204" pitchFamily="34" charset="0"/>
                        </a:rPr>
                        <a:t>34,7</a:t>
                      </a:r>
                    </a:p>
                  </a:txBody>
                  <a:tcPr marL="7620" marR="7620" marT="7620" marB="0" anchor="b"/>
                </a:tc>
                <a:extLst>
                  <a:ext uri="{0D108BD9-81ED-4DB2-BD59-A6C34878D82A}">
                    <a16:rowId xmlns:a16="http://schemas.microsoft.com/office/drawing/2014/main" val="2506021923"/>
                  </a:ext>
                </a:extLst>
              </a:tr>
              <a:tr h="158547">
                <a:tc>
                  <a:txBody>
                    <a:bodyPr/>
                    <a:lstStyle/>
                    <a:p>
                      <a:pPr algn="l" fontAlgn="b"/>
                      <a:r>
                        <a:rPr lang="cs-CZ" sz="1000" b="0" i="0" u="none" strike="noStrike">
                          <a:effectLst/>
                          <a:latin typeface="Arial" panose="020B0604020202020204" pitchFamily="34" charset="0"/>
                        </a:rPr>
                        <a:t>Cyprus</a:t>
                      </a:r>
                    </a:p>
                  </a:txBody>
                  <a:tcPr marL="7620" marR="7620" marT="7620" marB="0" anchor="b"/>
                </a:tc>
                <a:tc>
                  <a:txBody>
                    <a:bodyPr/>
                    <a:lstStyle/>
                    <a:p>
                      <a:pPr algn="r" fontAlgn="b"/>
                      <a:r>
                        <a:rPr lang="cs-CZ" sz="1000" b="0" i="0" u="none" strike="noStrike">
                          <a:effectLst/>
                          <a:latin typeface="Arial" panose="020B0604020202020204" pitchFamily="34" charset="0"/>
                        </a:rPr>
                        <a:t>9,0</a:t>
                      </a:r>
                    </a:p>
                  </a:txBody>
                  <a:tcPr marL="7620" marR="7620" marT="7620" marB="0" anchor="b"/>
                </a:tc>
                <a:tc>
                  <a:txBody>
                    <a:bodyPr/>
                    <a:lstStyle/>
                    <a:p>
                      <a:pPr algn="r" fontAlgn="b"/>
                      <a:r>
                        <a:rPr lang="cs-CZ" sz="1000" b="0" i="0" u="none" strike="noStrike">
                          <a:effectLst/>
                          <a:latin typeface="Arial" panose="020B0604020202020204" pitchFamily="34" charset="0"/>
                        </a:rPr>
                        <a:t>13,8</a:t>
                      </a:r>
                    </a:p>
                  </a:txBody>
                  <a:tcPr marL="7620" marR="7620" marT="7620" marB="0" anchor="b"/>
                </a:tc>
                <a:tc>
                  <a:txBody>
                    <a:bodyPr/>
                    <a:lstStyle/>
                    <a:p>
                      <a:pPr algn="r" fontAlgn="b"/>
                      <a:r>
                        <a:rPr lang="cs-CZ" sz="1000" b="0" i="0" u="none" strike="noStrike">
                          <a:effectLst/>
                          <a:latin typeface="Arial" panose="020B0604020202020204" pitchFamily="34" charset="0"/>
                        </a:rPr>
                        <a:t>16,6</a:t>
                      </a:r>
                    </a:p>
                  </a:txBody>
                  <a:tcPr marL="7620" marR="7620" marT="7620" marB="0" anchor="b"/>
                </a:tc>
                <a:tc>
                  <a:txBody>
                    <a:bodyPr/>
                    <a:lstStyle/>
                    <a:p>
                      <a:pPr algn="r" fontAlgn="b"/>
                      <a:r>
                        <a:rPr lang="cs-CZ" sz="1000" b="0" i="0" u="none" strike="noStrike">
                          <a:effectLst/>
                          <a:latin typeface="Arial" panose="020B0604020202020204" pitchFamily="34" charset="0"/>
                        </a:rPr>
                        <a:t>22,4</a:t>
                      </a:r>
                    </a:p>
                  </a:txBody>
                  <a:tcPr marL="7620" marR="7620" marT="7620" marB="0" anchor="b"/>
                </a:tc>
                <a:tc>
                  <a:txBody>
                    <a:bodyPr/>
                    <a:lstStyle/>
                    <a:p>
                      <a:pPr algn="r" fontAlgn="b"/>
                      <a:r>
                        <a:rPr lang="cs-CZ" sz="1000" b="0" i="0" u="none" strike="noStrike">
                          <a:effectLst/>
                          <a:latin typeface="Arial" panose="020B0604020202020204" pitchFamily="34" charset="0"/>
                        </a:rPr>
                        <a:t>27,7</a:t>
                      </a:r>
                    </a:p>
                  </a:txBody>
                  <a:tcPr marL="7620" marR="7620" marT="7620" marB="0" anchor="b"/>
                </a:tc>
                <a:tc>
                  <a:txBody>
                    <a:bodyPr/>
                    <a:lstStyle/>
                    <a:p>
                      <a:pPr algn="r" fontAlgn="b"/>
                      <a:r>
                        <a:rPr lang="cs-CZ" sz="1000" b="0" i="0" u="none" strike="noStrike">
                          <a:effectLst/>
                          <a:latin typeface="Arial" panose="020B0604020202020204" pitchFamily="34" charset="0"/>
                        </a:rPr>
                        <a:t>38,9</a:t>
                      </a:r>
                    </a:p>
                  </a:txBody>
                  <a:tcPr marL="7620" marR="7620" marT="7620" marB="0" anchor="b"/>
                </a:tc>
                <a:tc>
                  <a:txBody>
                    <a:bodyPr/>
                    <a:lstStyle/>
                    <a:p>
                      <a:pPr algn="r" fontAlgn="b"/>
                      <a:r>
                        <a:rPr lang="cs-CZ" sz="1000" b="0" i="0" u="none" strike="noStrike">
                          <a:effectLst/>
                          <a:latin typeface="Arial" panose="020B0604020202020204" pitchFamily="34" charset="0"/>
                        </a:rPr>
                        <a:t>36,0</a:t>
                      </a:r>
                    </a:p>
                  </a:txBody>
                  <a:tcPr marL="7620" marR="7620" marT="7620" marB="0" anchor="b"/>
                </a:tc>
                <a:tc>
                  <a:txBody>
                    <a:bodyPr/>
                    <a:lstStyle/>
                    <a:p>
                      <a:pPr algn="r" fontAlgn="b"/>
                      <a:r>
                        <a:rPr lang="cs-CZ" sz="1000" b="0" i="0" u="none" strike="noStrike">
                          <a:effectLst/>
                          <a:latin typeface="Arial" panose="020B0604020202020204" pitchFamily="34" charset="0"/>
                        </a:rPr>
                        <a:t>32,8</a:t>
                      </a:r>
                    </a:p>
                  </a:txBody>
                  <a:tcPr marL="7620" marR="7620" marT="7620" marB="0" anchor="b"/>
                </a:tc>
                <a:tc>
                  <a:txBody>
                    <a:bodyPr/>
                    <a:lstStyle/>
                    <a:p>
                      <a:pPr algn="r" fontAlgn="b"/>
                      <a:r>
                        <a:rPr lang="cs-CZ" sz="1000" b="0" i="0" u="none" strike="noStrike">
                          <a:effectLst/>
                          <a:latin typeface="Arial" panose="020B0604020202020204" pitchFamily="34" charset="0"/>
                        </a:rPr>
                        <a:t>29,1</a:t>
                      </a:r>
                    </a:p>
                  </a:txBody>
                  <a:tcPr marL="7620" marR="7620" marT="7620" marB="0" anchor="b"/>
                </a:tc>
                <a:tc>
                  <a:txBody>
                    <a:bodyPr/>
                    <a:lstStyle/>
                    <a:p>
                      <a:pPr algn="r" fontAlgn="b"/>
                      <a:r>
                        <a:rPr lang="cs-CZ" sz="1000" b="0" i="0" u="none" strike="noStrike">
                          <a:effectLst/>
                          <a:latin typeface="Arial" panose="020B0604020202020204" pitchFamily="34" charset="0"/>
                        </a:rPr>
                        <a:t>24,7</a:t>
                      </a:r>
                    </a:p>
                  </a:txBody>
                  <a:tcPr marL="7620" marR="7620" marT="7620" marB="0" anchor="b"/>
                </a:tc>
                <a:extLst>
                  <a:ext uri="{0D108BD9-81ED-4DB2-BD59-A6C34878D82A}">
                    <a16:rowId xmlns:a16="http://schemas.microsoft.com/office/drawing/2014/main" val="2597535191"/>
                  </a:ext>
                </a:extLst>
              </a:tr>
              <a:tr h="158547">
                <a:tc>
                  <a:txBody>
                    <a:bodyPr/>
                    <a:lstStyle/>
                    <a:p>
                      <a:pPr algn="l" fontAlgn="b"/>
                      <a:r>
                        <a:rPr lang="cs-CZ" sz="1000" b="0" i="0" u="none" strike="noStrike">
                          <a:effectLst/>
                          <a:latin typeface="Arial" panose="020B0604020202020204" pitchFamily="34" charset="0"/>
                        </a:rPr>
                        <a:t>Portugal</a:t>
                      </a:r>
                    </a:p>
                  </a:txBody>
                  <a:tcPr marL="7620" marR="7620" marT="7620" marB="0" anchor="b"/>
                </a:tc>
                <a:tc>
                  <a:txBody>
                    <a:bodyPr/>
                    <a:lstStyle/>
                    <a:p>
                      <a:pPr algn="r" fontAlgn="b"/>
                      <a:r>
                        <a:rPr lang="cs-CZ" sz="1000" b="0" i="0" u="none" strike="noStrike">
                          <a:effectLst/>
                          <a:latin typeface="Arial" panose="020B0604020202020204" pitchFamily="34" charset="0"/>
                        </a:rPr>
                        <a:t>21,6</a:t>
                      </a:r>
                    </a:p>
                  </a:txBody>
                  <a:tcPr marL="7620" marR="7620" marT="7620" marB="0" anchor="b"/>
                </a:tc>
                <a:tc>
                  <a:txBody>
                    <a:bodyPr/>
                    <a:lstStyle/>
                    <a:p>
                      <a:pPr algn="r" fontAlgn="b"/>
                      <a:r>
                        <a:rPr lang="cs-CZ" sz="1000" b="0" i="0" u="none" strike="noStrike">
                          <a:effectLst/>
                          <a:latin typeface="Arial" panose="020B0604020202020204" pitchFamily="34" charset="0"/>
                        </a:rPr>
                        <a:t>25,3</a:t>
                      </a:r>
                    </a:p>
                  </a:txBody>
                  <a:tcPr marL="7620" marR="7620" marT="7620" marB="0" anchor="b"/>
                </a:tc>
                <a:tc>
                  <a:txBody>
                    <a:bodyPr/>
                    <a:lstStyle/>
                    <a:p>
                      <a:pPr algn="r" fontAlgn="b"/>
                      <a:r>
                        <a:rPr lang="cs-CZ" sz="1000" b="0" i="0" u="none" strike="noStrike">
                          <a:effectLst/>
                          <a:latin typeface="Arial" panose="020B0604020202020204" pitchFamily="34" charset="0"/>
                        </a:rPr>
                        <a:t>28,2</a:t>
                      </a:r>
                    </a:p>
                  </a:txBody>
                  <a:tcPr marL="7620" marR="7620" marT="7620" marB="0" anchor="b"/>
                </a:tc>
                <a:tc>
                  <a:txBody>
                    <a:bodyPr/>
                    <a:lstStyle/>
                    <a:p>
                      <a:pPr algn="r" fontAlgn="b"/>
                      <a:r>
                        <a:rPr lang="cs-CZ" sz="1000" b="0" i="0" u="none" strike="noStrike">
                          <a:effectLst/>
                          <a:latin typeface="Arial" panose="020B0604020202020204" pitchFamily="34" charset="0"/>
                        </a:rPr>
                        <a:t>30,2</a:t>
                      </a:r>
                    </a:p>
                  </a:txBody>
                  <a:tcPr marL="7620" marR="7620" marT="7620" marB="0" anchor="b"/>
                </a:tc>
                <a:tc>
                  <a:txBody>
                    <a:bodyPr/>
                    <a:lstStyle/>
                    <a:p>
                      <a:pPr algn="r" fontAlgn="b"/>
                      <a:r>
                        <a:rPr lang="cs-CZ" sz="1000" b="0" i="0" u="none" strike="noStrike">
                          <a:effectLst/>
                          <a:latin typeface="Arial" panose="020B0604020202020204" pitchFamily="34" charset="0"/>
                        </a:rPr>
                        <a:t>38,0</a:t>
                      </a:r>
                    </a:p>
                  </a:txBody>
                  <a:tcPr marL="7620" marR="7620" marT="7620" marB="0" anchor="b"/>
                </a:tc>
                <a:tc>
                  <a:txBody>
                    <a:bodyPr/>
                    <a:lstStyle/>
                    <a:p>
                      <a:pPr algn="r" fontAlgn="b"/>
                      <a:r>
                        <a:rPr lang="cs-CZ" sz="1000" b="0" i="0" u="none" strike="noStrike">
                          <a:effectLst/>
                          <a:latin typeface="Arial" panose="020B0604020202020204" pitchFamily="34" charset="0"/>
                        </a:rPr>
                        <a:t>38,1</a:t>
                      </a:r>
                    </a:p>
                  </a:txBody>
                  <a:tcPr marL="7620" marR="7620" marT="7620" marB="0" anchor="b"/>
                </a:tc>
                <a:tc>
                  <a:txBody>
                    <a:bodyPr/>
                    <a:lstStyle/>
                    <a:p>
                      <a:pPr algn="r" fontAlgn="b"/>
                      <a:r>
                        <a:rPr lang="cs-CZ" sz="1000" b="0" i="0" u="none" strike="noStrike">
                          <a:effectLst/>
                          <a:latin typeface="Arial" panose="020B0604020202020204" pitchFamily="34" charset="0"/>
                        </a:rPr>
                        <a:t>34,7</a:t>
                      </a:r>
                    </a:p>
                  </a:txBody>
                  <a:tcPr marL="7620" marR="7620" marT="7620" marB="0" anchor="b"/>
                </a:tc>
                <a:tc>
                  <a:txBody>
                    <a:bodyPr/>
                    <a:lstStyle/>
                    <a:p>
                      <a:pPr algn="r" fontAlgn="b"/>
                      <a:r>
                        <a:rPr lang="cs-CZ" sz="1000" b="0" i="0" u="none" strike="noStrike">
                          <a:effectLst/>
                          <a:latin typeface="Arial" panose="020B0604020202020204" pitchFamily="34" charset="0"/>
                        </a:rPr>
                        <a:t>32,0</a:t>
                      </a:r>
                    </a:p>
                  </a:txBody>
                  <a:tcPr marL="7620" marR="7620" marT="7620" marB="0" anchor="b"/>
                </a:tc>
                <a:tc>
                  <a:txBody>
                    <a:bodyPr/>
                    <a:lstStyle/>
                    <a:p>
                      <a:pPr algn="r" fontAlgn="b"/>
                      <a:r>
                        <a:rPr lang="cs-CZ" sz="1000" b="0" i="0" u="none" strike="noStrike">
                          <a:effectLst/>
                          <a:latin typeface="Arial" panose="020B0604020202020204" pitchFamily="34" charset="0"/>
                        </a:rPr>
                        <a:t>28,2</a:t>
                      </a:r>
                    </a:p>
                  </a:txBody>
                  <a:tcPr marL="7620" marR="7620" marT="7620" marB="0" anchor="b"/>
                </a:tc>
                <a:tc>
                  <a:txBody>
                    <a:bodyPr/>
                    <a:lstStyle/>
                    <a:p>
                      <a:pPr algn="r" fontAlgn="b"/>
                      <a:r>
                        <a:rPr lang="cs-CZ" sz="1000" b="0" i="0" u="none" strike="noStrike">
                          <a:effectLst/>
                          <a:latin typeface="Arial" panose="020B0604020202020204" pitchFamily="34" charset="0"/>
                        </a:rPr>
                        <a:t>23,8</a:t>
                      </a:r>
                    </a:p>
                  </a:txBody>
                  <a:tcPr marL="7620" marR="7620" marT="7620" marB="0" anchor="b"/>
                </a:tc>
                <a:extLst>
                  <a:ext uri="{0D108BD9-81ED-4DB2-BD59-A6C34878D82A}">
                    <a16:rowId xmlns:a16="http://schemas.microsoft.com/office/drawing/2014/main" val="3625330749"/>
                  </a:ext>
                </a:extLst>
              </a:tr>
              <a:tr h="158547">
                <a:tc>
                  <a:txBody>
                    <a:bodyPr/>
                    <a:lstStyle/>
                    <a:p>
                      <a:pPr algn="l" fontAlgn="b"/>
                      <a:r>
                        <a:rPr lang="cs-CZ" sz="1000" b="0" i="0" u="none" strike="noStrike">
                          <a:effectLst/>
                          <a:latin typeface="Arial" panose="020B0604020202020204" pitchFamily="34" charset="0"/>
                        </a:rPr>
                        <a:t>France</a:t>
                      </a:r>
                    </a:p>
                  </a:txBody>
                  <a:tcPr marL="7620" marR="7620" marT="7620" marB="0" anchor="b"/>
                </a:tc>
                <a:tc>
                  <a:txBody>
                    <a:bodyPr/>
                    <a:lstStyle/>
                    <a:p>
                      <a:pPr algn="r" fontAlgn="b"/>
                      <a:r>
                        <a:rPr lang="cs-CZ" sz="1000" b="0" i="0" u="none" strike="noStrike">
                          <a:effectLst/>
                          <a:latin typeface="Arial" panose="020B0604020202020204" pitchFamily="34" charset="0"/>
                        </a:rPr>
                        <a:t>19,0</a:t>
                      </a:r>
                    </a:p>
                  </a:txBody>
                  <a:tcPr marL="7620" marR="7620" marT="7620" marB="0" anchor="b"/>
                </a:tc>
                <a:tc>
                  <a:txBody>
                    <a:bodyPr/>
                    <a:lstStyle/>
                    <a:p>
                      <a:pPr algn="r" fontAlgn="b"/>
                      <a:r>
                        <a:rPr lang="cs-CZ" sz="1000" b="0" i="0" u="none" strike="noStrike">
                          <a:effectLst/>
                          <a:latin typeface="Arial" panose="020B0604020202020204" pitchFamily="34" charset="0"/>
                        </a:rPr>
                        <a:t>23,6</a:t>
                      </a:r>
                    </a:p>
                  </a:txBody>
                  <a:tcPr marL="7620" marR="7620" marT="7620" marB="0" anchor="b"/>
                </a:tc>
                <a:tc>
                  <a:txBody>
                    <a:bodyPr/>
                    <a:lstStyle/>
                    <a:p>
                      <a:pPr algn="r" fontAlgn="b"/>
                      <a:r>
                        <a:rPr lang="cs-CZ" sz="1000" b="0" i="0" u="none" strike="noStrike">
                          <a:effectLst/>
                          <a:latin typeface="Arial" panose="020B0604020202020204" pitchFamily="34" charset="0"/>
                        </a:rPr>
                        <a:t>23,3</a:t>
                      </a:r>
                    </a:p>
                  </a:txBody>
                  <a:tcPr marL="7620" marR="7620" marT="7620" marB="0" anchor="b"/>
                </a:tc>
                <a:tc>
                  <a:txBody>
                    <a:bodyPr/>
                    <a:lstStyle/>
                    <a:p>
                      <a:pPr algn="r" fontAlgn="b"/>
                      <a:r>
                        <a:rPr lang="cs-CZ" sz="1000" b="0" i="0" u="none" strike="noStrike">
                          <a:effectLst/>
                          <a:latin typeface="Arial" panose="020B0604020202020204" pitchFamily="34" charset="0"/>
                        </a:rPr>
                        <a:t>22,6</a:t>
                      </a:r>
                    </a:p>
                  </a:txBody>
                  <a:tcPr marL="7620" marR="7620" marT="7620" marB="0" anchor="b"/>
                </a:tc>
                <a:tc>
                  <a:txBody>
                    <a:bodyPr/>
                    <a:lstStyle/>
                    <a:p>
                      <a:pPr algn="r" fontAlgn="b"/>
                      <a:r>
                        <a:rPr lang="cs-CZ" sz="1000" b="0" i="0" u="none" strike="noStrike">
                          <a:effectLst/>
                          <a:latin typeface="Arial" panose="020B0604020202020204" pitchFamily="34" charset="0"/>
                        </a:rPr>
                        <a:t>24,4</a:t>
                      </a:r>
                    </a:p>
                  </a:txBody>
                  <a:tcPr marL="7620" marR="7620" marT="7620" marB="0" anchor="b"/>
                </a:tc>
                <a:tc>
                  <a:txBody>
                    <a:bodyPr/>
                    <a:lstStyle/>
                    <a:p>
                      <a:pPr algn="r" fontAlgn="b"/>
                      <a:r>
                        <a:rPr lang="cs-CZ" sz="1000" b="0" i="0" u="none" strike="noStrike">
                          <a:effectLst/>
                          <a:latin typeface="Arial" panose="020B0604020202020204" pitchFamily="34" charset="0"/>
                        </a:rPr>
                        <a:t>24,9</a:t>
                      </a:r>
                    </a:p>
                  </a:txBody>
                  <a:tcPr marL="7620" marR="7620" marT="7620" marB="0" anchor="b"/>
                </a:tc>
                <a:tc>
                  <a:txBody>
                    <a:bodyPr/>
                    <a:lstStyle/>
                    <a:p>
                      <a:pPr algn="r" fontAlgn="b"/>
                      <a:r>
                        <a:rPr lang="cs-CZ" sz="1000" b="0" i="0" u="none" strike="noStrike">
                          <a:effectLst/>
                          <a:latin typeface="Arial" panose="020B0604020202020204" pitchFamily="34" charset="0"/>
                        </a:rPr>
                        <a:t>24,2</a:t>
                      </a:r>
                    </a:p>
                  </a:txBody>
                  <a:tcPr marL="7620" marR="7620" marT="7620" marB="0" anchor="b"/>
                </a:tc>
                <a:tc>
                  <a:txBody>
                    <a:bodyPr/>
                    <a:lstStyle/>
                    <a:p>
                      <a:pPr algn="r" fontAlgn="b"/>
                      <a:r>
                        <a:rPr lang="cs-CZ" sz="1000" b="0" i="0" u="none" strike="noStrike">
                          <a:effectLst/>
                          <a:latin typeface="Arial" panose="020B0604020202020204" pitchFamily="34" charset="0"/>
                        </a:rPr>
                        <a:t>24,7</a:t>
                      </a:r>
                    </a:p>
                  </a:txBody>
                  <a:tcPr marL="7620" marR="7620" marT="7620" marB="0" anchor="b"/>
                </a:tc>
                <a:tc>
                  <a:txBody>
                    <a:bodyPr/>
                    <a:lstStyle/>
                    <a:p>
                      <a:pPr algn="r" fontAlgn="b"/>
                      <a:r>
                        <a:rPr lang="cs-CZ" sz="1000" b="0" i="0" u="none" strike="noStrike">
                          <a:effectLst/>
                          <a:latin typeface="Arial" panose="020B0604020202020204" pitchFamily="34" charset="0"/>
                        </a:rPr>
                        <a:t>24,6</a:t>
                      </a:r>
                    </a:p>
                  </a:txBody>
                  <a:tcPr marL="7620" marR="7620" marT="7620" marB="0" anchor="b"/>
                </a:tc>
                <a:tc>
                  <a:txBody>
                    <a:bodyPr/>
                    <a:lstStyle/>
                    <a:p>
                      <a:pPr algn="r" fontAlgn="b"/>
                      <a:r>
                        <a:rPr lang="cs-CZ" sz="1000" b="0" i="0" u="none" strike="noStrike">
                          <a:effectLst/>
                          <a:latin typeface="Arial" panose="020B0604020202020204" pitchFamily="34" charset="0"/>
                        </a:rPr>
                        <a:t>22,3</a:t>
                      </a:r>
                    </a:p>
                  </a:txBody>
                  <a:tcPr marL="7620" marR="7620" marT="7620" marB="0" anchor="b"/>
                </a:tc>
                <a:extLst>
                  <a:ext uri="{0D108BD9-81ED-4DB2-BD59-A6C34878D82A}">
                    <a16:rowId xmlns:a16="http://schemas.microsoft.com/office/drawing/2014/main" val="3465041767"/>
                  </a:ext>
                </a:extLst>
              </a:tr>
              <a:tr h="158547">
                <a:tc>
                  <a:txBody>
                    <a:bodyPr/>
                    <a:lstStyle/>
                    <a:p>
                      <a:pPr algn="l" fontAlgn="b"/>
                      <a:r>
                        <a:rPr lang="cs-CZ" sz="1000" b="0" i="0" u="none" strike="noStrike">
                          <a:effectLst/>
                          <a:latin typeface="Arial" panose="020B0604020202020204" pitchFamily="34" charset="0"/>
                        </a:rPr>
                        <a:t>Finland</a:t>
                      </a:r>
                    </a:p>
                  </a:txBody>
                  <a:tcPr marL="7620" marR="7620" marT="7620" marB="0" anchor="b"/>
                </a:tc>
                <a:tc>
                  <a:txBody>
                    <a:bodyPr/>
                    <a:lstStyle/>
                    <a:p>
                      <a:pPr algn="r" fontAlgn="b"/>
                      <a:r>
                        <a:rPr lang="cs-CZ" sz="1000" b="0" i="0" u="none" strike="noStrike">
                          <a:effectLst/>
                          <a:latin typeface="Arial" panose="020B0604020202020204" pitchFamily="34" charset="0"/>
                        </a:rPr>
                        <a:t>16,5</a:t>
                      </a:r>
                    </a:p>
                  </a:txBody>
                  <a:tcPr marL="7620" marR="7620" marT="7620" marB="0" anchor="b"/>
                </a:tc>
                <a:tc>
                  <a:txBody>
                    <a:bodyPr/>
                    <a:lstStyle/>
                    <a:p>
                      <a:pPr algn="r" fontAlgn="b"/>
                      <a:r>
                        <a:rPr lang="cs-CZ" sz="1000" b="0" i="0" u="none" strike="noStrike">
                          <a:effectLst/>
                          <a:latin typeface="Arial" panose="020B0604020202020204" pitchFamily="34" charset="0"/>
                        </a:rPr>
                        <a:t>21,5</a:t>
                      </a:r>
                    </a:p>
                  </a:txBody>
                  <a:tcPr marL="7620" marR="7620" marT="7620" marB="0" anchor="b"/>
                </a:tc>
                <a:tc>
                  <a:txBody>
                    <a:bodyPr/>
                    <a:lstStyle/>
                    <a:p>
                      <a:pPr algn="r" fontAlgn="b"/>
                      <a:r>
                        <a:rPr lang="cs-CZ" sz="1000" b="0" i="0" u="none" strike="noStrike">
                          <a:effectLst/>
                          <a:latin typeface="Arial" panose="020B0604020202020204" pitchFamily="34" charset="0"/>
                        </a:rPr>
                        <a:t>21,4</a:t>
                      </a:r>
                    </a:p>
                  </a:txBody>
                  <a:tcPr marL="7620" marR="7620" marT="7620" marB="0" anchor="b"/>
                </a:tc>
                <a:tc>
                  <a:txBody>
                    <a:bodyPr/>
                    <a:lstStyle/>
                    <a:p>
                      <a:pPr algn="r" fontAlgn="b"/>
                      <a:r>
                        <a:rPr lang="cs-CZ" sz="1000" b="0" i="0" u="none" strike="noStrike">
                          <a:effectLst/>
                          <a:latin typeface="Arial" panose="020B0604020202020204" pitchFamily="34" charset="0"/>
                        </a:rPr>
                        <a:t>20,1</a:t>
                      </a:r>
                    </a:p>
                  </a:txBody>
                  <a:tcPr marL="7620" marR="7620" marT="7620" marB="0" anchor="b"/>
                </a:tc>
                <a:tc>
                  <a:txBody>
                    <a:bodyPr/>
                    <a:lstStyle/>
                    <a:p>
                      <a:pPr algn="r" fontAlgn="b"/>
                      <a:r>
                        <a:rPr lang="cs-CZ" sz="1000" b="0" i="0" u="none" strike="noStrike">
                          <a:effectLst/>
                          <a:latin typeface="Arial" panose="020B0604020202020204" pitchFamily="34" charset="0"/>
                        </a:rPr>
                        <a:t>19,0</a:t>
                      </a:r>
                    </a:p>
                  </a:txBody>
                  <a:tcPr marL="7620" marR="7620" marT="7620" marB="0" anchor="b"/>
                </a:tc>
                <a:tc>
                  <a:txBody>
                    <a:bodyPr/>
                    <a:lstStyle/>
                    <a:p>
                      <a:pPr algn="r" fontAlgn="b"/>
                      <a:r>
                        <a:rPr lang="cs-CZ" sz="1000" b="0" i="0" u="none" strike="noStrike">
                          <a:effectLst/>
                          <a:latin typeface="Arial" panose="020B0604020202020204" pitchFamily="34" charset="0"/>
                        </a:rPr>
                        <a:t>19,9</a:t>
                      </a:r>
                    </a:p>
                  </a:txBody>
                  <a:tcPr marL="7620" marR="7620" marT="7620" marB="0" anchor="b"/>
                </a:tc>
                <a:tc>
                  <a:txBody>
                    <a:bodyPr/>
                    <a:lstStyle/>
                    <a:p>
                      <a:pPr algn="r" fontAlgn="b"/>
                      <a:r>
                        <a:rPr lang="cs-CZ" sz="1000" b="0" i="0" u="none" strike="noStrike">
                          <a:effectLst/>
                          <a:latin typeface="Arial" panose="020B0604020202020204" pitchFamily="34" charset="0"/>
                        </a:rPr>
                        <a:t>20,5</a:t>
                      </a:r>
                    </a:p>
                  </a:txBody>
                  <a:tcPr marL="7620" marR="7620" marT="7620" marB="0" anchor="b"/>
                </a:tc>
                <a:tc>
                  <a:txBody>
                    <a:bodyPr/>
                    <a:lstStyle/>
                    <a:p>
                      <a:pPr algn="r" fontAlgn="b"/>
                      <a:r>
                        <a:rPr lang="cs-CZ" sz="1000" b="0" i="0" u="none" strike="noStrike">
                          <a:effectLst/>
                          <a:latin typeface="Arial" panose="020B0604020202020204" pitchFamily="34" charset="0"/>
                        </a:rPr>
                        <a:t>22,4</a:t>
                      </a:r>
                    </a:p>
                  </a:txBody>
                  <a:tcPr marL="7620" marR="7620" marT="7620" marB="0" anchor="b"/>
                </a:tc>
                <a:tc>
                  <a:txBody>
                    <a:bodyPr/>
                    <a:lstStyle/>
                    <a:p>
                      <a:pPr algn="r" fontAlgn="b"/>
                      <a:r>
                        <a:rPr lang="cs-CZ" sz="1000" b="0" i="0" u="none" strike="noStrike">
                          <a:effectLst/>
                          <a:latin typeface="Arial" panose="020B0604020202020204" pitchFamily="34" charset="0"/>
                        </a:rPr>
                        <a:t>20,1</a:t>
                      </a:r>
                    </a:p>
                  </a:txBody>
                  <a:tcPr marL="7620" marR="7620" marT="7620" marB="0" anchor="b"/>
                </a:tc>
                <a:tc>
                  <a:txBody>
                    <a:bodyPr/>
                    <a:lstStyle/>
                    <a:p>
                      <a:pPr algn="r" fontAlgn="b"/>
                      <a:r>
                        <a:rPr lang="cs-CZ" sz="1000" b="0" i="0" u="none" strike="noStrike">
                          <a:effectLst/>
                          <a:latin typeface="Arial" panose="020B0604020202020204" pitchFamily="34" charset="0"/>
                        </a:rPr>
                        <a:t>20,1</a:t>
                      </a:r>
                    </a:p>
                  </a:txBody>
                  <a:tcPr marL="7620" marR="7620" marT="7620" marB="0" anchor="b"/>
                </a:tc>
                <a:extLst>
                  <a:ext uri="{0D108BD9-81ED-4DB2-BD59-A6C34878D82A}">
                    <a16:rowId xmlns:a16="http://schemas.microsoft.com/office/drawing/2014/main" val="3226083453"/>
                  </a:ext>
                </a:extLst>
              </a:tr>
              <a:tr h="158547">
                <a:tc>
                  <a:txBody>
                    <a:bodyPr/>
                    <a:lstStyle/>
                    <a:p>
                      <a:pPr algn="l" fontAlgn="b"/>
                      <a:r>
                        <a:rPr lang="cs-CZ" sz="1000" b="0" i="0" u="none" strike="noStrike">
                          <a:effectLst/>
                          <a:latin typeface="Arial" panose="020B0604020202020204" pitchFamily="34" charset="0"/>
                        </a:rPr>
                        <a:t>Slovakia</a:t>
                      </a:r>
                    </a:p>
                  </a:txBody>
                  <a:tcPr marL="7620" marR="7620" marT="7620" marB="0" anchor="b"/>
                </a:tc>
                <a:tc>
                  <a:txBody>
                    <a:bodyPr/>
                    <a:lstStyle/>
                    <a:p>
                      <a:pPr algn="r" fontAlgn="b"/>
                      <a:r>
                        <a:rPr lang="cs-CZ" sz="1000" b="0" i="0" u="none" strike="noStrike">
                          <a:effectLst/>
                          <a:latin typeface="Arial" panose="020B0604020202020204" pitchFamily="34" charset="0"/>
                        </a:rPr>
                        <a:t>19,3</a:t>
                      </a:r>
                    </a:p>
                  </a:txBody>
                  <a:tcPr marL="7620" marR="7620" marT="7620" marB="0" anchor="b"/>
                </a:tc>
                <a:tc>
                  <a:txBody>
                    <a:bodyPr/>
                    <a:lstStyle/>
                    <a:p>
                      <a:pPr algn="r" fontAlgn="b"/>
                      <a:r>
                        <a:rPr lang="cs-CZ" sz="1000" b="0" i="0" u="none" strike="noStrike">
                          <a:effectLst/>
                          <a:latin typeface="Arial" panose="020B0604020202020204" pitchFamily="34" charset="0"/>
                        </a:rPr>
                        <a:t>27,6</a:t>
                      </a:r>
                    </a:p>
                  </a:txBody>
                  <a:tcPr marL="7620" marR="7620" marT="7620" marB="0" anchor="b"/>
                </a:tc>
                <a:tc>
                  <a:txBody>
                    <a:bodyPr/>
                    <a:lstStyle/>
                    <a:p>
                      <a:pPr algn="r" fontAlgn="b"/>
                      <a:r>
                        <a:rPr lang="cs-CZ" sz="1000" b="0" i="0" u="none" strike="noStrike">
                          <a:effectLst/>
                          <a:latin typeface="Arial" panose="020B0604020202020204" pitchFamily="34" charset="0"/>
                        </a:rPr>
                        <a:t>33,9</a:t>
                      </a:r>
                    </a:p>
                  </a:txBody>
                  <a:tcPr marL="7620" marR="7620" marT="7620" marB="0" anchor="b"/>
                </a:tc>
                <a:tc>
                  <a:txBody>
                    <a:bodyPr/>
                    <a:lstStyle/>
                    <a:p>
                      <a:pPr algn="r" fontAlgn="b"/>
                      <a:r>
                        <a:rPr lang="cs-CZ" sz="1000" b="0" i="0" u="none" strike="noStrike">
                          <a:effectLst/>
                          <a:latin typeface="Arial" panose="020B0604020202020204" pitchFamily="34" charset="0"/>
                        </a:rPr>
                        <a:t>33,7</a:t>
                      </a:r>
                    </a:p>
                  </a:txBody>
                  <a:tcPr marL="7620" marR="7620" marT="7620" marB="0" anchor="b"/>
                </a:tc>
                <a:tc>
                  <a:txBody>
                    <a:bodyPr/>
                    <a:lstStyle/>
                    <a:p>
                      <a:pPr algn="r" fontAlgn="b"/>
                      <a:r>
                        <a:rPr lang="cs-CZ" sz="1000" b="0" i="0" u="none" strike="noStrike">
                          <a:effectLst/>
                          <a:latin typeface="Arial" panose="020B0604020202020204" pitchFamily="34" charset="0"/>
                        </a:rPr>
                        <a:t>34,0</a:t>
                      </a:r>
                    </a:p>
                  </a:txBody>
                  <a:tcPr marL="7620" marR="7620" marT="7620" marB="0" anchor="b"/>
                </a:tc>
                <a:tc>
                  <a:txBody>
                    <a:bodyPr/>
                    <a:lstStyle/>
                    <a:p>
                      <a:pPr algn="r" fontAlgn="b"/>
                      <a:r>
                        <a:rPr lang="cs-CZ" sz="1000" b="0" i="0" u="none" strike="noStrike">
                          <a:effectLst/>
                          <a:latin typeface="Arial" panose="020B0604020202020204" pitchFamily="34" charset="0"/>
                        </a:rPr>
                        <a:t>33,7</a:t>
                      </a:r>
                    </a:p>
                  </a:txBody>
                  <a:tcPr marL="7620" marR="7620" marT="7620" marB="0" anchor="b"/>
                </a:tc>
                <a:tc>
                  <a:txBody>
                    <a:bodyPr/>
                    <a:lstStyle/>
                    <a:p>
                      <a:pPr algn="r" fontAlgn="b"/>
                      <a:r>
                        <a:rPr lang="cs-CZ" sz="1000" b="0" i="0" u="none" strike="noStrike">
                          <a:effectLst/>
                          <a:latin typeface="Arial" panose="020B0604020202020204" pitchFamily="34" charset="0"/>
                        </a:rPr>
                        <a:t>29,7</a:t>
                      </a:r>
                    </a:p>
                  </a:txBody>
                  <a:tcPr marL="7620" marR="7620" marT="7620" marB="0" anchor="b"/>
                </a:tc>
                <a:tc>
                  <a:txBody>
                    <a:bodyPr/>
                    <a:lstStyle/>
                    <a:p>
                      <a:pPr algn="r" fontAlgn="b"/>
                      <a:r>
                        <a:rPr lang="cs-CZ" sz="1000" b="0" i="0" u="none" strike="noStrike">
                          <a:effectLst/>
                          <a:latin typeface="Arial" panose="020B0604020202020204" pitchFamily="34" charset="0"/>
                        </a:rPr>
                        <a:t>26,5</a:t>
                      </a:r>
                    </a:p>
                  </a:txBody>
                  <a:tcPr marL="7620" marR="7620" marT="7620" marB="0" anchor="b"/>
                </a:tc>
                <a:tc>
                  <a:txBody>
                    <a:bodyPr/>
                    <a:lstStyle/>
                    <a:p>
                      <a:pPr algn="r" fontAlgn="b"/>
                      <a:r>
                        <a:rPr lang="cs-CZ" sz="1000" b="0" i="0" u="none" strike="noStrike">
                          <a:effectLst/>
                          <a:latin typeface="Arial" panose="020B0604020202020204" pitchFamily="34" charset="0"/>
                        </a:rPr>
                        <a:t>22,2</a:t>
                      </a:r>
                    </a:p>
                  </a:txBody>
                  <a:tcPr marL="7620" marR="7620" marT="7620" marB="0" anchor="b"/>
                </a:tc>
                <a:tc>
                  <a:txBody>
                    <a:bodyPr/>
                    <a:lstStyle/>
                    <a:p>
                      <a:pPr algn="r" fontAlgn="b"/>
                      <a:r>
                        <a:rPr lang="cs-CZ" sz="1000" b="0" i="0" u="none" strike="noStrike">
                          <a:effectLst/>
                          <a:latin typeface="Arial" panose="020B0604020202020204" pitchFamily="34" charset="0"/>
                        </a:rPr>
                        <a:t>18,9</a:t>
                      </a:r>
                    </a:p>
                  </a:txBody>
                  <a:tcPr marL="7620" marR="7620" marT="7620" marB="0" anchor="b"/>
                </a:tc>
                <a:extLst>
                  <a:ext uri="{0D108BD9-81ED-4DB2-BD59-A6C34878D82A}">
                    <a16:rowId xmlns:a16="http://schemas.microsoft.com/office/drawing/2014/main" val="1506832783"/>
                  </a:ext>
                </a:extLst>
              </a:tr>
              <a:tr h="158547">
                <a:tc>
                  <a:txBody>
                    <a:bodyPr/>
                    <a:lstStyle/>
                    <a:p>
                      <a:pPr algn="l" fontAlgn="b"/>
                      <a:r>
                        <a:rPr lang="cs-CZ" sz="1000" b="0" i="0" u="none" strike="noStrike">
                          <a:effectLst/>
                          <a:latin typeface="Arial" panose="020B0604020202020204" pitchFamily="34" charset="0"/>
                        </a:rPr>
                        <a:t>Euro area (19 countries)</a:t>
                      </a:r>
                    </a:p>
                  </a:txBody>
                  <a:tcPr marL="7620" marR="7620" marT="7620" marB="0" anchor="b"/>
                </a:tc>
                <a:tc>
                  <a:txBody>
                    <a:bodyPr/>
                    <a:lstStyle/>
                    <a:p>
                      <a:pPr algn="r" fontAlgn="b"/>
                      <a:r>
                        <a:rPr lang="cs-CZ" sz="1000" b="0" i="0" u="none" strike="noStrike">
                          <a:effectLst/>
                          <a:latin typeface="Arial" panose="020B0604020202020204" pitchFamily="34" charset="0"/>
                        </a:rPr>
                        <a:t>16,1</a:t>
                      </a:r>
                    </a:p>
                  </a:txBody>
                  <a:tcPr marL="7620" marR="7620" marT="7620" marB="0" anchor="b"/>
                </a:tc>
                <a:tc>
                  <a:txBody>
                    <a:bodyPr/>
                    <a:lstStyle/>
                    <a:p>
                      <a:pPr algn="r" fontAlgn="b"/>
                      <a:r>
                        <a:rPr lang="cs-CZ" sz="1000" b="0" i="0" u="none" strike="noStrike">
                          <a:effectLst/>
                          <a:latin typeface="Arial" panose="020B0604020202020204" pitchFamily="34" charset="0"/>
                        </a:rPr>
                        <a:t>20,7</a:t>
                      </a:r>
                    </a:p>
                  </a:txBody>
                  <a:tcPr marL="7620" marR="7620" marT="7620" marB="0" anchor="b"/>
                </a:tc>
                <a:tc>
                  <a:txBody>
                    <a:bodyPr/>
                    <a:lstStyle/>
                    <a:p>
                      <a:pPr algn="r" fontAlgn="b"/>
                      <a:r>
                        <a:rPr lang="cs-CZ" sz="1000" b="0" i="0" u="none" strike="noStrike">
                          <a:effectLst/>
                          <a:latin typeface="Arial" panose="020B0604020202020204" pitchFamily="34" charset="0"/>
                        </a:rPr>
                        <a:t>21,5</a:t>
                      </a:r>
                    </a:p>
                  </a:txBody>
                  <a:tcPr marL="7620" marR="7620" marT="7620" marB="0" anchor="b"/>
                </a:tc>
                <a:tc>
                  <a:txBody>
                    <a:bodyPr/>
                    <a:lstStyle/>
                    <a:p>
                      <a:pPr algn="r" fontAlgn="b"/>
                      <a:r>
                        <a:rPr lang="cs-CZ" sz="1000" b="0" i="0" u="none" strike="noStrike">
                          <a:effectLst/>
                          <a:latin typeface="Arial" panose="020B0604020202020204" pitchFamily="34" charset="0"/>
                        </a:rPr>
                        <a:t>21,4</a:t>
                      </a:r>
                    </a:p>
                  </a:txBody>
                  <a:tcPr marL="7620" marR="7620" marT="7620" marB="0" anchor="b"/>
                </a:tc>
                <a:tc>
                  <a:txBody>
                    <a:bodyPr/>
                    <a:lstStyle/>
                    <a:p>
                      <a:pPr algn="r" fontAlgn="b"/>
                      <a:r>
                        <a:rPr lang="cs-CZ" sz="1000" b="0" i="0" u="none" strike="noStrike">
                          <a:effectLst/>
                          <a:latin typeface="Arial" panose="020B0604020202020204" pitchFamily="34" charset="0"/>
                        </a:rPr>
                        <a:t>23,6</a:t>
                      </a:r>
                    </a:p>
                  </a:txBody>
                  <a:tcPr marL="7620" marR="7620" marT="7620" marB="0" anchor="b"/>
                </a:tc>
                <a:tc>
                  <a:txBody>
                    <a:bodyPr/>
                    <a:lstStyle/>
                    <a:p>
                      <a:pPr algn="r" fontAlgn="b"/>
                      <a:r>
                        <a:rPr lang="cs-CZ" sz="1000" b="0" i="0" u="none" strike="noStrike">
                          <a:effectLst/>
                          <a:latin typeface="Arial" panose="020B0604020202020204" pitchFamily="34" charset="0"/>
                        </a:rPr>
                        <a:t>24,4</a:t>
                      </a:r>
                    </a:p>
                  </a:txBody>
                  <a:tcPr marL="7620" marR="7620" marT="7620" marB="0" anchor="b"/>
                </a:tc>
                <a:tc>
                  <a:txBody>
                    <a:bodyPr/>
                    <a:lstStyle/>
                    <a:p>
                      <a:pPr algn="r" fontAlgn="b"/>
                      <a:r>
                        <a:rPr lang="cs-CZ" sz="1000" b="0" i="0" u="none" strike="noStrike">
                          <a:effectLst/>
                          <a:latin typeface="Arial" panose="020B0604020202020204" pitchFamily="34" charset="0"/>
                        </a:rPr>
                        <a:t>23,7</a:t>
                      </a:r>
                    </a:p>
                  </a:txBody>
                  <a:tcPr marL="7620" marR="7620" marT="7620" marB="0" anchor="b"/>
                </a:tc>
                <a:tc>
                  <a:txBody>
                    <a:bodyPr/>
                    <a:lstStyle/>
                    <a:p>
                      <a:pPr algn="r" fontAlgn="b"/>
                      <a:r>
                        <a:rPr lang="cs-CZ" sz="1000" b="0" i="0" u="none" strike="noStrike">
                          <a:effectLst/>
                          <a:latin typeface="Arial" panose="020B0604020202020204" pitchFamily="34" charset="0"/>
                        </a:rPr>
                        <a:t>22,3</a:t>
                      </a:r>
                    </a:p>
                  </a:txBody>
                  <a:tcPr marL="7620" marR="7620" marT="7620" marB="0" anchor="b"/>
                </a:tc>
                <a:tc>
                  <a:txBody>
                    <a:bodyPr/>
                    <a:lstStyle/>
                    <a:p>
                      <a:pPr algn="r" fontAlgn="b"/>
                      <a:r>
                        <a:rPr lang="cs-CZ" sz="1000" b="0" i="0" u="none" strike="noStrike">
                          <a:effectLst/>
                          <a:latin typeface="Arial" panose="020B0604020202020204" pitchFamily="34" charset="0"/>
                        </a:rPr>
                        <a:t>20,9</a:t>
                      </a:r>
                    </a:p>
                  </a:txBody>
                  <a:tcPr marL="7620" marR="7620" marT="7620" marB="0" anchor="b"/>
                </a:tc>
                <a:tc>
                  <a:txBody>
                    <a:bodyPr/>
                    <a:lstStyle/>
                    <a:p>
                      <a:pPr algn="r" fontAlgn="b"/>
                      <a:r>
                        <a:rPr lang="cs-CZ" sz="1000" b="0" i="0" u="none" strike="noStrike">
                          <a:effectLst/>
                          <a:latin typeface="Arial" panose="020B0604020202020204" pitchFamily="34" charset="0"/>
                        </a:rPr>
                        <a:t>18,8</a:t>
                      </a:r>
                    </a:p>
                  </a:txBody>
                  <a:tcPr marL="7620" marR="7620" marT="7620" marB="0" anchor="b"/>
                </a:tc>
                <a:extLst>
                  <a:ext uri="{0D108BD9-81ED-4DB2-BD59-A6C34878D82A}">
                    <a16:rowId xmlns:a16="http://schemas.microsoft.com/office/drawing/2014/main" val="862167818"/>
                  </a:ext>
                </a:extLst>
              </a:tr>
              <a:tr h="158547">
                <a:tc>
                  <a:txBody>
                    <a:bodyPr/>
                    <a:lstStyle/>
                    <a:p>
                      <a:pPr algn="l" fontAlgn="b"/>
                      <a:r>
                        <a:rPr lang="cs-CZ" sz="1000" b="0" i="0" u="none" strike="noStrike">
                          <a:effectLst/>
                          <a:latin typeface="Arial" panose="020B0604020202020204" pitchFamily="34" charset="0"/>
                        </a:rPr>
                        <a:t>Sweden</a:t>
                      </a:r>
                    </a:p>
                  </a:txBody>
                  <a:tcPr marL="7620" marR="7620" marT="7620" marB="0" anchor="b"/>
                </a:tc>
                <a:tc>
                  <a:txBody>
                    <a:bodyPr/>
                    <a:lstStyle/>
                    <a:p>
                      <a:pPr algn="r" fontAlgn="b"/>
                      <a:r>
                        <a:rPr lang="cs-CZ" sz="1000" b="0" i="0" u="none" strike="noStrike">
                          <a:effectLst/>
                          <a:latin typeface="Arial" panose="020B0604020202020204" pitchFamily="34" charset="0"/>
                        </a:rPr>
                        <a:t>20,2</a:t>
                      </a:r>
                    </a:p>
                  </a:txBody>
                  <a:tcPr marL="7620" marR="7620" marT="7620" marB="0" anchor="b"/>
                </a:tc>
                <a:tc>
                  <a:txBody>
                    <a:bodyPr/>
                    <a:lstStyle/>
                    <a:p>
                      <a:pPr algn="r" fontAlgn="b"/>
                      <a:r>
                        <a:rPr lang="cs-CZ" sz="1000" b="0" i="0" u="none" strike="noStrike">
                          <a:effectLst/>
                          <a:latin typeface="Arial" panose="020B0604020202020204" pitchFamily="34" charset="0"/>
                        </a:rPr>
                        <a:t>25,0</a:t>
                      </a:r>
                    </a:p>
                  </a:txBody>
                  <a:tcPr marL="7620" marR="7620" marT="7620" marB="0" anchor="b"/>
                </a:tc>
                <a:tc>
                  <a:txBody>
                    <a:bodyPr/>
                    <a:lstStyle/>
                    <a:p>
                      <a:pPr algn="r" fontAlgn="b"/>
                      <a:r>
                        <a:rPr lang="cs-CZ" sz="1000" b="0" i="0" u="none" strike="noStrike">
                          <a:effectLst/>
                          <a:latin typeface="Arial" panose="020B0604020202020204" pitchFamily="34" charset="0"/>
                        </a:rPr>
                        <a:t>24,8</a:t>
                      </a:r>
                    </a:p>
                  </a:txBody>
                  <a:tcPr marL="7620" marR="7620" marT="7620" marB="0" anchor="b"/>
                </a:tc>
                <a:tc>
                  <a:txBody>
                    <a:bodyPr/>
                    <a:lstStyle/>
                    <a:p>
                      <a:pPr algn="r" fontAlgn="b"/>
                      <a:r>
                        <a:rPr lang="cs-CZ" sz="1000" b="0" i="0" u="none" strike="noStrike">
                          <a:effectLst/>
                          <a:latin typeface="Arial" panose="020B0604020202020204" pitchFamily="34" charset="0"/>
                        </a:rPr>
                        <a:t>22,8</a:t>
                      </a:r>
                    </a:p>
                  </a:txBody>
                  <a:tcPr marL="7620" marR="7620" marT="7620" marB="0" anchor="b"/>
                </a:tc>
                <a:tc>
                  <a:txBody>
                    <a:bodyPr/>
                    <a:lstStyle/>
                    <a:p>
                      <a:pPr algn="r" fontAlgn="b"/>
                      <a:r>
                        <a:rPr lang="cs-CZ" sz="1000" b="0" i="0" u="none" strike="noStrike">
                          <a:effectLst/>
                          <a:latin typeface="Arial" panose="020B0604020202020204" pitchFamily="34" charset="0"/>
                        </a:rPr>
                        <a:t>23,7</a:t>
                      </a:r>
                    </a:p>
                  </a:txBody>
                  <a:tcPr marL="7620" marR="7620" marT="7620" marB="0" anchor="b"/>
                </a:tc>
                <a:tc>
                  <a:txBody>
                    <a:bodyPr/>
                    <a:lstStyle/>
                    <a:p>
                      <a:pPr algn="r" fontAlgn="b"/>
                      <a:r>
                        <a:rPr lang="cs-CZ" sz="1000" b="0" i="0" u="none" strike="noStrike">
                          <a:effectLst/>
                          <a:latin typeface="Arial" panose="020B0604020202020204" pitchFamily="34" charset="0"/>
                        </a:rPr>
                        <a:t>23,6</a:t>
                      </a:r>
                    </a:p>
                  </a:txBody>
                  <a:tcPr marL="7620" marR="7620" marT="7620" marB="0" anchor="b"/>
                </a:tc>
                <a:tc>
                  <a:txBody>
                    <a:bodyPr/>
                    <a:lstStyle/>
                    <a:p>
                      <a:pPr algn="r" fontAlgn="b"/>
                      <a:r>
                        <a:rPr lang="cs-CZ" sz="1000" b="0" i="0" u="none" strike="noStrike">
                          <a:effectLst/>
                          <a:latin typeface="Arial" panose="020B0604020202020204" pitchFamily="34" charset="0"/>
                        </a:rPr>
                        <a:t>22,9</a:t>
                      </a:r>
                    </a:p>
                  </a:txBody>
                  <a:tcPr marL="7620" marR="7620" marT="7620" marB="0" anchor="b"/>
                </a:tc>
                <a:tc>
                  <a:txBody>
                    <a:bodyPr/>
                    <a:lstStyle/>
                    <a:p>
                      <a:pPr algn="r" fontAlgn="b"/>
                      <a:r>
                        <a:rPr lang="cs-CZ" sz="1000" b="0" i="0" u="none" strike="noStrike">
                          <a:effectLst/>
                          <a:latin typeface="Arial" panose="020B0604020202020204" pitchFamily="34" charset="0"/>
                        </a:rPr>
                        <a:t>20,4</a:t>
                      </a:r>
                    </a:p>
                  </a:txBody>
                  <a:tcPr marL="7620" marR="7620" marT="7620" marB="0" anchor="b"/>
                </a:tc>
                <a:tc>
                  <a:txBody>
                    <a:bodyPr/>
                    <a:lstStyle/>
                    <a:p>
                      <a:pPr algn="r" fontAlgn="b"/>
                      <a:r>
                        <a:rPr lang="cs-CZ" sz="1000" b="0" i="0" u="none" strike="noStrike">
                          <a:effectLst/>
                          <a:latin typeface="Arial" panose="020B0604020202020204" pitchFamily="34" charset="0"/>
                        </a:rPr>
                        <a:t>18,9</a:t>
                      </a:r>
                    </a:p>
                  </a:txBody>
                  <a:tcPr marL="7620" marR="7620" marT="7620" marB="0" anchor="b"/>
                </a:tc>
                <a:tc>
                  <a:txBody>
                    <a:bodyPr/>
                    <a:lstStyle/>
                    <a:p>
                      <a:pPr algn="r" fontAlgn="b"/>
                      <a:r>
                        <a:rPr lang="cs-CZ" sz="1000" b="0" i="0" u="none" strike="noStrike">
                          <a:effectLst/>
                          <a:latin typeface="Arial" panose="020B0604020202020204" pitchFamily="34" charset="0"/>
                        </a:rPr>
                        <a:t>17,8</a:t>
                      </a:r>
                    </a:p>
                  </a:txBody>
                  <a:tcPr marL="7620" marR="7620" marT="7620" marB="0" anchor="b"/>
                </a:tc>
                <a:extLst>
                  <a:ext uri="{0D108BD9-81ED-4DB2-BD59-A6C34878D82A}">
                    <a16:rowId xmlns:a16="http://schemas.microsoft.com/office/drawing/2014/main" val="2716887825"/>
                  </a:ext>
                </a:extLst>
              </a:tr>
              <a:tr h="158547">
                <a:tc>
                  <a:txBody>
                    <a:bodyPr/>
                    <a:lstStyle/>
                    <a:p>
                      <a:pPr algn="l" fontAlgn="b"/>
                      <a:r>
                        <a:rPr lang="cs-CZ" sz="1000" b="0" i="0" u="none" strike="noStrike" dirty="0" err="1">
                          <a:effectLst/>
                          <a:latin typeface="Arial" panose="020B0604020202020204" pitchFamily="34" charset="0"/>
                        </a:rPr>
                        <a:t>European</a:t>
                      </a:r>
                      <a:r>
                        <a:rPr lang="cs-CZ" sz="1000" b="0" i="0" u="none" strike="noStrike" dirty="0">
                          <a:effectLst/>
                          <a:latin typeface="Arial" panose="020B0604020202020204" pitchFamily="34" charset="0"/>
                        </a:rPr>
                        <a:t> Union</a:t>
                      </a:r>
                      <a:r>
                        <a:rPr lang="cs-CZ" sz="1000" b="0" i="0" u="none" strike="noStrike" baseline="0" dirty="0">
                          <a:effectLst/>
                          <a:latin typeface="Arial" panose="020B0604020202020204" pitchFamily="34" charset="0"/>
                        </a:rPr>
                        <a:t> 28</a:t>
                      </a:r>
                      <a:endParaRPr lang="cs-CZ" sz="1000" b="0" i="0" u="none" strike="noStrike" dirty="0">
                        <a:effectLst/>
                        <a:latin typeface="Arial" panose="020B0604020202020204" pitchFamily="34" charset="0"/>
                      </a:endParaRPr>
                    </a:p>
                  </a:txBody>
                  <a:tcPr marL="7620" marR="7620" marT="7620" marB="0" anchor="b"/>
                </a:tc>
                <a:tc>
                  <a:txBody>
                    <a:bodyPr/>
                    <a:lstStyle/>
                    <a:p>
                      <a:pPr algn="r" fontAlgn="b"/>
                      <a:r>
                        <a:rPr lang="cs-CZ" sz="1000" b="0" i="0" u="none" strike="noStrike">
                          <a:effectLst/>
                          <a:latin typeface="Arial" panose="020B0604020202020204" pitchFamily="34" charset="0"/>
                        </a:rPr>
                        <a:t>15,9</a:t>
                      </a:r>
                    </a:p>
                  </a:txBody>
                  <a:tcPr marL="7620" marR="7620" marT="7620" marB="0" anchor="b"/>
                </a:tc>
                <a:tc>
                  <a:txBody>
                    <a:bodyPr/>
                    <a:lstStyle/>
                    <a:p>
                      <a:pPr algn="r" fontAlgn="b"/>
                      <a:r>
                        <a:rPr lang="cs-CZ" sz="1000" b="0" i="0" u="none" strike="noStrike">
                          <a:effectLst/>
                          <a:latin typeface="Arial" panose="020B0604020202020204" pitchFamily="34" charset="0"/>
                        </a:rPr>
                        <a:t>20,3</a:t>
                      </a:r>
                    </a:p>
                  </a:txBody>
                  <a:tcPr marL="7620" marR="7620" marT="7620" marB="0" anchor="b"/>
                </a:tc>
                <a:tc>
                  <a:txBody>
                    <a:bodyPr/>
                    <a:lstStyle/>
                    <a:p>
                      <a:pPr algn="r" fontAlgn="b"/>
                      <a:r>
                        <a:rPr lang="cs-CZ" sz="1000" b="0" i="0" u="none" strike="noStrike">
                          <a:effectLst/>
                          <a:latin typeface="Arial" panose="020B0604020202020204" pitchFamily="34" charset="0"/>
                        </a:rPr>
                        <a:t>21,4</a:t>
                      </a:r>
                    </a:p>
                  </a:txBody>
                  <a:tcPr marL="7620" marR="7620" marT="7620" marB="0" anchor="b"/>
                </a:tc>
                <a:tc>
                  <a:txBody>
                    <a:bodyPr/>
                    <a:lstStyle/>
                    <a:p>
                      <a:pPr algn="r" fontAlgn="b"/>
                      <a:r>
                        <a:rPr lang="cs-CZ" sz="1000" b="0" i="0" u="none" strike="noStrike">
                          <a:effectLst/>
                          <a:latin typeface="Arial" panose="020B0604020202020204" pitchFamily="34" charset="0"/>
                        </a:rPr>
                        <a:t>21,8</a:t>
                      </a:r>
                    </a:p>
                  </a:txBody>
                  <a:tcPr marL="7620" marR="7620" marT="7620" marB="0" anchor="b"/>
                </a:tc>
                <a:tc>
                  <a:txBody>
                    <a:bodyPr/>
                    <a:lstStyle/>
                    <a:p>
                      <a:pPr algn="r" fontAlgn="b"/>
                      <a:r>
                        <a:rPr lang="cs-CZ" sz="1000" b="0" i="0" u="none" strike="noStrike">
                          <a:effectLst/>
                          <a:latin typeface="Arial" panose="020B0604020202020204" pitchFamily="34" charset="0"/>
                        </a:rPr>
                        <a:t>23,3</a:t>
                      </a:r>
                    </a:p>
                  </a:txBody>
                  <a:tcPr marL="7620" marR="7620" marT="7620" marB="0" anchor="b"/>
                </a:tc>
                <a:tc>
                  <a:txBody>
                    <a:bodyPr/>
                    <a:lstStyle/>
                    <a:p>
                      <a:pPr algn="r" fontAlgn="b"/>
                      <a:r>
                        <a:rPr lang="cs-CZ" sz="1000" b="0" i="0" u="none" strike="noStrike">
                          <a:effectLst/>
                          <a:latin typeface="Arial" panose="020B0604020202020204" pitchFamily="34" charset="0"/>
                        </a:rPr>
                        <a:t>23,8</a:t>
                      </a:r>
                    </a:p>
                  </a:txBody>
                  <a:tcPr marL="7620" marR="7620" marT="7620" marB="0" anchor="b"/>
                </a:tc>
                <a:tc>
                  <a:txBody>
                    <a:bodyPr/>
                    <a:lstStyle/>
                    <a:p>
                      <a:pPr algn="r" fontAlgn="b"/>
                      <a:r>
                        <a:rPr lang="cs-CZ" sz="1000" b="0" i="0" u="none" strike="noStrike">
                          <a:effectLst/>
                          <a:latin typeface="Arial" panose="020B0604020202020204" pitchFamily="34" charset="0"/>
                        </a:rPr>
                        <a:t>22,2</a:t>
                      </a:r>
                    </a:p>
                  </a:txBody>
                  <a:tcPr marL="7620" marR="7620" marT="7620" marB="0" anchor="b"/>
                </a:tc>
                <a:tc>
                  <a:txBody>
                    <a:bodyPr/>
                    <a:lstStyle/>
                    <a:p>
                      <a:pPr algn="r" fontAlgn="b"/>
                      <a:r>
                        <a:rPr lang="cs-CZ" sz="1000" b="0" i="0" u="none" strike="noStrike">
                          <a:effectLst/>
                          <a:latin typeface="Arial" panose="020B0604020202020204" pitchFamily="34" charset="0"/>
                        </a:rPr>
                        <a:t>20,3</a:t>
                      </a:r>
                    </a:p>
                  </a:txBody>
                  <a:tcPr marL="7620" marR="7620" marT="7620" marB="0" anchor="b"/>
                </a:tc>
                <a:tc>
                  <a:txBody>
                    <a:bodyPr/>
                    <a:lstStyle/>
                    <a:p>
                      <a:pPr algn="r" fontAlgn="b"/>
                      <a:r>
                        <a:rPr lang="cs-CZ" sz="1000" b="0" i="0" u="none" strike="noStrike">
                          <a:effectLst/>
                          <a:latin typeface="Arial" panose="020B0604020202020204" pitchFamily="34" charset="0"/>
                        </a:rPr>
                        <a:t>18,7</a:t>
                      </a:r>
                    </a:p>
                  </a:txBody>
                  <a:tcPr marL="7620" marR="7620" marT="7620" marB="0" anchor="b"/>
                </a:tc>
                <a:tc>
                  <a:txBody>
                    <a:bodyPr/>
                    <a:lstStyle/>
                    <a:p>
                      <a:pPr algn="r" fontAlgn="b"/>
                      <a:r>
                        <a:rPr lang="cs-CZ" sz="1000" b="0" i="0" u="none" strike="noStrike">
                          <a:effectLst/>
                          <a:latin typeface="Arial" panose="020B0604020202020204" pitchFamily="34" charset="0"/>
                        </a:rPr>
                        <a:t>16,8</a:t>
                      </a:r>
                    </a:p>
                  </a:txBody>
                  <a:tcPr marL="7620" marR="7620" marT="7620" marB="0" anchor="b"/>
                </a:tc>
                <a:extLst>
                  <a:ext uri="{0D108BD9-81ED-4DB2-BD59-A6C34878D82A}">
                    <a16:rowId xmlns:a16="http://schemas.microsoft.com/office/drawing/2014/main" val="881662412"/>
                  </a:ext>
                </a:extLst>
              </a:tr>
              <a:tr h="158547">
                <a:tc>
                  <a:txBody>
                    <a:bodyPr/>
                    <a:lstStyle/>
                    <a:p>
                      <a:pPr algn="l" fontAlgn="b"/>
                      <a:r>
                        <a:rPr lang="cs-CZ" sz="1000" b="0" i="0" u="none" strike="noStrike">
                          <a:effectLst/>
                          <a:latin typeface="Arial" panose="020B0604020202020204" pitchFamily="34" charset="0"/>
                        </a:rPr>
                        <a:t>Poland</a:t>
                      </a:r>
                    </a:p>
                  </a:txBody>
                  <a:tcPr marL="7620" marR="7620" marT="7620" marB="0" anchor="b"/>
                </a:tc>
                <a:tc>
                  <a:txBody>
                    <a:bodyPr/>
                    <a:lstStyle/>
                    <a:p>
                      <a:pPr algn="r" fontAlgn="b"/>
                      <a:r>
                        <a:rPr lang="cs-CZ" sz="1000" b="0" i="0" u="none" strike="noStrike">
                          <a:effectLst/>
                          <a:latin typeface="Arial" panose="020B0604020202020204" pitchFamily="34" charset="0"/>
                        </a:rPr>
                        <a:t>17,2</a:t>
                      </a:r>
                    </a:p>
                  </a:txBody>
                  <a:tcPr marL="7620" marR="7620" marT="7620" marB="0" anchor="b"/>
                </a:tc>
                <a:tc>
                  <a:txBody>
                    <a:bodyPr/>
                    <a:lstStyle/>
                    <a:p>
                      <a:pPr algn="r" fontAlgn="b"/>
                      <a:r>
                        <a:rPr lang="cs-CZ" sz="1000" b="0" i="0" u="none" strike="noStrike">
                          <a:effectLst/>
                          <a:latin typeface="Arial" panose="020B0604020202020204" pitchFamily="34" charset="0"/>
                        </a:rPr>
                        <a:t>20,6</a:t>
                      </a:r>
                    </a:p>
                  </a:txBody>
                  <a:tcPr marL="7620" marR="7620" marT="7620" marB="0" anchor="b"/>
                </a:tc>
                <a:tc>
                  <a:txBody>
                    <a:bodyPr/>
                    <a:lstStyle/>
                    <a:p>
                      <a:pPr algn="r" fontAlgn="b"/>
                      <a:r>
                        <a:rPr lang="cs-CZ" sz="1000" b="0" i="0" u="none" strike="noStrike">
                          <a:effectLst/>
                          <a:latin typeface="Arial" panose="020B0604020202020204" pitchFamily="34" charset="0"/>
                        </a:rPr>
                        <a:t>23,7</a:t>
                      </a:r>
                    </a:p>
                  </a:txBody>
                  <a:tcPr marL="7620" marR="7620" marT="7620" marB="0" anchor="b"/>
                </a:tc>
                <a:tc>
                  <a:txBody>
                    <a:bodyPr/>
                    <a:lstStyle/>
                    <a:p>
                      <a:pPr algn="r" fontAlgn="b"/>
                      <a:r>
                        <a:rPr lang="cs-CZ" sz="1000" b="0" i="0" u="none" strike="noStrike">
                          <a:effectLst/>
                          <a:latin typeface="Arial" panose="020B0604020202020204" pitchFamily="34" charset="0"/>
                        </a:rPr>
                        <a:t>25,8</a:t>
                      </a:r>
                    </a:p>
                  </a:txBody>
                  <a:tcPr marL="7620" marR="7620" marT="7620" marB="0" anchor="b"/>
                </a:tc>
                <a:tc>
                  <a:txBody>
                    <a:bodyPr/>
                    <a:lstStyle/>
                    <a:p>
                      <a:pPr algn="r" fontAlgn="b"/>
                      <a:r>
                        <a:rPr lang="cs-CZ" sz="1000" b="0" i="0" u="none" strike="noStrike">
                          <a:effectLst/>
                          <a:latin typeface="Arial" panose="020B0604020202020204" pitchFamily="34" charset="0"/>
                        </a:rPr>
                        <a:t>26,5</a:t>
                      </a:r>
                    </a:p>
                  </a:txBody>
                  <a:tcPr marL="7620" marR="7620" marT="7620" marB="0" anchor="b"/>
                </a:tc>
                <a:tc>
                  <a:txBody>
                    <a:bodyPr/>
                    <a:lstStyle/>
                    <a:p>
                      <a:pPr algn="r" fontAlgn="b"/>
                      <a:r>
                        <a:rPr lang="cs-CZ" sz="1000" b="0" i="0" u="none" strike="noStrike">
                          <a:effectLst/>
                          <a:latin typeface="Arial" panose="020B0604020202020204" pitchFamily="34" charset="0"/>
                        </a:rPr>
                        <a:t>27,3</a:t>
                      </a:r>
                    </a:p>
                  </a:txBody>
                  <a:tcPr marL="7620" marR="7620" marT="7620" marB="0" anchor="b"/>
                </a:tc>
                <a:tc>
                  <a:txBody>
                    <a:bodyPr/>
                    <a:lstStyle/>
                    <a:p>
                      <a:pPr algn="r" fontAlgn="b"/>
                      <a:r>
                        <a:rPr lang="cs-CZ" sz="1000" b="0" i="0" u="none" strike="noStrike">
                          <a:effectLst/>
                          <a:latin typeface="Arial" panose="020B0604020202020204" pitchFamily="34" charset="0"/>
                        </a:rPr>
                        <a:t>23,9</a:t>
                      </a:r>
                    </a:p>
                  </a:txBody>
                  <a:tcPr marL="7620" marR="7620" marT="7620" marB="0" anchor="b"/>
                </a:tc>
                <a:tc>
                  <a:txBody>
                    <a:bodyPr/>
                    <a:lstStyle/>
                    <a:p>
                      <a:pPr algn="r" fontAlgn="b"/>
                      <a:r>
                        <a:rPr lang="cs-CZ" sz="1000" b="0" i="0" u="none" strike="noStrike">
                          <a:effectLst/>
                          <a:latin typeface="Arial" panose="020B0604020202020204" pitchFamily="34" charset="0"/>
                        </a:rPr>
                        <a:t>20,8</a:t>
                      </a:r>
                    </a:p>
                  </a:txBody>
                  <a:tcPr marL="7620" marR="7620" marT="7620" marB="0" anchor="b"/>
                </a:tc>
                <a:tc>
                  <a:txBody>
                    <a:bodyPr/>
                    <a:lstStyle/>
                    <a:p>
                      <a:pPr algn="r" fontAlgn="b"/>
                      <a:r>
                        <a:rPr lang="cs-CZ" sz="1000" b="0" i="0" u="none" strike="noStrike">
                          <a:effectLst/>
                          <a:latin typeface="Arial" panose="020B0604020202020204" pitchFamily="34" charset="0"/>
                        </a:rPr>
                        <a:t>17,7</a:t>
                      </a:r>
                    </a:p>
                  </a:txBody>
                  <a:tcPr marL="7620" marR="7620" marT="7620" marB="0" anchor="b"/>
                </a:tc>
                <a:tc>
                  <a:txBody>
                    <a:bodyPr/>
                    <a:lstStyle/>
                    <a:p>
                      <a:pPr algn="r" fontAlgn="b"/>
                      <a:r>
                        <a:rPr lang="cs-CZ" sz="1000" b="0" i="0" u="none" strike="noStrike">
                          <a:effectLst/>
                          <a:latin typeface="Arial" panose="020B0604020202020204" pitchFamily="34" charset="0"/>
                        </a:rPr>
                        <a:t>14,8</a:t>
                      </a:r>
                    </a:p>
                  </a:txBody>
                  <a:tcPr marL="7620" marR="7620" marT="7620" marB="0" anchor="b"/>
                </a:tc>
                <a:extLst>
                  <a:ext uri="{0D108BD9-81ED-4DB2-BD59-A6C34878D82A}">
                    <a16:rowId xmlns:a16="http://schemas.microsoft.com/office/drawing/2014/main" val="2667429037"/>
                  </a:ext>
                </a:extLst>
              </a:tr>
              <a:tr h="158547">
                <a:tc>
                  <a:txBody>
                    <a:bodyPr/>
                    <a:lstStyle/>
                    <a:p>
                      <a:pPr algn="l" fontAlgn="b"/>
                      <a:r>
                        <a:rPr lang="cs-CZ" sz="1000" b="0" i="0" u="none" strike="noStrike">
                          <a:effectLst/>
                          <a:latin typeface="Arial" panose="020B0604020202020204" pitchFamily="34" charset="0"/>
                        </a:rPr>
                        <a:t>Ireland</a:t>
                      </a:r>
                    </a:p>
                  </a:txBody>
                  <a:tcPr marL="7620" marR="7620" marT="7620" marB="0" anchor="b"/>
                </a:tc>
                <a:tc>
                  <a:txBody>
                    <a:bodyPr/>
                    <a:lstStyle/>
                    <a:p>
                      <a:pPr algn="r" fontAlgn="b"/>
                      <a:r>
                        <a:rPr lang="cs-CZ" sz="1000" b="0" i="0" u="none" strike="noStrike">
                          <a:effectLst/>
                          <a:latin typeface="Arial" panose="020B0604020202020204" pitchFamily="34" charset="0"/>
                        </a:rPr>
                        <a:t>13,5</a:t>
                      </a:r>
                    </a:p>
                  </a:txBody>
                  <a:tcPr marL="7620" marR="7620" marT="7620" marB="0" anchor="b"/>
                </a:tc>
                <a:tc>
                  <a:txBody>
                    <a:bodyPr/>
                    <a:lstStyle/>
                    <a:p>
                      <a:pPr algn="r" fontAlgn="b"/>
                      <a:r>
                        <a:rPr lang="cs-CZ" sz="1000" b="0" i="0" u="none" strike="noStrike">
                          <a:effectLst/>
                          <a:latin typeface="Arial" panose="020B0604020202020204" pitchFamily="34" charset="0"/>
                        </a:rPr>
                        <a:t>24,5</a:t>
                      </a:r>
                    </a:p>
                  </a:txBody>
                  <a:tcPr marL="7620" marR="7620" marT="7620" marB="0" anchor="b"/>
                </a:tc>
                <a:tc>
                  <a:txBody>
                    <a:bodyPr/>
                    <a:lstStyle/>
                    <a:p>
                      <a:pPr algn="r" fontAlgn="b"/>
                      <a:r>
                        <a:rPr lang="cs-CZ" sz="1000" b="0" i="0" u="none" strike="noStrike">
                          <a:effectLst/>
                          <a:latin typeface="Arial" panose="020B0604020202020204" pitchFamily="34" charset="0"/>
                        </a:rPr>
                        <a:t>28,1</a:t>
                      </a:r>
                    </a:p>
                  </a:txBody>
                  <a:tcPr marL="7620" marR="7620" marT="7620" marB="0" anchor="b"/>
                </a:tc>
                <a:tc>
                  <a:txBody>
                    <a:bodyPr/>
                    <a:lstStyle/>
                    <a:p>
                      <a:pPr algn="r" fontAlgn="b"/>
                      <a:r>
                        <a:rPr lang="cs-CZ" sz="1000" b="0" i="0" u="none" strike="noStrike">
                          <a:effectLst/>
                          <a:latin typeface="Arial" panose="020B0604020202020204" pitchFamily="34" charset="0"/>
                        </a:rPr>
                        <a:t>29,6</a:t>
                      </a:r>
                    </a:p>
                  </a:txBody>
                  <a:tcPr marL="7620" marR="7620" marT="7620" marB="0" anchor="b"/>
                </a:tc>
                <a:tc>
                  <a:txBody>
                    <a:bodyPr/>
                    <a:lstStyle/>
                    <a:p>
                      <a:pPr algn="r" fontAlgn="b"/>
                      <a:r>
                        <a:rPr lang="cs-CZ" sz="1000" b="0" i="0" u="none" strike="noStrike">
                          <a:effectLst/>
                          <a:latin typeface="Arial" panose="020B0604020202020204" pitchFamily="34" charset="0"/>
                        </a:rPr>
                        <a:t>30,8</a:t>
                      </a:r>
                    </a:p>
                  </a:txBody>
                  <a:tcPr marL="7620" marR="7620" marT="7620" marB="0" anchor="b"/>
                </a:tc>
                <a:tc>
                  <a:txBody>
                    <a:bodyPr/>
                    <a:lstStyle/>
                    <a:p>
                      <a:pPr algn="r" fontAlgn="b"/>
                      <a:r>
                        <a:rPr lang="cs-CZ" sz="1000" b="0" i="0" u="none" strike="noStrike">
                          <a:effectLst/>
                          <a:latin typeface="Arial" panose="020B0604020202020204" pitchFamily="34" charset="0"/>
                        </a:rPr>
                        <a:t>26,7</a:t>
                      </a:r>
                    </a:p>
                  </a:txBody>
                  <a:tcPr marL="7620" marR="7620" marT="7620" marB="0" anchor="b"/>
                </a:tc>
                <a:tc>
                  <a:txBody>
                    <a:bodyPr/>
                    <a:lstStyle/>
                    <a:p>
                      <a:pPr algn="r" fontAlgn="b"/>
                      <a:r>
                        <a:rPr lang="cs-CZ" sz="1000" b="0" i="0" u="none" strike="noStrike">
                          <a:effectLst/>
                          <a:latin typeface="Arial" panose="020B0604020202020204" pitchFamily="34" charset="0"/>
                        </a:rPr>
                        <a:t>23,4</a:t>
                      </a:r>
                    </a:p>
                  </a:txBody>
                  <a:tcPr marL="7620" marR="7620" marT="7620" marB="0" anchor="b"/>
                </a:tc>
                <a:tc>
                  <a:txBody>
                    <a:bodyPr/>
                    <a:lstStyle/>
                    <a:p>
                      <a:pPr algn="r" fontAlgn="b"/>
                      <a:r>
                        <a:rPr lang="cs-CZ" sz="1000" b="0" i="0" u="none" strike="noStrike">
                          <a:effectLst/>
                          <a:latin typeface="Arial" panose="020B0604020202020204" pitchFamily="34" charset="0"/>
                        </a:rPr>
                        <a:t>20,2</a:t>
                      </a:r>
                    </a:p>
                  </a:txBody>
                  <a:tcPr marL="7620" marR="7620" marT="7620" marB="0" anchor="b"/>
                </a:tc>
                <a:tc>
                  <a:txBody>
                    <a:bodyPr/>
                    <a:lstStyle/>
                    <a:p>
                      <a:pPr algn="r" fontAlgn="b"/>
                      <a:r>
                        <a:rPr lang="cs-CZ" sz="1000" b="0" i="0" u="none" strike="noStrike">
                          <a:effectLst/>
                          <a:latin typeface="Arial" panose="020B0604020202020204" pitchFamily="34" charset="0"/>
                        </a:rPr>
                        <a:t>16,8</a:t>
                      </a:r>
                    </a:p>
                  </a:txBody>
                  <a:tcPr marL="7620" marR="7620" marT="7620" marB="0" anchor="b"/>
                </a:tc>
                <a:tc>
                  <a:txBody>
                    <a:bodyPr/>
                    <a:lstStyle/>
                    <a:p>
                      <a:pPr algn="r" fontAlgn="b"/>
                      <a:r>
                        <a:rPr lang="cs-CZ" sz="1000" b="0" i="0" u="none" strike="noStrike">
                          <a:effectLst/>
                          <a:latin typeface="Arial" panose="020B0604020202020204" pitchFamily="34" charset="0"/>
                        </a:rPr>
                        <a:t>14,4</a:t>
                      </a:r>
                    </a:p>
                  </a:txBody>
                  <a:tcPr marL="7620" marR="7620" marT="7620" marB="0" anchor="b"/>
                </a:tc>
                <a:extLst>
                  <a:ext uri="{0D108BD9-81ED-4DB2-BD59-A6C34878D82A}">
                    <a16:rowId xmlns:a16="http://schemas.microsoft.com/office/drawing/2014/main" val="789642286"/>
                  </a:ext>
                </a:extLst>
              </a:tr>
              <a:tr h="158547">
                <a:tc>
                  <a:txBody>
                    <a:bodyPr/>
                    <a:lstStyle/>
                    <a:p>
                      <a:pPr algn="l" fontAlgn="b"/>
                      <a:r>
                        <a:rPr lang="cs-CZ" sz="1000" b="0" i="0" u="none" strike="noStrike">
                          <a:effectLst/>
                          <a:latin typeface="Arial" panose="020B0604020202020204" pitchFamily="34" charset="0"/>
                        </a:rPr>
                        <a:t>United Kingdom</a:t>
                      </a:r>
                    </a:p>
                  </a:txBody>
                  <a:tcPr marL="7620" marR="7620" marT="7620" marB="0" anchor="b"/>
                </a:tc>
                <a:tc>
                  <a:txBody>
                    <a:bodyPr/>
                    <a:lstStyle/>
                    <a:p>
                      <a:pPr algn="r" fontAlgn="b"/>
                      <a:r>
                        <a:rPr lang="cs-CZ" sz="1000" b="0" i="0" u="none" strike="noStrike">
                          <a:effectLst/>
                          <a:latin typeface="Arial" panose="020B0604020202020204" pitchFamily="34" charset="0"/>
                        </a:rPr>
                        <a:t>15,0</a:t>
                      </a:r>
                    </a:p>
                  </a:txBody>
                  <a:tcPr marL="7620" marR="7620" marT="7620" marB="0" anchor="b"/>
                </a:tc>
                <a:tc>
                  <a:txBody>
                    <a:bodyPr/>
                    <a:lstStyle/>
                    <a:p>
                      <a:pPr algn="r" fontAlgn="b"/>
                      <a:r>
                        <a:rPr lang="cs-CZ" sz="1000" b="0" i="0" u="none" strike="noStrike">
                          <a:effectLst/>
                          <a:latin typeface="Arial" panose="020B0604020202020204" pitchFamily="34" charset="0"/>
                        </a:rPr>
                        <a:t>19,1</a:t>
                      </a:r>
                    </a:p>
                  </a:txBody>
                  <a:tcPr marL="7620" marR="7620" marT="7620" marB="0" anchor="b"/>
                </a:tc>
                <a:tc>
                  <a:txBody>
                    <a:bodyPr/>
                    <a:lstStyle/>
                    <a:p>
                      <a:pPr algn="r" fontAlgn="b"/>
                      <a:r>
                        <a:rPr lang="cs-CZ" sz="1000" b="0" i="0" u="none" strike="noStrike">
                          <a:effectLst/>
                          <a:latin typeface="Arial" panose="020B0604020202020204" pitchFamily="34" charset="0"/>
                        </a:rPr>
                        <a:t>19,9</a:t>
                      </a:r>
                    </a:p>
                  </a:txBody>
                  <a:tcPr marL="7620" marR="7620" marT="7620" marB="0" anchor="b"/>
                </a:tc>
                <a:tc>
                  <a:txBody>
                    <a:bodyPr/>
                    <a:lstStyle/>
                    <a:p>
                      <a:pPr algn="r" fontAlgn="b"/>
                      <a:r>
                        <a:rPr lang="cs-CZ" sz="1000" b="0" i="0" u="none" strike="noStrike">
                          <a:effectLst/>
                          <a:latin typeface="Arial" panose="020B0604020202020204" pitchFamily="34" charset="0"/>
                        </a:rPr>
                        <a:t>21,3</a:t>
                      </a:r>
                    </a:p>
                  </a:txBody>
                  <a:tcPr marL="7620" marR="7620" marT="7620" marB="0" anchor="b"/>
                </a:tc>
                <a:tc>
                  <a:txBody>
                    <a:bodyPr/>
                    <a:lstStyle/>
                    <a:p>
                      <a:pPr algn="r" fontAlgn="b"/>
                      <a:r>
                        <a:rPr lang="cs-CZ" sz="1000" b="0" i="0" u="none" strike="noStrike">
                          <a:effectLst/>
                          <a:latin typeface="Arial" panose="020B0604020202020204" pitchFamily="34" charset="0"/>
                        </a:rPr>
                        <a:t>21,2</a:t>
                      </a:r>
                    </a:p>
                  </a:txBody>
                  <a:tcPr marL="7620" marR="7620" marT="7620" marB="0" anchor="b"/>
                </a:tc>
                <a:tc>
                  <a:txBody>
                    <a:bodyPr/>
                    <a:lstStyle/>
                    <a:p>
                      <a:pPr algn="r" fontAlgn="b"/>
                      <a:r>
                        <a:rPr lang="cs-CZ" sz="1000" b="0" i="0" u="none" strike="noStrike">
                          <a:effectLst/>
                          <a:latin typeface="Arial" panose="020B0604020202020204" pitchFamily="34" charset="0"/>
                        </a:rPr>
                        <a:t>20,7</a:t>
                      </a:r>
                    </a:p>
                  </a:txBody>
                  <a:tcPr marL="7620" marR="7620" marT="7620" marB="0" anchor="b"/>
                </a:tc>
                <a:tc>
                  <a:txBody>
                    <a:bodyPr/>
                    <a:lstStyle/>
                    <a:p>
                      <a:pPr algn="r" fontAlgn="b"/>
                      <a:r>
                        <a:rPr lang="cs-CZ" sz="1000" b="0" i="0" u="none" strike="noStrike">
                          <a:effectLst/>
                          <a:latin typeface="Arial" panose="020B0604020202020204" pitchFamily="34" charset="0"/>
                        </a:rPr>
                        <a:t>17,0</a:t>
                      </a:r>
                    </a:p>
                  </a:txBody>
                  <a:tcPr marL="7620" marR="7620" marT="7620" marB="0" anchor="b"/>
                </a:tc>
                <a:tc>
                  <a:txBody>
                    <a:bodyPr/>
                    <a:lstStyle/>
                    <a:p>
                      <a:pPr algn="r" fontAlgn="b"/>
                      <a:r>
                        <a:rPr lang="cs-CZ" sz="1000" b="0" i="0" u="none" strike="noStrike">
                          <a:effectLst/>
                          <a:latin typeface="Arial" panose="020B0604020202020204" pitchFamily="34" charset="0"/>
                        </a:rPr>
                        <a:t>14,6</a:t>
                      </a:r>
                    </a:p>
                  </a:txBody>
                  <a:tcPr marL="7620" marR="7620" marT="7620" marB="0" anchor="b"/>
                </a:tc>
                <a:tc>
                  <a:txBody>
                    <a:bodyPr/>
                    <a:lstStyle/>
                    <a:p>
                      <a:pPr algn="r" fontAlgn="b"/>
                      <a:r>
                        <a:rPr lang="cs-CZ" sz="1000" b="0" i="0" u="none" strike="noStrike">
                          <a:effectLst/>
                          <a:latin typeface="Arial" panose="020B0604020202020204" pitchFamily="34" charset="0"/>
                        </a:rPr>
                        <a:t>13,0</a:t>
                      </a:r>
                    </a:p>
                  </a:txBody>
                  <a:tcPr marL="7620" marR="7620" marT="7620" marB="0" anchor="b"/>
                </a:tc>
                <a:tc>
                  <a:txBody>
                    <a:bodyPr/>
                    <a:lstStyle/>
                    <a:p>
                      <a:pPr algn="r" fontAlgn="b"/>
                      <a:r>
                        <a:rPr lang="cs-CZ" sz="1000" b="0" i="0" u="none" strike="noStrike">
                          <a:effectLst/>
                          <a:latin typeface="Arial" panose="020B0604020202020204" pitchFamily="34" charset="0"/>
                        </a:rPr>
                        <a:t>12,1</a:t>
                      </a:r>
                    </a:p>
                  </a:txBody>
                  <a:tcPr marL="7620" marR="7620" marT="7620" marB="0" anchor="b"/>
                </a:tc>
                <a:extLst>
                  <a:ext uri="{0D108BD9-81ED-4DB2-BD59-A6C34878D82A}">
                    <a16:rowId xmlns:a16="http://schemas.microsoft.com/office/drawing/2014/main" val="3489106877"/>
                  </a:ext>
                </a:extLst>
              </a:tr>
              <a:tr h="158547">
                <a:tc>
                  <a:txBody>
                    <a:bodyPr/>
                    <a:lstStyle/>
                    <a:p>
                      <a:pPr algn="l" fontAlgn="b"/>
                      <a:r>
                        <a:rPr lang="cs-CZ" sz="1000" b="0" i="0" u="none" strike="noStrike">
                          <a:effectLst/>
                          <a:latin typeface="Arial" panose="020B0604020202020204" pitchFamily="34" charset="0"/>
                        </a:rPr>
                        <a:t>Malta</a:t>
                      </a:r>
                    </a:p>
                  </a:txBody>
                  <a:tcPr marL="7620" marR="7620" marT="7620" marB="0" anchor="b"/>
                </a:tc>
                <a:tc>
                  <a:txBody>
                    <a:bodyPr/>
                    <a:lstStyle/>
                    <a:p>
                      <a:pPr algn="r" fontAlgn="b"/>
                      <a:r>
                        <a:rPr lang="cs-CZ" sz="1000" b="0" i="0" u="none" strike="noStrike">
                          <a:effectLst/>
                          <a:latin typeface="Arial" panose="020B0604020202020204" pitchFamily="34" charset="0"/>
                        </a:rPr>
                        <a:t>12,4</a:t>
                      </a:r>
                    </a:p>
                  </a:txBody>
                  <a:tcPr marL="7620" marR="7620" marT="7620" marB="0" anchor="b"/>
                </a:tc>
                <a:tc>
                  <a:txBody>
                    <a:bodyPr/>
                    <a:lstStyle/>
                    <a:p>
                      <a:pPr algn="r" fontAlgn="b"/>
                      <a:r>
                        <a:rPr lang="cs-CZ" sz="1000" b="0" i="0" u="none" strike="noStrike">
                          <a:effectLst/>
                          <a:latin typeface="Arial" panose="020B0604020202020204" pitchFamily="34" charset="0"/>
                        </a:rPr>
                        <a:t>15,2</a:t>
                      </a:r>
                    </a:p>
                  </a:txBody>
                  <a:tcPr marL="7620" marR="7620" marT="7620" marB="0" anchor="b"/>
                </a:tc>
                <a:tc>
                  <a:txBody>
                    <a:bodyPr/>
                    <a:lstStyle/>
                    <a:p>
                      <a:pPr algn="r" fontAlgn="b"/>
                      <a:r>
                        <a:rPr lang="cs-CZ" sz="1000" b="0" i="0" u="none" strike="noStrike">
                          <a:effectLst/>
                          <a:latin typeface="Arial" panose="020B0604020202020204" pitchFamily="34" charset="0"/>
                        </a:rPr>
                        <a:t>14,0</a:t>
                      </a:r>
                    </a:p>
                  </a:txBody>
                  <a:tcPr marL="7620" marR="7620" marT="7620" marB="0" anchor="b"/>
                </a:tc>
                <a:tc>
                  <a:txBody>
                    <a:bodyPr/>
                    <a:lstStyle/>
                    <a:p>
                      <a:pPr algn="r" fontAlgn="b"/>
                      <a:r>
                        <a:rPr lang="cs-CZ" sz="1000" b="0" i="0" u="none" strike="noStrike">
                          <a:effectLst/>
                          <a:latin typeface="Arial" panose="020B0604020202020204" pitchFamily="34" charset="0"/>
                        </a:rPr>
                        <a:t>14,0</a:t>
                      </a:r>
                    </a:p>
                  </a:txBody>
                  <a:tcPr marL="7620" marR="7620" marT="7620" marB="0" anchor="b"/>
                </a:tc>
                <a:tc>
                  <a:txBody>
                    <a:bodyPr/>
                    <a:lstStyle/>
                    <a:p>
                      <a:pPr algn="r" fontAlgn="b"/>
                      <a:r>
                        <a:rPr lang="cs-CZ" sz="1000" b="0" i="0" u="none" strike="noStrike">
                          <a:effectLst/>
                          <a:latin typeface="Arial" panose="020B0604020202020204" pitchFamily="34" charset="0"/>
                        </a:rPr>
                        <a:t>14,8</a:t>
                      </a:r>
                    </a:p>
                  </a:txBody>
                  <a:tcPr marL="7620" marR="7620" marT="7620" marB="0" anchor="b"/>
                </a:tc>
                <a:tc>
                  <a:txBody>
                    <a:bodyPr/>
                    <a:lstStyle/>
                    <a:p>
                      <a:pPr algn="r" fontAlgn="b"/>
                      <a:r>
                        <a:rPr lang="cs-CZ" sz="1000" b="0" i="0" u="none" strike="noStrike">
                          <a:effectLst/>
                          <a:latin typeface="Arial" panose="020B0604020202020204" pitchFamily="34" charset="0"/>
                        </a:rPr>
                        <a:t>13,7</a:t>
                      </a:r>
                    </a:p>
                  </a:txBody>
                  <a:tcPr marL="7620" marR="7620" marT="7620" marB="0" anchor="b"/>
                </a:tc>
                <a:tc>
                  <a:txBody>
                    <a:bodyPr/>
                    <a:lstStyle/>
                    <a:p>
                      <a:pPr algn="r" fontAlgn="b"/>
                      <a:r>
                        <a:rPr lang="cs-CZ" sz="1000" b="0" i="0" u="none" strike="noStrike">
                          <a:effectLst/>
                          <a:latin typeface="Arial" panose="020B0604020202020204" pitchFamily="34" charset="0"/>
                        </a:rPr>
                        <a:t>12,5</a:t>
                      </a:r>
                    </a:p>
                  </a:txBody>
                  <a:tcPr marL="7620" marR="7620" marT="7620" marB="0" anchor="b"/>
                </a:tc>
                <a:tc>
                  <a:txBody>
                    <a:bodyPr/>
                    <a:lstStyle/>
                    <a:p>
                      <a:pPr algn="r" fontAlgn="b"/>
                      <a:r>
                        <a:rPr lang="cs-CZ" sz="1000" b="0" i="0" u="none" strike="noStrike">
                          <a:effectLst/>
                          <a:latin typeface="Arial" panose="020B0604020202020204" pitchFamily="34" charset="0"/>
                        </a:rPr>
                        <a:t>12,6</a:t>
                      </a:r>
                    </a:p>
                  </a:txBody>
                  <a:tcPr marL="7620" marR="7620" marT="7620" marB="0" anchor="b"/>
                </a:tc>
                <a:tc>
                  <a:txBody>
                    <a:bodyPr/>
                    <a:lstStyle/>
                    <a:p>
                      <a:pPr algn="r" fontAlgn="b"/>
                      <a:r>
                        <a:rPr lang="cs-CZ" sz="1000" b="0" i="0" u="none" strike="noStrike">
                          <a:effectLst/>
                          <a:latin typeface="Arial" panose="020B0604020202020204" pitchFamily="34" charset="0"/>
                        </a:rPr>
                        <a:t>11,9</a:t>
                      </a:r>
                    </a:p>
                  </a:txBody>
                  <a:tcPr marL="7620" marR="7620" marT="7620" marB="0" anchor="b"/>
                </a:tc>
                <a:tc>
                  <a:txBody>
                    <a:bodyPr/>
                    <a:lstStyle/>
                    <a:p>
                      <a:pPr algn="r" fontAlgn="b"/>
                      <a:r>
                        <a:rPr lang="cs-CZ" sz="1000" b="0" i="0" u="none" strike="noStrike">
                          <a:effectLst/>
                          <a:latin typeface="Arial" panose="020B0604020202020204" pitchFamily="34" charset="0"/>
                        </a:rPr>
                        <a:t>11,3</a:t>
                      </a:r>
                    </a:p>
                  </a:txBody>
                  <a:tcPr marL="7620" marR="7620" marT="7620" marB="0" anchor="b"/>
                </a:tc>
                <a:extLst>
                  <a:ext uri="{0D108BD9-81ED-4DB2-BD59-A6C34878D82A}">
                    <a16:rowId xmlns:a16="http://schemas.microsoft.com/office/drawing/2014/main" val="2828622381"/>
                  </a:ext>
                </a:extLst>
              </a:tr>
              <a:tr h="158547">
                <a:tc>
                  <a:txBody>
                    <a:bodyPr/>
                    <a:lstStyle/>
                    <a:p>
                      <a:pPr algn="l" fontAlgn="b"/>
                      <a:r>
                        <a:rPr lang="cs-CZ" sz="1000" b="0" i="0" u="none" strike="noStrike">
                          <a:effectLst/>
                          <a:latin typeface="Arial" panose="020B0604020202020204" pitchFamily="34" charset="0"/>
                        </a:rPr>
                        <a:t>Hungary</a:t>
                      </a:r>
                    </a:p>
                  </a:txBody>
                  <a:tcPr marL="7620" marR="7620" marT="7620" marB="0" anchor="b"/>
                </a:tc>
                <a:tc>
                  <a:txBody>
                    <a:bodyPr/>
                    <a:lstStyle/>
                    <a:p>
                      <a:pPr algn="r" fontAlgn="b"/>
                      <a:r>
                        <a:rPr lang="cs-CZ" sz="1000" b="0" i="0" u="none" strike="noStrike">
                          <a:effectLst/>
                          <a:latin typeface="Arial" panose="020B0604020202020204" pitchFamily="34" charset="0"/>
                        </a:rPr>
                        <a:t>19,5</a:t>
                      </a:r>
                    </a:p>
                  </a:txBody>
                  <a:tcPr marL="7620" marR="7620" marT="7620" marB="0" anchor="b"/>
                </a:tc>
                <a:tc>
                  <a:txBody>
                    <a:bodyPr/>
                    <a:lstStyle/>
                    <a:p>
                      <a:pPr algn="r" fontAlgn="b"/>
                      <a:r>
                        <a:rPr lang="cs-CZ" sz="1000" b="0" i="0" u="none" strike="noStrike">
                          <a:effectLst/>
                          <a:latin typeface="Arial" panose="020B0604020202020204" pitchFamily="34" charset="0"/>
                        </a:rPr>
                        <a:t>26,4</a:t>
                      </a:r>
                    </a:p>
                  </a:txBody>
                  <a:tcPr marL="7620" marR="7620" marT="7620" marB="0" anchor="b"/>
                </a:tc>
                <a:tc>
                  <a:txBody>
                    <a:bodyPr/>
                    <a:lstStyle/>
                    <a:p>
                      <a:pPr algn="r" fontAlgn="b"/>
                      <a:r>
                        <a:rPr lang="cs-CZ" sz="1000" b="0" i="0" u="none" strike="noStrike">
                          <a:effectLst/>
                          <a:latin typeface="Arial" panose="020B0604020202020204" pitchFamily="34" charset="0"/>
                        </a:rPr>
                        <a:t>26,4</a:t>
                      </a:r>
                    </a:p>
                  </a:txBody>
                  <a:tcPr marL="7620" marR="7620" marT="7620" marB="0" anchor="b"/>
                </a:tc>
                <a:tc>
                  <a:txBody>
                    <a:bodyPr/>
                    <a:lstStyle/>
                    <a:p>
                      <a:pPr algn="r" fontAlgn="b"/>
                      <a:r>
                        <a:rPr lang="cs-CZ" sz="1000" b="0" i="0" u="none" strike="noStrike">
                          <a:effectLst/>
                          <a:latin typeface="Arial" panose="020B0604020202020204" pitchFamily="34" charset="0"/>
                        </a:rPr>
                        <a:t>26,0</a:t>
                      </a:r>
                    </a:p>
                  </a:txBody>
                  <a:tcPr marL="7620" marR="7620" marT="7620" marB="0" anchor="b"/>
                </a:tc>
                <a:tc>
                  <a:txBody>
                    <a:bodyPr/>
                    <a:lstStyle/>
                    <a:p>
                      <a:pPr algn="r" fontAlgn="b"/>
                      <a:r>
                        <a:rPr lang="cs-CZ" sz="1000" b="0" i="0" u="none" strike="noStrike">
                          <a:effectLst/>
                          <a:latin typeface="Arial" panose="020B0604020202020204" pitchFamily="34" charset="0"/>
                        </a:rPr>
                        <a:t>28,2</a:t>
                      </a:r>
                    </a:p>
                  </a:txBody>
                  <a:tcPr marL="7620" marR="7620" marT="7620" marB="0" anchor="b"/>
                </a:tc>
                <a:tc>
                  <a:txBody>
                    <a:bodyPr/>
                    <a:lstStyle/>
                    <a:p>
                      <a:pPr algn="r" fontAlgn="b"/>
                      <a:r>
                        <a:rPr lang="cs-CZ" sz="1000" b="0" i="0" u="none" strike="noStrike">
                          <a:effectLst/>
                          <a:latin typeface="Arial" panose="020B0604020202020204" pitchFamily="34" charset="0"/>
                        </a:rPr>
                        <a:t>26,6</a:t>
                      </a:r>
                    </a:p>
                  </a:txBody>
                  <a:tcPr marL="7620" marR="7620" marT="7620" marB="0" anchor="b"/>
                </a:tc>
                <a:tc>
                  <a:txBody>
                    <a:bodyPr/>
                    <a:lstStyle/>
                    <a:p>
                      <a:pPr algn="r" fontAlgn="b"/>
                      <a:r>
                        <a:rPr lang="cs-CZ" sz="1000" b="0" i="0" u="none" strike="noStrike">
                          <a:effectLst/>
                          <a:latin typeface="Arial" panose="020B0604020202020204" pitchFamily="34" charset="0"/>
                        </a:rPr>
                        <a:t>20,4</a:t>
                      </a:r>
                    </a:p>
                  </a:txBody>
                  <a:tcPr marL="7620" marR="7620" marT="7620" marB="0" anchor="b"/>
                </a:tc>
                <a:tc>
                  <a:txBody>
                    <a:bodyPr/>
                    <a:lstStyle/>
                    <a:p>
                      <a:pPr algn="r" fontAlgn="b"/>
                      <a:r>
                        <a:rPr lang="cs-CZ" sz="1000" b="0" i="0" u="none" strike="noStrike">
                          <a:effectLst/>
                          <a:latin typeface="Arial" panose="020B0604020202020204" pitchFamily="34" charset="0"/>
                        </a:rPr>
                        <a:t>17,3</a:t>
                      </a:r>
                    </a:p>
                  </a:txBody>
                  <a:tcPr marL="7620" marR="7620" marT="7620" marB="0" anchor="b"/>
                </a:tc>
                <a:tc>
                  <a:txBody>
                    <a:bodyPr/>
                    <a:lstStyle/>
                    <a:p>
                      <a:pPr algn="r" fontAlgn="b"/>
                      <a:r>
                        <a:rPr lang="cs-CZ" sz="1000" b="0" i="0" u="none" strike="noStrike">
                          <a:effectLst/>
                          <a:latin typeface="Arial" panose="020B0604020202020204" pitchFamily="34" charset="0"/>
                        </a:rPr>
                        <a:t>12,9</a:t>
                      </a:r>
                    </a:p>
                  </a:txBody>
                  <a:tcPr marL="7620" marR="7620" marT="7620" marB="0" anchor="b"/>
                </a:tc>
                <a:tc>
                  <a:txBody>
                    <a:bodyPr/>
                    <a:lstStyle/>
                    <a:p>
                      <a:pPr algn="r" fontAlgn="b"/>
                      <a:r>
                        <a:rPr lang="cs-CZ" sz="1000" b="0" i="0" u="none" strike="noStrike">
                          <a:effectLst/>
                          <a:latin typeface="Arial" panose="020B0604020202020204" pitchFamily="34" charset="0"/>
                        </a:rPr>
                        <a:t>10,7</a:t>
                      </a:r>
                    </a:p>
                  </a:txBody>
                  <a:tcPr marL="7620" marR="7620" marT="7620" marB="0" anchor="b"/>
                </a:tc>
                <a:extLst>
                  <a:ext uri="{0D108BD9-81ED-4DB2-BD59-A6C34878D82A}">
                    <a16:rowId xmlns:a16="http://schemas.microsoft.com/office/drawing/2014/main" val="43886400"/>
                  </a:ext>
                </a:extLst>
              </a:tr>
              <a:tr h="158547">
                <a:tc>
                  <a:txBody>
                    <a:bodyPr/>
                    <a:lstStyle/>
                    <a:p>
                      <a:pPr algn="l" fontAlgn="b"/>
                      <a:r>
                        <a:rPr lang="cs-CZ" sz="1000" b="0" i="0" u="none" strike="noStrike">
                          <a:effectLst/>
                          <a:latin typeface="Arial" panose="020B0604020202020204" pitchFamily="34" charset="0"/>
                        </a:rPr>
                        <a:t>Austria</a:t>
                      </a:r>
                    </a:p>
                  </a:txBody>
                  <a:tcPr marL="7620" marR="7620" marT="7620" marB="0" anchor="b"/>
                </a:tc>
                <a:tc>
                  <a:txBody>
                    <a:bodyPr/>
                    <a:lstStyle/>
                    <a:p>
                      <a:pPr algn="r" fontAlgn="b"/>
                      <a:r>
                        <a:rPr lang="cs-CZ" sz="1000" b="0" i="0" u="none" strike="noStrike">
                          <a:effectLst/>
                          <a:latin typeface="Arial" panose="020B0604020202020204" pitchFamily="34" charset="0"/>
                        </a:rPr>
                        <a:t>8,5</a:t>
                      </a:r>
                    </a:p>
                  </a:txBody>
                  <a:tcPr marL="7620" marR="7620" marT="7620" marB="0" anchor="b"/>
                </a:tc>
                <a:tc>
                  <a:txBody>
                    <a:bodyPr/>
                    <a:lstStyle/>
                    <a:p>
                      <a:pPr algn="r" fontAlgn="b"/>
                      <a:r>
                        <a:rPr lang="cs-CZ" sz="1000" b="0" i="0" u="none" strike="noStrike">
                          <a:effectLst/>
                          <a:latin typeface="Arial" panose="020B0604020202020204" pitchFamily="34" charset="0"/>
                        </a:rPr>
                        <a:t>10,7</a:t>
                      </a:r>
                    </a:p>
                  </a:txBody>
                  <a:tcPr marL="7620" marR="7620" marT="7620" marB="0" anchor="b"/>
                </a:tc>
                <a:tc>
                  <a:txBody>
                    <a:bodyPr/>
                    <a:lstStyle/>
                    <a:p>
                      <a:pPr algn="r" fontAlgn="b"/>
                      <a:r>
                        <a:rPr lang="cs-CZ" sz="1000" b="0" i="0" u="none" strike="noStrike">
                          <a:effectLst/>
                          <a:latin typeface="Arial" panose="020B0604020202020204" pitchFamily="34" charset="0"/>
                        </a:rPr>
                        <a:t>9,5</a:t>
                      </a:r>
                    </a:p>
                  </a:txBody>
                  <a:tcPr marL="7620" marR="7620" marT="7620" marB="0" anchor="b"/>
                </a:tc>
                <a:tc>
                  <a:txBody>
                    <a:bodyPr/>
                    <a:lstStyle/>
                    <a:p>
                      <a:pPr algn="r" fontAlgn="b"/>
                      <a:r>
                        <a:rPr lang="cs-CZ" sz="1000" b="0" i="0" u="none" strike="noStrike">
                          <a:effectLst/>
                          <a:latin typeface="Arial" panose="020B0604020202020204" pitchFamily="34" charset="0"/>
                        </a:rPr>
                        <a:t>8,9</a:t>
                      </a:r>
                    </a:p>
                  </a:txBody>
                  <a:tcPr marL="7620" marR="7620" marT="7620" marB="0" anchor="b"/>
                </a:tc>
                <a:tc>
                  <a:txBody>
                    <a:bodyPr/>
                    <a:lstStyle/>
                    <a:p>
                      <a:pPr algn="r" fontAlgn="b"/>
                      <a:r>
                        <a:rPr lang="cs-CZ" sz="1000" b="0" i="0" u="none" strike="noStrike">
                          <a:effectLst/>
                          <a:latin typeface="Arial" panose="020B0604020202020204" pitchFamily="34" charset="0"/>
                        </a:rPr>
                        <a:t>9,4</a:t>
                      </a:r>
                    </a:p>
                  </a:txBody>
                  <a:tcPr marL="7620" marR="7620" marT="7620" marB="0" anchor="b"/>
                </a:tc>
                <a:tc>
                  <a:txBody>
                    <a:bodyPr/>
                    <a:lstStyle/>
                    <a:p>
                      <a:pPr algn="r" fontAlgn="b"/>
                      <a:r>
                        <a:rPr lang="cs-CZ" sz="1000" b="0" i="0" u="none" strike="noStrike">
                          <a:effectLst/>
                          <a:latin typeface="Arial" panose="020B0604020202020204" pitchFamily="34" charset="0"/>
                        </a:rPr>
                        <a:t>9,7</a:t>
                      </a:r>
                    </a:p>
                  </a:txBody>
                  <a:tcPr marL="7620" marR="7620" marT="7620" marB="0" anchor="b"/>
                </a:tc>
                <a:tc>
                  <a:txBody>
                    <a:bodyPr/>
                    <a:lstStyle/>
                    <a:p>
                      <a:pPr algn="r" fontAlgn="b"/>
                      <a:r>
                        <a:rPr lang="cs-CZ" sz="1000" b="0" i="0" u="none" strike="noStrike">
                          <a:effectLst/>
                          <a:latin typeface="Arial" panose="020B0604020202020204" pitchFamily="34" charset="0"/>
                        </a:rPr>
                        <a:t>10,3</a:t>
                      </a:r>
                    </a:p>
                  </a:txBody>
                  <a:tcPr marL="7620" marR="7620" marT="7620" marB="0" anchor="b"/>
                </a:tc>
                <a:tc>
                  <a:txBody>
                    <a:bodyPr/>
                    <a:lstStyle/>
                    <a:p>
                      <a:pPr algn="r" fontAlgn="b"/>
                      <a:r>
                        <a:rPr lang="cs-CZ" sz="1000" b="0" i="0" u="none" strike="noStrike">
                          <a:effectLst/>
                          <a:latin typeface="Arial" panose="020B0604020202020204" pitchFamily="34" charset="0"/>
                        </a:rPr>
                        <a:t>10,6</a:t>
                      </a:r>
                    </a:p>
                  </a:txBody>
                  <a:tcPr marL="7620" marR="7620" marT="7620" marB="0" anchor="b"/>
                </a:tc>
                <a:tc>
                  <a:txBody>
                    <a:bodyPr/>
                    <a:lstStyle/>
                    <a:p>
                      <a:pPr algn="r" fontAlgn="b"/>
                      <a:r>
                        <a:rPr lang="cs-CZ" sz="1000" b="0" i="0" u="none" strike="noStrike">
                          <a:effectLst/>
                          <a:latin typeface="Arial" panose="020B0604020202020204" pitchFamily="34" charset="0"/>
                        </a:rPr>
                        <a:t>11,2</a:t>
                      </a:r>
                    </a:p>
                  </a:txBody>
                  <a:tcPr marL="7620" marR="7620" marT="7620" marB="0" anchor="b"/>
                </a:tc>
                <a:tc>
                  <a:txBody>
                    <a:bodyPr/>
                    <a:lstStyle/>
                    <a:p>
                      <a:pPr algn="r" fontAlgn="b"/>
                      <a:r>
                        <a:rPr lang="cs-CZ" sz="1000" b="0" i="0" u="none" strike="noStrike">
                          <a:effectLst/>
                          <a:latin typeface="Arial" panose="020B0604020202020204" pitchFamily="34" charset="0"/>
                        </a:rPr>
                        <a:t>9,8</a:t>
                      </a:r>
                    </a:p>
                  </a:txBody>
                  <a:tcPr marL="7620" marR="7620" marT="7620" marB="0" anchor="b"/>
                </a:tc>
                <a:extLst>
                  <a:ext uri="{0D108BD9-81ED-4DB2-BD59-A6C34878D82A}">
                    <a16:rowId xmlns:a16="http://schemas.microsoft.com/office/drawing/2014/main" val="788776941"/>
                  </a:ext>
                </a:extLst>
              </a:tr>
              <a:tr h="158547">
                <a:tc>
                  <a:txBody>
                    <a:bodyPr/>
                    <a:lstStyle/>
                    <a:p>
                      <a:pPr algn="l" fontAlgn="b"/>
                      <a:r>
                        <a:rPr lang="cs-CZ" sz="1000" b="0" i="0" u="none" strike="noStrike">
                          <a:effectLst/>
                          <a:latin typeface="Arial" panose="020B0604020202020204" pitchFamily="34" charset="0"/>
                        </a:rPr>
                        <a:t>United States</a:t>
                      </a:r>
                    </a:p>
                  </a:txBody>
                  <a:tcPr marL="7620" marR="7620" marT="7620" marB="0" anchor="b"/>
                </a:tc>
                <a:tc>
                  <a:txBody>
                    <a:bodyPr/>
                    <a:lstStyle/>
                    <a:p>
                      <a:pPr algn="r" fontAlgn="b"/>
                      <a:r>
                        <a:rPr lang="cs-CZ" sz="1000" b="0" i="0" u="none" strike="noStrike">
                          <a:effectLst/>
                          <a:latin typeface="Arial" panose="020B0604020202020204" pitchFamily="34" charset="0"/>
                        </a:rPr>
                        <a:t>12,8</a:t>
                      </a:r>
                    </a:p>
                  </a:txBody>
                  <a:tcPr marL="7620" marR="7620" marT="7620" marB="0" anchor="b"/>
                </a:tc>
                <a:tc>
                  <a:txBody>
                    <a:bodyPr/>
                    <a:lstStyle/>
                    <a:p>
                      <a:pPr algn="r" fontAlgn="b"/>
                      <a:r>
                        <a:rPr lang="cs-CZ" sz="1000" b="0" i="0" u="none" strike="noStrike">
                          <a:effectLst/>
                          <a:latin typeface="Arial" panose="020B0604020202020204" pitchFamily="34" charset="0"/>
                        </a:rPr>
                        <a:t>17,6</a:t>
                      </a:r>
                    </a:p>
                  </a:txBody>
                  <a:tcPr marL="7620" marR="7620" marT="7620" marB="0" anchor="b"/>
                </a:tc>
                <a:tc>
                  <a:txBody>
                    <a:bodyPr/>
                    <a:lstStyle/>
                    <a:p>
                      <a:pPr algn="r" fontAlgn="b"/>
                      <a:r>
                        <a:rPr lang="cs-CZ" sz="1000" b="0" i="0" u="none" strike="noStrike">
                          <a:effectLst/>
                          <a:latin typeface="Arial" panose="020B0604020202020204" pitchFamily="34" charset="0"/>
                        </a:rPr>
                        <a:t>18,4</a:t>
                      </a:r>
                    </a:p>
                  </a:txBody>
                  <a:tcPr marL="7620" marR="7620" marT="7620" marB="0" anchor="b"/>
                </a:tc>
                <a:tc>
                  <a:txBody>
                    <a:bodyPr/>
                    <a:lstStyle/>
                    <a:p>
                      <a:pPr algn="r" fontAlgn="b"/>
                      <a:r>
                        <a:rPr lang="cs-CZ" sz="1000" b="0" i="0" u="none" strike="noStrike">
                          <a:effectLst/>
                          <a:latin typeface="Arial" panose="020B0604020202020204" pitchFamily="34" charset="0"/>
                        </a:rPr>
                        <a:t>17,3</a:t>
                      </a:r>
                    </a:p>
                  </a:txBody>
                  <a:tcPr marL="7620" marR="7620" marT="7620" marB="0" anchor="b"/>
                </a:tc>
                <a:tc>
                  <a:txBody>
                    <a:bodyPr/>
                    <a:lstStyle/>
                    <a:p>
                      <a:pPr algn="r" fontAlgn="b"/>
                      <a:r>
                        <a:rPr lang="cs-CZ" sz="1000" b="0" i="0" u="none" strike="noStrike">
                          <a:effectLst/>
                          <a:latin typeface="Arial" panose="020B0604020202020204" pitchFamily="34" charset="0"/>
                        </a:rPr>
                        <a:t>16,2</a:t>
                      </a:r>
                    </a:p>
                  </a:txBody>
                  <a:tcPr marL="7620" marR="7620" marT="7620" marB="0" anchor="b"/>
                </a:tc>
                <a:tc>
                  <a:txBody>
                    <a:bodyPr/>
                    <a:lstStyle/>
                    <a:p>
                      <a:pPr algn="r" fontAlgn="b"/>
                      <a:r>
                        <a:rPr lang="cs-CZ" sz="1000" b="0" i="0" u="none" strike="noStrike">
                          <a:effectLst/>
                          <a:latin typeface="Arial" panose="020B0604020202020204" pitchFamily="34" charset="0"/>
                        </a:rPr>
                        <a:t>15,5</a:t>
                      </a:r>
                    </a:p>
                  </a:txBody>
                  <a:tcPr marL="7620" marR="7620" marT="7620" marB="0" anchor="b"/>
                </a:tc>
                <a:tc>
                  <a:txBody>
                    <a:bodyPr/>
                    <a:lstStyle/>
                    <a:p>
                      <a:pPr algn="r" fontAlgn="b"/>
                      <a:r>
                        <a:rPr lang="cs-CZ" sz="1000" b="0" i="0" u="none" strike="noStrike">
                          <a:effectLst/>
                          <a:latin typeface="Arial" panose="020B0604020202020204" pitchFamily="34" charset="0"/>
                        </a:rPr>
                        <a:t>13,4</a:t>
                      </a:r>
                    </a:p>
                  </a:txBody>
                  <a:tcPr marL="7620" marR="7620" marT="7620" marB="0" anchor="b"/>
                </a:tc>
                <a:tc>
                  <a:txBody>
                    <a:bodyPr/>
                    <a:lstStyle/>
                    <a:p>
                      <a:pPr algn="r" fontAlgn="b"/>
                      <a:r>
                        <a:rPr lang="cs-CZ" sz="1000" b="0" i="0" u="none" strike="noStrike">
                          <a:effectLst/>
                          <a:latin typeface="Arial" panose="020B0604020202020204" pitchFamily="34" charset="0"/>
                        </a:rPr>
                        <a:t>11,6</a:t>
                      </a:r>
                    </a:p>
                  </a:txBody>
                  <a:tcPr marL="7620" marR="7620" marT="7620" marB="0" anchor="b"/>
                </a:tc>
                <a:tc>
                  <a:txBody>
                    <a:bodyPr/>
                    <a:lstStyle/>
                    <a:p>
                      <a:pPr algn="r" fontAlgn="b"/>
                      <a:r>
                        <a:rPr lang="cs-CZ" sz="1000" b="0" i="0" u="none" strike="noStrike">
                          <a:effectLst/>
                          <a:latin typeface="Arial" panose="020B0604020202020204" pitchFamily="34" charset="0"/>
                        </a:rPr>
                        <a:t>10,4</a:t>
                      </a:r>
                    </a:p>
                  </a:txBody>
                  <a:tcPr marL="7620" marR="7620" marT="7620" marB="0" anchor="b"/>
                </a:tc>
                <a:tc>
                  <a:txBody>
                    <a:bodyPr/>
                    <a:lstStyle/>
                    <a:p>
                      <a:pPr algn="r" fontAlgn="b"/>
                      <a:r>
                        <a:rPr lang="cs-CZ" sz="1000" b="0" i="0" u="none" strike="noStrike">
                          <a:effectLst/>
                          <a:latin typeface="Arial" panose="020B0604020202020204" pitchFamily="34" charset="0"/>
                        </a:rPr>
                        <a:t>9,2</a:t>
                      </a:r>
                    </a:p>
                  </a:txBody>
                  <a:tcPr marL="7620" marR="7620" marT="7620" marB="0" anchor="b"/>
                </a:tc>
                <a:extLst>
                  <a:ext uri="{0D108BD9-81ED-4DB2-BD59-A6C34878D82A}">
                    <a16:rowId xmlns:a16="http://schemas.microsoft.com/office/drawing/2014/main" val="2454145668"/>
                  </a:ext>
                </a:extLst>
              </a:tr>
              <a:tr h="158547">
                <a:tc>
                  <a:txBody>
                    <a:bodyPr/>
                    <a:lstStyle/>
                    <a:p>
                      <a:pPr algn="l" fontAlgn="b"/>
                      <a:r>
                        <a:rPr lang="cs-CZ" sz="1000" b="0" i="0" u="none" strike="noStrike">
                          <a:effectLst/>
                          <a:latin typeface="Arial" panose="020B0604020202020204" pitchFamily="34" charset="0"/>
                        </a:rPr>
                        <a:t>Netherlands</a:t>
                      </a:r>
                    </a:p>
                  </a:txBody>
                  <a:tcPr marL="7620" marR="7620" marT="7620" marB="0" anchor="b"/>
                </a:tc>
                <a:tc>
                  <a:txBody>
                    <a:bodyPr/>
                    <a:lstStyle/>
                    <a:p>
                      <a:pPr algn="r" fontAlgn="b"/>
                      <a:r>
                        <a:rPr lang="cs-CZ" sz="1000" b="0" i="0" u="none" strike="noStrike">
                          <a:effectLst/>
                          <a:latin typeface="Arial" panose="020B0604020202020204" pitchFamily="34" charset="0"/>
                        </a:rPr>
                        <a:t>8,6</a:t>
                      </a:r>
                    </a:p>
                  </a:txBody>
                  <a:tcPr marL="7620" marR="7620" marT="7620" marB="0" anchor="b"/>
                </a:tc>
                <a:tc>
                  <a:txBody>
                    <a:bodyPr/>
                    <a:lstStyle/>
                    <a:p>
                      <a:pPr algn="r" fontAlgn="b"/>
                      <a:r>
                        <a:rPr lang="cs-CZ" sz="1000" b="0" i="0" u="none" strike="noStrike">
                          <a:effectLst/>
                          <a:latin typeface="Arial" panose="020B0604020202020204" pitchFamily="34" charset="0"/>
                        </a:rPr>
                        <a:t>10,2</a:t>
                      </a:r>
                    </a:p>
                  </a:txBody>
                  <a:tcPr marL="7620" marR="7620" marT="7620" marB="0" anchor="b"/>
                </a:tc>
                <a:tc>
                  <a:txBody>
                    <a:bodyPr/>
                    <a:lstStyle/>
                    <a:p>
                      <a:pPr algn="r" fontAlgn="b"/>
                      <a:r>
                        <a:rPr lang="cs-CZ" sz="1000" b="0" i="0" u="none" strike="noStrike">
                          <a:effectLst/>
                          <a:latin typeface="Arial" panose="020B0604020202020204" pitchFamily="34" charset="0"/>
                        </a:rPr>
                        <a:t>11,1</a:t>
                      </a:r>
                    </a:p>
                  </a:txBody>
                  <a:tcPr marL="7620" marR="7620" marT="7620" marB="0" anchor="b"/>
                </a:tc>
                <a:tc>
                  <a:txBody>
                    <a:bodyPr/>
                    <a:lstStyle/>
                    <a:p>
                      <a:pPr algn="r" fontAlgn="b"/>
                      <a:r>
                        <a:rPr lang="cs-CZ" sz="1000" b="0" i="0" u="none" strike="noStrike">
                          <a:effectLst/>
                          <a:latin typeface="Arial" panose="020B0604020202020204" pitchFamily="34" charset="0"/>
                        </a:rPr>
                        <a:t>10,0</a:t>
                      </a:r>
                    </a:p>
                  </a:txBody>
                  <a:tcPr marL="7620" marR="7620" marT="7620" marB="0" anchor="b"/>
                </a:tc>
                <a:tc>
                  <a:txBody>
                    <a:bodyPr/>
                    <a:lstStyle/>
                    <a:p>
                      <a:pPr algn="r" fontAlgn="b"/>
                      <a:r>
                        <a:rPr lang="cs-CZ" sz="1000" b="0" i="0" u="none" strike="noStrike">
                          <a:effectLst/>
                          <a:latin typeface="Arial" panose="020B0604020202020204" pitchFamily="34" charset="0"/>
                        </a:rPr>
                        <a:t>11,7</a:t>
                      </a:r>
                    </a:p>
                  </a:txBody>
                  <a:tcPr marL="7620" marR="7620" marT="7620" marB="0" anchor="b"/>
                </a:tc>
                <a:tc>
                  <a:txBody>
                    <a:bodyPr/>
                    <a:lstStyle/>
                    <a:p>
                      <a:pPr algn="r" fontAlgn="b"/>
                      <a:r>
                        <a:rPr lang="cs-CZ" sz="1000" b="0" i="0" u="none" strike="noStrike">
                          <a:effectLst/>
                          <a:latin typeface="Arial" panose="020B0604020202020204" pitchFamily="34" charset="0"/>
                        </a:rPr>
                        <a:t>13,2</a:t>
                      </a:r>
                    </a:p>
                  </a:txBody>
                  <a:tcPr marL="7620" marR="7620" marT="7620" marB="0" anchor="b"/>
                </a:tc>
                <a:tc>
                  <a:txBody>
                    <a:bodyPr/>
                    <a:lstStyle/>
                    <a:p>
                      <a:pPr algn="r" fontAlgn="b"/>
                      <a:r>
                        <a:rPr lang="cs-CZ" sz="1000" b="0" i="0" u="none" strike="noStrike">
                          <a:effectLst/>
                          <a:latin typeface="Arial" panose="020B0604020202020204" pitchFamily="34" charset="0"/>
                        </a:rPr>
                        <a:t>12,7</a:t>
                      </a:r>
                    </a:p>
                  </a:txBody>
                  <a:tcPr marL="7620" marR="7620" marT="7620" marB="0" anchor="b"/>
                </a:tc>
                <a:tc>
                  <a:txBody>
                    <a:bodyPr/>
                    <a:lstStyle/>
                    <a:p>
                      <a:pPr algn="r" fontAlgn="b"/>
                      <a:r>
                        <a:rPr lang="cs-CZ" sz="1000" b="0" i="0" u="none" strike="noStrike">
                          <a:effectLst/>
                          <a:latin typeface="Arial" panose="020B0604020202020204" pitchFamily="34" charset="0"/>
                        </a:rPr>
                        <a:t>11,3</a:t>
                      </a:r>
                    </a:p>
                  </a:txBody>
                  <a:tcPr marL="7620" marR="7620" marT="7620" marB="0" anchor="b"/>
                </a:tc>
                <a:tc>
                  <a:txBody>
                    <a:bodyPr/>
                    <a:lstStyle/>
                    <a:p>
                      <a:pPr algn="r" fontAlgn="b"/>
                      <a:r>
                        <a:rPr lang="cs-CZ" sz="1000" b="0" i="0" u="none" strike="noStrike">
                          <a:effectLst/>
                          <a:latin typeface="Arial" panose="020B0604020202020204" pitchFamily="34" charset="0"/>
                        </a:rPr>
                        <a:t>10,8</a:t>
                      </a:r>
                    </a:p>
                  </a:txBody>
                  <a:tcPr marL="7620" marR="7620" marT="7620" marB="0" anchor="b"/>
                </a:tc>
                <a:tc>
                  <a:txBody>
                    <a:bodyPr/>
                    <a:lstStyle/>
                    <a:p>
                      <a:pPr algn="r" fontAlgn="b"/>
                      <a:r>
                        <a:rPr lang="cs-CZ" sz="1000" b="0" i="0" u="none" strike="noStrike">
                          <a:effectLst/>
                          <a:latin typeface="Arial" panose="020B0604020202020204" pitchFamily="34" charset="0"/>
                        </a:rPr>
                        <a:t>8,9</a:t>
                      </a:r>
                    </a:p>
                  </a:txBody>
                  <a:tcPr marL="7620" marR="7620" marT="7620" marB="0" anchor="b"/>
                </a:tc>
                <a:extLst>
                  <a:ext uri="{0D108BD9-81ED-4DB2-BD59-A6C34878D82A}">
                    <a16:rowId xmlns:a16="http://schemas.microsoft.com/office/drawing/2014/main" val="3498631133"/>
                  </a:ext>
                </a:extLst>
              </a:tr>
              <a:tr h="158547">
                <a:tc>
                  <a:txBody>
                    <a:bodyPr/>
                    <a:lstStyle/>
                    <a:p>
                      <a:pPr algn="l" fontAlgn="b"/>
                      <a:r>
                        <a:rPr lang="cs-CZ" sz="1000" b="0" i="0" u="none" strike="noStrike">
                          <a:effectLst/>
                          <a:latin typeface="Arial" panose="020B0604020202020204" pitchFamily="34" charset="0"/>
                        </a:rPr>
                        <a:t>Czech Republic</a:t>
                      </a:r>
                    </a:p>
                  </a:txBody>
                  <a:tcPr marL="7620" marR="7620" marT="7620" marB="0" anchor="b"/>
                </a:tc>
                <a:tc>
                  <a:txBody>
                    <a:bodyPr/>
                    <a:lstStyle/>
                    <a:p>
                      <a:pPr algn="r" fontAlgn="b"/>
                      <a:r>
                        <a:rPr lang="cs-CZ" sz="1000" b="0" i="0" u="none" strike="noStrike">
                          <a:effectLst/>
                          <a:latin typeface="Arial" panose="020B0604020202020204" pitchFamily="34" charset="0"/>
                        </a:rPr>
                        <a:t>9,9</a:t>
                      </a:r>
                    </a:p>
                  </a:txBody>
                  <a:tcPr marL="7620" marR="7620" marT="7620" marB="0" anchor="b"/>
                </a:tc>
                <a:tc>
                  <a:txBody>
                    <a:bodyPr/>
                    <a:lstStyle/>
                    <a:p>
                      <a:pPr algn="r" fontAlgn="b"/>
                      <a:r>
                        <a:rPr lang="cs-CZ" sz="1000" b="0" i="0" u="none" strike="noStrike">
                          <a:effectLst/>
                          <a:latin typeface="Arial" panose="020B0604020202020204" pitchFamily="34" charset="0"/>
                        </a:rPr>
                        <a:t>16,6</a:t>
                      </a:r>
                    </a:p>
                  </a:txBody>
                  <a:tcPr marL="7620" marR="7620" marT="7620" marB="0" anchor="b"/>
                </a:tc>
                <a:tc>
                  <a:txBody>
                    <a:bodyPr/>
                    <a:lstStyle/>
                    <a:p>
                      <a:pPr algn="r" fontAlgn="b"/>
                      <a:r>
                        <a:rPr lang="cs-CZ" sz="1000" b="0" i="0" u="none" strike="noStrike">
                          <a:effectLst/>
                          <a:latin typeface="Arial" panose="020B0604020202020204" pitchFamily="34" charset="0"/>
                        </a:rPr>
                        <a:t>18,3</a:t>
                      </a:r>
                    </a:p>
                  </a:txBody>
                  <a:tcPr marL="7620" marR="7620" marT="7620" marB="0" anchor="b"/>
                </a:tc>
                <a:tc>
                  <a:txBody>
                    <a:bodyPr/>
                    <a:lstStyle/>
                    <a:p>
                      <a:pPr algn="r" fontAlgn="b"/>
                      <a:r>
                        <a:rPr lang="cs-CZ" sz="1000" b="0" i="0" u="none" strike="noStrike">
                          <a:effectLst/>
                          <a:latin typeface="Arial" panose="020B0604020202020204" pitchFamily="34" charset="0"/>
                        </a:rPr>
                        <a:t>18,1</a:t>
                      </a:r>
                    </a:p>
                  </a:txBody>
                  <a:tcPr marL="7620" marR="7620" marT="7620" marB="0" anchor="b"/>
                </a:tc>
                <a:tc>
                  <a:txBody>
                    <a:bodyPr/>
                    <a:lstStyle/>
                    <a:p>
                      <a:pPr algn="r" fontAlgn="b"/>
                      <a:r>
                        <a:rPr lang="cs-CZ" sz="1000" b="0" i="0" u="none" strike="noStrike">
                          <a:effectLst/>
                          <a:latin typeface="Arial" panose="020B0604020202020204" pitchFamily="34" charset="0"/>
                        </a:rPr>
                        <a:t>19,5</a:t>
                      </a:r>
                    </a:p>
                  </a:txBody>
                  <a:tcPr marL="7620" marR="7620" marT="7620" marB="0" anchor="b"/>
                </a:tc>
                <a:tc>
                  <a:txBody>
                    <a:bodyPr/>
                    <a:lstStyle/>
                    <a:p>
                      <a:pPr algn="r" fontAlgn="b"/>
                      <a:r>
                        <a:rPr lang="cs-CZ" sz="1000" b="0" i="0" u="none" strike="noStrike">
                          <a:effectLst/>
                          <a:latin typeface="Arial" panose="020B0604020202020204" pitchFamily="34" charset="0"/>
                        </a:rPr>
                        <a:t>18,9</a:t>
                      </a:r>
                    </a:p>
                  </a:txBody>
                  <a:tcPr marL="7620" marR="7620" marT="7620" marB="0" anchor="b"/>
                </a:tc>
                <a:tc>
                  <a:txBody>
                    <a:bodyPr/>
                    <a:lstStyle/>
                    <a:p>
                      <a:pPr algn="r" fontAlgn="b"/>
                      <a:r>
                        <a:rPr lang="cs-CZ" sz="1000" b="0" i="0" u="none" strike="noStrike">
                          <a:effectLst/>
                          <a:latin typeface="Arial" panose="020B0604020202020204" pitchFamily="34" charset="0"/>
                        </a:rPr>
                        <a:t>15,9</a:t>
                      </a:r>
                    </a:p>
                  </a:txBody>
                  <a:tcPr marL="7620" marR="7620" marT="7620" marB="0" anchor="b"/>
                </a:tc>
                <a:tc>
                  <a:txBody>
                    <a:bodyPr/>
                    <a:lstStyle/>
                    <a:p>
                      <a:pPr algn="r" fontAlgn="b"/>
                      <a:r>
                        <a:rPr lang="cs-CZ" sz="1000" b="0" i="0" u="none" strike="noStrike">
                          <a:effectLst/>
                          <a:latin typeface="Arial" panose="020B0604020202020204" pitchFamily="34" charset="0"/>
                        </a:rPr>
                        <a:t>12,6</a:t>
                      </a:r>
                    </a:p>
                  </a:txBody>
                  <a:tcPr marL="7620" marR="7620" marT="7620" marB="0" anchor="b"/>
                </a:tc>
                <a:tc>
                  <a:txBody>
                    <a:bodyPr/>
                    <a:lstStyle/>
                    <a:p>
                      <a:pPr algn="r" fontAlgn="b"/>
                      <a:r>
                        <a:rPr lang="cs-CZ" sz="1000" b="0" i="0" u="none" strike="noStrike">
                          <a:effectLst/>
                          <a:latin typeface="Arial" panose="020B0604020202020204" pitchFamily="34" charset="0"/>
                        </a:rPr>
                        <a:t>10,5</a:t>
                      </a:r>
                    </a:p>
                  </a:txBody>
                  <a:tcPr marL="7620" marR="7620" marT="7620" marB="0" anchor="b"/>
                </a:tc>
                <a:tc>
                  <a:txBody>
                    <a:bodyPr/>
                    <a:lstStyle/>
                    <a:p>
                      <a:pPr algn="r" fontAlgn="b"/>
                      <a:r>
                        <a:rPr lang="cs-CZ" sz="1000" b="0" i="0" u="none" strike="noStrike">
                          <a:effectLst/>
                          <a:latin typeface="Arial" panose="020B0604020202020204" pitchFamily="34" charset="0"/>
                        </a:rPr>
                        <a:t>7,9</a:t>
                      </a:r>
                    </a:p>
                  </a:txBody>
                  <a:tcPr marL="7620" marR="7620" marT="7620" marB="0" anchor="b"/>
                </a:tc>
                <a:extLst>
                  <a:ext uri="{0D108BD9-81ED-4DB2-BD59-A6C34878D82A}">
                    <a16:rowId xmlns:a16="http://schemas.microsoft.com/office/drawing/2014/main" val="1370976875"/>
                  </a:ext>
                </a:extLst>
              </a:tr>
              <a:tr h="158547">
                <a:tc>
                  <a:txBody>
                    <a:bodyPr/>
                    <a:lstStyle/>
                    <a:p>
                      <a:pPr algn="l" fontAlgn="b"/>
                      <a:r>
                        <a:rPr lang="cs-CZ" sz="1000" b="0" i="0" u="none" strike="noStrike">
                          <a:effectLst/>
                          <a:latin typeface="Arial" panose="020B0604020202020204" pitchFamily="34" charset="0"/>
                        </a:rPr>
                        <a:t>Germany</a:t>
                      </a:r>
                    </a:p>
                  </a:txBody>
                  <a:tcPr marL="7620" marR="7620" marT="7620" marB="0" anchor="b"/>
                </a:tc>
                <a:tc>
                  <a:txBody>
                    <a:bodyPr/>
                    <a:lstStyle/>
                    <a:p>
                      <a:pPr algn="r" fontAlgn="b"/>
                      <a:r>
                        <a:rPr lang="cs-CZ" sz="1000" b="0" i="0" u="none" strike="noStrike">
                          <a:effectLst/>
                          <a:latin typeface="Arial" panose="020B0604020202020204" pitchFamily="34" charset="0"/>
                        </a:rPr>
                        <a:t>10,4</a:t>
                      </a:r>
                    </a:p>
                  </a:txBody>
                  <a:tcPr marL="7620" marR="7620" marT="7620" marB="0" anchor="b"/>
                </a:tc>
                <a:tc>
                  <a:txBody>
                    <a:bodyPr/>
                    <a:lstStyle/>
                    <a:p>
                      <a:pPr algn="r" fontAlgn="b"/>
                      <a:r>
                        <a:rPr lang="cs-CZ" sz="1000" b="0" i="0" u="none" strike="noStrike">
                          <a:effectLst/>
                          <a:latin typeface="Arial" panose="020B0604020202020204" pitchFamily="34" charset="0"/>
                        </a:rPr>
                        <a:t>11,1</a:t>
                      </a:r>
                    </a:p>
                  </a:txBody>
                  <a:tcPr marL="7620" marR="7620" marT="7620" marB="0" anchor="b"/>
                </a:tc>
                <a:tc>
                  <a:txBody>
                    <a:bodyPr/>
                    <a:lstStyle/>
                    <a:p>
                      <a:pPr algn="r" fontAlgn="b"/>
                      <a:r>
                        <a:rPr lang="cs-CZ" sz="1000" b="0" i="0" u="none" strike="noStrike">
                          <a:effectLst/>
                          <a:latin typeface="Arial" panose="020B0604020202020204" pitchFamily="34" charset="0"/>
                        </a:rPr>
                        <a:t>9,8</a:t>
                      </a:r>
                    </a:p>
                  </a:txBody>
                  <a:tcPr marL="7620" marR="7620" marT="7620" marB="0" anchor="b"/>
                </a:tc>
                <a:tc>
                  <a:txBody>
                    <a:bodyPr/>
                    <a:lstStyle/>
                    <a:p>
                      <a:pPr algn="r" fontAlgn="b"/>
                      <a:r>
                        <a:rPr lang="cs-CZ" sz="1000" b="0" i="0" u="none" strike="noStrike">
                          <a:effectLst/>
                          <a:latin typeface="Arial" panose="020B0604020202020204" pitchFamily="34" charset="0"/>
                        </a:rPr>
                        <a:t>8,5</a:t>
                      </a:r>
                    </a:p>
                  </a:txBody>
                  <a:tcPr marL="7620" marR="7620" marT="7620" marB="0" anchor="b"/>
                </a:tc>
                <a:tc>
                  <a:txBody>
                    <a:bodyPr/>
                    <a:lstStyle/>
                    <a:p>
                      <a:pPr algn="r" fontAlgn="b"/>
                      <a:r>
                        <a:rPr lang="cs-CZ" sz="1000" b="0" i="0" u="none" strike="noStrike">
                          <a:effectLst/>
                          <a:latin typeface="Arial" panose="020B0604020202020204" pitchFamily="34" charset="0"/>
                        </a:rPr>
                        <a:t>8,0</a:t>
                      </a:r>
                    </a:p>
                  </a:txBody>
                  <a:tcPr marL="7620" marR="7620" marT="7620" marB="0" anchor="b"/>
                </a:tc>
                <a:tc>
                  <a:txBody>
                    <a:bodyPr/>
                    <a:lstStyle/>
                    <a:p>
                      <a:pPr algn="r" fontAlgn="b"/>
                      <a:r>
                        <a:rPr lang="cs-CZ" sz="1000" b="0" i="0" u="none" strike="noStrike">
                          <a:effectLst/>
                          <a:latin typeface="Arial" panose="020B0604020202020204" pitchFamily="34" charset="0"/>
                        </a:rPr>
                        <a:t>7,8</a:t>
                      </a:r>
                    </a:p>
                  </a:txBody>
                  <a:tcPr marL="7620" marR="7620" marT="7620" marB="0" anchor="b"/>
                </a:tc>
                <a:tc>
                  <a:txBody>
                    <a:bodyPr/>
                    <a:lstStyle/>
                    <a:p>
                      <a:pPr algn="r" fontAlgn="b"/>
                      <a:r>
                        <a:rPr lang="cs-CZ" sz="1000" b="0" i="0" u="none" strike="noStrike">
                          <a:effectLst/>
                          <a:latin typeface="Arial" panose="020B0604020202020204" pitchFamily="34" charset="0"/>
                        </a:rPr>
                        <a:t>7,7</a:t>
                      </a:r>
                    </a:p>
                  </a:txBody>
                  <a:tcPr marL="7620" marR="7620" marT="7620" marB="0" anchor="b"/>
                </a:tc>
                <a:tc>
                  <a:txBody>
                    <a:bodyPr/>
                    <a:lstStyle/>
                    <a:p>
                      <a:pPr algn="r" fontAlgn="b"/>
                      <a:r>
                        <a:rPr lang="cs-CZ" sz="1000" b="0" i="0" u="none" strike="noStrike">
                          <a:effectLst/>
                          <a:latin typeface="Arial" panose="020B0604020202020204" pitchFamily="34" charset="0"/>
                        </a:rPr>
                        <a:t>7,2</a:t>
                      </a:r>
                    </a:p>
                  </a:txBody>
                  <a:tcPr marL="7620" marR="7620" marT="7620" marB="0" anchor="b"/>
                </a:tc>
                <a:tc>
                  <a:txBody>
                    <a:bodyPr/>
                    <a:lstStyle/>
                    <a:p>
                      <a:pPr algn="r" fontAlgn="b"/>
                      <a:r>
                        <a:rPr lang="cs-CZ" sz="1000" b="0" i="0" u="none" strike="noStrike">
                          <a:effectLst/>
                          <a:latin typeface="Arial" panose="020B0604020202020204" pitchFamily="34" charset="0"/>
                        </a:rPr>
                        <a:t>7,1</a:t>
                      </a:r>
                    </a:p>
                  </a:txBody>
                  <a:tcPr marL="7620" marR="7620" marT="7620" marB="0" anchor="b"/>
                </a:tc>
                <a:tc>
                  <a:txBody>
                    <a:bodyPr/>
                    <a:lstStyle/>
                    <a:p>
                      <a:pPr algn="r" fontAlgn="b"/>
                      <a:r>
                        <a:rPr lang="cs-CZ" sz="1000" b="0" i="0" u="none" strike="noStrike">
                          <a:effectLst/>
                          <a:latin typeface="Arial" panose="020B0604020202020204" pitchFamily="34" charset="0"/>
                        </a:rPr>
                        <a:t>6,8</a:t>
                      </a:r>
                    </a:p>
                  </a:txBody>
                  <a:tcPr marL="7620" marR="7620" marT="7620" marB="0" anchor="b"/>
                </a:tc>
                <a:extLst>
                  <a:ext uri="{0D108BD9-81ED-4DB2-BD59-A6C34878D82A}">
                    <a16:rowId xmlns:a16="http://schemas.microsoft.com/office/drawing/2014/main" val="3268550719"/>
                  </a:ext>
                </a:extLst>
              </a:tr>
              <a:tr h="158547">
                <a:tc>
                  <a:txBody>
                    <a:bodyPr/>
                    <a:lstStyle/>
                    <a:p>
                      <a:pPr algn="l" fontAlgn="b"/>
                      <a:r>
                        <a:rPr lang="cs-CZ" sz="1000" b="0" i="0" u="none" strike="noStrike">
                          <a:effectLst/>
                          <a:latin typeface="Arial" panose="020B0604020202020204" pitchFamily="34" charset="0"/>
                        </a:rPr>
                        <a:t>Japan</a:t>
                      </a:r>
                    </a:p>
                  </a:txBody>
                  <a:tcPr marL="7620" marR="7620" marT="7620" marB="0" anchor="b"/>
                </a:tc>
                <a:tc>
                  <a:txBody>
                    <a:bodyPr/>
                    <a:lstStyle/>
                    <a:p>
                      <a:pPr algn="r" fontAlgn="b"/>
                      <a:r>
                        <a:rPr lang="cs-CZ" sz="1000" b="0" i="0" u="none" strike="noStrike">
                          <a:effectLst/>
                          <a:latin typeface="Arial" panose="020B0604020202020204" pitchFamily="34" charset="0"/>
                        </a:rPr>
                        <a:t>7,3</a:t>
                      </a:r>
                    </a:p>
                  </a:txBody>
                  <a:tcPr marL="7620" marR="7620" marT="7620" marB="0" anchor="b"/>
                </a:tc>
                <a:tc>
                  <a:txBody>
                    <a:bodyPr/>
                    <a:lstStyle/>
                    <a:p>
                      <a:pPr algn="r" fontAlgn="b"/>
                      <a:r>
                        <a:rPr lang="cs-CZ" sz="1000" b="0" i="0" u="none" strike="noStrike">
                          <a:effectLst/>
                          <a:latin typeface="Arial" panose="020B0604020202020204" pitchFamily="34" charset="0"/>
                        </a:rPr>
                        <a:t>9,3</a:t>
                      </a:r>
                    </a:p>
                  </a:txBody>
                  <a:tcPr marL="7620" marR="7620" marT="7620" marB="0" anchor="b"/>
                </a:tc>
                <a:tc>
                  <a:txBody>
                    <a:bodyPr/>
                    <a:lstStyle/>
                    <a:p>
                      <a:pPr algn="r" fontAlgn="b"/>
                      <a:r>
                        <a:rPr lang="cs-CZ" sz="1000" b="0" i="0" u="none" strike="noStrike">
                          <a:effectLst/>
                          <a:latin typeface="Arial" panose="020B0604020202020204" pitchFamily="34" charset="0"/>
                        </a:rPr>
                        <a:t>9,5</a:t>
                      </a:r>
                    </a:p>
                  </a:txBody>
                  <a:tcPr marL="7620" marR="7620" marT="7620" marB="0" anchor="b"/>
                </a:tc>
                <a:tc>
                  <a:txBody>
                    <a:bodyPr/>
                    <a:lstStyle/>
                    <a:p>
                      <a:pPr algn="r" fontAlgn="b"/>
                      <a:r>
                        <a:rPr lang="cs-CZ" sz="1000" b="0" i="0" u="none" strike="noStrike">
                          <a:effectLst/>
                          <a:latin typeface="Arial" panose="020B0604020202020204" pitchFamily="34" charset="0"/>
                        </a:rPr>
                        <a:t>8,3</a:t>
                      </a:r>
                    </a:p>
                  </a:txBody>
                  <a:tcPr marL="7620" marR="7620" marT="7620" marB="0" anchor="b"/>
                </a:tc>
                <a:tc>
                  <a:txBody>
                    <a:bodyPr/>
                    <a:lstStyle/>
                    <a:p>
                      <a:pPr algn="r" fontAlgn="b"/>
                      <a:r>
                        <a:rPr lang="cs-CZ" sz="1000" b="0" i="0" u="none" strike="noStrike">
                          <a:effectLst/>
                          <a:latin typeface="Arial" panose="020B0604020202020204" pitchFamily="34" charset="0"/>
                        </a:rPr>
                        <a:t>8,2</a:t>
                      </a:r>
                    </a:p>
                  </a:txBody>
                  <a:tcPr marL="7620" marR="7620" marT="7620" marB="0" anchor="b"/>
                </a:tc>
                <a:tc>
                  <a:txBody>
                    <a:bodyPr/>
                    <a:lstStyle/>
                    <a:p>
                      <a:pPr algn="r" fontAlgn="b"/>
                      <a:r>
                        <a:rPr lang="cs-CZ" sz="1000" b="0" i="0" u="none" strike="noStrike">
                          <a:effectLst/>
                          <a:latin typeface="Arial" panose="020B0604020202020204" pitchFamily="34" charset="0"/>
                        </a:rPr>
                        <a:t>6,8</a:t>
                      </a:r>
                    </a:p>
                  </a:txBody>
                  <a:tcPr marL="7620" marR="7620" marT="7620" marB="0" anchor="b"/>
                </a:tc>
                <a:tc>
                  <a:txBody>
                    <a:bodyPr/>
                    <a:lstStyle/>
                    <a:p>
                      <a:pPr algn="r" fontAlgn="b"/>
                      <a:r>
                        <a:rPr lang="cs-CZ" sz="1000" b="0" i="0" u="none" strike="noStrike">
                          <a:effectLst/>
                          <a:latin typeface="Arial" panose="020B0604020202020204" pitchFamily="34" charset="0"/>
                        </a:rPr>
                        <a:t>6,2</a:t>
                      </a:r>
                    </a:p>
                  </a:txBody>
                  <a:tcPr marL="7620" marR="7620" marT="7620" marB="0" anchor="b"/>
                </a:tc>
                <a:tc>
                  <a:txBody>
                    <a:bodyPr/>
                    <a:lstStyle/>
                    <a:p>
                      <a:pPr algn="r" fontAlgn="b"/>
                      <a:r>
                        <a:rPr lang="cs-CZ" sz="1000" b="0" i="0" u="none" strike="noStrike">
                          <a:effectLst/>
                          <a:latin typeface="Arial" panose="020B0604020202020204" pitchFamily="34" charset="0"/>
                        </a:rPr>
                        <a:t>5,5</a:t>
                      </a:r>
                    </a:p>
                  </a:txBody>
                  <a:tcPr marL="7620" marR="7620" marT="7620" marB="0" anchor="b"/>
                </a:tc>
                <a:tc>
                  <a:txBody>
                    <a:bodyPr/>
                    <a:lstStyle/>
                    <a:p>
                      <a:pPr algn="r" fontAlgn="b"/>
                      <a:r>
                        <a:rPr lang="cs-CZ" sz="1000" b="0" i="0" u="none" strike="noStrike">
                          <a:effectLst/>
                          <a:latin typeface="Arial" panose="020B0604020202020204" pitchFamily="34" charset="0"/>
                        </a:rPr>
                        <a:t>5,1</a:t>
                      </a:r>
                    </a:p>
                  </a:txBody>
                  <a:tcPr marL="7620" marR="7620" marT="7620" marB="0" anchor="b"/>
                </a:tc>
                <a:tc>
                  <a:txBody>
                    <a:bodyPr/>
                    <a:lstStyle/>
                    <a:p>
                      <a:pPr algn="r" fontAlgn="b"/>
                      <a:r>
                        <a:rPr lang="cs-CZ" sz="1000" b="0" i="0" u="none" strike="noStrike" dirty="0">
                          <a:effectLst/>
                          <a:latin typeface="Arial" panose="020B0604020202020204" pitchFamily="34" charset="0"/>
                        </a:rPr>
                        <a:t>4,7</a:t>
                      </a:r>
                    </a:p>
                  </a:txBody>
                  <a:tcPr marL="7620" marR="7620" marT="7620" marB="0" anchor="b"/>
                </a:tc>
                <a:extLst>
                  <a:ext uri="{0D108BD9-81ED-4DB2-BD59-A6C34878D82A}">
                    <a16:rowId xmlns:a16="http://schemas.microsoft.com/office/drawing/2014/main" val="4192906637"/>
                  </a:ext>
                </a:extLst>
              </a:tr>
            </a:tbl>
          </a:graphicData>
        </a:graphic>
      </p:graphicFrame>
    </p:spTree>
    <p:extLst>
      <p:ext uri="{BB962C8B-B14F-4D97-AF65-F5344CB8AC3E}">
        <p14:creationId xmlns:p14="http://schemas.microsoft.com/office/powerpoint/2010/main" val="2450862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059582"/>
            <a:ext cx="8280920" cy="3672408"/>
          </a:xfrm>
          <a:prstGeom prst="rect">
            <a:avLst/>
          </a:prstGeom>
        </p:spPr>
        <p:txBody>
          <a:bodyPr>
            <a:noAutofit/>
          </a:bodyPr>
          <a:lstStyle/>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Cenová hladina představuje všeobecnou úroveň cen v ekonomice (v makroekonomii se pohybujeme ne na dílčích trzích (např. banánů) ale agregátních trzích, kde sledujeme všechny ceny statků a služeb, které se navíc v čase vyvíjejí).</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Cenová hladina se měří nejčastěji pomocí cenových indexů  (CPI, PPI apod.)</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Cenová hladina se v důsledku zdražování jednotlivých výrobků může zvyšovat, kdy v makroekonomii označujeme tento jev termínem inflace čili trvalý vzestup všeobecné cenové hladiny</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Inflace je sice peněžní jev, nicméně její dopad na ekonomiku může být zásadní.</a:t>
            </a:r>
          </a:p>
          <a:p>
            <a:pPr marL="0" inden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Makroekonomické agregáty – cenová hladina</a:t>
            </a:r>
            <a:endParaRPr lang="cs-CZ" sz="2800" b="1" dirty="0"/>
          </a:p>
        </p:txBody>
      </p:sp>
    </p:spTree>
    <p:extLst>
      <p:ext uri="{BB962C8B-B14F-4D97-AF65-F5344CB8AC3E}">
        <p14:creationId xmlns:p14="http://schemas.microsoft.com/office/powerpoint/2010/main" val="2149418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sz="2800" b="1" dirty="0"/>
              <a:t>Vývoj míry inflace a CPI</a:t>
            </a:r>
          </a:p>
        </p:txBody>
      </p:sp>
      <p:pic>
        <p:nvPicPr>
          <p:cNvPr id="2" name="Obrázek 1">
            <a:extLst>
              <a:ext uri="{FF2B5EF4-FFF2-40B4-BE49-F238E27FC236}">
                <a16:creationId xmlns:a16="http://schemas.microsoft.com/office/drawing/2014/main" id="{3ACDEDB6-D912-46AC-8204-16D858DBCF30}"/>
              </a:ext>
            </a:extLst>
          </p:cNvPr>
          <p:cNvPicPr>
            <a:picLocks noChangeAspect="1"/>
          </p:cNvPicPr>
          <p:nvPr/>
        </p:nvPicPr>
        <p:blipFill>
          <a:blip r:embed="rId3"/>
          <a:stretch>
            <a:fillRect/>
          </a:stretch>
        </p:blipFill>
        <p:spPr>
          <a:xfrm>
            <a:off x="251520" y="1203598"/>
            <a:ext cx="8421275" cy="3353268"/>
          </a:xfrm>
          <a:prstGeom prst="rect">
            <a:avLst/>
          </a:prstGeom>
        </p:spPr>
      </p:pic>
    </p:spTree>
    <p:extLst>
      <p:ext uri="{BB962C8B-B14F-4D97-AF65-F5344CB8AC3E}">
        <p14:creationId xmlns:p14="http://schemas.microsoft.com/office/powerpoint/2010/main" val="870264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sz="2800" b="1" dirty="0"/>
              <a:t>Vývoj míry inflace</a:t>
            </a:r>
          </a:p>
        </p:txBody>
      </p:sp>
      <p:pic>
        <p:nvPicPr>
          <p:cNvPr id="3" name="Obrázek 2">
            <a:extLst>
              <a:ext uri="{FF2B5EF4-FFF2-40B4-BE49-F238E27FC236}">
                <a16:creationId xmlns:a16="http://schemas.microsoft.com/office/drawing/2014/main" id="{8604DD94-388E-4653-9C41-F2574331D3D8}"/>
              </a:ext>
            </a:extLst>
          </p:cNvPr>
          <p:cNvPicPr>
            <a:picLocks noChangeAspect="1"/>
          </p:cNvPicPr>
          <p:nvPr/>
        </p:nvPicPr>
        <p:blipFill>
          <a:blip r:embed="rId3"/>
          <a:stretch>
            <a:fillRect/>
          </a:stretch>
        </p:blipFill>
        <p:spPr>
          <a:xfrm>
            <a:off x="186811" y="771550"/>
            <a:ext cx="7524328" cy="3830893"/>
          </a:xfrm>
          <a:prstGeom prst="rect">
            <a:avLst/>
          </a:prstGeom>
        </p:spPr>
      </p:pic>
    </p:spTree>
    <p:extLst>
      <p:ext uri="{BB962C8B-B14F-4D97-AF65-F5344CB8AC3E}">
        <p14:creationId xmlns:p14="http://schemas.microsoft.com/office/powerpoint/2010/main" val="3047009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sz="2800" b="1" dirty="0"/>
              <a:t>Srovnání růstu cen potravin</a:t>
            </a:r>
          </a:p>
        </p:txBody>
      </p:sp>
      <p:pic>
        <p:nvPicPr>
          <p:cNvPr id="2" name="Obrázek 1">
            <a:extLst>
              <a:ext uri="{FF2B5EF4-FFF2-40B4-BE49-F238E27FC236}">
                <a16:creationId xmlns:a16="http://schemas.microsoft.com/office/drawing/2014/main" id="{F4D0BB3B-3DE2-45E3-AB15-5E325A3D72BC}"/>
              </a:ext>
            </a:extLst>
          </p:cNvPr>
          <p:cNvPicPr>
            <a:picLocks noChangeAspect="1"/>
          </p:cNvPicPr>
          <p:nvPr/>
        </p:nvPicPr>
        <p:blipFill>
          <a:blip r:embed="rId3"/>
          <a:stretch>
            <a:fillRect/>
          </a:stretch>
        </p:blipFill>
        <p:spPr>
          <a:xfrm>
            <a:off x="958674" y="1457169"/>
            <a:ext cx="6556962" cy="2482733"/>
          </a:xfrm>
          <a:prstGeom prst="rect">
            <a:avLst/>
          </a:prstGeom>
        </p:spPr>
      </p:pic>
    </p:spTree>
    <p:extLst>
      <p:ext uri="{BB962C8B-B14F-4D97-AF65-F5344CB8AC3E}">
        <p14:creationId xmlns:p14="http://schemas.microsoft.com/office/powerpoint/2010/main" val="1700632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sz="2800" b="1" dirty="0"/>
              <a:t>Na čem budou Češi šetřit</a:t>
            </a:r>
          </a:p>
        </p:txBody>
      </p:sp>
      <p:pic>
        <p:nvPicPr>
          <p:cNvPr id="2" name="Obrázek 1">
            <a:extLst>
              <a:ext uri="{FF2B5EF4-FFF2-40B4-BE49-F238E27FC236}">
                <a16:creationId xmlns:a16="http://schemas.microsoft.com/office/drawing/2014/main" id="{433F7620-BF60-4FCE-AF75-5268BC8EC2D4}"/>
              </a:ext>
            </a:extLst>
          </p:cNvPr>
          <p:cNvPicPr>
            <a:picLocks noChangeAspect="1"/>
          </p:cNvPicPr>
          <p:nvPr/>
        </p:nvPicPr>
        <p:blipFill>
          <a:blip r:embed="rId3"/>
          <a:stretch>
            <a:fillRect/>
          </a:stretch>
        </p:blipFill>
        <p:spPr>
          <a:xfrm>
            <a:off x="611560" y="843558"/>
            <a:ext cx="5640713" cy="3833922"/>
          </a:xfrm>
          <a:prstGeom prst="rect">
            <a:avLst/>
          </a:prstGeom>
        </p:spPr>
      </p:pic>
    </p:spTree>
    <p:extLst>
      <p:ext uri="{BB962C8B-B14F-4D97-AF65-F5344CB8AC3E}">
        <p14:creationId xmlns:p14="http://schemas.microsoft.com/office/powerpoint/2010/main" val="3715199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4524" y="771550"/>
            <a:ext cx="8280920" cy="3672408"/>
          </a:xfrm>
          <a:prstGeom prst="rect">
            <a:avLst/>
          </a:prstGeom>
        </p:spPr>
        <p:txBody>
          <a:bodyPr>
            <a:noAutofit/>
          </a:bodyPr>
          <a:lstStyle/>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Vnější ekonomická pozice vyjadřuje postavení dané ekonomiky ve světové ekonomice. </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Současné ekonomiky nejsou uzavřené a čile se zapojují do mezinárodního obchodu, který jim může přinést celou řadů jak pozitivních dopadů, tak i negativních dopadů</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V rámci světové ekonomiky můžeme s různou intenzitou sledovat toky zboží, služeb, osob a kapitálu mezi zeměmi.</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Pro makroekonomy je tedy důležité nějaký způsobem zachytit postavení dané země vůči zbytku světa, což se nejčastěji stanovuje pomocí sledování účtů v rámci platební bilance, jež zjednodušeně řečeno vyjadřuje mezinárodní obchod s výrobky a službami a mezinárodní pohyb kapitálu do země a ze země.</a:t>
            </a:r>
          </a:p>
          <a:p>
            <a:pPr indent="373063">
              <a:spcBef>
                <a:spcPts val="1800"/>
              </a:spcBef>
            </a:pPr>
            <a:r>
              <a:rPr lang="cs-CZ" sz="1600" dirty="0">
                <a:solidFill>
                  <a:srgbClr val="002060"/>
                </a:solidFill>
                <a:latin typeface="Times New Roman" panose="02020603050405020304" pitchFamily="18" charset="0"/>
                <a:cs typeface="Times New Roman" panose="02020603050405020304" pitchFamily="18" charset="0"/>
              </a:rPr>
              <a:t>Důležité jsou nejen toky v absolutních číslech, ale rovněž i výsledná salda jednotlivých účtů, čili jestli převažuje směr z ekonomiky nebo do ní.</a:t>
            </a:r>
            <a:endParaRPr lang="cs-CZ" altLang="cs-CZ" sz="16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b="1" dirty="0"/>
              <a:t>Makroekonomické agregáty – vnější ekonomická pozice</a:t>
            </a:r>
            <a:endParaRPr lang="cs-CZ" b="1" dirty="0"/>
          </a:p>
        </p:txBody>
      </p:sp>
    </p:spTree>
    <p:extLst>
      <p:ext uri="{BB962C8B-B14F-4D97-AF65-F5344CB8AC3E}">
        <p14:creationId xmlns:p14="http://schemas.microsoft.com/office/powerpoint/2010/main" val="21635294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454" y="915566"/>
            <a:ext cx="7848872" cy="3672408"/>
          </a:xfrm>
          <a:prstGeom prst="rect">
            <a:avLst/>
          </a:prstGeom>
        </p:spPr>
        <p:txBody>
          <a:bodyPr>
            <a:noAutofit/>
          </a:bodyPr>
          <a:lstStyle/>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Inflace je nejčastěji definována jako trvalý růst všeobecné (průměrné) cenové hladiny. </a:t>
            </a:r>
          </a:p>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Inflace jako porucha rovnováhy (nejzřetelněji se projevuje růstem cen)</a:t>
            </a:r>
          </a:p>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Inflace vs. zdražování</a:t>
            </a:r>
          </a:p>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Cenová hladina P představuje průměrnou úroveň cen určitého souboru statků v běžném období (ceny P1) ve srovnání s cenami určitého vybraného základního období (ceny P0)</a:t>
            </a:r>
          </a:p>
          <a:p>
            <a:pPr marL="0" indent="0">
              <a:spcBef>
                <a:spcPts val="1200"/>
              </a:spcBef>
              <a:buNone/>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Inflace</a:t>
            </a:r>
            <a:endParaRPr lang="cs-CZ" sz="2800" b="1" dirty="0"/>
          </a:p>
        </p:txBody>
      </p:sp>
    </p:spTree>
    <p:extLst>
      <p:ext uri="{BB962C8B-B14F-4D97-AF65-F5344CB8AC3E}">
        <p14:creationId xmlns:p14="http://schemas.microsoft.com/office/powerpoint/2010/main" val="3422051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Ceny výrobců (meziroční změna v %)</a:t>
            </a:r>
            <a:endParaRPr lang="cs-CZ" sz="2800" b="1" dirty="0"/>
          </a:p>
        </p:txBody>
      </p:sp>
      <p:pic>
        <p:nvPicPr>
          <p:cNvPr id="2" name="Obrázek 1">
            <a:extLst>
              <a:ext uri="{FF2B5EF4-FFF2-40B4-BE49-F238E27FC236}">
                <a16:creationId xmlns:a16="http://schemas.microsoft.com/office/drawing/2014/main" id="{48C0F4F7-16CF-41B6-B290-FE2E2FDACC5E}"/>
              </a:ext>
            </a:extLst>
          </p:cNvPr>
          <p:cNvPicPr>
            <a:picLocks noChangeAspect="1"/>
          </p:cNvPicPr>
          <p:nvPr/>
        </p:nvPicPr>
        <p:blipFill>
          <a:blip r:embed="rId3"/>
          <a:stretch>
            <a:fillRect/>
          </a:stretch>
        </p:blipFill>
        <p:spPr>
          <a:xfrm>
            <a:off x="395536" y="771550"/>
            <a:ext cx="5458031" cy="3855209"/>
          </a:xfrm>
          <a:prstGeom prst="rect">
            <a:avLst/>
          </a:prstGeom>
        </p:spPr>
      </p:pic>
    </p:spTree>
    <p:extLst>
      <p:ext uri="{BB962C8B-B14F-4D97-AF65-F5344CB8AC3E}">
        <p14:creationId xmlns:p14="http://schemas.microsoft.com/office/powerpoint/2010/main" val="956128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771550"/>
            <a:ext cx="8208912" cy="3672408"/>
          </a:xfrm>
          <a:prstGeom prst="rect">
            <a:avLst/>
          </a:prstGeom>
        </p:spPr>
        <p:txBody>
          <a:bodyPr>
            <a:noAutofit/>
          </a:bodyPr>
          <a:lstStyle/>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Míra inflace vyjadřuje, jak rychle se </a:t>
            </a:r>
            <a:r>
              <a:rPr lang="cs-CZ" sz="2000" dirty="0" err="1">
                <a:solidFill>
                  <a:srgbClr val="002060"/>
                </a:solidFill>
                <a:latin typeface="Times New Roman" panose="02020603050405020304" pitchFamily="18" charset="0"/>
                <a:cs typeface="Times New Roman" panose="02020603050405020304" pitchFamily="18" charset="0"/>
              </a:rPr>
              <a:t>zvýšovala</a:t>
            </a:r>
            <a:r>
              <a:rPr lang="cs-CZ" sz="2000" dirty="0">
                <a:solidFill>
                  <a:srgbClr val="002060"/>
                </a:solidFill>
                <a:latin typeface="Times New Roman" panose="02020603050405020304" pitchFamily="18" charset="0"/>
                <a:cs typeface="Times New Roman" panose="02020603050405020304" pitchFamily="18" charset="0"/>
              </a:rPr>
              <a:t> cenová hladina, vztahující se k období t, ve srovnání s cenovou hladinou, vztahující se k období t-1</a:t>
            </a:r>
          </a:p>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Měří se pomocí tzv. cenových indexů:</a:t>
            </a:r>
          </a:p>
          <a:p>
            <a:pPr marL="714375" indent="0">
              <a:spcBef>
                <a:spcPts val="1200"/>
              </a:spcBef>
              <a:buNone/>
            </a:pPr>
            <a:r>
              <a:rPr lang="cs-CZ" sz="1400" dirty="0">
                <a:solidFill>
                  <a:srgbClr val="002060"/>
                </a:solidFill>
                <a:latin typeface="Times New Roman" panose="02020603050405020304" pitchFamily="18" charset="0"/>
                <a:cs typeface="Times New Roman" panose="02020603050405020304" pitchFamily="18" charset="0"/>
              </a:rPr>
              <a:t>- Index spotřebitelských cen (CPI)</a:t>
            </a:r>
          </a:p>
          <a:p>
            <a:pPr marL="714375" indent="0">
              <a:spcBef>
                <a:spcPts val="1200"/>
              </a:spcBef>
              <a:buNone/>
            </a:pPr>
            <a:r>
              <a:rPr lang="cs-CZ" sz="1400" dirty="0">
                <a:solidFill>
                  <a:srgbClr val="002060"/>
                </a:solidFill>
                <a:latin typeface="Times New Roman" panose="02020603050405020304" pitchFamily="18" charset="0"/>
                <a:cs typeface="Times New Roman" panose="02020603050405020304" pitchFamily="18" charset="0"/>
              </a:rPr>
              <a:t>- Index cen výrobců (PPI) – promítá se do CPI</a:t>
            </a:r>
          </a:p>
          <a:p>
            <a:pPr marL="714375" indent="0">
              <a:spcBef>
                <a:spcPts val="1200"/>
              </a:spcBef>
              <a:buNone/>
            </a:pPr>
            <a:r>
              <a:rPr lang="cs-CZ" sz="1400" dirty="0">
                <a:solidFill>
                  <a:srgbClr val="002060"/>
                </a:solidFill>
                <a:latin typeface="Times New Roman" panose="02020603050405020304" pitchFamily="18" charset="0"/>
                <a:cs typeface="Times New Roman" panose="02020603050405020304" pitchFamily="18" charset="0"/>
              </a:rPr>
              <a:t>- Deflátor HDP</a:t>
            </a:r>
          </a:p>
          <a:p>
            <a:pPr indent="373063">
              <a:spcBef>
                <a:spcPts val="1200"/>
              </a:spcBef>
            </a:pPr>
            <a:r>
              <a:rPr lang="cs-CZ" sz="2000" u="sng" dirty="0">
                <a:solidFill>
                  <a:srgbClr val="002060"/>
                </a:solidFill>
                <a:latin typeface="Times New Roman" panose="02020603050405020304" pitchFamily="18" charset="0"/>
                <a:cs typeface="Times New Roman" panose="02020603050405020304" pitchFamily="18" charset="0"/>
              </a:rPr>
              <a:t>Cenový index </a:t>
            </a:r>
            <a:r>
              <a:rPr lang="cs-CZ" sz="2000" dirty="0">
                <a:solidFill>
                  <a:srgbClr val="002060"/>
                </a:solidFill>
                <a:latin typeface="Times New Roman" panose="02020603050405020304" pitchFamily="18" charset="0"/>
                <a:cs typeface="Times New Roman" panose="02020603050405020304" pitchFamily="18" charset="0"/>
              </a:rPr>
              <a:t>= měří částku (mezi 2 obdobími), kterou je nutno nezbytné vynaložit na nákup určitého koše statků a služeb v běžném období ve srovnání s částkou, kterou bylo nutno vynaložit v období základním</a:t>
            </a:r>
          </a:p>
          <a:p>
            <a:pPr marL="0" indent="0">
              <a:spcBef>
                <a:spcPts val="1200"/>
              </a:spcBef>
              <a:buNone/>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Inflace</a:t>
            </a:r>
            <a:endParaRPr lang="cs-CZ" sz="2800" b="1" dirty="0"/>
          </a:p>
        </p:txBody>
      </p:sp>
    </p:spTree>
    <p:extLst>
      <p:ext uri="{BB962C8B-B14F-4D97-AF65-F5344CB8AC3E}">
        <p14:creationId xmlns:p14="http://schemas.microsoft.com/office/powerpoint/2010/main" val="303448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b="1" dirty="0"/>
              <a:t>Aktuální problémy a výzvy ekonomie</a:t>
            </a:r>
            <a:endParaRPr lang="cs-CZ" b="1" dirty="0"/>
          </a:p>
        </p:txBody>
      </p:sp>
      <p:sp>
        <p:nvSpPr>
          <p:cNvPr id="5" name="Zástupný symbol pro obsah 2"/>
          <p:cNvSpPr txBox="1">
            <a:spLocks/>
          </p:cNvSpPr>
          <p:nvPr/>
        </p:nvSpPr>
        <p:spPr>
          <a:xfrm>
            <a:off x="179512" y="915566"/>
            <a:ext cx="8280920"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pandemie Covid-19 a její dopady na globální a národní ekonomiku</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narušení globálních dodavatelských řetězců =&gt; (de)globalizace</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současné působení nabídkových a poptávkových šoků</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vysoká míra inflace vs. dlouhodobě nízká míra nezaměstnanosti</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účinnost tradičních nástrojů hospodářské politiky</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válka na Ukrajině a dopady na energetický sektor</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„zelená ekonomika“</a:t>
            </a:r>
          </a:p>
          <a:p>
            <a:pPr marL="628650" indent="-285750">
              <a:spcBef>
                <a:spcPts val="600"/>
              </a:spcBef>
            </a:pPr>
            <a:r>
              <a:rPr lang="cs-CZ" sz="2000" dirty="0">
                <a:solidFill>
                  <a:srgbClr val="002060"/>
                </a:solidFill>
                <a:latin typeface="Times New Roman" panose="02020603050405020304" pitchFamily="18" charset="0"/>
                <a:cs typeface="Times New Roman" panose="02020603050405020304" pitchFamily="18" charset="0"/>
              </a:rPr>
              <a:t>=&gt; zvýšená nejistota ohledně budoucího vývoje ekonomiky</a:t>
            </a: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628650" indent="-285750">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indent="373063">
              <a:spcBef>
                <a:spcPts val="1800"/>
              </a:spcBef>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862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454" y="915566"/>
            <a:ext cx="7848872" cy="3672408"/>
          </a:xfrm>
          <a:prstGeom prst="rect">
            <a:avLst/>
          </a:prstGeom>
        </p:spPr>
        <p:txBody>
          <a:bodyPr>
            <a:noAutofit/>
          </a:bodyPr>
          <a:lstStyle/>
          <a:p>
            <a:pPr indent="373063">
              <a:spcBef>
                <a:spcPts val="1200"/>
              </a:spcBef>
            </a:pPr>
            <a:r>
              <a:rPr lang="cs-CZ" sz="2000" b="1" dirty="0">
                <a:solidFill>
                  <a:srgbClr val="002060"/>
                </a:solidFill>
                <a:latin typeface="Times New Roman" panose="02020603050405020304" pitchFamily="18" charset="0"/>
                <a:cs typeface="Times New Roman" panose="02020603050405020304" pitchFamily="18" charset="0"/>
              </a:rPr>
              <a:t>Deflace</a:t>
            </a:r>
            <a:r>
              <a:rPr lang="cs-CZ" sz="2000" dirty="0">
                <a:solidFill>
                  <a:srgbClr val="002060"/>
                </a:solidFill>
                <a:latin typeface="Times New Roman" panose="02020603050405020304" pitchFamily="18" charset="0"/>
                <a:cs typeface="Times New Roman" panose="02020603050405020304" pitchFamily="18" charset="0"/>
              </a:rPr>
              <a:t> = pokles cenové hladiny (např. míra inflace -0,8 %)</a:t>
            </a:r>
          </a:p>
          <a:p>
            <a:pPr indent="373063">
              <a:spcBef>
                <a:spcPts val="1200"/>
              </a:spcBef>
            </a:pPr>
            <a:r>
              <a:rPr lang="cs-CZ" sz="2000" b="1" dirty="0">
                <a:solidFill>
                  <a:srgbClr val="002060"/>
                </a:solidFill>
                <a:latin typeface="Times New Roman" panose="02020603050405020304" pitchFamily="18" charset="0"/>
                <a:cs typeface="Times New Roman" panose="02020603050405020304" pitchFamily="18" charset="0"/>
              </a:rPr>
              <a:t>Desinflace</a:t>
            </a:r>
            <a:r>
              <a:rPr lang="cs-CZ" sz="2000" dirty="0">
                <a:solidFill>
                  <a:srgbClr val="002060"/>
                </a:solidFill>
                <a:latin typeface="Times New Roman" panose="02020603050405020304" pitchFamily="18" charset="0"/>
                <a:cs typeface="Times New Roman" panose="02020603050405020304" pitchFamily="18" charset="0"/>
              </a:rPr>
              <a:t> = snižování míry inflace, tj. zpomalování (např. 8 % pak 6 % a 3,5 %)</a:t>
            </a:r>
          </a:p>
          <a:p>
            <a:pPr indent="373063">
              <a:spcBef>
                <a:spcPts val="1200"/>
              </a:spcBef>
            </a:pPr>
            <a:r>
              <a:rPr lang="cs-CZ" sz="2000" b="1" dirty="0">
                <a:solidFill>
                  <a:srgbClr val="002060"/>
                </a:solidFill>
                <a:latin typeface="Times New Roman" panose="02020603050405020304" pitchFamily="18" charset="0"/>
                <a:cs typeface="Times New Roman" panose="02020603050405020304" pitchFamily="18" charset="0"/>
              </a:rPr>
              <a:t>Stagflace</a:t>
            </a:r>
            <a:r>
              <a:rPr lang="cs-CZ" sz="2000" dirty="0">
                <a:solidFill>
                  <a:srgbClr val="002060"/>
                </a:solidFill>
                <a:latin typeface="Times New Roman" panose="02020603050405020304" pitchFamily="18" charset="0"/>
                <a:cs typeface="Times New Roman" panose="02020603050405020304" pitchFamily="18" charset="0"/>
              </a:rPr>
              <a:t> = stagnace ekonomiky spojená s růstem cenové hladiny (Y stagnuje a růst P)</a:t>
            </a:r>
          </a:p>
          <a:p>
            <a:pPr indent="373063">
              <a:spcBef>
                <a:spcPts val="1200"/>
              </a:spcBef>
            </a:pPr>
            <a:r>
              <a:rPr lang="cs-CZ" sz="2000" b="1" dirty="0" err="1">
                <a:solidFill>
                  <a:srgbClr val="002060"/>
                </a:solidFill>
                <a:latin typeface="Times New Roman" panose="02020603050405020304" pitchFamily="18" charset="0"/>
                <a:cs typeface="Times New Roman" panose="02020603050405020304" pitchFamily="18" charset="0"/>
              </a:rPr>
              <a:t>Slumpflace</a:t>
            </a:r>
            <a:r>
              <a:rPr lang="cs-CZ" sz="2000" dirty="0">
                <a:solidFill>
                  <a:srgbClr val="002060"/>
                </a:solidFill>
                <a:latin typeface="Times New Roman" panose="02020603050405020304" pitchFamily="18" charset="0"/>
                <a:cs typeface="Times New Roman" panose="02020603050405020304" pitchFamily="18" charset="0"/>
              </a:rPr>
              <a:t> = pokles reálného produktu spojený s růstem cenové hladiny (pokles Y a růst P)</a:t>
            </a:r>
          </a:p>
          <a:p>
            <a:pPr marL="0" indent="0">
              <a:spcBef>
                <a:spcPts val="1200"/>
              </a:spcBef>
              <a:buNone/>
            </a:pPr>
            <a:endParaRPr lang="cs-CZ" altLang="cs-CZ" sz="20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Inflace</a:t>
            </a:r>
            <a:endParaRPr lang="cs-CZ" sz="2800" b="1" dirty="0"/>
          </a:p>
        </p:txBody>
      </p:sp>
    </p:spTree>
    <p:extLst>
      <p:ext uri="{BB962C8B-B14F-4D97-AF65-F5344CB8AC3E}">
        <p14:creationId xmlns:p14="http://schemas.microsoft.com/office/powerpoint/2010/main" val="1297718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454" y="915566"/>
            <a:ext cx="7848872" cy="3672408"/>
          </a:xfrm>
          <a:prstGeom prst="rect">
            <a:avLst/>
          </a:prstGeom>
        </p:spPr>
        <p:txBody>
          <a:bodyPr>
            <a:noAutofit/>
          </a:bodyPr>
          <a:lstStyle/>
          <a:p>
            <a:pPr indent="373063">
              <a:spcBef>
                <a:spcPts val="1200"/>
              </a:spcBef>
            </a:pPr>
            <a:r>
              <a:rPr lang="cs-CZ" sz="2000" b="1" dirty="0">
                <a:solidFill>
                  <a:srgbClr val="002060"/>
                </a:solidFill>
                <a:latin typeface="Times New Roman" panose="02020603050405020304" pitchFamily="18" charset="0"/>
                <a:cs typeface="Times New Roman" panose="02020603050405020304" pitchFamily="18" charset="0"/>
              </a:rPr>
              <a:t>Mírná </a:t>
            </a:r>
            <a:r>
              <a:rPr lang="cs-CZ" sz="2000" dirty="0">
                <a:solidFill>
                  <a:srgbClr val="002060"/>
                </a:solidFill>
                <a:latin typeface="Times New Roman" panose="02020603050405020304" pitchFamily="18" charset="0"/>
                <a:cs typeface="Times New Roman" panose="02020603050405020304" pitchFamily="18" charset="0"/>
              </a:rPr>
              <a:t>(plíživá) - jednotky % ročně</a:t>
            </a:r>
          </a:p>
          <a:p>
            <a:pPr indent="373063">
              <a:spcBef>
                <a:spcPts val="1200"/>
              </a:spcBef>
            </a:pPr>
            <a:r>
              <a:rPr lang="cs-CZ" sz="2000" b="1" dirty="0">
                <a:solidFill>
                  <a:srgbClr val="002060"/>
                </a:solidFill>
                <a:latin typeface="Times New Roman" panose="02020603050405020304" pitchFamily="18" charset="0"/>
                <a:cs typeface="Times New Roman" panose="02020603050405020304" pitchFamily="18" charset="0"/>
              </a:rPr>
              <a:t>Pádivá</a:t>
            </a:r>
            <a:r>
              <a:rPr lang="cs-CZ" sz="2000" dirty="0">
                <a:solidFill>
                  <a:srgbClr val="002060"/>
                </a:solidFill>
                <a:latin typeface="Times New Roman" panose="02020603050405020304" pitchFamily="18" charset="0"/>
                <a:cs typeface="Times New Roman" panose="02020603050405020304" pitchFamily="18" charset="0"/>
              </a:rPr>
              <a:t> - pohybující se v desítkách % ročně</a:t>
            </a:r>
          </a:p>
          <a:p>
            <a:pPr indent="373063">
              <a:spcBef>
                <a:spcPts val="1200"/>
              </a:spcBef>
            </a:pPr>
            <a:r>
              <a:rPr lang="cs-CZ" sz="2000" b="1" dirty="0">
                <a:solidFill>
                  <a:srgbClr val="002060"/>
                </a:solidFill>
                <a:latin typeface="Times New Roman" panose="02020603050405020304" pitchFamily="18" charset="0"/>
                <a:cs typeface="Times New Roman" panose="02020603050405020304" pitchFamily="18" charset="0"/>
              </a:rPr>
              <a:t>Hyperinflace</a:t>
            </a:r>
            <a:r>
              <a:rPr lang="cs-CZ" sz="2000" dirty="0">
                <a:solidFill>
                  <a:srgbClr val="002060"/>
                </a:solidFill>
                <a:latin typeface="Times New Roman" panose="02020603050405020304" pitchFamily="18" charset="0"/>
                <a:cs typeface="Times New Roman" panose="02020603050405020304" pitchFamily="18" charset="0"/>
              </a:rPr>
              <a:t>  - dosahuje stovky a tisíce procent ročně (peníze přestávají fungovat, rozšiřuje se naturální směna, používá se zahraniční měna, je nutná měnová reforma). Jedna z největších inflací postihla Německo, kde během let 1922-1923 vzrost cenový index ze 100 na 10 000 000 000 </a:t>
            </a:r>
          </a:p>
          <a:p>
            <a:pPr indent="373063">
              <a:spcBef>
                <a:spcPts val="1200"/>
              </a:spcBef>
            </a:pPr>
            <a:r>
              <a:rPr lang="cs-CZ" sz="2000" dirty="0">
                <a:solidFill>
                  <a:srgbClr val="002060"/>
                </a:solidFill>
                <a:latin typeface="Times New Roman" panose="02020603050405020304" pitchFamily="18" charset="0"/>
                <a:cs typeface="Times New Roman" panose="02020603050405020304" pitchFamily="18" charset="0"/>
              </a:rPr>
              <a:t>Typy inflace a její dopad na funkce peněz?</a:t>
            </a:r>
          </a:p>
          <a:p>
            <a:pPr marL="0" indent="0">
              <a:spcBef>
                <a:spcPts val="1200"/>
              </a:spcBef>
              <a:buNone/>
            </a:pPr>
            <a:endParaRPr lang="cs-CZ"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Inflace</a:t>
            </a:r>
            <a:endParaRPr lang="cs-CZ" sz="2800" b="1" dirty="0"/>
          </a:p>
        </p:txBody>
      </p:sp>
    </p:spTree>
    <p:extLst>
      <p:ext uri="{BB962C8B-B14F-4D97-AF65-F5344CB8AC3E}">
        <p14:creationId xmlns:p14="http://schemas.microsoft.com/office/powerpoint/2010/main" val="37811171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454" y="915566"/>
            <a:ext cx="7848872" cy="3672408"/>
          </a:xfrm>
          <a:prstGeom prst="rect">
            <a:avLst/>
          </a:prstGeom>
        </p:spPr>
        <p:txBody>
          <a:bodyPr>
            <a:noAutofit/>
          </a:bodyPr>
          <a:lstStyle/>
          <a:p>
            <a:pPr indent="373063">
              <a:spcBef>
                <a:spcPts val="1200"/>
              </a:spcBef>
            </a:pPr>
            <a:r>
              <a:rPr lang="cs-CZ" sz="1800" b="1" dirty="0">
                <a:solidFill>
                  <a:srgbClr val="002060"/>
                </a:solidFill>
                <a:latin typeface="Times New Roman" panose="02020603050405020304" pitchFamily="18" charset="0"/>
                <a:cs typeface="Times New Roman" panose="02020603050405020304" pitchFamily="18" charset="0"/>
              </a:rPr>
              <a:t>Otevřená inflace</a:t>
            </a:r>
            <a:r>
              <a:rPr lang="cs-CZ" sz="1800" dirty="0">
                <a:solidFill>
                  <a:srgbClr val="002060"/>
                </a:solidFill>
                <a:latin typeface="Times New Roman" panose="02020603050405020304" pitchFamily="18" charset="0"/>
                <a:cs typeface="Times New Roman" panose="02020603050405020304" pitchFamily="18" charset="0"/>
              </a:rPr>
              <a:t>, jež se plně projevuje v růstu cenové hladiny a je zachycena v cenových indexech, které tvoří základ pro výpočet míry inflace.</a:t>
            </a:r>
          </a:p>
          <a:p>
            <a:pPr indent="373063">
              <a:spcBef>
                <a:spcPts val="1200"/>
              </a:spcBef>
            </a:pPr>
            <a:r>
              <a:rPr lang="cs-CZ" sz="1800" b="1" dirty="0">
                <a:solidFill>
                  <a:srgbClr val="002060"/>
                </a:solidFill>
                <a:latin typeface="Times New Roman" panose="02020603050405020304" pitchFamily="18" charset="0"/>
                <a:cs typeface="Times New Roman" panose="02020603050405020304" pitchFamily="18" charset="0"/>
              </a:rPr>
              <a:t>Skrytá inflace</a:t>
            </a:r>
            <a:r>
              <a:rPr lang="cs-CZ" sz="1800" dirty="0">
                <a:solidFill>
                  <a:srgbClr val="002060"/>
                </a:solidFill>
                <a:latin typeface="Times New Roman" panose="02020603050405020304" pitchFamily="18" charset="0"/>
                <a:cs typeface="Times New Roman" panose="02020603050405020304" pitchFamily="18" charset="0"/>
              </a:rPr>
              <a:t>, jež je zvláštní tím, že se zvyšování cen nepromítá do cenových indexů, což může být způsobeno např. chybně sestaveným košem, který nevzal v potaz měnící se nákupní zvyklosti ekonomických subjektů, zejména domácností. Dalším projevem může být zhoršení kvality výrobků beze změny ceny. </a:t>
            </a:r>
          </a:p>
          <a:p>
            <a:pPr indent="373063">
              <a:spcBef>
                <a:spcPts val="1200"/>
              </a:spcBef>
            </a:pPr>
            <a:r>
              <a:rPr lang="cs-CZ" sz="1800" b="1" dirty="0">
                <a:solidFill>
                  <a:srgbClr val="002060"/>
                </a:solidFill>
                <a:latin typeface="Times New Roman" panose="02020603050405020304" pitchFamily="18" charset="0"/>
                <a:cs typeface="Times New Roman" panose="02020603050405020304" pitchFamily="18" charset="0"/>
              </a:rPr>
              <a:t>Potlačená inflace </a:t>
            </a:r>
            <a:r>
              <a:rPr lang="cs-CZ" sz="1800" dirty="0">
                <a:solidFill>
                  <a:srgbClr val="002060"/>
                </a:solidFill>
                <a:latin typeface="Times New Roman" panose="02020603050405020304" pitchFamily="18" charset="0"/>
                <a:cs typeface="Times New Roman" panose="02020603050405020304" pitchFamily="18" charset="0"/>
              </a:rPr>
              <a:t>nastává tehdy, když je růst cen administrativně </a:t>
            </a:r>
            <a:r>
              <a:rPr lang="cs-CZ" sz="1800" dirty="0" err="1">
                <a:solidFill>
                  <a:srgbClr val="002060"/>
                </a:solidFill>
                <a:latin typeface="Times New Roman" panose="02020603050405020304" pitchFamily="18" charset="0"/>
                <a:cs typeface="Times New Roman" panose="02020603050405020304" pitchFamily="18" charset="0"/>
              </a:rPr>
              <a:t>bržděn</a:t>
            </a:r>
            <a:r>
              <a:rPr lang="cs-CZ" sz="1800" dirty="0">
                <a:solidFill>
                  <a:srgbClr val="002060"/>
                </a:solidFill>
                <a:latin typeface="Times New Roman" panose="02020603050405020304" pitchFamily="18" charset="0"/>
                <a:cs typeface="Times New Roman" panose="02020603050405020304" pitchFamily="18" charset="0"/>
              </a:rPr>
              <a:t> – např. formou zmrazení cen, což zpravidla mívá jen dočasný charakter, po kterém ceny „vyletí“ raketově nahoru nebo se začne rozvíjet šedá nebo dokonce černá ekonomika.</a:t>
            </a:r>
          </a:p>
          <a:p>
            <a:pPr marL="0" indent="0">
              <a:spcBef>
                <a:spcPts val="1200"/>
              </a:spcBef>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pl-PL" sz="2800" b="1" dirty="0"/>
              <a:t>Inflace</a:t>
            </a:r>
            <a:endParaRPr lang="cs-CZ" sz="2800" b="1" dirty="0"/>
          </a:p>
        </p:txBody>
      </p:sp>
    </p:spTree>
    <p:extLst>
      <p:ext uri="{BB962C8B-B14F-4D97-AF65-F5344CB8AC3E}">
        <p14:creationId xmlns:p14="http://schemas.microsoft.com/office/powerpoint/2010/main" val="5613415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Míra inflace</a:t>
            </a:r>
            <a:endParaRPr lang="cs-CZ" sz="2800" b="1" dirty="0"/>
          </a:p>
        </p:txBody>
      </p:sp>
      <p:graphicFrame>
        <p:nvGraphicFramePr>
          <p:cNvPr id="2" name="Tabulka 1"/>
          <p:cNvGraphicFramePr>
            <a:graphicFrameLocks noGrp="1"/>
          </p:cNvGraphicFramePr>
          <p:nvPr>
            <p:extLst>
              <p:ext uri="{D42A27DB-BD31-4B8C-83A1-F6EECF244321}">
                <p14:modId xmlns:p14="http://schemas.microsoft.com/office/powerpoint/2010/main" val="1437786806"/>
              </p:ext>
            </p:extLst>
          </p:nvPr>
        </p:nvGraphicFramePr>
        <p:xfrm>
          <a:off x="323525" y="1116013"/>
          <a:ext cx="8191828" cy="3485160"/>
        </p:xfrm>
        <a:graphic>
          <a:graphicData uri="http://schemas.openxmlformats.org/drawingml/2006/table">
            <a:tbl>
              <a:tblPr>
                <a:tableStyleId>{5C22544A-7EE6-4342-B048-85BDC9FD1C3A}</a:tableStyleId>
              </a:tblPr>
              <a:tblGrid>
                <a:gridCol w="1592536">
                  <a:extLst>
                    <a:ext uri="{9D8B030D-6E8A-4147-A177-3AD203B41FA5}">
                      <a16:colId xmlns:a16="http://schemas.microsoft.com/office/drawing/2014/main" val="3880584559"/>
                    </a:ext>
                  </a:extLst>
                </a:gridCol>
                <a:gridCol w="549941">
                  <a:extLst>
                    <a:ext uri="{9D8B030D-6E8A-4147-A177-3AD203B41FA5}">
                      <a16:colId xmlns:a16="http://schemas.microsoft.com/office/drawing/2014/main" val="2619108395"/>
                    </a:ext>
                  </a:extLst>
                </a:gridCol>
                <a:gridCol w="549941">
                  <a:extLst>
                    <a:ext uri="{9D8B030D-6E8A-4147-A177-3AD203B41FA5}">
                      <a16:colId xmlns:a16="http://schemas.microsoft.com/office/drawing/2014/main" val="3618359316"/>
                    </a:ext>
                  </a:extLst>
                </a:gridCol>
                <a:gridCol w="549941">
                  <a:extLst>
                    <a:ext uri="{9D8B030D-6E8A-4147-A177-3AD203B41FA5}">
                      <a16:colId xmlns:a16="http://schemas.microsoft.com/office/drawing/2014/main" val="4250177977"/>
                    </a:ext>
                  </a:extLst>
                </a:gridCol>
                <a:gridCol w="549941">
                  <a:extLst>
                    <a:ext uri="{9D8B030D-6E8A-4147-A177-3AD203B41FA5}">
                      <a16:colId xmlns:a16="http://schemas.microsoft.com/office/drawing/2014/main" val="580723172"/>
                    </a:ext>
                  </a:extLst>
                </a:gridCol>
                <a:gridCol w="549941">
                  <a:extLst>
                    <a:ext uri="{9D8B030D-6E8A-4147-A177-3AD203B41FA5}">
                      <a16:colId xmlns:a16="http://schemas.microsoft.com/office/drawing/2014/main" val="2442589252"/>
                    </a:ext>
                  </a:extLst>
                </a:gridCol>
                <a:gridCol w="549941">
                  <a:extLst>
                    <a:ext uri="{9D8B030D-6E8A-4147-A177-3AD203B41FA5}">
                      <a16:colId xmlns:a16="http://schemas.microsoft.com/office/drawing/2014/main" val="3717428854"/>
                    </a:ext>
                  </a:extLst>
                </a:gridCol>
                <a:gridCol w="549941">
                  <a:extLst>
                    <a:ext uri="{9D8B030D-6E8A-4147-A177-3AD203B41FA5}">
                      <a16:colId xmlns:a16="http://schemas.microsoft.com/office/drawing/2014/main" val="1609497334"/>
                    </a:ext>
                  </a:extLst>
                </a:gridCol>
                <a:gridCol w="549941">
                  <a:extLst>
                    <a:ext uri="{9D8B030D-6E8A-4147-A177-3AD203B41FA5}">
                      <a16:colId xmlns:a16="http://schemas.microsoft.com/office/drawing/2014/main" val="3509792939"/>
                    </a:ext>
                  </a:extLst>
                </a:gridCol>
                <a:gridCol w="549941">
                  <a:extLst>
                    <a:ext uri="{9D8B030D-6E8A-4147-A177-3AD203B41FA5}">
                      <a16:colId xmlns:a16="http://schemas.microsoft.com/office/drawing/2014/main" val="3752440292"/>
                    </a:ext>
                  </a:extLst>
                </a:gridCol>
                <a:gridCol w="549941">
                  <a:extLst>
                    <a:ext uri="{9D8B030D-6E8A-4147-A177-3AD203B41FA5}">
                      <a16:colId xmlns:a16="http://schemas.microsoft.com/office/drawing/2014/main" val="3518321121"/>
                    </a:ext>
                  </a:extLst>
                </a:gridCol>
                <a:gridCol w="549941">
                  <a:extLst>
                    <a:ext uri="{9D8B030D-6E8A-4147-A177-3AD203B41FA5}">
                      <a16:colId xmlns:a16="http://schemas.microsoft.com/office/drawing/2014/main" val="3781077914"/>
                    </a:ext>
                  </a:extLst>
                </a:gridCol>
                <a:gridCol w="549941">
                  <a:extLst>
                    <a:ext uri="{9D8B030D-6E8A-4147-A177-3AD203B41FA5}">
                      <a16:colId xmlns:a16="http://schemas.microsoft.com/office/drawing/2014/main" val="4273735141"/>
                    </a:ext>
                  </a:extLst>
                </a:gridCol>
              </a:tblGrid>
              <a:tr h="173598">
                <a:tc>
                  <a:txBody>
                    <a:bodyPr/>
                    <a:lstStyle/>
                    <a:p>
                      <a:pPr algn="l" fontAlgn="b"/>
                      <a:r>
                        <a:rPr lang="cs-CZ" sz="1100" u="none" strike="noStrike">
                          <a:effectLst/>
                        </a:rPr>
                        <a:t> </a:t>
                      </a:r>
                      <a:endParaRPr lang="cs-CZ" sz="1100" b="0"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2006</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2007</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2008</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2009</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2010</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2011</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2012</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2013</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2014</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2015</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2016</a:t>
                      </a:r>
                      <a:endParaRPr lang="cs-CZ" sz="1100" b="1" i="0" u="none" strike="noStrike">
                        <a:effectLst/>
                        <a:latin typeface="Arial" panose="020B0604020202020204" pitchFamily="34" charset="0"/>
                      </a:endParaRPr>
                    </a:p>
                  </a:txBody>
                  <a:tcPr marL="6618" marR="6618" marT="6618" marB="0" anchor="b"/>
                </a:tc>
                <a:tc>
                  <a:txBody>
                    <a:bodyPr/>
                    <a:lstStyle/>
                    <a:p>
                      <a:pPr algn="ctr" fontAlgn="b"/>
                      <a:r>
                        <a:rPr lang="cs-CZ" sz="1100" u="none" strike="noStrike">
                          <a:effectLst/>
                        </a:rPr>
                        <a:t>2017</a:t>
                      </a:r>
                      <a:endParaRPr lang="cs-CZ" sz="1100" b="1"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818648474"/>
                  </a:ext>
                </a:extLst>
              </a:tr>
              <a:tr h="173598">
                <a:tc>
                  <a:txBody>
                    <a:bodyPr/>
                    <a:lstStyle/>
                    <a:p>
                      <a:pPr algn="l" fontAlgn="b"/>
                      <a:r>
                        <a:rPr lang="cs-CZ" sz="1100" u="none" strike="noStrike">
                          <a:effectLst/>
                        </a:rPr>
                        <a:t>EU (28 countries)</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2211882820"/>
                  </a:ext>
                </a:extLst>
              </a:tr>
              <a:tr h="173598">
                <a:tc>
                  <a:txBody>
                    <a:bodyPr/>
                    <a:lstStyle/>
                    <a:p>
                      <a:pPr algn="l" fontAlgn="b"/>
                      <a:r>
                        <a:rPr lang="cs-CZ" sz="1100" u="none" strike="noStrike">
                          <a:effectLst/>
                        </a:rPr>
                        <a:t>Euro area (19 countries)</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1392338226"/>
                  </a:ext>
                </a:extLst>
              </a:tr>
              <a:tr h="173598">
                <a:tc>
                  <a:txBody>
                    <a:bodyPr/>
                    <a:lstStyle/>
                    <a:p>
                      <a:pPr algn="l" fontAlgn="b"/>
                      <a:r>
                        <a:rPr lang="cs-CZ" sz="1100" u="none" strike="noStrike">
                          <a:effectLst/>
                        </a:rPr>
                        <a:t>Bulgaria</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7,4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7,6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2848063207"/>
                  </a:ext>
                </a:extLst>
              </a:tr>
              <a:tr h="173598">
                <a:tc>
                  <a:txBody>
                    <a:bodyPr/>
                    <a:lstStyle/>
                    <a:p>
                      <a:pPr algn="l" fontAlgn="b"/>
                      <a:r>
                        <a:rPr lang="cs-CZ" sz="1100" u="none" strike="noStrike">
                          <a:effectLst/>
                        </a:rPr>
                        <a:t>Czech Republic</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6,3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2,4</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3197632218"/>
                  </a:ext>
                </a:extLst>
              </a:tr>
              <a:tr h="173598">
                <a:tc>
                  <a:txBody>
                    <a:bodyPr/>
                    <a:lstStyle/>
                    <a:p>
                      <a:pPr algn="l" fontAlgn="b"/>
                      <a:r>
                        <a:rPr lang="cs-CZ" sz="1100" u="none" strike="noStrike">
                          <a:effectLst/>
                        </a:rPr>
                        <a:t>Germany</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2618204712"/>
                  </a:ext>
                </a:extLst>
              </a:tr>
              <a:tr h="173598">
                <a:tc>
                  <a:txBody>
                    <a:bodyPr/>
                    <a:lstStyle/>
                    <a:p>
                      <a:pPr algn="l" fontAlgn="b"/>
                      <a:r>
                        <a:rPr lang="cs-CZ" sz="1100" u="none" strike="noStrike">
                          <a:effectLst/>
                        </a:rPr>
                        <a:t>Ireland</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43606915"/>
                  </a:ext>
                </a:extLst>
              </a:tr>
              <a:tr h="173598">
                <a:tc>
                  <a:txBody>
                    <a:bodyPr/>
                    <a:lstStyle/>
                    <a:p>
                      <a:pPr algn="l" fontAlgn="b"/>
                      <a:r>
                        <a:rPr lang="cs-CZ" sz="1100" u="none" strike="noStrike">
                          <a:effectLst/>
                        </a:rPr>
                        <a:t>Greece</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1797144221"/>
                  </a:ext>
                </a:extLst>
              </a:tr>
              <a:tr h="173598">
                <a:tc>
                  <a:txBody>
                    <a:bodyPr/>
                    <a:lstStyle/>
                    <a:p>
                      <a:pPr algn="l" fontAlgn="b"/>
                      <a:r>
                        <a:rPr lang="cs-CZ" sz="1100" u="none" strike="noStrike" dirty="0" err="1">
                          <a:effectLst/>
                        </a:rPr>
                        <a:t>Spain</a:t>
                      </a:r>
                      <a:endParaRPr lang="cs-CZ" sz="1100" b="1" i="0" u="none" strike="noStrike" dirty="0">
                        <a:effectLst/>
                        <a:latin typeface="Arial" panose="020B0604020202020204" pitchFamily="34" charset="0"/>
                      </a:endParaRPr>
                    </a:p>
                  </a:txBody>
                  <a:tcPr marL="6618" marR="6618" marT="6618" marB="0" anchor="b"/>
                </a:tc>
                <a:tc>
                  <a:txBody>
                    <a:bodyPr/>
                    <a:lstStyle/>
                    <a:p>
                      <a:pPr algn="r" fontAlgn="b"/>
                      <a:r>
                        <a:rPr lang="cs-CZ" sz="1100" u="none" strike="noStrike">
                          <a:effectLst/>
                        </a:rPr>
                        <a:t>3,6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1583468940"/>
                  </a:ext>
                </a:extLst>
              </a:tr>
              <a:tr h="173598">
                <a:tc>
                  <a:txBody>
                    <a:bodyPr/>
                    <a:lstStyle/>
                    <a:p>
                      <a:pPr algn="l" fontAlgn="b"/>
                      <a:r>
                        <a:rPr lang="cs-CZ" sz="1100" u="none" strike="noStrike">
                          <a:effectLst/>
                        </a:rPr>
                        <a:t>Italy</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1,3</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251415498"/>
                  </a:ext>
                </a:extLst>
              </a:tr>
              <a:tr h="173598">
                <a:tc>
                  <a:txBody>
                    <a:bodyPr/>
                    <a:lstStyle/>
                    <a:p>
                      <a:pPr algn="l" fontAlgn="b"/>
                      <a:r>
                        <a:rPr lang="cs-CZ" sz="1100" u="none" strike="noStrike">
                          <a:effectLst/>
                        </a:rPr>
                        <a:t>Hungary</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7,9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5,7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2,4</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186993947"/>
                  </a:ext>
                </a:extLst>
              </a:tr>
              <a:tr h="173598">
                <a:tc>
                  <a:txBody>
                    <a:bodyPr/>
                    <a:lstStyle/>
                    <a:p>
                      <a:pPr algn="l" fontAlgn="b"/>
                      <a:r>
                        <a:rPr lang="cs-CZ" sz="1100" u="none" strike="noStrike">
                          <a:effectLst/>
                        </a:rPr>
                        <a:t>Austria</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837062546"/>
                  </a:ext>
                </a:extLst>
              </a:tr>
              <a:tr h="173598">
                <a:tc>
                  <a:txBody>
                    <a:bodyPr/>
                    <a:lstStyle/>
                    <a:p>
                      <a:pPr algn="l" fontAlgn="b"/>
                      <a:r>
                        <a:rPr lang="cs-CZ" sz="1100" u="none" strike="noStrike">
                          <a:effectLst/>
                        </a:rPr>
                        <a:t>Poland</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3213876017"/>
                  </a:ext>
                </a:extLst>
              </a:tr>
              <a:tr h="173598">
                <a:tc>
                  <a:txBody>
                    <a:bodyPr/>
                    <a:lstStyle/>
                    <a:p>
                      <a:pPr algn="l" fontAlgn="b"/>
                      <a:r>
                        <a:rPr lang="cs-CZ" sz="1100" u="none" strike="noStrike">
                          <a:effectLst/>
                        </a:rPr>
                        <a:t>Portugal</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2349221807"/>
                  </a:ext>
                </a:extLst>
              </a:tr>
              <a:tr h="173598">
                <a:tc>
                  <a:txBody>
                    <a:bodyPr/>
                    <a:lstStyle/>
                    <a:p>
                      <a:pPr algn="l" fontAlgn="b"/>
                      <a:r>
                        <a:rPr lang="cs-CZ" sz="1100" u="none" strike="noStrike">
                          <a:effectLst/>
                        </a:rPr>
                        <a:t>Romania</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6,6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7,9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5,6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6,1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5,8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4144274754"/>
                  </a:ext>
                </a:extLst>
              </a:tr>
              <a:tr h="173598">
                <a:tc>
                  <a:txBody>
                    <a:bodyPr/>
                    <a:lstStyle/>
                    <a:p>
                      <a:pPr algn="l" fontAlgn="b"/>
                      <a:r>
                        <a:rPr lang="cs-CZ" sz="1100" u="none" strike="noStrike">
                          <a:effectLst/>
                        </a:rPr>
                        <a:t>Slovakia</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1,4</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3339929919"/>
                  </a:ext>
                </a:extLst>
              </a:tr>
              <a:tr h="173598">
                <a:tc>
                  <a:txBody>
                    <a:bodyPr/>
                    <a:lstStyle/>
                    <a:p>
                      <a:pPr algn="l" fontAlgn="b"/>
                      <a:r>
                        <a:rPr lang="cs-CZ" sz="1100" u="none" strike="noStrike">
                          <a:effectLst/>
                        </a:rPr>
                        <a:t>Finland</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0,8</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1626068838"/>
                  </a:ext>
                </a:extLst>
              </a:tr>
              <a:tr h="173598">
                <a:tc>
                  <a:txBody>
                    <a:bodyPr/>
                    <a:lstStyle/>
                    <a:p>
                      <a:pPr algn="l" fontAlgn="b"/>
                      <a:r>
                        <a:rPr lang="cs-CZ" sz="1100" u="none" strike="noStrike">
                          <a:effectLst/>
                        </a:rPr>
                        <a:t>Sweden</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0,9</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0,4</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1,9</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1850131477"/>
                  </a:ext>
                </a:extLst>
              </a:tr>
              <a:tr h="173598">
                <a:tc>
                  <a:txBody>
                    <a:bodyPr/>
                    <a:lstStyle/>
                    <a:p>
                      <a:pPr algn="l" fontAlgn="b"/>
                      <a:r>
                        <a:rPr lang="cs-CZ" sz="1100" u="none" strike="noStrike">
                          <a:effectLst/>
                        </a:rPr>
                        <a:t>United Kingdom</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0,7</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2,7</a:t>
                      </a:r>
                      <a:endParaRPr lang="cs-CZ" sz="1100" b="0" i="0" u="none" strike="noStrike">
                        <a:effectLst/>
                        <a:latin typeface="Arial" panose="020B0604020202020204" pitchFamily="34" charset="0"/>
                      </a:endParaRPr>
                    </a:p>
                  </a:txBody>
                  <a:tcPr marL="6618" marR="6618" marT="6618" marB="0" anchor="b"/>
                </a:tc>
                <a:extLst>
                  <a:ext uri="{0D108BD9-81ED-4DB2-BD59-A6C34878D82A}">
                    <a16:rowId xmlns:a16="http://schemas.microsoft.com/office/drawing/2014/main" val="2833207090"/>
                  </a:ext>
                </a:extLst>
              </a:tr>
              <a:tr h="173598">
                <a:tc>
                  <a:txBody>
                    <a:bodyPr/>
                    <a:lstStyle/>
                    <a:p>
                      <a:pPr algn="l" fontAlgn="b"/>
                      <a:r>
                        <a:rPr lang="cs-CZ" sz="1100" u="none" strike="noStrike">
                          <a:effectLst/>
                        </a:rPr>
                        <a:t>Iceland</a:t>
                      </a:r>
                      <a:endParaRPr lang="cs-CZ" sz="1100" b="1"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3,6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12,8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16,3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7,5</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4,2</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6</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4,1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1</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0,3</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a:effectLst/>
                        </a:rPr>
                        <a:t>0,8</a:t>
                      </a:r>
                      <a:endParaRPr lang="cs-CZ" sz="1100" b="0" i="0" u="none" strike="noStrike">
                        <a:effectLst/>
                        <a:latin typeface="Arial" panose="020B0604020202020204" pitchFamily="34" charset="0"/>
                      </a:endParaRPr>
                    </a:p>
                  </a:txBody>
                  <a:tcPr marL="6618" marR="6618" marT="6618" marB="0" anchor="b"/>
                </a:tc>
                <a:tc>
                  <a:txBody>
                    <a:bodyPr/>
                    <a:lstStyle/>
                    <a:p>
                      <a:pPr algn="r" fontAlgn="b"/>
                      <a:r>
                        <a:rPr lang="cs-CZ" sz="1100" u="none" strike="noStrike" dirty="0">
                          <a:effectLst/>
                        </a:rPr>
                        <a:t>-1,7</a:t>
                      </a:r>
                      <a:endParaRPr lang="cs-CZ" sz="1100" b="0" i="0" u="none" strike="noStrike" dirty="0">
                        <a:effectLst/>
                        <a:latin typeface="Arial" panose="020B0604020202020204" pitchFamily="34" charset="0"/>
                      </a:endParaRPr>
                    </a:p>
                  </a:txBody>
                  <a:tcPr marL="6618" marR="6618" marT="6618" marB="0" anchor="b"/>
                </a:tc>
                <a:extLst>
                  <a:ext uri="{0D108BD9-81ED-4DB2-BD59-A6C34878D82A}">
                    <a16:rowId xmlns:a16="http://schemas.microsoft.com/office/drawing/2014/main" val="3348144961"/>
                  </a:ext>
                </a:extLst>
              </a:tr>
            </a:tbl>
          </a:graphicData>
        </a:graphic>
      </p:graphicFrame>
    </p:spTree>
    <p:extLst>
      <p:ext uri="{BB962C8B-B14F-4D97-AF65-F5344CB8AC3E}">
        <p14:creationId xmlns:p14="http://schemas.microsoft.com/office/powerpoint/2010/main" val="10367161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TextovéPole 2"/>
          <p:cNvSpPr txBox="1"/>
          <p:nvPr/>
        </p:nvSpPr>
        <p:spPr>
          <a:xfrm>
            <a:off x="1187624" y="2139702"/>
            <a:ext cx="6120680" cy="830997"/>
          </a:xfrm>
          <a:prstGeom prst="rect">
            <a:avLst/>
          </a:prstGeom>
          <a:noFill/>
        </p:spPr>
        <p:txBody>
          <a:bodyPr wrap="square" rtlCol="0">
            <a:spAutoFit/>
          </a:bodyPr>
          <a:lstStyle/>
          <a:p>
            <a:pPr algn="ctr"/>
            <a:r>
              <a:rPr lang="cs-CZ" sz="4800" b="1" i="1" dirty="0"/>
              <a:t>Děkuji za pozornost</a:t>
            </a:r>
          </a:p>
        </p:txBody>
      </p:sp>
    </p:spTree>
    <p:extLst>
      <p:ext uri="{BB962C8B-B14F-4D97-AF65-F5344CB8AC3E}">
        <p14:creationId xmlns:p14="http://schemas.microsoft.com/office/powerpoint/2010/main" val="405334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0254-F7BC-43A7-98BB-887A1F251AF6}"/>
              </a:ext>
            </a:extLst>
          </p:cNvPr>
          <p:cNvSpPr>
            <a:spLocks noGrp="1"/>
          </p:cNvSpPr>
          <p:nvPr>
            <p:ph type="title"/>
          </p:nvPr>
        </p:nvSpPr>
        <p:spPr>
          <a:xfrm>
            <a:off x="395536" y="-6680"/>
            <a:ext cx="7560840" cy="507703"/>
          </a:xfrm>
        </p:spPr>
        <p:txBody>
          <a:bodyPr/>
          <a:lstStyle/>
          <a:p>
            <a:pPr algn="ctr"/>
            <a:r>
              <a:rPr lang="cs-CZ" sz="2200" b="1" dirty="0"/>
              <a:t>Nejistota - vývoj WUI v letech 1990 až 2023 </a:t>
            </a:r>
            <a:br>
              <a:rPr lang="cs-CZ" sz="2200" b="1" dirty="0"/>
            </a:br>
            <a:r>
              <a:rPr lang="cs-CZ" sz="2200" b="1" dirty="0"/>
              <a:t>(kvartální data)</a:t>
            </a:r>
          </a:p>
        </p:txBody>
      </p:sp>
      <p:sp>
        <p:nvSpPr>
          <p:cNvPr id="4" name="Zástupný symbol pro zápatí 1">
            <a:extLst>
              <a:ext uri="{FF2B5EF4-FFF2-40B4-BE49-F238E27FC236}">
                <a16:creationId xmlns:a16="http://schemas.microsoft.com/office/drawing/2014/main" id="{9BA37392-9592-4104-ABD2-EFD1734A8419}"/>
              </a:ext>
            </a:extLst>
          </p:cNvPr>
          <p:cNvSpPr>
            <a:spLocks noGrp="1"/>
          </p:cNvSpPr>
          <p:nvPr>
            <p:ph type="ftr" sz="quarter" idx="11"/>
          </p:nvPr>
        </p:nvSpPr>
        <p:spPr>
          <a:xfrm>
            <a:off x="6012160" y="4735637"/>
            <a:ext cx="2895600" cy="273844"/>
          </a:xfrm>
        </p:spPr>
        <p:txBody>
          <a:bodyPr/>
          <a:lstStyle/>
          <a:p>
            <a:pPr algn="r"/>
            <a:r>
              <a:rPr lang="cs-CZ" altLang="cs-CZ" sz="1400" dirty="0">
                <a:cs typeface="Times New Roman" panose="02020603050405020304" pitchFamily="18" charset="0"/>
              </a:rPr>
              <a:t>2/10</a:t>
            </a:r>
          </a:p>
        </p:txBody>
      </p:sp>
      <p:sp>
        <p:nvSpPr>
          <p:cNvPr id="8" name="Nadpis 1">
            <a:extLst>
              <a:ext uri="{FF2B5EF4-FFF2-40B4-BE49-F238E27FC236}">
                <a16:creationId xmlns:a16="http://schemas.microsoft.com/office/drawing/2014/main" id="{86A30A31-0ADD-4CF1-97B3-3BF72D64FB40}"/>
              </a:ext>
            </a:extLst>
          </p:cNvPr>
          <p:cNvSpPr txBox="1">
            <a:spLocks/>
          </p:cNvSpPr>
          <p:nvPr/>
        </p:nvSpPr>
        <p:spPr>
          <a:xfrm>
            <a:off x="107504" y="4735637"/>
            <a:ext cx="7010362" cy="507703"/>
          </a:xfrm>
          <a:prstGeom prst="rect">
            <a:avLst/>
          </a:prstGeom>
          <a:noFill/>
          <a:ln>
            <a:noFill/>
          </a:ln>
        </p:spPr>
        <p:txBody>
          <a:bodyPr anchor="t">
            <a:no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sz="1400" i="1" dirty="0"/>
              <a:t>Zdroj:</a:t>
            </a:r>
            <a:r>
              <a:rPr lang="cs-CZ" sz="1400" dirty="0"/>
              <a:t> </a:t>
            </a:r>
            <a:r>
              <a:rPr lang="cs-CZ" sz="1400" dirty="0" err="1"/>
              <a:t>Ahir</a:t>
            </a:r>
            <a:r>
              <a:rPr lang="cs-CZ" sz="1400" dirty="0"/>
              <a:t>, </a:t>
            </a:r>
            <a:r>
              <a:rPr lang="cs-CZ" sz="1400" dirty="0" err="1"/>
              <a:t>Bloom</a:t>
            </a:r>
            <a:r>
              <a:rPr lang="cs-CZ" sz="1400" dirty="0"/>
              <a:t> and </a:t>
            </a:r>
            <a:r>
              <a:rPr lang="cs-CZ" sz="1400" dirty="0" err="1"/>
              <a:t>Furceri</a:t>
            </a:r>
            <a:r>
              <a:rPr lang="cs-CZ" sz="1400" dirty="0"/>
              <a:t> (2022); aktualizováno leden 2024</a:t>
            </a:r>
          </a:p>
        </p:txBody>
      </p:sp>
      <p:pic>
        <p:nvPicPr>
          <p:cNvPr id="9" name="Obrázek 8">
            <a:extLst>
              <a:ext uri="{FF2B5EF4-FFF2-40B4-BE49-F238E27FC236}">
                <a16:creationId xmlns:a16="http://schemas.microsoft.com/office/drawing/2014/main" id="{8679371F-2EE3-4451-B2FF-C958B7070376}"/>
              </a:ext>
            </a:extLst>
          </p:cNvPr>
          <p:cNvPicPr>
            <a:picLocks noChangeAspect="1"/>
          </p:cNvPicPr>
          <p:nvPr/>
        </p:nvPicPr>
        <p:blipFill>
          <a:blip r:embed="rId2"/>
          <a:stretch>
            <a:fillRect/>
          </a:stretch>
        </p:blipFill>
        <p:spPr>
          <a:xfrm>
            <a:off x="2051720" y="771550"/>
            <a:ext cx="4599602" cy="3922838"/>
          </a:xfrm>
          <a:prstGeom prst="rect">
            <a:avLst/>
          </a:prstGeom>
        </p:spPr>
      </p:pic>
    </p:spTree>
    <p:extLst>
      <p:ext uri="{BB962C8B-B14F-4D97-AF65-F5344CB8AC3E}">
        <p14:creationId xmlns:p14="http://schemas.microsoft.com/office/powerpoint/2010/main" val="109039292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3591</TotalTime>
  <Words>6564</Words>
  <Application>Microsoft Office PowerPoint</Application>
  <PresentationFormat>Předvádění na obrazovce (16:9)</PresentationFormat>
  <Paragraphs>2350</Paragraphs>
  <Slides>84</Slides>
  <Notes>74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84</vt:i4>
      </vt:variant>
    </vt:vector>
  </HeadingPairs>
  <TitlesOfParts>
    <vt:vector size="91" baseType="lpstr">
      <vt:lpstr>Arial</vt:lpstr>
      <vt:lpstr>Calibri</vt:lpstr>
      <vt:lpstr>Consolas</vt:lpstr>
      <vt:lpstr>Times New Roman</vt:lpstr>
      <vt:lpstr>Wingdings</vt:lpstr>
      <vt:lpstr>SLU</vt:lpstr>
      <vt:lpstr>obrázek</vt:lpstr>
      <vt:lpstr>Makroekonomické prostředí a jeho vliv na manažerské rozhodování   </vt:lpstr>
      <vt:lpstr>Úvod</vt:lpstr>
      <vt:lpstr>Mikroekonomická část předmětu se věnovala zejména</vt:lpstr>
      <vt:lpstr>O čem rozhodují podnikoví manažeři?</vt:lpstr>
      <vt:lpstr>O čem rozhodují manažeři ve veřejné správě?</vt:lpstr>
      <vt:lpstr>O čem rozhodují manažeři ve veřejné správě?</vt:lpstr>
      <vt:lpstr>Ekonomie jako věda</vt:lpstr>
      <vt:lpstr>Aktuální problémy a výzvy ekonomie</vt:lpstr>
      <vt:lpstr>Nejistota - vývoj WUI v letech 1990 až 2023  (kvartální data)</vt:lpstr>
      <vt:lpstr>Ekonomický koloběh – mikroekonomický přístup</vt:lpstr>
      <vt:lpstr>Ekonomický koloběh – makroekonomický přístup</vt:lpstr>
      <vt:lpstr>Cíle státu vs. cíle firmy vs. cíle regionu</vt:lpstr>
      <vt:lpstr>Makroekonomické souvislosti</vt:lpstr>
      <vt:lpstr>Specifické oborové charakteristiky</vt:lpstr>
      <vt:lpstr>Makroekonomiké agregáty</vt:lpstr>
      <vt:lpstr>Makroekonomické agregáty - produkt</vt:lpstr>
      <vt:lpstr>Měření výkonnosti ekonomiky</vt:lpstr>
      <vt:lpstr>Výkonnost ekonomiky – hrubý domácí produkt</vt:lpstr>
      <vt:lpstr>Výkonnost ekonomiky – hrubý domácí produkt</vt:lpstr>
      <vt:lpstr>Výkonnost ekonomiky – hrubý domácí produkt</vt:lpstr>
      <vt:lpstr>Hrubý domácí produkt – srovnání zemí</vt:lpstr>
      <vt:lpstr>Hrubý domácí vs. národní produkt</vt:lpstr>
      <vt:lpstr>Hrubý domácí produkt vs. Národní důchod</vt:lpstr>
      <vt:lpstr>HDP - výdajová metoda </vt:lpstr>
      <vt:lpstr>Rozklad HDP na příkladu české ekonomiky</vt:lpstr>
      <vt:lpstr>Rozklad HDP na příkladu české ekonomiky</vt:lpstr>
      <vt:lpstr>Jaký je „optimální” výkon ekonomiky?</vt:lpstr>
      <vt:lpstr>Historické „okénko”</vt:lpstr>
      <vt:lpstr>Historické „okénko”</vt:lpstr>
      <vt:lpstr>Historické „okénko”</vt:lpstr>
      <vt:lpstr>Stabilizační hospodářská politika</vt:lpstr>
      <vt:lpstr>Stabilizační hospodářská politika</vt:lpstr>
      <vt:lpstr>Stabilizační hospodářská politika</vt:lpstr>
      <vt:lpstr>Ekonomický růst</vt:lpstr>
      <vt:lpstr>Ekonomický růst - typy</vt:lpstr>
      <vt:lpstr>Hospodářský cyklus</vt:lpstr>
      <vt:lpstr>Hospodářský cyklus</vt:lpstr>
      <vt:lpstr>Hospodářský cyklus</vt:lpstr>
      <vt:lpstr>Hospodářský cyklus – externí faktory</vt:lpstr>
      <vt:lpstr>Hospodářský cyklus – interní faktory</vt:lpstr>
      <vt:lpstr>Vývoj reálného HDP/ob. v PPS – srovnání zemí EU</vt:lpstr>
      <vt:lpstr>Růst reálného HDP/ob. v % – srovnání zemí EU</vt:lpstr>
      <vt:lpstr>Tempo růstu reálného HDP (změna vůči předchozímu kvartálu a změna vůči stejnému kvartálu předchozího roku)</vt:lpstr>
      <vt:lpstr>Vývoj reálného HDP v zemích V-4 v letech 2000 až 2023  (kvartální data,  % změna vůči stejnému kvartálu v předchozím roce) </vt:lpstr>
      <vt:lpstr>Hospodářský cyklus – příklad české ekonomiky</vt:lpstr>
      <vt:lpstr>Konvergenční proces – srovnání</vt:lpstr>
      <vt:lpstr>Koncept hystereze a super-hystereze (Storm, 2021)</vt:lpstr>
      <vt:lpstr> Růst HDP a příspěvky jednotlivých složek</vt:lpstr>
      <vt:lpstr> Růst HPH a příspěvky jednotlivých odvětví</vt:lpstr>
      <vt:lpstr>Makroekonomické agregáty - zaměstnanost</vt:lpstr>
      <vt:lpstr>Míra nezaměstnanosti</vt:lpstr>
      <vt:lpstr>Trh práce a nezaměstnanost</vt:lpstr>
      <vt:lpstr>Prezentace aplikace PowerPoint</vt:lpstr>
      <vt:lpstr>Trh práce jako zrcadlo fungování ekonomiky</vt:lpstr>
      <vt:lpstr>Prezentace aplikace PowerPoint</vt:lpstr>
      <vt:lpstr>Schématické zachycení faktorů trhu práce</vt:lpstr>
      <vt:lpstr>Trh práce – členění obyvatelstva</vt:lpstr>
      <vt:lpstr>Nezaměstnanost</vt:lpstr>
      <vt:lpstr>Trh práce v číslech</vt:lpstr>
      <vt:lpstr>Trh práce v číslech</vt:lpstr>
      <vt:lpstr>Míra nezaměstnanosti (v %) </vt:lpstr>
      <vt:lpstr>Míra nezaměstnanosti dle dosaženého vzdělání</vt:lpstr>
      <vt:lpstr>Míra reg. nezaměstnanosti dle krajů</vt:lpstr>
      <vt:lpstr>Nezaměstnanost - příčiny</vt:lpstr>
      <vt:lpstr>Nezaměstnanost - typy</vt:lpstr>
      <vt:lpstr>Nezaměstnanost - typy</vt:lpstr>
      <vt:lpstr>Přirozená míra nezaměstnanosti</vt:lpstr>
      <vt:lpstr>Dekompozice nezaměstnanosti v české ekonomice v letech 2000 až 2022 (v %, kvartální data)</vt:lpstr>
      <vt:lpstr>Přirozená míra nezaměstnanosti - faktory</vt:lpstr>
      <vt:lpstr>Míra nezaměstnanosti osob pod 25 let</vt:lpstr>
      <vt:lpstr>Makroekonomické agregáty – cenová hladina</vt:lpstr>
      <vt:lpstr>Vývoj míry inflace a CPI</vt:lpstr>
      <vt:lpstr>Vývoj míry inflace</vt:lpstr>
      <vt:lpstr>Srovnání růstu cen potravin</vt:lpstr>
      <vt:lpstr>Na čem budou Češi šetřit</vt:lpstr>
      <vt:lpstr>Makroekonomické agregáty – vnější ekonomická pozice</vt:lpstr>
      <vt:lpstr>Inflace</vt:lpstr>
      <vt:lpstr>Ceny výrobců (meziroční změna v %)</vt:lpstr>
      <vt:lpstr>Inflace</vt:lpstr>
      <vt:lpstr>Inflace</vt:lpstr>
      <vt:lpstr>Inflace</vt:lpstr>
      <vt:lpstr>Inflace</vt:lpstr>
      <vt:lpstr>Míra inflace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Tvrdoň</cp:lastModifiedBy>
  <cp:revision>114</cp:revision>
  <dcterms:created xsi:type="dcterms:W3CDTF">2016-07-06T15:42:34Z</dcterms:created>
  <dcterms:modified xsi:type="dcterms:W3CDTF">2026-01-27T08:36:07Z</dcterms:modified>
</cp:coreProperties>
</file>