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AF2B0-0AD2-4787-B400-3701EE6AA262}" type="datetimeFigureOut">
              <a:rPr lang="cs-CZ" smtClean="0"/>
              <a:t>10.10.2019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56CC9-5A10-4B6F-8203-C97043E805F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2691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F9EC6-9784-4AF6-B2A5-BFE24CBAE3E3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2F2D0-41C9-47E9-AC5E-B3F2C1469889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45F9B-3E7F-4DC8-BADA-AB8752655DC6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7337-2F19-446B-A363-FBD1FFE402BB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9A8-1762-4046-9020-6899FB81EFFB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DC4A-64EB-4DF8-B0BF-748338CBD2F9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5DCA-3BC2-4893-AAAD-C68C1043BF58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6D3B-C169-41B0-AAF0-C569E8FF8537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F957-2B48-40DE-A771-21FF3B7E53A6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3D53-7712-404C-8EC9-416E05A38CFE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5911-636D-4BE2-A838-FF5C18093BA0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0901B-FD7D-4520-A45B-7CF81FDC4C14}" type="datetime1">
              <a:rPr lang="cs-CZ" smtClean="0"/>
              <a:t>10.10.2019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ved=0CAcQjRxqFQoTCL69xaf8usgCFYu4GgodnJAKMA&amp;url=http://www.zeller.de/index.php?id%3D395%26backPID%3D395%26scatIDs%3D20%26auktion_suche%3D1%26search_pid%3D395%26begin_at%3D150&amp;psig=AFQjCNHS4jQwvl6kZWDqCY8YK2OCNHXvxw&amp;ust=1444671819648503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HISTORICKÉ A SOUČASNÉ ŠKOLY SPRÁVNÍ VĚDY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smtClean="0">
                <a:solidFill>
                  <a:schemeClr val="tx1"/>
                </a:solidFill>
              </a:rPr>
              <a:t>JUDr. Petr Pospíšil, Ph.D., LL.M.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211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332656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400" b="1" dirty="0" smtClean="0"/>
              <a:t>Studium veřejné správy v USA</a:t>
            </a:r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Mezi </a:t>
            </a:r>
            <a:r>
              <a:rPr lang="cs-CZ" dirty="0"/>
              <a:t>novější směry v USA patří </a:t>
            </a:r>
            <a:r>
              <a:rPr lang="cs-CZ" b="1" dirty="0"/>
              <a:t>systémová teorie (Systems Approach) – </a:t>
            </a:r>
            <a:r>
              <a:rPr lang="cs-CZ" dirty="0" smtClean="0"/>
              <a:t>zabývá </a:t>
            </a:r>
            <a:r>
              <a:rPr lang="cs-CZ" dirty="0"/>
              <a:t>se takovými otázkami jako vztah organizace k jejímu okolí, vztahy podsystémů (složek organizace) navzájem jako problém komplexnosti, zachování organizace přizpůsobováním se změněným podmínkám jako problém efektivnosti, adaptability a flexibility, jakož i vzájemná zaměnitelnost organizačních opatření (princip funkční ekvivalence</a:t>
            </a:r>
            <a:r>
              <a:rPr lang="cs-CZ" dirty="0" smtClean="0"/>
              <a:t>).</a:t>
            </a:r>
          </a:p>
          <a:p>
            <a:pPr algn="just"/>
            <a:endParaRPr lang="cs-CZ" b="1" dirty="0"/>
          </a:p>
          <a:p>
            <a:pPr algn="just"/>
            <a:r>
              <a:rPr lang="cs-CZ" dirty="0" smtClean="0"/>
              <a:t>V USA se také někdy hovoří o </a:t>
            </a:r>
            <a:r>
              <a:rPr lang="cs-CZ" b="1" i="1" dirty="0" smtClean="0"/>
              <a:t>„džungli manažerských teorií“</a:t>
            </a:r>
            <a:r>
              <a:rPr lang="cs-CZ" dirty="0" smtClean="0"/>
              <a:t>, které se často opírají o výsledky výzkumu konkrétních správních systémů, které přinášejí poznatky o skutečném stavu veřejné správy a o potřebných reformních krocích, jež lze úspěšně aplikovat v různých správních systémech.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6901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42493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Poválečný vývoj studia veřejné správy v Evropě</a:t>
            </a:r>
          </a:p>
          <a:p>
            <a:endParaRPr lang="cs-CZ" b="1" dirty="0"/>
          </a:p>
          <a:p>
            <a:pPr algn="just"/>
            <a:r>
              <a:rPr lang="cs-CZ" dirty="0" smtClean="0"/>
              <a:t>Po 2. světové válce došlo v Evropě k renesanci studia správy, neboť nové funkce západoevropských států v hospodářské a sociální sféře vyžadovaly reformu a modernizaci veřejné správy, včetně nových forem jejího řízení.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tomto období dochází k definitivnímu </a:t>
            </a:r>
            <a:r>
              <a:rPr lang="cs-CZ" b="1" dirty="0" smtClean="0"/>
              <a:t>konstituování správní vědy (nauky)</a:t>
            </a:r>
            <a:r>
              <a:rPr lang="cs-CZ" dirty="0" smtClean="0"/>
              <a:t> jako vědní disciplíny v rámci sociálních věd. Tím se v podstatě zahajuje </a:t>
            </a:r>
            <a:r>
              <a:rPr lang="cs-CZ" b="1" dirty="0" smtClean="0"/>
              <a:t>čtvrté období studia správy </a:t>
            </a:r>
            <a:r>
              <a:rPr lang="cs-CZ" dirty="0" smtClean="0"/>
              <a:t>v evropské historii.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Správní věda nezůstala jediným vědním oborem, který se v Evropě zajímá o studium správy. Správa se stává předmětem studia renomovaných vědních oborů jako např. sociologie, právo, ekonomie nebo politologie, ale i nově vznikajících oborů jako veřejná politika nebo regionalistika.</a:t>
            </a:r>
          </a:p>
          <a:p>
            <a:pPr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21581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404664"/>
            <a:ext cx="842493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400" b="1" dirty="0" smtClean="0"/>
              <a:t>Poválečný vývoj studia veřejné správy v Evropě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Poválečné </a:t>
            </a:r>
            <a:r>
              <a:rPr lang="cs-CZ" dirty="0"/>
              <a:t>tendence evropského studia správy je možno rozdělit do dvou hlavních spolu souvisejících a doplňujících se směrů: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studium</a:t>
            </a:r>
            <a:r>
              <a:rPr lang="cs-CZ" b="1" dirty="0"/>
              <a:t>, které se </a:t>
            </a:r>
            <a:r>
              <a:rPr lang="cs-CZ" dirty="0"/>
              <a:t>z pragmatických důvodů </a:t>
            </a:r>
            <a:r>
              <a:rPr lang="cs-CZ" b="1" dirty="0"/>
              <a:t>zaměřuje na zlepšování chodu veřejné </a:t>
            </a:r>
            <a:r>
              <a:rPr lang="cs-CZ" b="1" dirty="0" smtClean="0"/>
              <a:t>správy </a:t>
            </a:r>
            <a:r>
              <a:rPr lang="cs-CZ" dirty="0" smtClean="0"/>
              <a:t>globálně nebo jen z určitých dílčích aspektů (racionalizace administrativních prací, zlepšení styků úřadů s občany apod.); tento přístup byl zpravidla vyvoláván probíhajícími správními reformami.</a:t>
            </a:r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provádění soustavného studia veřejné správy </a:t>
            </a:r>
            <a:r>
              <a:rPr lang="cs-CZ" dirty="0" smtClean="0"/>
              <a:t>v rámci k tomu účelu vytvořené vědní disciplíny, popř. zařazení studia veřejné správy do některé již existující vědní disciplíny.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poslední době se setkáváme s dalšími směry studia správy, z nich největšímu zájmu se patrně těší různé aplikace manažerských teorií, které pro oblast veřejné správy nesou označení </a:t>
            </a:r>
            <a:r>
              <a:rPr lang="cs-CZ" b="1" i="1" dirty="0" smtClean="0"/>
              <a:t>New Management </a:t>
            </a:r>
            <a:r>
              <a:rPr lang="cs-CZ" dirty="0" smtClean="0"/>
              <a:t>nebo </a:t>
            </a:r>
            <a:r>
              <a:rPr lang="cs-CZ" b="1" i="1" dirty="0" smtClean="0"/>
              <a:t>Public Management</a:t>
            </a:r>
            <a:r>
              <a:rPr lang="cs-CZ" dirty="0" smtClean="0"/>
              <a:t>.</a:t>
            </a:r>
          </a:p>
          <a:p>
            <a:pPr algn="just"/>
            <a:endParaRPr lang="cs-CZ" b="1" i="1" dirty="0"/>
          </a:p>
          <a:p>
            <a:pPr algn="just"/>
            <a:r>
              <a:rPr lang="cs-CZ" dirty="0" smtClean="0"/>
              <a:t>Rozdílně od západní Evropy se konstituovala</a:t>
            </a:r>
            <a:r>
              <a:rPr lang="cs-CZ" b="1" dirty="0" smtClean="0"/>
              <a:t> správní věda a studium správy ve střední a východní Evropě</a:t>
            </a:r>
            <a:r>
              <a:rPr lang="cs-CZ" dirty="0" smtClean="0"/>
              <a:t>. V této části Evropy se vytvořila v zásadě dvě základní centra studia veřejné správy, a to v Polsku a v Sovětském svazu.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7203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352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Poválečný vývoj studia veřejné správy v Evropě</a:t>
            </a:r>
          </a:p>
          <a:p>
            <a:endParaRPr lang="cs-CZ" b="1" dirty="0"/>
          </a:p>
          <a:p>
            <a:pPr algn="just"/>
            <a:r>
              <a:rPr lang="cs-CZ" b="1" dirty="0" smtClean="0"/>
              <a:t>Studium správy v Polsku </a:t>
            </a:r>
            <a:r>
              <a:rPr lang="cs-CZ" dirty="0" smtClean="0"/>
              <a:t>kromě vědecko-pedagogických aspektů se soustřeďuje na techniky a postupy výzkumu správy, na analýzu stavu správy a na vypracovávání příslušných doporučení.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Zájem o </a:t>
            </a:r>
            <a:r>
              <a:rPr lang="cs-CZ" b="1" dirty="0" smtClean="0"/>
              <a:t>vědecké studium správy v tehdejším SSSR </a:t>
            </a:r>
            <a:r>
              <a:rPr lang="cs-CZ" dirty="0" smtClean="0"/>
              <a:t>je spojován s obecným požadavkem vybudování moderní organizace správy země a hospodářství. Vzorem pro první sovětské pokusy byla hlavně americká klasická pojednání o podnikové organizaci, vědeckém řízení, efektivitě apod. V období stalinismu byla tato teorie postupně likvidována jako buržoazní a byla nahrazována teorií označovanou jako </a:t>
            </a:r>
            <a:r>
              <a:rPr lang="cs-CZ" b="1" dirty="0" smtClean="0"/>
              <a:t>sovětská výstavba</a:t>
            </a:r>
            <a:r>
              <a:rPr lang="cs-CZ" dirty="0" smtClean="0"/>
              <a:t>. Tento obor se zabýval funkčními a strukturálními aspekty všech druhů státních orgánů (nejen správních). Jedním z nových oborů se stává v 60. letech </a:t>
            </a:r>
            <a:r>
              <a:rPr lang="cs-CZ" b="1" dirty="0" smtClean="0"/>
              <a:t>teorie státní správy</a:t>
            </a:r>
            <a:r>
              <a:rPr lang="cs-CZ" dirty="0" smtClean="0"/>
              <a:t>, která byla silně ideologicky determinována. Z ekonomických věd vztahujících se obecně k řízení a správě se uvádí jako zajímavá disciplína </a:t>
            </a:r>
            <a:r>
              <a:rPr lang="cs-CZ" b="1" dirty="0" smtClean="0"/>
              <a:t>vědecká organizace práce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8184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620688"/>
            <a:ext cx="813690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Poválečný vývoj veřejné správy v Evropě</a:t>
            </a:r>
          </a:p>
          <a:p>
            <a:endParaRPr lang="cs-CZ" b="1" dirty="0"/>
          </a:p>
          <a:p>
            <a:pPr algn="just"/>
            <a:r>
              <a:rPr lang="cs-CZ" dirty="0" smtClean="0"/>
              <a:t>V Československu se v 60. letech začíná studium veřejné správy vymezovat jako samostatná vědecká disciplína.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Nejprve vzniká obor označovaný jako </a:t>
            </a:r>
            <a:r>
              <a:rPr lang="cs-CZ" b="1" dirty="0" smtClean="0"/>
              <a:t>společenská a státní výstavba</a:t>
            </a:r>
            <a:r>
              <a:rPr lang="cs-CZ" dirty="0" smtClean="0"/>
              <a:t>. Jeho účelem bylo zkoumat celou politickou organizaci tehdejší společnosti jako celistvý komplex, zkoumat ve všech oblastech státu skutečné jevy a skutečné procesy, být opravdovou státovědou, vědou o politických institucích a jejich organizační struktuře a fungování. Rozvoj tohoto oboru byl zastaven po roce 1968 jako nebezpečný pro normalizaci. Obor společenská a státní výstavba svým rozsahem zájmu a předmětem studia přesahoval studium veřejné správy, jak je obvykle chápáno. To vedlo k vytváření oboru, který se speciálně zaměřoval na studium veřejné správy. Byla to </a:t>
            </a:r>
            <a:r>
              <a:rPr lang="cs-CZ" b="1" dirty="0" smtClean="0"/>
              <a:t>správní věda</a:t>
            </a:r>
            <a:r>
              <a:rPr lang="cs-CZ" dirty="0" smtClean="0"/>
              <a:t>, někdy také označována jako </a:t>
            </a:r>
            <a:r>
              <a:rPr lang="cs-CZ" b="1" dirty="0" smtClean="0"/>
              <a:t>teorie státní správy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Po roce 1989 se studiu veřejné správy v Československu a později v České republice otevřely široké možnosti. Veřejná správa se stala předmětem studia i takových oborů jako sociologie, politologie, ekonomie, regionalistika, veřejná politika, management ad.</a:t>
            </a:r>
          </a:p>
        </p:txBody>
      </p:sp>
    </p:spTree>
    <p:extLst>
      <p:ext uri="{BB962C8B-B14F-4D97-AF65-F5344CB8AC3E}">
        <p14:creationId xmlns:p14="http://schemas.microsoft.com/office/powerpoint/2010/main" val="650012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="1" dirty="0"/>
          </a:p>
          <a:p>
            <a:pPr algn="just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548680"/>
            <a:ext cx="842493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Poválečný vývoj veřejné správy v Evropě</a:t>
            </a:r>
          </a:p>
          <a:p>
            <a:endParaRPr lang="cs-CZ" b="1" dirty="0"/>
          </a:p>
          <a:p>
            <a:pPr algn="just"/>
            <a:r>
              <a:rPr lang="cs-CZ" b="1" dirty="0" smtClean="0"/>
              <a:t>Správní </a:t>
            </a:r>
            <a:r>
              <a:rPr lang="cs-CZ" b="1" dirty="0" smtClean="0"/>
              <a:t>věda </a:t>
            </a:r>
            <a:r>
              <a:rPr lang="cs-CZ" b="1" dirty="0" smtClean="0"/>
              <a:t>– </a:t>
            </a:r>
            <a:r>
              <a:rPr lang="cs-CZ" dirty="0" smtClean="0"/>
              <a:t>pojednává o skutečném stavu veřejné správy, tj. popisuje ji v jejích jevových formách, systematicky ji pořádá, objasňuje pojmy, ukazuje na souvislosti a základy správy a zkoumá cíle správy.</a:t>
            </a:r>
          </a:p>
          <a:p>
            <a:pPr algn="just"/>
            <a:endParaRPr lang="cs-CZ" b="1" dirty="0"/>
          </a:p>
          <a:p>
            <a:pPr algn="just"/>
            <a:r>
              <a:rPr lang="cs-CZ" b="1" smtClean="0"/>
              <a:t>Věda </a:t>
            </a:r>
            <a:r>
              <a:rPr lang="cs-CZ" b="1" smtClean="0"/>
              <a:t>správního  práva </a:t>
            </a:r>
            <a:r>
              <a:rPr lang="cs-CZ" dirty="0" smtClean="0"/>
              <a:t>(teorie správního práva) – je normativní vědou, která pojednává o tom, co býti má. Předmětem jejího zájmu jsou normy, podle nichž má být správa vedena vykonávána.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politika </a:t>
            </a:r>
            <a:r>
              <a:rPr lang="cs-CZ" dirty="0" smtClean="0"/>
              <a:t>– hodnotí veřejnou správu podle předem stanovených kritérií, nebo objasňuje u jednotlivých správních institutů dosahování  cílů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9600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 dirty="0"/>
          </a:p>
        </p:txBody>
      </p:sp>
      <p:pic>
        <p:nvPicPr>
          <p:cNvPr id="1026" name="Picture 2" descr="http://www.zeller.de/img/1342-1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60648"/>
            <a:ext cx="5791200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763688" y="5517232"/>
            <a:ext cx="5791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Děkuji za pozornost </a:t>
            </a:r>
            <a:r>
              <a:rPr lang="cs-CZ" sz="3200" b="1" dirty="0">
                <a:sym typeface="Wingdings" panose="05000000000000000000" pitchFamily="2" charset="2"/>
              </a:rPr>
              <a:t> </a:t>
            </a:r>
            <a:endParaRPr lang="cs-CZ" sz="32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084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332656"/>
            <a:ext cx="820891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Historie studia veřejné správy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Pro </a:t>
            </a:r>
            <a:r>
              <a:rPr lang="cs-CZ" b="1" dirty="0" smtClean="0"/>
              <a:t>studium moderní veřejné správy </a:t>
            </a:r>
            <a:r>
              <a:rPr lang="cs-CZ" dirty="0" smtClean="0"/>
              <a:t>má zvláštní význam vytváření novodobé veřejné správy, jejíž počátky se kladou do první poloviny 17. století a dávají se do souvislosti se skončením 30 leté války (Westfálský mír), kdy suverenita (nejvyšší moc) nad určitým územím se stává v Evropě politickou realitou.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Novodobý stát, převážně absolutistický, potřeboval správu vykonávanou profesionálním aparátem, který by účinně a jako své povolání zabezpečoval potřeby státu (panovníka), zejména ve věcech finančních, daňových a vojenských a vykonával vrchnostenskou správu v těchto a popř. i v dalších oblastech. Tyto funkce odpovídaly v podstatě funkcím státu v </a:t>
            </a:r>
            <a:r>
              <a:rPr lang="cs-CZ" b="1" dirty="0" smtClean="0"/>
              <a:t>období merkantilismu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Nově vytvořený státní aparát byl zárodkem pozdější státní byrokracie; je uspořádán tak, že nižší úřad je vždy odpovědný úřadu vyššímu.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Studium správy v 17. a 18. století </a:t>
            </a:r>
            <a:r>
              <a:rPr lang="cs-CZ" dirty="0" smtClean="0"/>
              <a:t>bylo ještě spíše účelové než teoretické. Řídilo se tezí Johanna Althusia, že </a:t>
            </a:r>
            <a:r>
              <a:rPr lang="cs-CZ" i="1" dirty="0" smtClean="0"/>
              <a:t>„Správa je poutem, které udržuje stát pohromadě duchem řídícím, pořádajícím a na základě obecné vůle usměrňujícím rozmanité funkce lidského společenství.“</a:t>
            </a:r>
            <a:endParaRPr lang="cs-CZ" sz="2400" b="1" i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725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20688"/>
            <a:ext cx="828092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Historie studia veřejné správy</a:t>
            </a:r>
          </a:p>
          <a:p>
            <a:endParaRPr lang="cs-CZ" dirty="0"/>
          </a:p>
          <a:p>
            <a:pPr algn="just"/>
            <a:r>
              <a:rPr lang="cs-CZ" dirty="0" smtClean="0"/>
              <a:t>Předmětem zájmu nebyly jen osoby tvořící státní aparát, ale i prostředky, jimiž bylo možno odborně, ale též úsporně zabezpečovat výkon státní správy. Proto se studovaly procedury probíhající ve správě a hledaly se cesty k jejich zlepšení i k zavádění postupů nových.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Byl započat proces utváření novodobé veřejné správy, jejích postupných reforem a modernizace.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Výrazem těchto snah se stala nejprve </a:t>
            </a:r>
            <a:r>
              <a:rPr lang="cs-CZ" b="1" dirty="0" smtClean="0"/>
              <a:t>kameralistika</a:t>
            </a:r>
            <a:r>
              <a:rPr lang="cs-CZ" dirty="0" smtClean="0"/>
              <a:t> (označení používané v německých zemích) a </a:t>
            </a:r>
            <a:r>
              <a:rPr lang="cs-CZ" b="1" dirty="0" smtClean="0"/>
              <a:t>věda o policii </a:t>
            </a:r>
            <a:r>
              <a:rPr lang="cs-CZ" dirty="0" smtClean="0"/>
              <a:t>(označení používané ve Francii). Později se oba pojmy používaly shodně, až převážil pojem </a:t>
            </a:r>
            <a:r>
              <a:rPr lang="cs-CZ" b="1" dirty="0" smtClean="0"/>
              <a:t>policejní věda</a:t>
            </a:r>
            <a:r>
              <a:rPr lang="cs-CZ" dirty="0" smtClean="0"/>
              <a:t>. Šlo o zkoumání vzájemných vztahů mezi ekonomií ve smyslu technologie, policií zahrnující národohospodářskou politiku, správním učením a finanční vědou.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věda (kameralistika, policejní vědy)</a:t>
            </a:r>
            <a:r>
              <a:rPr lang="cs-CZ" dirty="0" smtClean="0"/>
              <a:t> byla původním označením pro studium veřejné správy, zprvu účelové, později však i teoretické. Předmětem zájmu byly osoby tvořící státní aparát tehdejšího policejního státu, jakož i ostatní prostředky, jimiž bylo možno odborně, ale též úsporně zabezpečovat výkon veřejné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02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Historie studia veřejné správy</a:t>
            </a:r>
          </a:p>
          <a:p>
            <a:endParaRPr lang="cs-CZ" dirty="0"/>
          </a:p>
          <a:p>
            <a:pPr algn="just"/>
            <a:r>
              <a:rPr lang="cs-CZ" dirty="0" smtClean="0"/>
              <a:t>Tradiční </a:t>
            </a:r>
            <a:r>
              <a:rPr lang="cs-CZ" dirty="0"/>
              <a:t>označení </a:t>
            </a:r>
            <a:r>
              <a:rPr lang="cs-CZ" b="1" dirty="0"/>
              <a:t>kamerální vědy </a:t>
            </a:r>
            <a:r>
              <a:rPr lang="cs-CZ" dirty="0"/>
              <a:t>bylo souhrnným názvem pro soubor odborných disciplín, jejichž znalost byla vyžadována (vedle znalosti práva) od úředníků zemských komor. Základní </a:t>
            </a:r>
            <a:r>
              <a:rPr lang="cs-CZ" dirty="0" smtClean="0"/>
              <a:t>strukturu </a:t>
            </a:r>
            <a:r>
              <a:rPr lang="cs-CZ" dirty="0"/>
              <a:t>tvořily:</a:t>
            </a:r>
          </a:p>
          <a:p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finanční </a:t>
            </a:r>
            <a:r>
              <a:rPr lang="cs-CZ" dirty="0"/>
              <a:t>a daňová </a:t>
            </a:r>
            <a:r>
              <a:rPr lang="cs-CZ" dirty="0" smtClean="0"/>
              <a:t>politika,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nauka </a:t>
            </a:r>
            <a:r>
              <a:rPr lang="cs-CZ" dirty="0"/>
              <a:t>o živnostech, o zemědělství a o lesním </a:t>
            </a:r>
            <a:r>
              <a:rPr lang="cs-CZ" dirty="0" smtClean="0"/>
              <a:t>hospodářství,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nauka </a:t>
            </a:r>
            <a:r>
              <a:rPr lang="cs-CZ" dirty="0"/>
              <a:t>o </a:t>
            </a:r>
            <a:r>
              <a:rPr lang="cs-CZ" dirty="0" smtClean="0"/>
              <a:t>důlnictví,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nauka </a:t>
            </a:r>
            <a:r>
              <a:rPr lang="cs-CZ" dirty="0"/>
              <a:t>o </a:t>
            </a:r>
            <a:r>
              <a:rPr lang="cs-CZ" dirty="0" smtClean="0"/>
              <a:t>obchodu,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technologie </a:t>
            </a:r>
            <a:r>
              <a:rPr lang="cs-CZ" dirty="0"/>
              <a:t>výrobních oborů.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Osamostatnění věd tvořících společně kamerální vědy bylo výsledkem dalšího procesu, kdy došlo k pokusu o diferenciaci mezi kameralistikou a vědou o policii. Od té doby se fenomén správy stává předmětem několika vědních disciplín, které se označují jako </a:t>
            </a:r>
            <a:r>
              <a:rPr lang="cs-CZ" b="1" dirty="0" smtClean="0"/>
              <a:t>správní vědy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305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92696"/>
            <a:ext cx="820891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Historie studia veřejné správy</a:t>
            </a:r>
          </a:p>
          <a:p>
            <a:endParaRPr lang="cs-CZ" dirty="0"/>
          </a:p>
          <a:p>
            <a:pPr algn="just"/>
            <a:r>
              <a:rPr lang="cs-CZ" dirty="0" smtClean="0"/>
              <a:t>Z </a:t>
            </a:r>
            <a:r>
              <a:rPr lang="cs-CZ" dirty="0"/>
              <a:t>prvních významných představitelů správní vědy lze uvést </a:t>
            </a:r>
            <a:r>
              <a:rPr lang="cs-CZ" b="1" dirty="0"/>
              <a:t>Lorenza von Steina</a:t>
            </a:r>
            <a:r>
              <a:rPr lang="cs-CZ" dirty="0"/>
              <a:t>, který se </a:t>
            </a:r>
            <a:r>
              <a:rPr lang="cs-CZ" dirty="0" smtClean="0"/>
              <a:t>ve 2. polovině 19. stol. zabýval </a:t>
            </a:r>
            <a:r>
              <a:rPr lang="cs-CZ" dirty="0"/>
              <a:t>problematikou právního státu, chtěl vytvořit vědu, která by byla schopná </a:t>
            </a:r>
            <a:r>
              <a:rPr lang="cs-CZ" dirty="0" smtClean="0"/>
              <a:t>vysvětlit </a:t>
            </a:r>
            <a:r>
              <a:rPr lang="cs-CZ" dirty="0"/>
              <a:t>sociální vztahy ve </a:t>
            </a:r>
            <a:r>
              <a:rPr lang="cs-CZ" dirty="0" smtClean="0"/>
              <a:t>společnosti. Steinovo dílo podávalo systematický přehled o různých odvětvích správy a pojednávalo i o hranicích, které jsou stanoveny státní správě vzhledem k právům jednotlivců. Věnoval se i vymezení prostředků a metod veřejné správy. Stein bývá považován za nevýznamnějšího představitele a završitele druhého období vědeckého zkoumání správy v německých zemích, jehož výrazem byla </a:t>
            </a:r>
            <a:r>
              <a:rPr lang="cs-CZ" b="1" dirty="0" smtClean="0"/>
              <a:t>správní nauka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Také ve Francii usilovali někteří autoři o vytvoření samostatné </a:t>
            </a:r>
            <a:r>
              <a:rPr lang="cs-CZ" b="1" dirty="0" smtClean="0"/>
              <a:t>správní vědy</a:t>
            </a:r>
            <a:r>
              <a:rPr lang="cs-CZ" dirty="0" smtClean="0"/>
              <a:t>. Např. </a:t>
            </a:r>
            <a:r>
              <a:rPr lang="cs-CZ" b="1" dirty="0" smtClean="0"/>
              <a:t>Charles Jean – Baptiste Bonnin</a:t>
            </a:r>
            <a:r>
              <a:rPr lang="cs-CZ" b="1" dirty="0"/>
              <a:t> </a:t>
            </a:r>
            <a:r>
              <a:rPr lang="cs-CZ" dirty="0" smtClean="0"/>
              <a:t>uvádí, že studium správy je nutno považovat za vědu o vztazích mezi společností a správou, a dále, že cílem správy je usilovat o efektivnost jejích činností.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Pozdější francouzští autoři 19. století (</a:t>
            </a:r>
            <a:r>
              <a:rPr lang="cs-CZ" b="1" dirty="0" smtClean="0"/>
              <a:t>Macarel, Vivien</a:t>
            </a:r>
            <a:r>
              <a:rPr lang="cs-CZ" dirty="0" smtClean="0"/>
              <a:t>) zdůrazňují </a:t>
            </a:r>
            <a:r>
              <a:rPr lang="cs-CZ" b="1" dirty="0" smtClean="0"/>
              <a:t>rozdíly mezi správním právem a správní vědou</a:t>
            </a:r>
            <a:r>
              <a:rPr lang="cs-CZ" dirty="0" smtClean="0"/>
              <a:t>. Předmětem správního práva je znalost pozitivních zákonů, předmětem správní vědy jsou sociální jevy, které správní činnost podmiňují.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9705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49694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Historie studia veřejné správy</a:t>
            </a:r>
          </a:p>
          <a:p>
            <a:endParaRPr lang="cs-CZ" b="1" dirty="0"/>
          </a:p>
          <a:p>
            <a:r>
              <a:rPr lang="cs-CZ" sz="2000" b="1" dirty="0" smtClean="0"/>
              <a:t>Adolf Merkl </a:t>
            </a:r>
            <a:r>
              <a:rPr lang="cs-CZ" sz="2000" dirty="0" smtClean="0"/>
              <a:t>hovoří o 2 etapách správní vědy:</a:t>
            </a:r>
          </a:p>
          <a:p>
            <a:endParaRPr lang="cs-CZ" dirty="0"/>
          </a:p>
          <a:p>
            <a:pPr marL="342900" indent="-342900" algn="just">
              <a:buFontTx/>
              <a:buChar char="-"/>
            </a:pPr>
            <a:r>
              <a:rPr lang="cs-CZ" sz="2000" b="1" dirty="0" smtClean="0"/>
              <a:t>správněpolitické</a:t>
            </a:r>
            <a:r>
              <a:rPr lang="cs-CZ" sz="2000" dirty="0" smtClean="0"/>
              <a:t>, která spadá do období absolutistického policejního státu,</a:t>
            </a:r>
          </a:p>
          <a:p>
            <a:pPr marL="342900" indent="-342900" algn="just">
              <a:buFontTx/>
              <a:buChar char="-"/>
            </a:pPr>
            <a:r>
              <a:rPr lang="cs-CZ" sz="2000" b="1" dirty="0" smtClean="0"/>
              <a:t>správněprávní</a:t>
            </a:r>
            <a:r>
              <a:rPr lang="cs-CZ" sz="2000" dirty="0" smtClean="0"/>
              <a:t>, ve které převládají juristické aspekty a jež se stala vládnoucí v právním státě.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b="1" dirty="0" smtClean="0"/>
              <a:t>Ludwig Adamovich</a:t>
            </a:r>
            <a:r>
              <a:rPr lang="cs-CZ" sz="2000" dirty="0" smtClean="0"/>
              <a:t> rozděluje etapy vývoje správní vědy do 3 etap dle používaných metod zkoumání jevu správy:</a:t>
            </a:r>
          </a:p>
          <a:p>
            <a:pPr algn="just"/>
            <a:endParaRPr lang="cs-CZ" sz="2000" dirty="0"/>
          </a:p>
          <a:p>
            <a:pPr marL="342900" indent="-342900" algn="just">
              <a:buFontTx/>
              <a:buChar char="-"/>
            </a:pPr>
            <a:r>
              <a:rPr lang="cs-CZ" sz="2000" dirty="0" smtClean="0"/>
              <a:t>metody </a:t>
            </a:r>
            <a:r>
              <a:rPr lang="cs-CZ" sz="2000" b="1" dirty="0" smtClean="0"/>
              <a:t>policejní vědy </a:t>
            </a:r>
            <a:r>
              <a:rPr lang="cs-CZ" sz="2000" dirty="0" smtClean="0"/>
              <a:t>(18. stol.),</a:t>
            </a:r>
          </a:p>
          <a:p>
            <a:pPr marL="342900" indent="-342900" algn="just">
              <a:buFontTx/>
              <a:buChar char="-"/>
            </a:pPr>
            <a:r>
              <a:rPr lang="cs-CZ" sz="2000" dirty="0" smtClean="0"/>
              <a:t>metody </a:t>
            </a:r>
            <a:r>
              <a:rPr lang="cs-CZ" sz="2000" b="1" dirty="0" smtClean="0"/>
              <a:t>správní nauky </a:t>
            </a:r>
            <a:r>
              <a:rPr lang="cs-CZ" sz="2000" dirty="0" smtClean="0"/>
              <a:t>(19. stol.),</a:t>
            </a:r>
          </a:p>
          <a:p>
            <a:pPr marL="342900" indent="-342900" algn="just">
              <a:buFontTx/>
              <a:buChar char="-"/>
            </a:pPr>
            <a:r>
              <a:rPr lang="cs-CZ" sz="2000" b="1" dirty="0" smtClean="0"/>
              <a:t>juristické metody </a:t>
            </a:r>
            <a:r>
              <a:rPr lang="cs-CZ" sz="2000" dirty="0" smtClean="0"/>
              <a:t>vědy o správním právu (20. stol.)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 kontinentální Evropě nastává delší období, v němž zkoumání správy se stává integrální součástí vědy o správním právu, a to jak v její podobě státní, tak samosprávné.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3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548680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Historie studia veřejné </a:t>
            </a:r>
            <a:r>
              <a:rPr lang="cs-CZ" sz="2400" b="1" dirty="0" smtClean="0"/>
              <a:t>správy</a:t>
            </a:r>
          </a:p>
          <a:p>
            <a:endParaRPr lang="cs-CZ" b="1" dirty="0"/>
          </a:p>
          <a:p>
            <a:pPr algn="just"/>
            <a:r>
              <a:rPr lang="cs-CZ" dirty="0" smtClean="0"/>
              <a:t>Někteří autoři však nahlížejí na veřejnou správu v širších (než právních) souvislostech, např. </a:t>
            </a:r>
            <a:r>
              <a:rPr lang="cs-CZ" b="1" dirty="0" smtClean="0"/>
              <a:t>Max Weber  </a:t>
            </a:r>
            <a:r>
              <a:rPr lang="cs-CZ" dirty="0" smtClean="0"/>
              <a:t>se svou analýzou byrokracie. V jeho pojetí je byrokracie synonymem efektivnosti dosahované díky organizovanosti, která dokáže potlačit extrémní zájmy. Výkon úřadu v jeho pojetí je chápán jako profesionalismus, jemuž nejlépe vyhovuje, jestliže úředník může vystupovat jako služebník práva. Racionálně se chovající byrokracie je vynikajícím prostředkem udržení rozumné rovnováhy mezi ekonomikou a politikou.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české vědecké literatuře můžeme pozorovat soustavný zájem o správu až ve třetím období, totiž v rámci vědy správního práva a jejích metod. V tomto ohledu se veřejnou správou zabývali všichni přední čeští administrativisté (</a:t>
            </a:r>
            <a:r>
              <a:rPr lang="cs-CZ" b="1" dirty="0" smtClean="0"/>
              <a:t>Pražák, Hoetzel, Weyr, Pošvář, Matějka</a:t>
            </a:r>
            <a:r>
              <a:rPr lang="cs-CZ" dirty="0" smtClean="0"/>
              <a:t>) v rámci vědního oboru správní právo.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615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620688"/>
            <a:ext cx="856895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Studium veřejné správy v USA</a:t>
            </a:r>
          </a:p>
          <a:p>
            <a:endParaRPr lang="cs-CZ" sz="1000" b="1" dirty="0"/>
          </a:p>
          <a:p>
            <a:pPr algn="just"/>
            <a:r>
              <a:rPr lang="cs-CZ" dirty="0" smtClean="0"/>
              <a:t>V USA se nejvíce projevila potřeba zkoumat řízení a správu a jejich metody v průmyslové oblasti za účelem efektivního zvládání prudkého rozvoje velkovýroby. Kromě toho byl vývoj v USA odlišný i v tom, že zde ještě počátkem 20. století byla značně decentralizovaná exekutiva převážně samosprávného charakteru.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Pro vývoj zkoumání veřejné správy v USA jsou charakteristické tyto </a:t>
            </a:r>
            <a:r>
              <a:rPr lang="cs-CZ" b="1" dirty="0" smtClean="0"/>
              <a:t>znaky</a:t>
            </a:r>
            <a:r>
              <a:rPr lang="cs-CZ" dirty="0" smtClean="0"/>
              <a:t>:</a:t>
            </a:r>
          </a:p>
          <a:p>
            <a:pPr algn="just"/>
            <a:endParaRPr lang="cs-CZ" sz="1000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sledování pragmatického, technického a experimentálního aspektu více než teoretického,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odmítání právních metod zkoumání správy jako převažujících,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sledování paralely mezi správou soukromou a veřejnou.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Počátky </a:t>
            </a:r>
            <a:r>
              <a:rPr lang="cs-CZ" b="1" dirty="0" smtClean="0"/>
              <a:t>bádání o správě </a:t>
            </a:r>
            <a:r>
              <a:rPr lang="cs-CZ" dirty="0" smtClean="0"/>
              <a:t>mají v USA dvě východiska:</a:t>
            </a:r>
          </a:p>
          <a:p>
            <a:pPr algn="just"/>
            <a:endParaRPr lang="cs-CZ" sz="1000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první směřovalo k tomu, aby studium veřejné správy bylo zvláštním pododvětvím politické vědy; smyslem tohoto úsilí bylo vytvořit správu politicky neutrální, profesionální, morálně bezúhonnou a výkonnou (čelným představitelem byl pozdější prezident W. Wilson).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3271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Historické a současné školy správní vědy,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3529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Studium veřejné správy v USA</a:t>
            </a:r>
          </a:p>
          <a:p>
            <a:endParaRPr lang="cs-CZ" dirty="0" smtClean="0"/>
          </a:p>
          <a:p>
            <a:pPr marL="285750" indent="-285750" algn="just">
              <a:buFontTx/>
              <a:buChar char="-"/>
            </a:pPr>
            <a:r>
              <a:rPr lang="cs-CZ" dirty="0"/>
              <a:t>d</a:t>
            </a:r>
            <a:r>
              <a:rPr lang="cs-CZ" dirty="0" smtClean="0"/>
              <a:t>ruhé východisko podněcovalo vybudování teorie veřejné správy na základě Taylorových principů managementu, včetně požadavku efektivnosti veřejné správy po vzoru správy podnikové.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Z těchto základních proudů se vyvinuly </a:t>
            </a:r>
            <a:r>
              <a:rPr lang="cs-CZ" b="1" dirty="0" smtClean="0"/>
              <a:t>doktrinální proudy studia veřejné správy </a:t>
            </a:r>
            <a:r>
              <a:rPr lang="cs-CZ" dirty="0" smtClean="0"/>
              <a:t>v USA: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Veřejná správa (Public Administration) jako složka teorie organizace </a:t>
            </a:r>
            <a:r>
              <a:rPr lang="cs-CZ" dirty="0" smtClean="0"/>
              <a:t>– rozpracovává politickovědní i podnikový management na podmínky veřejné správy, zejména pokud jde o principy její organizační výstavby a racionalizaci správních agend.</a:t>
            </a:r>
          </a:p>
          <a:p>
            <a:pPr algn="just"/>
            <a:endParaRPr lang="cs-CZ" dirty="0" smtClean="0"/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Nová teorie organizace </a:t>
            </a:r>
            <a:r>
              <a:rPr lang="cs-CZ" dirty="0" smtClean="0"/>
              <a:t>– překračuje hranice veřejné správy a inspiruje se výsledky školy o lidských vztazích (sociální psychologie) – vychází z premisy, že psychologické faktory mají přinejmenším stejně velký vliv na produktivitu jako faktory materiální. Veřejná správa absorbovala nové nástroje převzaté z psychologie, ekonomie a teorie řízení, což umožnilo studovat organizaci a řízení objektivně a do hloubky za účelem zdokonalení praxe.</a:t>
            </a:r>
          </a:p>
        </p:txBody>
      </p:sp>
    </p:spTree>
    <p:extLst>
      <p:ext uri="{BB962C8B-B14F-4D97-AF65-F5344CB8AC3E}">
        <p14:creationId xmlns:p14="http://schemas.microsoft.com/office/powerpoint/2010/main" val="20553378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2234</Words>
  <Application>Microsoft Office PowerPoint</Application>
  <PresentationFormat>Předvádění na obrazovce (4:3)</PresentationFormat>
  <Paragraphs>154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Motiv sady Office</vt:lpstr>
      <vt:lpstr>HISTORICKÉ A SOUČASNÉ ŠKOLY SPRÁVNÍ VĚDY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HISTORICKÉ A SOUČASNÉ ŠKOLY SPRÁVNÍ VĚDY</dc:title>
  <dc:creator>Pospíšil Petr</dc:creator>
  <cp:lastModifiedBy>Uživatel systému Windows</cp:lastModifiedBy>
  <cp:revision>33</cp:revision>
  <dcterms:created xsi:type="dcterms:W3CDTF">2015-10-11T12:16:26Z</dcterms:created>
  <dcterms:modified xsi:type="dcterms:W3CDTF">2019-10-10T16:01:14Z</dcterms:modified>
</cp:coreProperties>
</file>