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7" r:id="rId2"/>
    <p:sldId id="258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67" autoAdjust="0"/>
    <p:restoredTop sz="86447" autoAdjust="0"/>
  </p:normalViewPr>
  <p:slideViewPr>
    <p:cSldViewPr>
      <p:cViewPr varScale="1">
        <p:scale>
          <a:sx n="70" d="100"/>
          <a:sy n="70" d="100"/>
        </p:scale>
        <p:origin x="133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680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689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946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714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2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cs-CZ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391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532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526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41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72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23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31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466F769-17DA-4DC0-AF19-BA080DE10FB2}" type="datetimeFigureOut">
              <a:rPr lang="cs-CZ" smtClean="0"/>
              <a:pPr/>
              <a:t>31.10.2025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7E466565-7A64-46F6-8048-169E055F83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0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052513"/>
            <a:ext cx="8229600" cy="5272087"/>
          </a:xfrm>
        </p:spPr>
        <p:txBody>
          <a:bodyPr/>
          <a:lstStyle/>
          <a:p>
            <a:pPr algn="ctr"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Účetnictví nevýdělečných organizací</a:t>
            </a:r>
          </a:p>
          <a:p>
            <a:pPr algn="ctr">
              <a:buNone/>
            </a:pPr>
            <a:endParaRPr lang="cs-CZ" sz="32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Státní nevýdělečné organizace</a:t>
            </a:r>
          </a:p>
          <a:p>
            <a:pPr algn="ctr">
              <a:buNone/>
            </a:pPr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Některé vybrané účetní jednotky</a:t>
            </a:r>
          </a:p>
          <a:p>
            <a:pPr algn="ctr">
              <a:buNone/>
            </a:pPr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(NVÚJ)</a:t>
            </a:r>
          </a:p>
          <a:p>
            <a:pPr algn="ctr">
              <a:buNone/>
            </a:pPr>
            <a:endParaRPr lang="cs-CZ" sz="3200" b="1" dirty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AR 2025/2026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899592" y="981075"/>
            <a:ext cx="7704856" cy="5343525"/>
          </a:xfrm>
        </p:spPr>
        <p:txBody>
          <a:bodyPr/>
          <a:lstStyle/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Účtování transferu u poskytovatele s vypořádáním: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závazek k záloze na transfer				373/349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úhrada zálohy						349/231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vypořádání zálohy k transferu dle skutečné výše čerpání  	572/373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přijetí nespotřebované části zálohy (transferu)		231/373 </a:t>
            </a:r>
          </a:p>
          <a:p>
            <a:pPr>
              <a:buNone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b="1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Účtování transferu u příjemce s vypořádáním:</a:t>
            </a:r>
          </a:p>
          <a:p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pohledávka k záloze na transfer </a:t>
            </a:r>
            <a:r>
              <a:rPr lang="cs-CZ" b="1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investiční</a:t>
            </a:r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		348/374</a:t>
            </a:r>
          </a:p>
          <a:p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přijata záloha					241/348</a:t>
            </a:r>
          </a:p>
          <a:p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vypořádání zálohy k transferu dle skutečné..	374/403</a:t>
            </a:r>
          </a:p>
          <a:p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vrácení nespotřebované části zálohy (transferu)	374/241 </a:t>
            </a: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8208912" cy="53435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Účtování u zprostředkovatele o průtokových transferech:</a:t>
            </a:r>
          </a:p>
          <a:p>
            <a:pPr>
              <a:buNone/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Průtokový transfer bez vypořádání:</a:t>
            </a:r>
          </a:p>
          <a:p>
            <a:pPr marL="514350" indent="-514350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1. předpis transferu ze SR do PO přes ÚSC			346/349</a:t>
            </a:r>
          </a:p>
          <a:p>
            <a:pPr marL="514350" indent="-514350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2. příjem transferu na stanovený účet 			231/346</a:t>
            </a:r>
          </a:p>
          <a:p>
            <a:pPr marL="514350" indent="-514350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3. převod transferu na účet PO				349/231</a:t>
            </a:r>
          </a:p>
          <a:p>
            <a:pPr marL="514350" indent="-514350"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Průtokový transfer s vypořádáním:</a:t>
            </a:r>
          </a:p>
          <a:p>
            <a:pPr marL="514350" indent="-514350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1. přijata záloha  ze SR do PO přes ÚSC			231/374</a:t>
            </a:r>
          </a:p>
          <a:p>
            <a:pPr marL="514350" indent="-514350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2. převod zálohy na účet PO				374/231</a:t>
            </a:r>
          </a:p>
          <a:p>
            <a:pPr marL="514350" indent="-514350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3. vypořádání zálohy k transferu PO (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nespotř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část se vrací)	231/374</a:t>
            </a:r>
          </a:p>
          <a:p>
            <a:pPr marL="514350" indent="-514350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4. Nespotřebovaná část transferu se vrací na účet SR		374/231			</a:t>
            </a:r>
          </a:p>
          <a:p>
            <a:pPr marL="514350" indent="-514350"/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11560" y="1052513"/>
            <a:ext cx="8136904" cy="52720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4000" b="1" dirty="0">
                <a:latin typeface="Times New Roman" pitchFamily="18" charset="0"/>
                <a:cs typeface="Times New Roman" pitchFamily="18" charset="0"/>
              </a:rPr>
              <a:t>Závěr</a:t>
            </a:r>
          </a:p>
          <a:p>
            <a:pPr algn="ctr">
              <a:buNone/>
            </a:pPr>
            <a:endParaRPr lang="cs-CZ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340768"/>
            <a:ext cx="8532440" cy="4022725"/>
          </a:xfrm>
        </p:spPr>
        <p:txBody>
          <a:bodyPr/>
          <a:lstStyle/>
          <a:p>
            <a:pPr algn="ctr">
              <a:buNone/>
            </a:pPr>
            <a:r>
              <a:rPr lang="cs-CZ" dirty="0"/>
              <a:t>		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sz="4800" b="1" dirty="0">
                <a:latin typeface="Times New Roman" pitchFamily="18" charset="0"/>
                <a:cs typeface="Times New Roman" pitchFamily="18" charset="0"/>
              </a:rPr>
              <a:t>Transfery</a:t>
            </a:r>
          </a:p>
          <a:p>
            <a:pPr algn="ctr">
              <a:buNone/>
            </a:pP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(u NVÚJ)</a:t>
            </a:r>
          </a:p>
          <a:p>
            <a:pPr algn="ctr">
              <a:buNone/>
            </a:pP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(OSS, státní fondy, Pozemkový fond ČR, ÚSC, dobrovolné svazky obcí, RRRS, PO)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Transfer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7427168" cy="4911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Specifikum NVÚJ od ledna 2011, dříve terminologie rozsáhlá, přesuny peněžních prostředků byly shrnuty do společného názvu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transfer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Úpravy názvů v účtovém rozvrhu  u účtů: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373, 374 (zálohy na transfery – poskytnuté, přijaté)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403 (transfery na pořízení DM),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571 N ústředních rozpočtů na transfery,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572 N územních rozpočtů na transfery,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671 V ústředních rozpočtů z transferů,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672 V územních rozpočtů z transferů.</a:t>
            </a:r>
          </a:p>
          <a:p>
            <a:pPr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(podnikatelské subjekty zůstaly u pojmu dotace 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Terminologie, metodologie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484784"/>
            <a:ext cx="7632848" cy="4839816"/>
          </a:xfrm>
        </p:spPr>
        <p:txBody>
          <a:bodyPr/>
          <a:lstStyle/>
          <a:p>
            <a:pPr algn="just"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Transferem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se rozumí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poskytnutí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peněžních prostředků z </a:t>
            </a:r>
          </a:p>
          <a:p>
            <a:pPr algn="just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veřejných rozpočtů i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přijetí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peněžních prostředků veřejnými </a:t>
            </a:r>
          </a:p>
          <a:p>
            <a:pPr algn="just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rozpočty, včetně prostředků ze zahraničí, zejména v případě </a:t>
            </a:r>
          </a:p>
          <a:p>
            <a:pPr algn="just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státního rozpočtu, rozpočtů územních samospráv či státních </a:t>
            </a:r>
          </a:p>
          <a:p>
            <a:pPr algn="just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fondů. </a:t>
            </a:r>
          </a:p>
          <a:p>
            <a:pPr algn="just">
              <a:buNone/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Zejména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dotace, granty, příspěvky, subvence, dávky, nevratné </a:t>
            </a:r>
          </a:p>
          <a:p>
            <a:pPr algn="just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finanční výpomoci, podpory či peněžní dary. </a:t>
            </a:r>
          </a:p>
          <a:p>
            <a:pPr algn="just"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Investiční transfer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určen k financování DM příjemce, který </a:t>
            </a:r>
          </a:p>
          <a:p>
            <a:pPr algn="just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tento DM pořizuje.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83567" y="1268760"/>
            <a:ext cx="7560841" cy="5343525"/>
          </a:xfrm>
        </p:spPr>
        <p:txBody>
          <a:bodyPr/>
          <a:lstStyle/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Průtokový transfer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takový transfer, který je poskytován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příjemci prostřednictvím zprostředkovatele na základě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právních předpisů např. financování školy je průtokový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transfer státního rozpočtu přes zprostředkovatele, kterým je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krajský úřad.</a:t>
            </a:r>
          </a:p>
          <a:p>
            <a:pPr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Na poskytnutí peněžních prostředků k přímému čerpání na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určené BÚ, se stanoveným účelem čerpání se rovněž hledí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jako na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transfer.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187624" y="908050"/>
            <a:ext cx="7175326" cy="54165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 hlediska účetnictví je primární, z jaké pozice je účtováno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 transferu. Může jím být:</a:t>
            </a:r>
          </a:p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Příjemce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(subjekt, přijímající transfer jako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 konečný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příjemce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 cílem zejména úhrady závazku nebo pořízení aktiva).</a:t>
            </a:r>
          </a:p>
          <a:p>
            <a:pPr>
              <a:buNone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Poskytovatel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(subjekt, poskytující transfer příjemci, na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základě svého rozhodnutí nebo dohody s příjemcem).</a:t>
            </a:r>
          </a:p>
          <a:p>
            <a:pPr>
              <a:buNone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Zprostředkovatel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(vybraná účetní jednotka, která přejímá a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zároveň poskytuje průtokový transfer; dále OSS např. MF,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MPSV, MZ, pokud poskytují prostředky získané od subjektu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se sídlem v zahraničí (zahraniční transfer).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115616" y="1125538"/>
            <a:ext cx="7848997" cy="5199062"/>
          </a:xfrm>
        </p:spPr>
        <p:txBody>
          <a:bodyPr/>
          <a:lstStyle/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 hlediska účetnictví se po primárním zjištění pozice ÚJ ověřuje: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zda transfer podléhá finančnímu vypořádání (dále jen vypořádání),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na jaký účel je transfer určen. </a:t>
            </a: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Pokud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dle rozhodnutí poskytovatele transfer podléhá vypořádání,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 o peněžních částkách před splněním povinnosti vyúčtování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účtováno jako o zálohách.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Pokud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nepodléhá vypořádání (jedná se 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 konečnou částku), jedná se zúčtovací případy dle metodiky.</a:t>
            </a:r>
          </a:p>
          <a:p>
            <a:pPr>
              <a:buNone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115616" y="1412875"/>
            <a:ext cx="7113984" cy="4911725"/>
          </a:xfrm>
        </p:spPr>
        <p:txBody>
          <a:bodyPr/>
          <a:lstStyle/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Transfer může být poskytnut v zásadě na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dvojí účel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 to:</a:t>
            </a:r>
          </a:p>
          <a:p>
            <a:pPr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>
                <a:latin typeface="Times New Roman" pitchFamily="18" charset="0"/>
                <a:cs typeface="Times New Roman" pitchFamily="18" charset="0"/>
              </a:rPr>
              <a:t>investiční transfer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tyto peněžní prostředky jsou cíleně určeny na pořízení DM.</a:t>
            </a:r>
          </a:p>
          <a:p>
            <a:pPr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>
                <a:latin typeface="Times New Roman" pitchFamily="18" charset="0"/>
                <a:cs typeface="Times New Roman" pitchFamily="18" charset="0"/>
              </a:rPr>
              <a:t>neinvestiční transfer,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tyto peněžní prostředky jsou určeny na úhradu provozních výdajů blíže neurčených, bez ohledu na účel jejich poskytnutí.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Účetní případy </a:t>
            </a:r>
            <a:b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(ÚSC versus PO)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2420888"/>
            <a:ext cx="7632848" cy="3903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Účtování transferu u poskytovatele bez vypořádání: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povinnost k transferu				572/349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úhrada transferu				349/231</a:t>
            </a: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b="1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Účtování transferu u příjemce bez vypořádání:</a:t>
            </a:r>
          </a:p>
          <a:p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nárok na transfer (investiční)			348/403</a:t>
            </a:r>
          </a:p>
          <a:p>
            <a:pPr>
              <a:buNone/>
            </a:pPr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                                (neinvestiční)			348/672</a:t>
            </a:r>
          </a:p>
          <a:p>
            <a:r>
              <a:rPr lang="cs-CZ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přijetí transferu					241/348</a:t>
            </a:r>
          </a:p>
          <a:p>
            <a:pP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								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Dřev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řevo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řev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Dřevo</Template>
  <TotalTime>255</TotalTime>
  <Words>729</Words>
  <Application>Microsoft Office PowerPoint</Application>
  <PresentationFormat>Předvádění na obrazovce (4:3)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Rockwell</vt:lpstr>
      <vt:lpstr>Rockwell Condensed</vt:lpstr>
      <vt:lpstr>Times New Roman</vt:lpstr>
      <vt:lpstr>Wingdings</vt:lpstr>
      <vt:lpstr>Dřevo</vt:lpstr>
      <vt:lpstr>Prezentace aplikace PowerPoint</vt:lpstr>
      <vt:lpstr>Prezentace aplikace PowerPoint</vt:lpstr>
      <vt:lpstr>Transfer</vt:lpstr>
      <vt:lpstr>Terminologie, metodologie</vt:lpstr>
      <vt:lpstr>Prezentace aplikace PowerPoint</vt:lpstr>
      <vt:lpstr>Prezentace aplikace PowerPoint</vt:lpstr>
      <vt:lpstr>Prezentace aplikace PowerPoint</vt:lpstr>
      <vt:lpstr>Prezentace aplikace PowerPoint</vt:lpstr>
      <vt:lpstr>Účetní případy  (ÚSC versus PO)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user</dc:creator>
  <cp:lastModifiedBy>Michaela Strzelecká</cp:lastModifiedBy>
  <cp:revision>48</cp:revision>
  <dcterms:created xsi:type="dcterms:W3CDTF">2011-05-18T06:00:29Z</dcterms:created>
  <dcterms:modified xsi:type="dcterms:W3CDTF">2025-10-31T20:49:12Z</dcterms:modified>
</cp:coreProperties>
</file>