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6" r:id="rId2"/>
    <p:sldId id="258" r:id="rId3"/>
    <p:sldId id="294" r:id="rId4"/>
    <p:sldId id="295" r:id="rId5"/>
    <p:sldId id="296" r:id="rId6"/>
    <p:sldId id="298" r:id="rId7"/>
    <p:sldId id="339" r:id="rId8"/>
    <p:sldId id="340" r:id="rId9"/>
    <p:sldId id="299" r:id="rId10"/>
    <p:sldId id="341" r:id="rId11"/>
    <p:sldId id="342" r:id="rId12"/>
    <p:sldId id="297" r:id="rId13"/>
    <p:sldId id="300" r:id="rId14"/>
    <p:sldId id="301" r:id="rId15"/>
    <p:sldId id="302" r:id="rId16"/>
    <p:sldId id="303" r:id="rId17"/>
    <p:sldId id="344" r:id="rId18"/>
    <p:sldId id="346" r:id="rId19"/>
    <p:sldId id="304" r:id="rId20"/>
    <p:sldId id="305" r:id="rId21"/>
    <p:sldId id="306" r:id="rId22"/>
    <p:sldId id="307" r:id="rId23"/>
    <p:sldId id="308" r:id="rId24"/>
    <p:sldId id="312" r:id="rId25"/>
    <p:sldId id="313" r:id="rId26"/>
    <p:sldId id="309" r:id="rId27"/>
    <p:sldId id="311" r:id="rId28"/>
    <p:sldId id="314" r:id="rId29"/>
    <p:sldId id="315" r:id="rId30"/>
    <p:sldId id="316" r:id="rId31"/>
    <p:sldId id="317" r:id="rId32"/>
    <p:sldId id="330" r:id="rId33"/>
    <p:sldId id="318" r:id="rId34"/>
    <p:sldId id="293" r:id="rId35"/>
    <p:sldId id="270" r:id="rId36"/>
    <p:sldId id="271" r:id="rId37"/>
    <p:sldId id="272" r:id="rId38"/>
    <p:sldId id="337" r:id="rId39"/>
    <p:sldId id="277" r:id="rId40"/>
    <p:sldId id="331" r:id="rId41"/>
    <p:sldId id="273" r:id="rId42"/>
    <p:sldId id="338" r:id="rId43"/>
    <p:sldId id="278" r:id="rId44"/>
    <p:sldId id="290" r:id="rId45"/>
    <p:sldId id="291" r:id="rId46"/>
    <p:sldId id="292" r:id="rId47"/>
    <p:sldId id="269" r:id="rId48"/>
  </p:sldIdLst>
  <p:sldSz cx="9144000" cy="6858000" type="screen4x3"/>
  <p:notesSz cx="6784975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 smtClean="0"/>
            </a:lvl1pPr>
          </a:lstStyle>
          <a:p>
            <a:pPr>
              <a:defRPr/>
            </a:pPr>
            <a:fld id="{34A20E77-A885-4312-BA00-F32CC1590BAC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171BF85-A9E5-4EB0-BA71-6B0247D946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pPr>
              <a:defRPr/>
            </a:pPr>
            <a:fld id="{E809BF7B-42E3-4993-963F-5F1EF12E047F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181" y="4711105"/>
            <a:ext cx="5428614" cy="4463653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pPr>
              <a:defRPr/>
            </a:pPr>
            <a:fld id="{1DB0C1C2-9576-47BA-9266-3EF6979324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CA12-D596-475B-A475-98E3DDC37562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6B24C-1779-4A87-AB9C-C250E8412A9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C08B9-1F0D-4F60-8F04-82657381C32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CFD55-EF16-4323-B0A3-60543A7DE24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FB1F2-5566-4134-9B4E-BB6A1E6D8CDB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EB34A-8348-40DC-A4E4-0AAF0652E37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9A569-6E1B-47B1-90F4-5228CDB8AD03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ED8F7-8785-4C3F-B809-1F8C882A42F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E825D-0276-49F9-AA70-9F8A17787DED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262E5-B7EB-4E79-A3A8-E98AC44F346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1736A-E228-42DC-A4D6-72F84007668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6421D-7FCE-41D4-9234-F1E280BEF76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6FF0D-60C0-4C94-AA40-3A16F7D83D87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B302-E78E-4054-B326-DF04FB27D0D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DB4DE-3C9C-40FC-9ACD-2ED702A5F0FF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74332-78C4-4E6D-8280-3571352110E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6C4D6-88E2-4677-8E7C-B381D1F4E8F4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FECA4-6127-4E73-87D0-7AB38B2E60C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E368-AD49-4A6B-9363-B750FF5BA82A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40370-DEB0-4980-B03D-E6CE4E9B6D1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Klepnutím na ikonu přidáte obrázek.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4DBE8-07C3-48BA-8EBC-673697F00726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849E2-E62A-4F76-965E-016A3C4070C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C714B4-3E99-4FD7-8BF5-F26D6AE23E62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4AABD2-7748-4E8A-B1E7-E434B606AEA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Metody měření finančních rizik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258888" y="3716338"/>
            <a:ext cx="6400800" cy="1752600"/>
          </a:xfrm>
        </p:spPr>
        <p:txBody>
          <a:bodyPr/>
          <a:lstStyle/>
          <a:p>
            <a:pPr eaLnBrk="1" hangingPunct="1"/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17DDED-B27D-648C-5B37-5D583062A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Zástupný obsah 5" descr="Obsah obrázku text, snímek obrazovky, Písmo, algebra&#10;&#10;Popis byl vytvořen automaticky">
            <a:extLst>
              <a:ext uri="{FF2B5EF4-FFF2-40B4-BE49-F238E27FC236}">
                <a16:creationId xmlns:a16="http://schemas.microsoft.com/office/drawing/2014/main" id="{D364C73A-F90C-DA8C-61F8-2301472FCA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844824"/>
            <a:ext cx="6081287" cy="2469094"/>
          </a:xfr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4C4C529-9382-37DD-0E9C-C809B0190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ED8F7-8785-4C3F-B809-1F8C882A42FC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04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2F9FC-1BD5-2BB1-EBC7-37C71BD46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Zástupný obsah 5" descr="Obsah obrázku text, snímek obrazovky, Písmo&#10;&#10;Popis byl vytvořen automaticky">
            <a:extLst>
              <a:ext uri="{FF2B5EF4-FFF2-40B4-BE49-F238E27FC236}">
                <a16:creationId xmlns:a16="http://schemas.microsoft.com/office/drawing/2014/main" id="{A64F0708-795E-2EE5-71E0-A97722CB05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443" y="1839896"/>
            <a:ext cx="6165114" cy="4046571"/>
          </a:xfr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067DA2A-BF44-913F-4DFD-6EAA05D6B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ED8F7-8785-4C3F-B809-1F8C882A42FC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2005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Citlivost a kontrola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3200" dirty="0">
                <a:solidFill>
                  <a:srgbClr val="42607C"/>
                </a:solidFill>
              </a:rPr>
              <a:t>banka by měla kontrolovat svou expozici vůči jednotlivým rizikům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3200" dirty="0">
                <a:solidFill>
                  <a:srgbClr val="42607C"/>
                </a:solidFill>
              </a:rPr>
              <a:t>banka může citlivost portfolia zvyšovat nebo snižovat v závislosti na očekávaném vývoji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očekává růst či pokles úrokových sazeb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očekává býčí či medvědí trh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3200" dirty="0">
                <a:solidFill>
                  <a:srgbClr val="42607C"/>
                </a:solidFill>
              </a:rPr>
              <a:t>úplná eliminace rizika </a:t>
            </a:r>
            <a:r>
              <a:rPr lang="cs-CZ" sz="3200" dirty="0">
                <a:solidFill>
                  <a:srgbClr val="42607C"/>
                </a:solidFill>
                <a:sym typeface="Wingdings" pitchFamily="2" charset="2"/>
              </a:rPr>
              <a:t>→ dosáhnout nulové citlivosti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Směrodatná odchylka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dirty="0">
                <a:solidFill>
                  <a:srgbClr val="42607C"/>
                </a:solidFill>
              </a:rPr>
              <a:t>oboustranná odchylka proměnné od její průměrné hodnoty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dirty="0">
                <a:solidFill>
                  <a:srgbClr val="42607C"/>
                </a:solidFill>
              </a:rPr>
              <a:t>výpočet: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1. průměr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cs-CZ" sz="2400" dirty="0">
              <a:solidFill>
                <a:srgbClr val="42607C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2. rozptyl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cs-CZ" sz="2400" dirty="0">
              <a:solidFill>
                <a:srgbClr val="42607C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3. směrodatná odchylka</a:t>
            </a:r>
          </a:p>
          <a:p>
            <a:pPr lvl="1">
              <a:defRPr/>
            </a:pPr>
            <a:endParaRPr lang="cs-CZ" sz="2000" dirty="0"/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dirty="0">
                <a:solidFill>
                  <a:srgbClr val="42607C"/>
                </a:solidFill>
              </a:rPr>
              <a:t>čím větší směrodatná odchylka, tím větší riziko (viz distribuční křivka)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627784" y="2852936"/>
          <a:ext cx="23939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1016000" imgH="431800" progId="Equation.3">
                  <p:embed/>
                </p:oleObj>
              </mc:Choice>
              <mc:Fallback>
                <p:oleObj name="Rovnice" r:id="rId3" imgW="1016000" imgH="431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852936"/>
                        <a:ext cx="2393950" cy="9366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627784" y="3933056"/>
          <a:ext cx="2735262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1497950" imgH="431613" progId="Equation.3">
                  <p:embed/>
                </p:oleObj>
              </mc:Choice>
              <mc:Fallback>
                <p:oleObj name="Rovnice" r:id="rId5" imgW="1497950" imgH="4316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933056"/>
                        <a:ext cx="2735262" cy="9366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355976" y="4941168"/>
          <a:ext cx="24495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850531" imgH="253890" progId="Equation.3">
                  <p:embed/>
                </p:oleObj>
              </mc:Choice>
              <mc:Fallback>
                <p:oleObj name="Rovnice" r:id="rId7" imgW="850531" imgH="25389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4941168"/>
                        <a:ext cx="2449512" cy="6477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Distribuční křivka při normálním rozdělení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3" y="1714500"/>
            <a:ext cx="7715250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Různé tvary distribuční křivky pro různá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grpSp>
        <p:nvGrpSpPr>
          <p:cNvPr id="9" name="Group 4"/>
          <p:cNvGrpSpPr>
            <a:grpSpLocks noChangeAspect="1"/>
          </p:cNvGrpSpPr>
          <p:nvPr/>
        </p:nvGrpSpPr>
        <p:grpSpPr bwMode="auto">
          <a:xfrm>
            <a:off x="683568" y="2132856"/>
            <a:ext cx="7488238" cy="4249737"/>
            <a:chOff x="2198" y="2567"/>
            <a:chExt cx="5904" cy="3024"/>
          </a:xfrm>
        </p:grpSpPr>
        <p:sp>
          <p:nvSpPr>
            <p:cNvPr id="10" name="AutoShape 5"/>
            <p:cNvSpPr>
              <a:spLocks noChangeAspect="1" noChangeArrowheads="1"/>
            </p:cNvSpPr>
            <p:nvPr/>
          </p:nvSpPr>
          <p:spPr bwMode="auto">
            <a:xfrm>
              <a:off x="2198" y="2567"/>
              <a:ext cx="5904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V="1">
              <a:off x="2630" y="2999"/>
              <a:ext cx="1" cy="15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>
              <a:off x="2630" y="4583"/>
              <a:ext cx="259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 flipV="1">
              <a:off x="5654" y="2999"/>
              <a:ext cx="1" cy="15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>
              <a:off x="5654" y="4583"/>
              <a:ext cx="244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748" y="3262"/>
              <a:ext cx="2220" cy="1135"/>
            </a:xfrm>
            <a:custGeom>
              <a:avLst/>
              <a:gdLst/>
              <a:ahLst/>
              <a:cxnLst>
                <a:cxn ang="0">
                  <a:pos x="0" y="1396"/>
                </a:cxn>
                <a:cxn ang="0">
                  <a:pos x="210" y="1366"/>
                </a:cxn>
                <a:cxn ang="0">
                  <a:pos x="420" y="1299"/>
                </a:cxn>
                <a:cxn ang="0">
                  <a:pos x="555" y="1171"/>
                </a:cxn>
                <a:cxn ang="0">
                  <a:pos x="660" y="886"/>
                </a:cxn>
                <a:cxn ang="0">
                  <a:pos x="817" y="520"/>
                </a:cxn>
                <a:cxn ang="0">
                  <a:pos x="1035" y="212"/>
                </a:cxn>
                <a:cxn ang="0">
                  <a:pos x="1357" y="24"/>
                </a:cxn>
                <a:cxn ang="0">
                  <a:pos x="1665" y="69"/>
                </a:cxn>
                <a:cxn ang="0">
                  <a:pos x="1942" y="324"/>
                </a:cxn>
                <a:cxn ang="0">
                  <a:pos x="2137" y="744"/>
                </a:cxn>
                <a:cxn ang="0">
                  <a:pos x="2250" y="1089"/>
                </a:cxn>
                <a:cxn ang="0">
                  <a:pos x="2445" y="1351"/>
                </a:cxn>
                <a:cxn ang="0">
                  <a:pos x="2775" y="1419"/>
                </a:cxn>
              </a:cxnLst>
              <a:rect l="0" t="0" r="r" b="b"/>
              <a:pathLst>
                <a:path w="2775" h="1419">
                  <a:moveTo>
                    <a:pt x="0" y="1396"/>
                  </a:moveTo>
                  <a:cubicBezTo>
                    <a:pt x="36" y="1391"/>
                    <a:pt x="140" y="1382"/>
                    <a:pt x="210" y="1366"/>
                  </a:cubicBezTo>
                  <a:cubicBezTo>
                    <a:pt x="280" y="1350"/>
                    <a:pt x="363" y="1331"/>
                    <a:pt x="420" y="1299"/>
                  </a:cubicBezTo>
                  <a:cubicBezTo>
                    <a:pt x="477" y="1267"/>
                    <a:pt x="515" y="1240"/>
                    <a:pt x="555" y="1171"/>
                  </a:cubicBezTo>
                  <a:cubicBezTo>
                    <a:pt x="595" y="1102"/>
                    <a:pt x="616" y="995"/>
                    <a:pt x="660" y="886"/>
                  </a:cubicBezTo>
                  <a:cubicBezTo>
                    <a:pt x="704" y="777"/>
                    <a:pt x="754" y="633"/>
                    <a:pt x="817" y="520"/>
                  </a:cubicBezTo>
                  <a:cubicBezTo>
                    <a:pt x="880" y="407"/>
                    <a:pt x="945" y="295"/>
                    <a:pt x="1035" y="212"/>
                  </a:cubicBezTo>
                  <a:cubicBezTo>
                    <a:pt x="1125" y="129"/>
                    <a:pt x="1252" y="48"/>
                    <a:pt x="1357" y="24"/>
                  </a:cubicBezTo>
                  <a:cubicBezTo>
                    <a:pt x="1462" y="0"/>
                    <a:pt x="1568" y="19"/>
                    <a:pt x="1665" y="69"/>
                  </a:cubicBezTo>
                  <a:cubicBezTo>
                    <a:pt x="1762" y="119"/>
                    <a:pt x="1863" y="212"/>
                    <a:pt x="1942" y="324"/>
                  </a:cubicBezTo>
                  <a:cubicBezTo>
                    <a:pt x="2021" y="436"/>
                    <a:pt x="2086" y="616"/>
                    <a:pt x="2137" y="744"/>
                  </a:cubicBezTo>
                  <a:cubicBezTo>
                    <a:pt x="2188" y="872"/>
                    <a:pt x="2199" y="988"/>
                    <a:pt x="2250" y="1089"/>
                  </a:cubicBezTo>
                  <a:cubicBezTo>
                    <a:pt x="2301" y="1190"/>
                    <a:pt x="2357" y="1296"/>
                    <a:pt x="2445" y="1351"/>
                  </a:cubicBezTo>
                  <a:cubicBezTo>
                    <a:pt x="2533" y="1406"/>
                    <a:pt x="2706" y="1405"/>
                    <a:pt x="2775" y="1419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>
              <a:off x="5654" y="3165"/>
              <a:ext cx="2278" cy="1418"/>
            </a:xfrm>
            <a:custGeom>
              <a:avLst/>
              <a:gdLst/>
              <a:ahLst/>
              <a:cxnLst>
                <a:cxn ang="0">
                  <a:pos x="0" y="1772"/>
                </a:cxn>
                <a:cxn ang="0">
                  <a:pos x="148" y="1540"/>
                </a:cxn>
                <a:cxn ang="0">
                  <a:pos x="238" y="1172"/>
                </a:cxn>
                <a:cxn ang="0">
                  <a:pos x="320" y="715"/>
                </a:cxn>
                <a:cxn ang="0">
                  <a:pos x="388" y="371"/>
                </a:cxn>
                <a:cxn ang="0">
                  <a:pos x="493" y="33"/>
                </a:cxn>
                <a:cxn ang="0">
                  <a:pos x="673" y="176"/>
                </a:cxn>
                <a:cxn ang="0">
                  <a:pos x="1025" y="723"/>
                </a:cxn>
                <a:cxn ang="0">
                  <a:pos x="1423" y="1165"/>
                </a:cxn>
                <a:cxn ang="0">
                  <a:pos x="1828" y="1480"/>
                </a:cxn>
                <a:cxn ang="0">
                  <a:pos x="2270" y="1630"/>
                </a:cxn>
                <a:cxn ang="0">
                  <a:pos x="2848" y="1697"/>
                </a:cxn>
              </a:cxnLst>
              <a:rect l="0" t="0" r="r" b="b"/>
              <a:pathLst>
                <a:path w="2848" h="1772">
                  <a:moveTo>
                    <a:pt x="0" y="1772"/>
                  </a:moveTo>
                  <a:cubicBezTo>
                    <a:pt x="25" y="1733"/>
                    <a:pt x="108" y="1640"/>
                    <a:pt x="148" y="1540"/>
                  </a:cubicBezTo>
                  <a:cubicBezTo>
                    <a:pt x="188" y="1440"/>
                    <a:pt x="209" y="1309"/>
                    <a:pt x="238" y="1172"/>
                  </a:cubicBezTo>
                  <a:cubicBezTo>
                    <a:pt x="267" y="1035"/>
                    <a:pt x="295" y="848"/>
                    <a:pt x="320" y="715"/>
                  </a:cubicBezTo>
                  <a:cubicBezTo>
                    <a:pt x="345" y="582"/>
                    <a:pt x="359" y="485"/>
                    <a:pt x="388" y="371"/>
                  </a:cubicBezTo>
                  <a:cubicBezTo>
                    <a:pt x="417" y="257"/>
                    <a:pt x="446" y="66"/>
                    <a:pt x="493" y="33"/>
                  </a:cubicBezTo>
                  <a:cubicBezTo>
                    <a:pt x="540" y="0"/>
                    <a:pt x="584" y="61"/>
                    <a:pt x="673" y="176"/>
                  </a:cubicBezTo>
                  <a:cubicBezTo>
                    <a:pt x="762" y="291"/>
                    <a:pt x="900" y="558"/>
                    <a:pt x="1025" y="723"/>
                  </a:cubicBezTo>
                  <a:cubicBezTo>
                    <a:pt x="1150" y="887"/>
                    <a:pt x="1289" y="1039"/>
                    <a:pt x="1423" y="1165"/>
                  </a:cubicBezTo>
                  <a:cubicBezTo>
                    <a:pt x="1557" y="1291"/>
                    <a:pt x="1687" y="1403"/>
                    <a:pt x="1828" y="1480"/>
                  </a:cubicBezTo>
                  <a:cubicBezTo>
                    <a:pt x="1969" y="1557"/>
                    <a:pt x="2100" y="1594"/>
                    <a:pt x="2270" y="1630"/>
                  </a:cubicBezTo>
                  <a:cubicBezTo>
                    <a:pt x="2440" y="1666"/>
                    <a:pt x="2728" y="1683"/>
                    <a:pt x="2848" y="1697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>
              <a:off x="3926" y="3287"/>
              <a:ext cx="0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638" y="4727"/>
              <a:ext cx="576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altLang="zh-CN" sz="1200">
                  <a:latin typeface="Times New Roman" pitchFamily="18" charset="0"/>
                  <a:ea typeface="SimSun" pitchFamily="2" charset="-122"/>
                  <a:cs typeface="Arial" charset="0"/>
                </a:rPr>
                <a:t>  </a:t>
              </a:r>
              <a:r>
                <a:rPr lang="cs-CZ" altLang="zh-CN" sz="2000">
                  <a:latin typeface="Times New Roman" pitchFamily="18" charset="0"/>
                  <a:ea typeface="SimSun" pitchFamily="2" charset="-122"/>
                  <a:cs typeface="Arial" charset="0"/>
                </a:rPr>
                <a:t>0</a:t>
              </a:r>
              <a:endParaRPr lang="cs-CZ" sz="2000">
                <a:latin typeface="Arial" charset="0"/>
                <a:ea typeface="SimSun" pitchFamily="2" charset="-122"/>
                <a:cs typeface="Arial" charset="0"/>
              </a:endParaRPr>
            </a:p>
          </p:txBody>
        </p:sp>
        <p:sp>
          <p:nvSpPr>
            <p:cNvPr id="19" name="AutoShape 14"/>
            <p:cNvSpPr>
              <a:spLocks noChangeArrowheads="1"/>
            </p:cNvSpPr>
            <p:nvPr/>
          </p:nvSpPr>
          <p:spPr bwMode="auto">
            <a:xfrm>
              <a:off x="2630" y="4871"/>
              <a:ext cx="1152" cy="144"/>
            </a:xfrm>
            <a:prstGeom prst="leftRightArrow">
              <a:avLst>
                <a:gd name="adj1" fmla="val 50000"/>
                <a:gd name="adj2" fmla="val 160000"/>
              </a:avLst>
            </a:prstGeom>
            <a:solidFill>
              <a:srgbClr val="000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AutoShape 15"/>
            <p:cNvSpPr>
              <a:spLocks noChangeArrowheads="1"/>
            </p:cNvSpPr>
            <p:nvPr/>
          </p:nvSpPr>
          <p:spPr bwMode="auto">
            <a:xfrm>
              <a:off x="4070" y="4871"/>
              <a:ext cx="1152" cy="144"/>
            </a:xfrm>
            <a:prstGeom prst="leftRightArrow">
              <a:avLst>
                <a:gd name="adj1" fmla="val 50000"/>
                <a:gd name="adj2" fmla="val 160000"/>
              </a:avLst>
            </a:prstGeom>
            <a:solidFill>
              <a:srgbClr val="000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2774" y="5159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altLang="zh-CN" sz="1200">
                  <a:latin typeface="Times New Roman" pitchFamily="18" charset="0"/>
                  <a:ea typeface="SimSun" pitchFamily="2" charset="-122"/>
                  <a:cs typeface="Arial" charset="0"/>
                </a:rPr>
                <a:t>  </a:t>
              </a:r>
              <a:r>
                <a:rPr lang="cs-CZ" altLang="zh-CN" sz="2000">
                  <a:latin typeface="Times New Roman" pitchFamily="18" charset="0"/>
                  <a:ea typeface="SimSun" pitchFamily="2" charset="-122"/>
                  <a:cs typeface="Arial" charset="0"/>
                </a:rPr>
                <a:t>ztráty</a:t>
              </a:r>
              <a:endParaRPr lang="cs-CZ" sz="2000">
                <a:latin typeface="Arial" charset="0"/>
                <a:ea typeface="SimSun" pitchFamily="2" charset="-122"/>
                <a:cs typeface="Arial" charset="0"/>
              </a:endParaRPr>
            </a:p>
          </p:txBody>
        </p:sp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4070" y="5159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altLang="zh-CN" sz="1200">
                  <a:latin typeface="Times New Roman" pitchFamily="18" charset="0"/>
                  <a:ea typeface="SimSun" pitchFamily="2" charset="-122"/>
                  <a:cs typeface="Arial" charset="0"/>
                </a:rPr>
                <a:t>    </a:t>
              </a:r>
              <a:r>
                <a:rPr lang="cs-CZ" altLang="zh-CN" sz="2000">
                  <a:latin typeface="Times New Roman" pitchFamily="18" charset="0"/>
                  <a:ea typeface="SimSun" pitchFamily="2" charset="-122"/>
                  <a:cs typeface="Arial" charset="0"/>
                </a:rPr>
                <a:t>zisky</a:t>
              </a:r>
              <a:endParaRPr lang="cs-CZ" sz="2000">
                <a:latin typeface="Arial" charset="0"/>
                <a:ea typeface="SimSun" pitchFamily="2" charset="-122"/>
                <a:cs typeface="Arial" charset="0"/>
              </a:endParaRPr>
            </a:p>
          </p:txBody>
        </p:sp>
        <p:sp>
          <p:nvSpPr>
            <p:cNvPr id="23" name="Text Box 18"/>
            <p:cNvSpPr txBox="1">
              <a:spLocks noChangeArrowheads="1"/>
            </p:cNvSpPr>
            <p:nvPr/>
          </p:nvSpPr>
          <p:spPr bwMode="auto">
            <a:xfrm>
              <a:off x="6230" y="5159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altLang="zh-CN" sz="1200">
                  <a:latin typeface="Times New Roman" pitchFamily="18" charset="0"/>
                  <a:ea typeface="SimSun" pitchFamily="2" charset="-122"/>
                  <a:cs typeface="Arial" charset="0"/>
                </a:rPr>
                <a:t>  </a:t>
              </a:r>
              <a:r>
                <a:rPr lang="cs-CZ" altLang="zh-CN" sz="2000">
                  <a:latin typeface="Times New Roman" pitchFamily="18" charset="0"/>
                  <a:ea typeface="SimSun" pitchFamily="2" charset="-122"/>
                  <a:cs typeface="Arial" charset="0"/>
                </a:rPr>
                <a:t>ztráty</a:t>
              </a:r>
              <a:endParaRPr lang="cs-CZ" sz="2000">
                <a:latin typeface="Arial" charset="0"/>
                <a:ea typeface="SimSun" pitchFamily="2" charset="-122"/>
                <a:cs typeface="Arial" charset="0"/>
              </a:endParaRPr>
            </a:p>
          </p:txBody>
        </p:sp>
        <p:sp>
          <p:nvSpPr>
            <p:cNvPr id="24" name="Text Box 19"/>
            <p:cNvSpPr txBox="1">
              <a:spLocks noChangeArrowheads="1"/>
            </p:cNvSpPr>
            <p:nvPr/>
          </p:nvSpPr>
          <p:spPr bwMode="auto">
            <a:xfrm>
              <a:off x="2198" y="3143"/>
              <a:ext cx="72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altLang="zh-CN">
                  <a:latin typeface="Times New Roman" pitchFamily="18" charset="0"/>
                  <a:ea typeface="SimSun" pitchFamily="2" charset="-122"/>
                  <a:cs typeface="Arial" charset="0"/>
                </a:rPr>
                <a:t>P-st</a:t>
              </a:r>
              <a:endParaRPr lang="cs-CZ">
                <a:latin typeface="Arial" charset="0"/>
                <a:ea typeface="SimSun" pitchFamily="2" charset="-122"/>
                <a:cs typeface="Arial" charset="0"/>
              </a:endParaRPr>
            </a:p>
          </p:txBody>
        </p:sp>
        <p:sp>
          <p:nvSpPr>
            <p:cNvPr id="25" name="Text Box 20"/>
            <p:cNvSpPr txBox="1">
              <a:spLocks noChangeArrowheads="1"/>
            </p:cNvSpPr>
            <p:nvPr/>
          </p:nvSpPr>
          <p:spPr bwMode="auto">
            <a:xfrm>
              <a:off x="5078" y="3143"/>
              <a:ext cx="864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altLang="zh-CN" sz="1200">
                  <a:latin typeface="Times New Roman" pitchFamily="18" charset="0"/>
                  <a:ea typeface="SimSun" pitchFamily="2" charset="-122"/>
                  <a:cs typeface="Arial" charset="0"/>
                </a:rPr>
                <a:t>   </a:t>
              </a:r>
              <a:r>
                <a:rPr lang="cs-CZ" altLang="zh-CN">
                  <a:latin typeface="Times New Roman" pitchFamily="18" charset="0"/>
                  <a:ea typeface="SimSun" pitchFamily="2" charset="-122"/>
                  <a:cs typeface="Arial" charset="0"/>
                </a:rPr>
                <a:t>P-st</a:t>
              </a:r>
              <a:endParaRPr lang="cs-CZ">
                <a:latin typeface="Arial" charset="0"/>
                <a:ea typeface="SimSun" pitchFamily="2" charset="-122"/>
                <a:cs typeface="Arial" charset="0"/>
              </a:endParaRPr>
            </a:p>
          </p:txBody>
        </p:sp>
        <p:sp>
          <p:nvSpPr>
            <p:cNvPr id="26" name="Text Box 21"/>
            <p:cNvSpPr txBox="1">
              <a:spLocks noChangeArrowheads="1"/>
            </p:cNvSpPr>
            <p:nvPr/>
          </p:nvSpPr>
          <p:spPr bwMode="auto">
            <a:xfrm>
              <a:off x="3206" y="2711"/>
              <a:ext cx="1440" cy="432"/>
            </a:xfrm>
            <a:prstGeom prst="rect">
              <a:avLst/>
            </a:prstGeom>
            <a:blipFill dpi="0" rotWithShape="1">
              <a:blip r:embed="rId3" cstate="print">
                <a:alphaModFix amt="39000"/>
              </a:blip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altLang="zh-CN" sz="2000" b="1">
                  <a:latin typeface="Times New Roman" pitchFamily="18" charset="0"/>
                  <a:ea typeface="SimSun" pitchFamily="2" charset="-122"/>
                  <a:cs typeface="Arial" charset="0"/>
                </a:rPr>
                <a:t>Tržní riziko</a:t>
              </a:r>
              <a:endParaRPr lang="cs-CZ" sz="2000">
                <a:latin typeface="Arial" charset="0"/>
                <a:ea typeface="SimSun" pitchFamily="2" charset="-122"/>
                <a:cs typeface="Arial" charset="0"/>
              </a:endParaRPr>
            </a:p>
          </p:txBody>
        </p:sp>
        <p:sp>
          <p:nvSpPr>
            <p:cNvPr id="27" name="Text Box 22"/>
            <p:cNvSpPr txBox="1">
              <a:spLocks noChangeArrowheads="1"/>
            </p:cNvSpPr>
            <p:nvPr/>
          </p:nvSpPr>
          <p:spPr bwMode="auto">
            <a:xfrm>
              <a:off x="6086" y="2711"/>
              <a:ext cx="1584" cy="432"/>
            </a:xfrm>
            <a:prstGeom prst="rect">
              <a:avLst/>
            </a:prstGeom>
            <a:blipFill dpi="0" rotWithShape="1">
              <a:blip r:embed="rId3" cstate="print">
                <a:alphaModFix amt="39000"/>
              </a:blip>
              <a:srcRect/>
              <a:tile tx="0" ty="0" sx="100000" sy="100000" flip="none" algn="tl"/>
            </a:blip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altLang="zh-CN" sz="2000" b="1">
                  <a:latin typeface="Times New Roman" pitchFamily="18" charset="0"/>
                  <a:ea typeface="SimSun" pitchFamily="2" charset="-122"/>
                  <a:cs typeface="Arial" charset="0"/>
                </a:rPr>
                <a:t>Úvěrové riziko</a:t>
              </a:r>
              <a:endParaRPr lang="cs-CZ" sz="2000">
                <a:latin typeface="Arial" charset="0"/>
                <a:ea typeface="SimSun" pitchFamily="2" charset="-122"/>
                <a:cs typeface="Arial" charset="0"/>
              </a:endParaRPr>
            </a:p>
          </p:txBody>
        </p:sp>
        <p:sp>
          <p:nvSpPr>
            <p:cNvPr id="28" name="AutoShape 23"/>
            <p:cNvSpPr>
              <a:spLocks noChangeArrowheads="1"/>
            </p:cNvSpPr>
            <p:nvPr/>
          </p:nvSpPr>
          <p:spPr bwMode="auto">
            <a:xfrm>
              <a:off x="5654" y="4871"/>
              <a:ext cx="2304" cy="144"/>
            </a:xfrm>
            <a:prstGeom prst="leftRightArrow">
              <a:avLst>
                <a:gd name="adj1" fmla="val 50000"/>
                <a:gd name="adj2" fmla="val 320000"/>
              </a:avLst>
            </a:prstGeom>
            <a:solidFill>
              <a:srgbClr val="000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Směrodatná odchylka, záporná odchylka a výše ztráty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 flipH="1" flipV="1">
            <a:off x="1042988" y="2060575"/>
            <a:ext cx="0" cy="3313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0" name="Freeform 5"/>
          <p:cNvSpPr>
            <a:spLocks/>
          </p:cNvSpPr>
          <p:nvPr/>
        </p:nvSpPr>
        <p:spPr bwMode="auto">
          <a:xfrm>
            <a:off x="1403350" y="2276475"/>
            <a:ext cx="6350000" cy="2855913"/>
          </a:xfrm>
          <a:custGeom>
            <a:avLst/>
            <a:gdLst>
              <a:gd name="T0" fmla="*/ 0 w 4000"/>
              <a:gd name="T1" fmla="*/ 2147483647 h 1799"/>
              <a:gd name="T2" fmla="*/ 2147483647 w 4000"/>
              <a:gd name="T3" fmla="*/ 2147483647 h 1799"/>
              <a:gd name="T4" fmla="*/ 2147483647 w 4000"/>
              <a:gd name="T5" fmla="*/ 2147483647 h 1799"/>
              <a:gd name="T6" fmla="*/ 2147483647 w 4000"/>
              <a:gd name="T7" fmla="*/ 2147483647 h 1799"/>
              <a:gd name="T8" fmla="*/ 2147483647 w 4000"/>
              <a:gd name="T9" fmla="*/ 2147483647 h 1799"/>
              <a:gd name="T10" fmla="*/ 2147483647 w 4000"/>
              <a:gd name="T11" fmla="*/ 2147483647 h 1799"/>
              <a:gd name="T12" fmla="*/ 2147483647 w 4000"/>
              <a:gd name="T13" fmla="*/ 2147483647 h 1799"/>
              <a:gd name="T14" fmla="*/ 2147483647 w 4000"/>
              <a:gd name="T15" fmla="*/ 2147483647 h 1799"/>
              <a:gd name="T16" fmla="*/ 2147483647 w 4000"/>
              <a:gd name="T17" fmla="*/ 2147483647 h 1799"/>
              <a:gd name="T18" fmla="*/ 2147483647 w 4000"/>
              <a:gd name="T19" fmla="*/ 2147483647 h 1799"/>
              <a:gd name="T20" fmla="*/ 2147483647 w 4000"/>
              <a:gd name="T21" fmla="*/ 2147483647 h 1799"/>
              <a:gd name="T22" fmla="*/ 2147483647 w 4000"/>
              <a:gd name="T23" fmla="*/ 2147483647 h 1799"/>
              <a:gd name="T24" fmla="*/ 2147483647 w 4000"/>
              <a:gd name="T25" fmla="*/ 2147483647 h 1799"/>
              <a:gd name="T26" fmla="*/ 2147483647 w 4000"/>
              <a:gd name="T27" fmla="*/ 2147483647 h 179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000"/>
              <a:gd name="T43" fmla="*/ 0 h 1799"/>
              <a:gd name="T44" fmla="*/ 4000 w 4000"/>
              <a:gd name="T45" fmla="*/ 1799 h 1799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000" h="1799">
                <a:moveTo>
                  <a:pt x="0" y="1762"/>
                </a:moveTo>
                <a:cubicBezTo>
                  <a:pt x="86" y="1756"/>
                  <a:pt x="373" y="1779"/>
                  <a:pt x="516" y="1726"/>
                </a:cubicBezTo>
                <a:cubicBezTo>
                  <a:pt x="659" y="1673"/>
                  <a:pt x="761" y="1567"/>
                  <a:pt x="858" y="1444"/>
                </a:cubicBezTo>
                <a:cubicBezTo>
                  <a:pt x="955" y="1321"/>
                  <a:pt x="1021" y="1153"/>
                  <a:pt x="1098" y="988"/>
                </a:cubicBezTo>
                <a:cubicBezTo>
                  <a:pt x="1175" y="823"/>
                  <a:pt x="1245" y="596"/>
                  <a:pt x="1320" y="454"/>
                </a:cubicBezTo>
                <a:cubicBezTo>
                  <a:pt x="1395" y="312"/>
                  <a:pt x="1452" y="211"/>
                  <a:pt x="1548" y="136"/>
                </a:cubicBezTo>
                <a:cubicBezTo>
                  <a:pt x="1644" y="61"/>
                  <a:pt x="1777" y="0"/>
                  <a:pt x="1896" y="4"/>
                </a:cubicBezTo>
                <a:cubicBezTo>
                  <a:pt x="2015" y="8"/>
                  <a:pt x="2162" y="80"/>
                  <a:pt x="2261" y="159"/>
                </a:cubicBezTo>
                <a:cubicBezTo>
                  <a:pt x="2360" y="238"/>
                  <a:pt x="2412" y="326"/>
                  <a:pt x="2488" y="477"/>
                </a:cubicBezTo>
                <a:cubicBezTo>
                  <a:pt x="2564" y="628"/>
                  <a:pt x="2632" y="893"/>
                  <a:pt x="2715" y="1067"/>
                </a:cubicBezTo>
                <a:cubicBezTo>
                  <a:pt x="2798" y="1241"/>
                  <a:pt x="2889" y="1407"/>
                  <a:pt x="2987" y="1520"/>
                </a:cubicBezTo>
                <a:cubicBezTo>
                  <a:pt x="3085" y="1633"/>
                  <a:pt x="3153" y="1702"/>
                  <a:pt x="3304" y="1747"/>
                </a:cubicBezTo>
                <a:cubicBezTo>
                  <a:pt x="3455" y="1792"/>
                  <a:pt x="3788" y="1785"/>
                  <a:pt x="3894" y="1792"/>
                </a:cubicBezTo>
                <a:cubicBezTo>
                  <a:pt x="4000" y="1799"/>
                  <a:pt x="3969" y="1795"/>
                  <a:pt x="3939" y="1792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4356100" y="2276475"/>
            <a:ext cx="0" cy="360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2" name="AutoShape 7"/>
          <p:cNvSpPr>
            <a:spLocks/>
          </p:cNvSpPr>
          <p:nvPr/>
        </p:nvSpPr>
        <p:spPr bwMode="auto">
          <a:xfrm>
            <a:off x="0" y="1844675"/>
            <a:ext cx="1187450" cy="647700"/>
          </a:xfrm>
          <a:prstGeom prst="callout1">
            <a:avLst>
              <a:gd name="adj1" fmla="val 17648"/>
              <a:gd name="adj2" fmla="val 75403"/>
              <a:gd name="adj3" fmla="val 238972"/>
              <a:gd name="adj4" fmla="val 75403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600" dirty="0" err="1">
                <a:latin typeface="Tahoma" pitchFamily="34" charset="0"/>
              </a:rPr>
              <a:t>Pravděpo</a:t>
            </a:r>
            <a:r>
              <a:rPr lang="cs-CZ" sz="1600" dirty="0">
                <a:latin typeface="Tahoma" pitchFamily="34" charset="0"/>
              </a:rPr>
              <a:t>-</a:t>
            </a:r>
            <a:r>
              <a:rPr lang="cs-CZ" sz="1600" dirty="0" err="1">
                <a:latin typeface="Tahoma" pitchFamily="34" charset="0"/>
              </a:rPr>
              <a:t>dobnost</a:t>
            </a:r>
            <a:endParaRPr lang="cs-CZ" sz="1600" dirty="0">
              <a:latin typeface="Tahoma" pitchFamily="34" charset="0"/>
            </a:endParaRPr>
          </a:p>
        </p:txBody>
      </p:sp>
      <p:sp>
        <p:nvSpPr>
          <p:cNvPr id="13" name="AutoShape 8"/>
          <p:cNvSpPr>
            <a:spLocks/>
          </p:cNvSpPr>
          <p:nvPr/>
        </p:nvSpPr>
        <p:spPr bwMode="auto">
          <a:xfrm>
            <a:off x="5795963" y="6021388"/>
            <a:ext cx="2663825" cy="360362"/>
          </a:xfrm>
          <a:prstGeom prst="borderCallout1">
            <a:avLst>
              <a:gd name="adj1" fmla="val 269602"/>
              <a:gd name="adj2" fmla="val 95708"/>
              <a:gd name="adj3" fmla="val 269602"/>
              <a:gd name="adj4" fmla="val 72824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600">
                <a:latin typeface="Tahoma" pitchFamily="34" charset="0"/>
              </a:rPr>
              <a:t>Hodnoty proměnné</a:t>
            </a:r>
          </a:p>
        </p:txBody>
      </p:sp>
      <p:sp>
        <p:nvSpPr>
          <p:cNvPr id="14" name="AutoShape 9"/>
          <p:cNvSpPr>
            <a:spLocks/>
          </p:cNvSpPr>
          <p:nvPr/>
        </p:nvSpPr>
        <p:spPr bwMode="auto">
          <a:xfrm>
            <a:off x="3419475" y="5445125"/>
            <a:ext cx="2016125" cy="1400175"/>
          </a:xfrm>
          <a:prstGeom prst="borderCallout1">
            <a:avLst>
              <a:gd name="adj1" fmla="val 105444"/>
              <a:gd name="adj2" fmla="val 94329"/>
              <a:gd name="adj3" fmla="val 105444"/>
              <a:gd name="adj4" fmla="val 42676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E (x)</a:t>
            </a: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2051050" y="4437063"/>
            <a:ext cx="360363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6" name="AutoShape 13"/>
          <p:cNvSpPr>
            <a:spLocks/>
          </p:cNvSpPr>
          <p:nvPr/>
        </p:nvSpPr>
        <p:spPr bwMode="auto">
          <a:xfrm>
            <a:off x="539750" y="3860800"/>
            <a:ext cx="3024188" cy="969963"/>
          </a:xfrm>
          <a:prstGeom prst="borderCallout1">
            <a:avLst>
              <a:gd name="adj1" fmla="val 11782"/>
              <a:gd name="adj2" fmla="val 36009"/>
              <a:gd name="adj3" fmla="val 107856"/>
              <a:gd name="adj4" fmla="val 36009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Pravděpodobnost</a:t>
            </a:r>
          </a:p>
          <a:p>
            <a:pPr algn="ctr"/>
            <a:r>
              <a:rPr lang="cs-CZ">
                <a:latin typeface="Tahoma" pitchFamily="34" charset="0"/>
              </a:rPr>
              <a:t> 5%</a:t>
            </a:r>
          </a:p>
        </p:txBody>
      </p:sp>
      <p:sp>
        <p:nvSpPr>
          <p:cNvPr id="17" name="AutoShape 16"/>
          <p:cNvSpPr>
            <a:spLocks/>
          </p:cNvSpPr>
          <p:nvPr/>
        </p:nvSpPr>
        <p:spPr bwMode="auto">
          <a:xfrm>
            <a:off x="1835150" y="4581525"/>
            <a:ext cx="2665413" cy="1038225"/>
          </a:xfrm>
          <a:prstGeom prst="borderCallout1">
            <a:avLst>
              <a:gd name="adj1" fmla="val 107338"/>
              <a:gd name="adj2" fmla="val 95713"/>
              <a:gd name="adj3" fmla="val 107338"/>
              <a:gd name="adj4" fmla="val 53903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Ztráta</a:t>
            </a:r>
          </a:p>
        </p:txBody>
      </p:sp>
      <p:sp>
        <p:nvSpPr>
          <p:cNvPr id="18" name="AutoShape 18"/>
          <p:cNvSpPr>
            <a:spLocks/>
          </p:cNvSpPr>
          <p:nvPr/>
        </p:nvSpPr>
        <p:spPr bwMode="auto">
          <a:xfrm>
            <a:off x="827088" y="5949950"/>
            <a:ext cx="5113337" cy="1182688"/>
          </a:xfrm>
          <a:prstGeom prst="borderCallout1">
            <a:avLst>
              <a:gd name="adj1" fmla="val 106444"/>
              <a:gd name="adj2" fmla="val 97764"/>
              <a:gd name="adj3" fmla="val 106444"/>
              <a:gd name="adj4" fmla="val 46412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Max.záporná odchylka při 5% hladině významnosti</a:t>
            </a: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3708400" y="2924175"/>
            <a:ext cx="1368425" cy="144463"/>
          </a:xfrm>
          <a:prstGeom prst="leftRightArrow">
            <a:avLst>
              <a:gd name="adj1" fmla="val 50000"/>
              <a:gd name="adj2" fmla="val 1894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 flipH="1">
            <a:off x="4787900" y="2420938"/>
            <a:ext cx="7207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1" name="AutoShape 21"/>
          <p:cNvSpPr>
            <a:spLocks/>
          </p:cNvSpPr>
          <p:nvPr/>
        </p:nvSpPr>
        <p:spPr bwMode="auto">
          <a:xfrm>
            <a:off x="4572000" y="1989138"/>
            <a:ext cx="2879725" cy="792162"/>
          </a:xfrm>
          <a:prstGeom prst="borderCallout1">
            <a:avLst>
              <a:gd name="adj1" fmla="val 14431"/>
              <a:gd name="adj2" fmla="val 37375"/>
              <a:gd name="adj3" fmla="val 177153"/>
              <a:gd name="adj4" fmla="val 3737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Směrodatná odchylka</a:t>
            </a:r>
          </a:p>
        </p:txBody>
      </p:sp>
      <p:sp>
        <p:nvSpPr>
          <p:cNvPr id="22" name="Line 4"/>
          <p:cNvSpPr>
            <a:spLocks noChangeShapeType="1"/>
          </p:cNvSpPr>
          <p:nvPr/>
        </p:nvSpPr>
        <p:spPr bwMode="auto">
          <a:xfrm>
            <a:off x="1042988" y="5373688"/>
            <a:ext cx="7202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>
            <a:off x="2771775" y="4581525"/>
            <a:ext cx="0" cy="1295400"/>
          </a:xfrm>
          <a:prstGeom prst="line">
            <a:avLst/>
          </a:prstGeom>
          <a:noFill/>
          <a:ln w="158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>
            <a:off x="3492500" y="5013325"/>
            <a:ext cx="0" cy="360363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5" name="AutoShape 15"/>
          <p:cNvSpPr>
            <a:spLocks noChangeArrowheads="1"/>
          </p:cNvSpPr>
          <p:nvPr/>
        </p:nvSpPr>
        <p:spPr bwMode="auto">
          <a:xfrm>
            <a:off x="2771775" y="4941888"/>
            <a:ext cx="720725" cy="71437"/>
          </a:xfrm>
          <a:prstGeom prst="leftRightArrow">
            <a:avLst>
              <a:gd name="adj1" fmla="val 50000"/>
              <a:gd name="adj2" fmla="val 2017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" name="AutoShape 16"/>
          <p:cNvSpPr>
            <a:spLocks/>
          </p:cNvSpPr>
          <p:nvPr/>
        </p:nvSpPr>
        <p:spPr bwMode="auto">
          <a:xfrm>
            <a:off x="1835150" y="4581525"/>
            <a:ext cx="2665413" cy="1038225"/>
          </a:xfrm>
          <a:prstGeom prst="borderCallout1">
            <a:avLst>
              <a:gd name="adj1" fmla="val 107338"/>
              <a:gd name="adj2" fmla="val 95713"/>
              <a:gd name="adj3" fmla="val 107338"/>
              <a:gd name="adj4" fmla="val 53903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Ztráta</a:t>
            </a:r>
          </a:p>
        </p:txBody>
      </p:sp>
      <p:sp>
        <p:nvSpPr>
          <p:cNvPr id="27" name="AutoShape 17"/>
          <p:cNvSpPr>
            <a:spLocks noChangeArrowheads="1"/>
          </p:cNvSpPr>
          <p:nvPr/>
        </p:nvSpPr>
        <p:spPr bwMode="auto">
          <a:xfrm>
            <a:off x="2771775" y="5805488"/>
            <a:ext cx="1512888" cy="71437"/>
          </a:xfrm>
          <a:prstGeom prst="leftRightArrow">
            <a:avLst>
              <a:gd name="adj1" fmla="val 50000"/>
              <a:gd name="adj2" fmla="val 42355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 animBg="1"/>
      <p:bldP spid="16" grpId="0"/>
      <p:bldP spid="17" grpId="0"/>
      <p:bldP spid="18" grpId="0"/>
      <p:bldP spid="19" grpId="0" animBg="1"/>
      <p:bldP spid="20" grpId="0" animBg="1"/>
      <p:bldP spid="21" grpId="0"/>
      <p:bldP spid="22" grpId="0" animBg="1"/>
      <p:bldP spid="23" grpId="0" animBg="1"/>
      <p:bldP spid="24" grpId="0" animBg="1"/>
      <p:bldP spid="25" grpId="0" animBg="1"/>
      <p:bldP spid="26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 err="1">
                <a:solidFill>
                  <a:schemeClr val="bg1"/>
                </a:solidFill>
              </a:rPr>
              <a:t>VaR</a:t>
            </a:r>
            <a:r>
              <a:rPr lang="cs-CZ" dirty="0">
                <a:solidFill>
                  <a:schemeClr val="bg1"/>
                </a:solidFill>
              </a:rPr>
              <a:t> – </a:t>
            </a:r>
            <a:r>
              <a:rPr lang="cs-CZ" dirty="0" err="1">
                <a:solidFill>
                  <a:schemeClr val="bg1"/>
                </a:solidFill>
              </a:rPr>
              <a:t>Value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at</a:t>
            </a:r>
            <a:r>
              <a:rPr lang="cs-CZ" dirty="0">
                <a:solidFill>
                  <a:schemeClr val="bg1"/>
                </a:solidFill>
              </a:rPr>
              <a:t> Risk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cs-CZ" b="1" dirty="0" err="1">
                <a:solidFill>
                  <a:srgbClr val="42607C"/>
                </a:solidFill>
              </a:rPr>
              <a:t>Value</a:t>
            </a:r>
            <a:r>
              <a:rPr lang="cs-CZ" b="1" dirty="0">
                <a:solidFill>
                  <a:srgbClr val="42607C"/>
                </a:solidFill>
              </a:rPr>
              <a:t> </a:t>
            </a:r>
            <a:r>
              <a:rPr lang="cs-CZ" b="1" dirty="0" err="1">
                <a:solidFill>
                  <a:srgbClr val="42607C"/>
                </a:solidFill>
              </a:rPr>
              <a:t>at</a:t>
            </a:r>
            <a:r>
              <a:rPr lang="cs-CZ" b="1" dirty="0">
                <a:solidFill>
                  <a:srgbClr val="42607C"/>
                </a:solidFill>
              </a:rPr>
              <a:t> Risk</a:t>
            </a:r>
            <a:r>
              <a:rPr lang="cs-CZ" dirty="0">
                <a:solidFill>
                  <a:srgbClr val="42607C"/>
                </a:solidFill>
              </a:rPr>
              <a:t> (</a:t>
            </a:r>
            <a:r>
              <a:rPr lang="cs-CZ" dirty="0" err="1">
                <a:solidFill>
                  <a:srgbClr val="42607C"/>
                </a:solidFill>
              </a:rPr>
              <a:t>VaR</a:t>
            </a:r>
            <a:r>
              <a:rPr lang="cs-CZ" dirty="0">
                <a:solidFill>
                  <a:srgbClr val="42607C"/>
                </a:solidFill>
              </a:rPr>
              <a:t>) </a:t>
            </a:r>
            <a:r>
              <a:rPr lang="cs-CZ" sz="2800" dirty="0">
                <a:solidFill>
                  <a:srgbClr val="42607C"/>
                </a:solidFill>
              </a:rPr>
              <a:t>je statistická metoda používaná k měření a kvantifikaci rizika ztráty ve finančním portfoliu či investici během určitého časového období. Tato metoda je široce využívaná ve finančním sektoru k posouzení míry rizika spojeného s konkrétními investicemi či investičními strategiemi.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dirty="0" err="1">
                <a:solidFill>
                  <a:srgbClr val="42607C"/>
                </a:solidFill>
              </a:rPr>
              <a:t>VaR</a:t>
            </a:r>
            <a:r>
              <a:rPr lang="cs-CZ" sz="2800" dirty="0">
                <a:solidFill>
                  <a:srgbClr val="42607C"/>
                </a:solidFill>
              </a:rPr>
              <a:t> poskytuje odhad toho, jaký je potenciální ztrátový scénář s danou pravděpodobností (například 95 % nebo 99 %) během daného časového období (například 1 den, 1 týden atd.).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1A4860-F092-4118-8268-D6A52DBDDAE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593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 err="1">
                <a:solidFill>
                  <a:schemeClr val="bg1"/>
                </a:solidFill>
              </a:rPr>
              <a:t>VaR</a:t>
            </a:r>
            <a:r>
              <a:rPr lang="cs-CZ" dirty="0">
                <a:solidFill>
                  <a:schemeClr val="bg1"/>
                </a:solidFill>
              </a:rPr>
              <a:t> – </a:t>
            </a:r>
            <a:r>
              <a:rPr lang="cs-CZ" dirty="0" err="1">
                <a:solidFill>
                  <a:schemeClr val="bg1"/>
                </a:solidFill>
              </a:rPr>
              <a:t>Value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at</a:t>
            </a:r>
            <a:r>
              <a:rPr lang="cs-CZ" dirty="0">
                <a:solidFill>
                  <a:schemeClr val="bg1"/>
                </a:solidFill>
              </a:rPr>
              <a:t> Risk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3" name="Zástupný obsah 2" descr="Obsah obrázku text, snímek obrazovky, Písmo, dokument&#10;&#10;Popis byl vytvořen automaticky">
            <a:extLst>
              <a:ext uri="{FF2B5EF4-FFF2-40B4-BE49-F238E27FC236}">
                <a16:creationId xmlns:a16="http://schemas.microsoft.com/office/drawing/2014/main" id="{E6AA3F23-BE6A-B0C4-B8C1-7F9BBD6D9C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628800"/>
            <a:ext cx="8291264" cy="4430203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1A4860-F092-4118-8268-D6A52DBDDAE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88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 err="1">
                <a:solidFill>
                  <a:schemeClr val="bg1"/>
                </a:solidFill>
              </a:rPr>
              <a:t>VaR</a:t>
            </a:r>
            <a:r>
              <a:rPr lang="cs-CZ" dirty="0">
                <a:solidFill>
                  <a:schemeClr val="bg1"/>
                </a:solidFill>
              </a:rPr>
              <a:t> – </a:t>
            </a:r>
            <a:r>
              <a:rPr lang="cs-CZ" dirty="0" err="1">
                <a:solidFill>
                  <a:schemeClr val="bg1"/>
                </a:solidFill>
              </a:rPr>
              <a:t>Value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at</a:t>
            </a:r>
            <a:r>
              <a:rPr lang="cs-CZ" dirty="0">
                <a:solidFill>
                  <a:schemeClr val="bg1"/>
                </a:solidFill>
              </a:rPr>
              <a:t> Risk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druhy </a:t>
            </a:r>
            <a:r>
              <a:rPr lang="cs-CZ" dirty="0" err="1">
                <a:solidFill>
                  <a:srgbClr val="42607C"/>
                </a:solidFill>
              </a:rPr>
              <a:t>Value</a:t>
            </a:r>
            <a:r>
              <a:rPr lang="cs-CZ" dirty="0">
                <a:solidFill>
                  <a:srgbClr val="42607C"/>
                </a:solidFill>
              </a:rPr>
              <a:t> </a:t>
            </a:r>
            <a:r>
              <a:rPr lang="cs-CZ" dirty="0" err="1">
                <a:solidFill>
                  <a:srgbClr val="42607C"/>
                </a:solidFill>
              </a:rPr>
              <a:t>at</a:t>
            </a:r>
            <a:r>
              <a:rPr lang="cs-CZ" dirty="0">
                <a:solidFill>
                  <a:srgbClr val="42607C"/>
                </a:solidFill>
              </a:rPr>
              <a:t> Risk: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absolutní </a:t>
            </a:r>
            <a:r>
              <a:rPr lang="cs-CZ" dirty="0" err="1">
                <a:solidFill>
                  <a:srgbClr val="42607C"/>
                </a:solidFill>
              </a:rPr>
              <a:t>Value</a:t>
            </a:r>
            <a:r>
              <a:rPr lang="cs-CZ" dirty="0">
                <a:solidFill>
                  <a:srgbClr val="42607C"/>
                </a:solidFill>
              </a:rPr>
              <a:t> </a:t>
            </a:r>
            <a:r>
              <a:rPr lang="cs-CZ" dirty="0" err="1">
                <a:solidFill>
                  <a:srgbClr val="42607C"/>
                </a:solidFill>
              </a:rPr>
              <a:t>at</a:t>
            </a:r>
            <a:r>
              <a:rPr lang="cs-CZ" dirty="0">
                <a:solidFill>
                  <a:srgbClr val="42607C"/>
                </a:solidFill>
              </a:rPr>
              <a:t> Risk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relativní </a:t>
            </a:r>
            <a:r>
              <a:rPr lang="cs-CZ" dirty="0" err="1">
                <a:solidFill>
                  <a:srgbClr val="42607C"/>
                </a:solidFill>
              </a:rPr>
              <a:t>Value</a:t>
            </a:r>
            <a:r>
              <a:rPr lang="cs-CZ" dirty="0">
                <a:solidFill>
                  <a:srgbClr val="42607C"/>
                </a:solidFill>
              </a:rPr>
              <a:t> </a:t>
            </a:r>
            <a:r>
              <a:rPr lang="cs-CZ" dirty="0" err="1">
                <a:solidFill>
                  <a:srgbClr val="42607C"/>
                </a:solidFill>
              </a:rPr>
              <a:t>at</a:t>
            </a:r>
            <a:r>
              <a:rPr lang="cs-CZ" dirty="0">
                <a:solidFill>
                  <a:srgbClr val="42607C"/>
                </a:solidFill>
              </a:rPr>
              <a:t> Risk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marginální </a:t>
            </a:r>
            <a:r>
              <a:rPr lang="cs-CZ" dirty="0" err="1">
                <a:solidFill>
                  <a:srgbClr val="42607C"/>
                </a:solidFill>
              </a:rPr>
              <a:t>Value</a:t>
            </a:r>
            <a:r>
              <a:rPr lang="cs-CZ" dirty="0">
                <a:solidFill>
                  <a:srgbClr val="42607C"/>
                </a:solidFill>
              </a:rPr>
              <a:t> </a:t>
            </a:r>
            <a:r>
              <a:rPr lang="cs-CZ" dirty="0" err="1">
                <a:solidFill>
                  <a:srgbClr val="42607C"/>
                </a:solidFill>
              </a:rPr>
              <a:t>at</a:t>
            </a:r>
            <a:r>
              <a:rPr lang="cs-CZ" dirty="0">
                <a:solidFill>
                  <a:srgbClr val="42607C"/>
                </a:solidFill>
              </a:rPr>
              <a:t> Risk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Metody měření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2"/>
            <a:ext cx="8229600" cy="476594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kvalitativní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riziko vyjadřují: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stupnicí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pravděpodobností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slovně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kvantitativní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riziko vyjadřují přesnými hodnotami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metody: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citlivost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směrodatná odchylka (+ koeficient variace)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300" dirty="0" err="1">
                <a:solidFill>
                  <a:srgbClr val="42607C"/>
                </a:solidFill>
              </a:rPr>
              <a:t>Value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at</a:t>
            </a:r>
            <a:r>
              <a:rPr lang="cs-CZ" sz="2300" dirty="0">
                <a:solidFill>
                  <a:srgbClr val="42607C"/>
                </a:solidFill>
              </a:rPr>
              <a:t> Risk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Absolutní </a:t>
            </a:r>
            <a:r>
              <a:rPr lang="cs-CZ" dirty="0" err="1">
                <a:solidFill>
                  <a:schemeClr val="bg1"/>
                </a:solidFill>
              </a:rPr>
              <a:t>Value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at</a:t>
            </a:r>
            <a:r>
              <a:rPr lang="cs-CZ" dirty="0">
                <a:solidFill>
                  <a:schemeClr val="bg1"/>
                </a:solidFill>
              </a:rPr>
              <a:t> Risk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200" dirty="0">
                <a:solidFill>
                  <a:srgbClr val="42607C"/>
                </a:solidFill>
              </a:rPr>
              <a:t>maximální neočekávaná ztráta pro danou hladinu významnosti a určitou dobu držení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200" dirty="0" err="1">
                <a:solidFill>
                  <a:srgbClr val="42607C"/>
                </a:solidFill>
              </a:rPr>
              <a:t>VaR</a:t>
            </a:r>
            <a:r>
              <a:rPr lang="cs-CZ" sz="2200" dirty="0">
                <a:solidFill>
                  <a:srgbClr val="42607C"/>
                </a:solidFill>
              </a:rPr>
              <a:t> = potenciální ztráta s určitou pravděpodobností během určité následující doby držení, stanovená na základě určitého historického období, kterou instituce může mít u svého portfolia při nepříznivých tržních změnách  </a:t>
            </a:r>
            <a:r>
              <a:rPr lang="cs-CZ" sz="2200" dirty="0">
                <a:solidFill>
                  <a:srgbClr val="42607C"/>
                </a:solidFill>
                <a:sym typeface="Wingdings" pitchFamily="2" charset="2"/>
              </a:rPr>
              <a:t>→ </a:t>
            </a:r>
            <a:r>
              <a:rPr lang="cs-CZ" sz="2200" dirty="0" err="1">
                <a:solidFill>
                  <a:srgbClr val="42607C"/>
                </a:solidFill>
                <a:sym typeface="Wingdings" pitchFamily="2" charset="2"/>
              </a:rPr>
              <a:t>VaR</a:t>
            </a:r>
            <a:r>
              <a:rPr lang="cs-CZ" sz="2200" dirty="0">
                <a:solidFill>
                  <a:srgbClr val="42607C"/>
                </a:solidFill>
                <a:sym typeface="Wingdings" pitchFamily="2" charset="2"/>
              </a:rPr>
              <a:t> se tedy počítá pro: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dirty="0">
                <a:solidFill>
                  <a:srgbClr val="42607C"/>
                </a:solidFill>
                <a:sym typeface="Wingdings" pitchFamily="2" charset="2"/>
              </a:rPr>
              <a:t>určitou dobu držby (1, 3, 5 či 10 dní)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000" dirty="0">
                <a:solidFill>
                  <a:srgbClr val="42607C"/>
                </a:solidFill>
                <a:sym typeface="Wingdings" pitchFamily="2" charset="2"/>
              </a:rPr>
              <a:t>určitou hladinu významnosti (99 % pro banky)</a:t>
            </a:r>
            <a:endParaRPr lang="cs-CZ" sz="2000" dirty="0">
              <a:solidFill>
                <a:srgbClr val="42607C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200" dirty="0">
                <a:solidFill>
                  <a:srgbClr val="42607C"/>
                </a:solidFill>
              </a:rPr>
              <a:t>matematická definice </a:t>
            </a:r>
            <a:r>
              <a:rPr lang="cs-CZ" sz="2200" dirty="0" err="1">
                <a:solidFill>
                  <a:srgbClr val="42607C"/>
                </a:solidFill>
              </a:rPr>
              <a:t>VaR</a:t>
            </a:r>
            <a:r>
              <a:rPr lang="cs-CZ" sz="2200" dirty="0">
                <a:solidFill>
                  <a:srgbClr val="42607C"/>
                </a:solidFill>
              </a:rPr>
              <a:t>: jednostranný kvantil (např. 99 %) z rozdělení zisků a ztrát portfolia během určité doby držení (např. 10 dní), stanovený na základě určitého historického období (např. 1 rok)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200" dirty="0" err="1">
                <a:solidFill>
                  <a:srgbClr val="42607C"/>
                </a:solidFill>
              </a:rPr>
              <a:t>VaR</a:t>
            </a:r>
            <a:r>
              <a:rPr lang="cs-CZ" sz="2200" dirty="0">
                <a:solidFill>
                  <a:srgbClr val="42607C"/>
                </a:solidFill>
              </a:rPr>
              <a:t> je taková očekávaná ztráta, která nebude v určitém časovém intervalu za normálních tržních podmínek přesažena vícekrát než kolik odpovídá intervalu spolehlivosti, na kterém je </a:t>
            </a:r>
            <a:r>
              <a:rPr lang="cs-CZ" sz="2200" dirty="0" err="1">
                <a:solidFill>
                  <a:srgbClr val="42607C"/>
                </a:solidFill>
              </a:rPr>
              <a:t>VaR</a:t>
            </a:r>
            <a:r>
              <a:rPr lang="cs-CZ" sz="2200" dirty="0">
                <a:solidFill>
                  <a:srgbClr val="42607C"/>
                </a:solidFill>
              </a:rPr>
              <a:t> počítána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Možné interpretace hodnot absolutní </a:t>
            </a:r>
            <a:r>
              <a:rPr lang="cs-CZ" dirty="0" err="1">
                <a:solidFill>
                  <a:schemeClr val="bg1"/>
                </a:solidFill>
              </a:rPr>
              <a:t>Value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at</a:t>
            </a:r>
            <a:r>
              <a:rPr lang="cs-CZ" dirty="0">
                <a:solidFill>
                  <a:schemeClr val="bg1"/>
                </a:solidFill>
              </a:rPr>
              <a:t> Risk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323528" y="1988840"/>
            <a:ext cx="8507288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příklad: </a:t>
            </a:r>
            <a:r>
              <a:rPr lang="cs-CZ" sz="2800" dirty="0" err="1">
                <a:solidFill>
                  <a:srgbClr val="42607C"/>
                </a:solidFill>
              </a:rPr>
              <a:t>VaR</a:t>
            </a:r>
            <a:r>
              <a:rPr lang="cs-CZ" sz="2800" dirty="0">
                <a:solidFill>
                  <a:srgbClr val="42607C"/>
                </a:solidFill>
              </a:rPr>
              <a:t> = 1 milion Kč na hladině spolehlivosti 99 % za jeden den: 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v 99 % případů, resp. v průměru ze 100 dnů v 99 dnech nebude ztráta vyšší než 1 milion Kč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druhá nejvyšší ztráta, která se přihodí ve 100 dnech, je 1 milion Kč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1 milion Kč je minimální ztráta, kterou realizujeme v jednom dni ze 100 (v 1 % případů)</a:t>
            </a:r>
          </a:p>
          <a:p>
            <a:pPr marL="342900" lvl="1" indent="-342900" eaLnBrk="1" hangingPunct="1">
              <a:lnSpc>
                <a:spcPct val="80000"/>
              </a:lnSpc>
              <a:buClr>
                <a:srgbClr val="42607C"/>
              </a:buClr>
              <a:buFont typeface="Arial" charset="0"/>
              <a:buChar char="•"/>
            </a:pPr>
            <a:r>
              <a:rPr lang="cs-CZ" dirty="0">
                <a:solidFill>
                  <a:srgbClr val="42607C"/>
                </a:solidFill>
              </a:rPr>
              <a:t>portfolio s </a:t>
            </a:r>
            <a:r>
              <a:rPr lang="cs-CZ" dirty="0" err="1">
                <a:solidFill>
                  <a:srgbClr val="42607C"/>
                </a:solidFill>
              </a:rPr>
              <a:t>VaR</a:t>
            </a:r>
            <a:r>
              <a:rPr lang="cs-CZ" dirty="0">
                <a:solidFill>
                  <a:srgbClr val="42607C"/>
                </a:solidFill>
              </a:rPr>
              <a:t> 10 mil. Kč při 99 % jednostranné pravděpodobnosti představuje méně rizikové portfolio než portfolio s </a:t>
            </a:r>
            <a:r>
              <a:rPr lang="cs-CZ" dirty="0" err="1">
                <a:solidFill>
                  <a:srgbClr val="42607C"/>
                </a:solidFill>
              </a:rPr>
              <a:t>VaR</a:t>
            </a:r>
            <a:r>
              <a:rPr lang="cs-CZ" dirty="0">
                <a:solidFill>
                  <a:srgbClr val="42607C"/>
                </a:solidFill>
              </a:rPr>
              <a:t> 10 mil. Kč při 95 % pravděpodobnosti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Relativní a marginální </a:t>
            </a:r>
            <a:r>
              <a:rPr lang="cs-CZ" dirty="0" err="1">
                <a:solidFill>
                  <a:schemeClr val="bg1"/>
                </a:solidFill>
              </a:rPr>
              <a:t>Value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at</a:t>
            </a:r>
            <a:r>
              <a:rPr lang="cs-CZ" dirty="0">
                <a:solidFill>
                  <a:schemeClr val="bg1"/>
                </a:solidFill>
              </a:rPr>
              <a:t> Risk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/>
            <a:r>
              <a:rPr lang="cs-CZ" sz="2800" b="1" dirty="0">
                <a:solidFill>
                  <a:srgbClr val="42607C"/>
                </a:solidFill>
              </a:rPr>
              <a:t>relativní </a:t>
            </a:r>
            <a:r>
              <a:rPr lang="cs-CZ" sz="2800" b="1" dirty="0" err="1">
                <a:solidFill>
                  <a:srgbClr val="42607C"/>
                </a:solidFill>
              </a:rPr>
              <a:t>VaR</a:t>
            </a:r>
            <a:r>
              <a:rPr lang="cs-CZ" sz="2800" b="1" dirty="0">
                <a:solidFill>
                  <a:srgbClr val="42607C"/>
                </a:solidFill>
              </a:rPr>
              <a:t> </a:t>
            </a:r>
            <a:r>
              <a:rPr lang="cs-CZ" sz="2800" dirty="0">
                <a:solidFill>
                  <a:srgbClr val="42607C"/>
                </a:solidFill>
              </a:rPr>
              <a:t>= riziko nižší výkonnosti vzhledem k určitému standardu (</a:t>
            </a:r>
            <a:r>
              <a:rPr lang="cs-CZ" sz="2800" dirty="0" err="1">
                <a:solidFill>
                  <a:srgbClr val="42607C"/>
                </a:solidFill>
              </a:rPr>
              <a:t>benchmark</a:t>
            </a:r>
            <a:r>
              <a:rPr lang="cs-CZ" sz="2800" dirty="0">
                <a:solidFill>
                  <a:srgbClr val="42607C"/>
                </a:solidFill>
              </a:rPr>
              <a:t>), jako je např. určitý akciový index</a:t>
            </a:r>
          </a:p>
          <a:p>
            <a:pPr lvl="1" eaLnBrk="1" hangingPunct="1"/>
            <a:r>
              <a:rPr lang="cs-CZ" sz="2400" dirty="0">
                <a:solidFill>
                  <a:srgbClr val="42607C"/>
                </a:solidFill>
              </a:rPr>
              <a:t>př.: relativní </a:t>
            </a:r>
            <a:r>
              <a:rPr lang="cs-CZ" sz="2400" dirty="0" err="1">
                <a:solidFill>
                  <a:srgbClr val="42607C"/>
                </a:solidFill>
              </a:rPr>
              <a:t>VaR</a:t>
            </a:r>
            <a:r>
              <a:rPr lang="cs-CZ" sz="2400" dirty="0">
                <a:solidFill>
                  <a:srgbClr val="42607C"/>
                </a:solidFill>
              </a:rPr>
              <a:t> 10 mil. Kč při intervalu spolehlivosti 99 % a době držení 1 měsíc → v průměru pouze v 1 měsíci ze 100 je možné vzhledem k tržním změnám očekávat nižší výkonnost než je standard o více než 10 mil. Kč</a:t>
            </a:r>
          </a:p>
          <a:p>
            <a:pPr eaLnBrk="1" hangingPunct="1"/>
            <a:r>
              <a:rPr lang="cs-CZ" sz="2800" b="1" dirty="0">
                <a:solidFill>
                  <a:srgbClr val="42607C"/>
                </a:solidFill>
              </a:rPr>
              <a:t>marginální </a:t>
            </a:r>
            <a:r>
              <a:rPr lang="cs-CZ" sz="2800" b="1" dirty="0" err="1">
                <a:solidFill>
                  <a:srgbClr val="42607C"/>
                </a:solidFill>
              </a:rPr>
              <a:t>VaR</a:t>
            </a:r>
            <a:r>
              <a:rPr lang="cs-CZ" sz="2800" b="1" dirty="0">
                <a:solidFill>
                  <a:srgbClr val="42607C"/>
                </a:solidFill>
              </a:rPr>
              <a:t> </a:t>
            </a:r>
            <a:r>
              <a:rPr lang="cs-CZ" sz="2800" dirty="0">
                <a:solidFill>
                  <a:srgbClr val="42607C"/>
                </a:solidFill>
              </a:rPr>
              <a:t>= míra, o kolik vzroste absolutní či relativní </a:t>
            </a:r>
            <a:r>
              <a:rPr lang="cs-CZ" sz="2800" dirty="0" err="1">
                <a:solidFill>
                  <a:srgbClr val="42607C"/>
                </a:solidFill>
              </a:rPr>
              <a:t>VaR</a:t>
            </a:r>
            <a:r>
              <a:rPr lang="cs-CZ" sz="2800" dirty="0">
                <a:solidFill>
                  <a:srgbClr val="42607C"/>
                </a:solidFill>
              </a:rPr>
              <a:t> portfolia při dodání nebo vynětí nástroje z/do portfolia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Typy potenciálních ztrát banky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očekávaná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průměrná ztráta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zajišťuje se rezervami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neočekávaná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pro danou hladinu významnosti = </a:t>
            </a:r>
            <a:r>
              <a:rPr lang="cs-CZ" sz="2400" dirty="0" err="1">
                <a:solidFill>
                  <a:srgbClr val="42607C"/>
                </a:solidFill>
              </a:rPr>
              <a:t>VaR</a:t>
            </a:r>
            <a:endParaRPr lang="cs-CZ" sz="2400" dirty="0">
              <a:solidFill>
                <a:srgbClr val="42607C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zajišťuje se kapitálem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výjimečná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problém, jakou zvolit hladinu významnosti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jak ocenit výjimečnou ztrátu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Typy potenciálních ztrát a </a:t>
            </a:r>
            <a:r>
              <a:rPr lang="cs-CZ" dirty="0" err="1">
                <a:solidFill>
                  <a:schemeClr val="bg1"/>
                </a:solidFill>
              </a:rPr>
              <a:t>VaR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grpSp>
        <p:nvGrpSpPr>
          <p:cNvPr id="6" name="Group 3"/>
          <p:cNvGrpSpPr>
            <a:grpSpLocks noChangeAspect="1"/>
          </p:cNvGrpSpPr>
          <p:nvPr/>
        </p:nvGrpSpPr>
        <p:grpSpPr bwMode="auto">
          <a:xfrm>
            <a:off x="323850" y="1773238"/>
            <a:ext cx="9936163" cy="4608512"/>
            <a:chOff x="2196" y="3222"/>
            <a:chExt cx="11402" cy="5244"/>
          </a:xfrm>
        </p:grpSpPr>
        <p:sp>
          <p:nvSpPr>
            <p:cNvPr id="7" name="AutoShape 4"/>
            <p:cNvSpPr>
              <a:spLocks noChangeAspect="1" noChangeArrowheads="1"/>
            </p:cNvSpPr>
            <p:nvPr/>
          </p:nvSpPr>
          <p:spPr bwMode="auto">
            <a:xfrm>
              <a:off x="2196" y="3222"/>
              <a:ext cx="11402" cy="5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 flipH="1" flipV="1">
              <a:off x="3499" y="3222"/>
              <a:ext cx="11" cy="34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3510" y="6635"/>
              <a:ext cx="7380" cy="9"/>
            </a:xfrm>
            <a:custGeom>
              <a:avLst/>
              <a:gdLst>
                <a:gd name="T0" fmla="*/ 0 w 6118"/>
                <a:gd name="T1" fmla="*/ 0 h 8"/>
                <a:gd name="T2" fmla="*/ 15625 w 6118"/>
                <a:gd name="T3" fmla="*/ 13 h 8"/>
                <a:gd name="T4" fmla="*/ 0 60000 65536"/>
                <a:gd name="T5" fmla="*/ 0 60000 65536"/>
                <a:gd name="T6" fmla="*/ 0 w 6118"/>
                <a:gd name="T7" fmla="*/ 0 h 8"/>
                <a:gd name="T8" fmla="*/ 6118 w 611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118" h="8">
                  <a:moveTo>
                    <a:pt x="0" y="0"/>
                  </a:moveTo>
                  <a:lnTo>
                    <a:pt x="6118" y="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3692" y="3734"/>
              <a:ext cx="7552" cy="2719"/>
            </a:xfrm>
            <a:custGeom>
              <a:avLst/>
              <a:gdLst>
                <a:gd name="T0" fmla="*/ 0 w 3776"/>
                <a:gd name="T1" fmla="*/ 8699 h 2033"/>
                <a:gd name="T2" fmla="*/ 5248 w 3776"/>
                <a:gd name="T3" fmla="*/ 8268 h 2033"/>
                <a:gd name="T4" fmla="*/ 9344 w 3776"/>
                <a:gd name="T5" fmla="*/ 7407 h 2033"/>
                <a:gd name="T6" fmla="*/ 11104 w 3776"/>
                <a:gd name="T7" fmla="*/ 5375 h 2033"/>
                <a:gd name="T8" fmla="*/ 12864 w 3776"/>
                <a:gd name="T9" fmla="*/ 2948 h 2033"/>
                <a:gd name="T10" fmla="*/ 14336 w 3776"/>
                <a:gd name="T11" fmla="*/ 1146 h 2033"/>
                <a:gd name="T12" fmla="*/ 17824 w 3776"/>
                <a:gd name="T13" fmla="*/ 88 h 2033"/>
                <a:gd name="T14" fmla="*/ 25728 w 3776"/>
                <a:gd name="T15" fmla="*/ 1696 h 2033"/>
                <a:gd name="T16" fmla="*/ 36864 w 3776"/>
                <a:gd name="T17" fmla="*/ 3768 h 2033"/>
                <a:gd name="T18" fmla="*/ 48544 w 3776"/>
                <a:gd name="T19" fmla="*/ 5451 h 2033"/>
                <a:gd name="T20" fmla="*/ 62304 w 3776"/>
                <a:gd name="T21" fmla="*/ 6898 h 2033"/>
                <a:gd name="T22" fmla="*/ 78688 w 3776"/>
                <a:gd name="T23" fmla="*/ 7757 h 2033"/>
                <a:gd name="T24" fmla="*/ 91264 w 3776"/>
                <a:gd name="T25" fmla="*/ 8116 h 2033"/>
                <a:gd name="T26" fmla="*/ 102688 w 3776"/>
                <a:gd name="T27" fmla="*/ 8346 h 2033"/>
                <a:gd name="T28" fmla="*/ 120832 w 3776"/>
                <a:gd name="T29" fmla="*/ 8544 h 20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776"/>
                <a:gd name="T46" fmla="*/ 0 h 2033"/>
                <a:gd name="T47" fmla="*/ 3776 w 3776"/>
                <a:gd name="T48" fmla="*/ 2033 h 20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776" h="2033">
                  <a:moveTo>
                    <a:pt x="0" y="2033"/>
                  </a:moveTo>
                  <a:cubicBezTo>
                    <a:pt x="27" y="2016"/>
                    <a:pt x="115" y="1982"/>
                    <a:pt x="164" y="1932"/>
                  </a:cubicBezTo>
                  <a:cubicBezTo>
                    <a:pt x="213" y="1882"/>
                    <a:pt x="261" y="1844"/>
                    <a:pt x="292" y="1731"/>
                  </a:cubicBezTo>
                  <a:cubicBezTo>
                    <a:pt x="323" y="1618"/>
                    <a:pt x="329" y="1430"/>
                    <a:pt x="347" y="1256"/>
                  </a:cubicBezTo>
                  <a:cubicBezTo>
                    <a:pt x="365" y="1082"/>
                    <a:pt x="385" y="854"/>
                    <a:pt x="402" y="689"/>
                  </a:cubicBezTo>
                  <a:cubicBezTo>
                    <a:pt x="419" y="524"/>
                    <a:pt x="422" y="379"/>
                    <a:pt x="448" y="268"/>
                  </a:cubicBezTo>
                  <a:cubicBezTo>
                    <a:pt x="474" y="157"/>
                    <a:pt x="498" y="0"/>
                    <a:pt x="557" y="21"/>
                  </a:cubicBezTo>
                  <a:cubicBezTo>
                    <a:pt x="616" y="42"/>
                    <a:pt x="705" y="253"/>
                    <a:pt x="804" y="396"/>
                  </a:cubicBezTo>
                  <a:cubicBezTo>
                    <a:pt x="903" y="539"/>
                    <a:pt x="1033" y="735"/>
                    <a:pt x="1152" y="881"/>
                  </a:cubicBezTo>
                  <a:cubicBezTo>
                    <a:pt x="1271" y="1027"/>
                    <a:pt x="1385" y="1152"/>
                    <a:pt x="1517" y="1274"/>
                  </a:cubicBezTo>
                  <a:cubicBezTo>
                    <a:pt x="1649" y="1396"/>
                    <a:pt x="1790" y="1522"/>
                    <a:pt x="1947" y="1612"/>
                  </a:cubicBezTo>
                  <a:cubicBezTo>
                    <a:pt x="2104" y="1702"/>
                    <a:pt x="2308" y="1766"/>
                    <a:pt x="2459" y="1813"/>
                  </a:cubicBezTo>
                  <a:cubicBezTo>
                    <a:pt x="2610" y="1860"/>
                    <a:pt x="2727" y="1873"/>
                    <a:pt x="2852" y="1896"/>
                  </a:cubicBezTo>
                  <a:cubicBezTo>
                    <a:pt x="2977" y="1919"/>
                    <a:pt x="3055" y="1934"/>
                    <a:pt x="3209" y="1951"/>
                  </a:cubicBezTo>
                  <a:cubicBezTo>
                    <a:pt x="3363" y="1968"/>
                    <a:pt x="3658" y="1987"/>
                    <a:pt x="3776" y="1996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1" name="AutoShape 8"/>
            <p:cNvSpPr>
              <a:spLocks/>
            </p:cNvSpPr>
            <p:nvPr/>
          </p:nvSpPr>
          <p:spPr bwMode="auto">
            <a:xfrm>
              <a:off x="2196" y="3222"/>
              <a:ext cx="1331" cy="1303"/>
            </a:xfrm>
            <a:prstGeom prst="callout1">
              <a:avLst>
                <a:gd name="adj1" fmla="val 16667"/>
                <a:gd name="adj2" fmla="val 70083"/>
                <a:gd name="adj3" fmla="val 152222"/>
                <a:gd name="adj4" fmla="val 70083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Pravděpo-dobnost</a:t>
              </a:r>
              <a:endParaRPr lang="cs-CZ">
                <a:ea typeface="SimSun" pitchFamily="2" charset="-122"/>
                <a:cs typeface="Arial" charset="0"/>
              </a:endParaRPr>
            </a:p>
          </p:txBody>
        </p:sp>
        <p:sp>
          <p:nvSpPr>
            <p:cNvPr id="12" name="AutoShape 9"/>
            <p:cNvSpPr>
              <a:spLocks/>
            </p:cNvSpPr>
            <p:nvPr/>
          </p:nvSpPr>
          <p:spPr bwMode="auto">
            <a:xfrm>
              <a:off x="10084" y="6463"/>
              <a:ext cx="1449" cy="1086"/>
            </a:xfrm>
            <a:prstGeom prst="borderCallout1">
              <a:avLst>
                <a:gd name="adj1" fmla="val 113333"/>
                <a:gd name="adj2" fmla="val 85014"/>
                <a:gd name="adj3" fmla="val 113333"/>
                <a:gd name="adj4" fmla="val -8824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 sz="1000">
                  <a:solidFill>
                    <a:srgbClr val="000000"/>
                  </a:solidFill>
                  <a:latin typeface="Tahoma" pitchFamily="34" charset="0"/>
                  <a:cs typeface="Arial" charset="0"/>
                </a:rPr>
                <a:t>                             </a:t>
              </a:r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Ztráty</a:t>
              </a:r>
            </a:p>
            <a:p>
              <a:endParaRPr lang="cs-CZ" altLang="zh-CN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  <a:p>
              <a:endParaRPr lang="cs-CZ">
                <a:ea typeface="SimSun" pitchFamily="2" charset="-122"/>
                <a:cs typeface="Arial" charset="0"/>
              </a:endParaRPr>
            </a:p>
          </p:txBody>
        </p:sp>
        <p:sp>
          <p:nvSpPr>
            <p:cNvPr id="13" name="AutoShape 10"/>
            <p:cNvSpPr>
              <a:spLocks/>
            </p:cNvSpPr>
            <p:nvPr/>
          </p:nvSpPr>
          <p:spPr bwMode="auto">
            <a:xfrm>
              <a:off x="2196" y="6697"/>
              <a:ext cx="5609" cy="888"/>
            </a:xfrm>
            <a:prstGeom prst="borderCallout1">
              <a:avLst>
                <a:gd name="adj1" fmla="val 13722"/>
                <a:gd name="adj2" fmla="val 96130"/>
                <a:gd name="adj3" fmla="val 13722"/>
                <a:gd name="adj4" fmla="val 59699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r>
                <a:rPr lang="cs-CZ" altLang="zh-CN" sz="1200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       </a:t>
              </a:r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Ztráta = 0</a:t>
              </a:r>
              <a:endParaRPr lang="cs-CZ">
                <a:ea typeface="SimSun" pitchFamily="2" charset="-122"/>
                <a:cs typeface="Arial" charset="0"/>
              </a:endParaRPr>
            </a:p>
          </p:txBody>
        </p:sp>
        <p:sp>
          <p:nvSpPr>
            <p:cNvPr id="14" name="Freeform 11"/>
            <p:cNvSpPr>
              <a:spLocks/>
            </p:cNvSpPr>
            <p:nvPr/>
          </p:nvSpPr>
          <p:spPr bwMode="auto">
            <a:xfrm>
              <a:off x="4781" y="3612"/>
              <a:ext cx="1" cy="3206"/>
            </a:xfrm>
            <a:custGeom>
              <a:avLst/>
              <a:gdLst>
                <a:gd name="T0" fmla="*/ 1 w 1"/>
                <a:gd name="T1" fmla="*/ 0 h 2657"/>
                <a:gd name="T2" fmla="*/ 0 w 1"/>
                <a:gd name="T3" fmla="*/ 6794 h 2657"/>
                <a:gd name="T4" fmla="*/ 0 60000 65536"/>
                <a:gd name="T5" fmla="*/ 0 60000 65536"/>
                <a:gd name="T6" fmla="*/ 0 w 1"/>
                <a:gd name="T7" fmla="*/ 0 h 2657"/>
                <a:gd name="T8" fmla="*/ 1 w 1"/>
                <a:gd name="T9" fmla="*/ 2657 h 265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657">
                  <a:moveTo>
                    <a:pt x="1" y="0"/>
                  </a:moveTo>
                  <a:lnTo>
                    <a:pt x="0" y="2657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AutoShape 12"/>
            <p:cNvSpPr>
              <a:spLocks/>
            </p:cNvSpPr>
            <p:nvPr/>
          </p:nvSpPr>
          <p:spPr bwMode="auto">
            <a:xfrm>
              <a:off x="3510" y="3222"/>
              <a:ext cx="2377" cy="1137"/>
            </a:xfrm>
            <a:prstGeom prst="borderCallout1">
              <a:avLst>
                <a:gd name="adj1" fmla="val 112741"/>
                <a:gd name="adj2" fmla="val 90866"/>
                <a:gd name="adj3" fmla="val 112741"/>
                <a:gd name="adj4" fmla="val 45560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Modus</a:t>
              </a:r>
              <a:endParaRPr lang="cs-CZ">
                <a:ea typeface="SimSun" pitchFamily="2" charset="-122"/>
                <a:cs typeface="Arial" charset="0"/>
              </a:endParaRPr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5779" y="3757"/>
              <a:ext cx="7" cy="3061"/>
            </a:xfrm>
            <a:custGeom>
              <a:avLst/>
              <a:gdLst>
                <a:gd name="T0" fmla="*/ 13 w 6"/>
                <a:gd name="T1" fmla="*/ 0 h 2537"/>
                <a:gd name="T2" fmla="*/ 0 w 6"/>
                <a:gd name="T3" fmla="*/ 6486 h 2537"/>
                <a:gd name="T4" fmla="*/ 0 60000 65536"/>
                <a:gd name="T5" fmla="*/ 0 60000 65536"/>
                <a:gd name="T6" fmla="*/ 0 w 6"/>
                <a:gd name="T7" fmla="*/ 0 h 2537"/>
                <a:gd name="T8" fmla="*/ 6 w 6"/>
                <a:gd name="T9" fmla="*/ 2537 h 2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" h="2537">
                  <a:moveTo>
                    <a:pt x="6" y="0"/>
                  </a:moveTo>
                  <a:lnTo>
                    <a:pt x="0" y="2537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14"/>
            <p:cNvSpPr>
              <a:spLocks/>
            </p:cNvSpPr>
            <p:nvPr/>
          </p:nvSpPr>
          <p:spPr bwMode="auto">
            <a:xfrm>
              <a:off x="7497" y="3779"/>
              <a:ext cx="4" cy="3039"/>
            </a:xfrm>
            <a:custGeom>
              <a:avLst/>
              <a:gdLst>
                <a:gd name="T0" fmla="*/ 0 w 4"/>
                <a:gd name="T1" fmla="*/ 0 h 2519"/>
                <a:gd name="T2" fmla="*/ 4 w 4"/>
                <a:gd name="T3" fmla="*/ 6438 h 2519"/>
                <a:gd name="T4" fmla="*/ 0 60000 65536"/>
                <a:gd name="T5" fmla="*/ 0 60000 65536"/>
                <a:gd name="T6" fmla="*/ 0 w 4"/>
                <a:gd name="T7" fmla="*/ 0 h 2519"/>
                <a:gd name="T8" fmla="*/ 4 w 4"/>
                <a:gd name="T9" fmla="*/ 2519 h 251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2519">
                  <a:moveTo>
                    <a:pt x="0" y="0"/>
                  </a:moveTo>
                  <a:lnTo>
                    <a:pt x="4" y="251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AutoShape 15"/>
            <p:cNvSpPr>
              <a:spLocks/>
            </p:cNvSpPr>
            <p:nvPr/>
          </p:nvSpPr>
          <p:spPr bwMode="auto">
            <a:xfrm>
              <a:off x="5453" y="3222"/>
              <a:ext cx="1303" cy="1303"/>
            </a:xfrm>
            <a:prstGeom prst="borderCallout1">
              <a:avLst>
                <a:gd name="adj1" fmla="val 16667"/>
                <a:gd name="adj2" fmla="val 31574"/>
                <a:gd name="adj3" fmla="val 77407"/>
                <a:gd name="adj4" fmla="val 31574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Očekáv. (průměr.) ztráta</a:t>
              </a:r>
              <a:endParaRPr lang="cs-CZ">
                <a:ea typeface="SimSun" pitchFamily="2" charset="-122"/>
                <a:cs typeface="Arial" charset="0"/>
              </a:endParaRPr>
            </a:p>
          </p:txBody>
        </p:sp>
        <p:sp>
          <p:nvSpPr>
            <p:cNvPr id="19" name="AutoShape 16"/>
            <p:cNvSpPr>
              <a:spLocks/>
            </p:cNvSpPr>
            <p:nvPr/>
          </p:nvSpPr>
          <p:spPr bwMode="auto">
            <a:xfrm>
              <a:off x="6973" y="3222"/>
              <a:ext cx="3069" cy="1028"/>
            </a:xfrm>
            <a:prstGeom prst="borderCallout1">
              <a:avLst>
                <a:gd name="adj1" fmla="val 21125"/>
                <a:gd name="adj2" fmla="val 14074"/>
                <a:gd name="adj3" fmla="val 107042"/>
                <a:gd name="adj4" fmla="val 14074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 sz="1100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 </a:t>
              </a:r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Oček.+ neoček.ztráta</a:t>
              </a:r>
              <a:endParaRPr lang="cs-CZ">
                <a:ea typeface="SimSun" pitchFamily="2" charset="-122"/>
                <a:cs typeface="Arial" charset="0"/>
              </a:endParaRPr>
            </a:p>
          </p:txBody>
        </p:sp>
        <p:sp>
          <p:nvSpPr>
            <p:cNvPr id="20" name="AutoShape 17"/>
            <p:cNvSpPr>
              <a:spLocks noChangeArrowheads="1"/>
            </p:cNvSpPr>
            <p:nvPr/>
          </p:nvSpPr>
          <p:spPr bwMode="auto">
            <a:xfrm>
              <a:off x="3510" y="7089"/>
              <a:ext cx="2268" cy="274"/>
            </a:xfrm>
            <a:prstGeom prst="leftRightArrow">
              <a:avLst>
                <a:gd name="adj1" fmla="val 50000"/>
                <a:gd name="adj2" fmla="val 165547"/>
              </a:avLst>
            </a:prstGeom>
            <a:solidFill>
              <a:srgbClr val="00008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1" name="AutoShape 18"/>
            <p:cNvSpPr>
              <a:spLocks noChangeArrowheads="1"/>
            </p:cNvSpPr>
            <p:nvPr/>
          </p:nvSpPr>
          <p:spPr bwMode="auto">
            <a:xfrm>
              <a:off x="5870" y="7089"/>
              <a:ext cx="1632" cy="274"/>
            </a:xfrm>
            <a:prstGeom prst="leftRightArrow">
              <a:avLst>
                <a:gd name="adj1" fmla="val 50000"/>
                <a:gd name="adj2" fmla="val 119124"/>
              </a:avLst>
            </a:prstGeom>
            <a:solidFill>
              <a:srgbClr val="00008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2" name="AutoShape 19"/>
            <p:cNvSpPr>
              <a:spLocks noChangeArrowheads="1"/>
            </p:cNvSpPr>
            <p:nvPr/>
          </p:nvSpPr>
          <p:spPr bwMode="auto">
            <a:xfrm>
              <a:off x="7594" y="7089"/>
              <a:ext cx="2853" cy="260"/>
            </a:xfrm>
            <a:prstGeom prst="rightArrow">
              <a:avLst>
                <a:gd name="adj1" fmla="val 50000"/>
                <a:gd name="adj2" fmla="val 274327"/>
              </a:avLst>
            </a:prstGeom>
            <a:solidFill>
              <a:srgbClr val="00008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3" name="AutoShape 20"/>
            <p:cNvSpPr>
              <a:spLocks/>
            </p:cNvSpPr>
            <p:nvPr/>
          </p:nvSpPr>
          <p:spPr bwMode="auto">
            <a:xfrm>
              <a:off x="3499" y="7349"/>
              <a:ext cx="2171" cy="1117"/>
            </a:xfrm>
            <a:prstGeom prst="borderCallout1">
              <a:avLst>
                <a:gd name="adj1" fmla="val 112958"/>
                <a:gd name="adj2" fmla="val 90000"/>
                <a:gd name="adj3" fmla="val 112958"/>
                <a:gd name="adj4" fmla="val 33056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očekávaná ztráta</a:t>
              </a:r>
              <a:endParaRPr lang="cs-CZ">
                <a:ea typeface="SimSun" pitchFamily="2" charset="-122"/>
                <a:cs typeface="Arial" charset="0"/>
              </a:endParaRPr>
            </a:p>
          </p:txBody>
        </p:sp>
        <p:sp>
          <p:nvSpPr>
            <p:cNvPr id="24" name="AutoShape 21"/>
            <p:cNvSpPr>
              <a:spLocks/>
            </p:cNvSpPr>
            <p:nvPr/>
          </p:nvSpPr>
          <p:spPr bwMode="auto">
            <a:xfrm>
              <a:off x="5887" y="7270"/>
              <a:ext cx="1737" cy="921"/>
            </a:xfrm>
            <a:prstGeom prst="borderCallout1">
              <a:avLst>
                <a:gd name="adj1" fmla="val 115727"/>
                <a:gd name="adj2" fmla="val 12500"/>
                <a:gd name="adj3" fmla="val 115727"/>
                <a:gd name="adj4" fmla="val 42014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neočekávaná ztráta = VAR</a:t>
              </a:r>
              <a:endParaRPr lang="cs-CZ">
                <a:ea typeface="SimSun" pitchFamily="2" charset="-122"/>
                <a:cs typeface="Arial" charset="0"/>
              </a:endParaRPr>
            </a:p>
          </p:txBody>
        </p:sp>
        <p:sp>
          <p:nvSpPr>
            <p:cNvPr id="25" name="AutoShape 22"/>
            <p:cNvSpPr>
              <a:spLocks/>
            </p:cNvSpPr>
            <p:nvPr/>
          </p:nvSpPr>
          <p:spPr bwMode="auto">
            <a:xfrm>
              <a:off x="7624" y="7204"/>
              <a:ext cx="2169" cy="1071"/>
            </a:xfrm>
            <a:prstGeom prst="borderCallout1">
              <a:avLst>
                <a:gd name="adj1" fmla="val 20269"/>
                <a:gd name="adj2" fmla="val 106676"/>
                <a:gd name="adj3" fmla="val 69819"/>
                <a:gd name="adj4" fmla="val 106676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výjimečná ztráta</a:t>
              </a:r>
              <a:endParaRPr lang="cs-CZ">
                <a:ea typeface="SimSun" pitchFamily="2" charset="-122"/>
                <a:cs typeface="Arial" charset="0"/>
              </a:endParaRPr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 flipH="1">
              <a:off x="8046" y="4960"/>
              <a:ext cx="1316" cy="14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AutoShape 24"/>
            <p:cNvSpPr>
              <a:spLocks/>
            </p:cNvSpPr>
            <p:nvPr/>
          </p:nvSpPr>
          <p:spPr bwMode="auto">
            <a:xfrm>
              <a:off x="9144" y="4091"/>
              <a:ext cx="2402" cy="1716"/>
            </a:xfrm>
            <a:prstGeom prst="borderCallout1">
              <a:avLst>
                <a:gd name="adj1" fmla="val 12657"/>
                <a:gd name="adj2" fmla="val -6028"/>
                <a:gd name="adj3" fmla="val 104218"/>
                <a:gd name="adj4" fmla="val -6028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Pravděpodobnost,</a:t>
              </a:r>
              <a:r>
                <a:rPr lang="cs-CZ" altLang="zh-CN">
                  <a:solidFill>
                    <a:srgbClr val="FFFFFF"/>
                  </a:solidFill>
                  <a:latin typeface="Tahoma" pitchFamily="34" charset="0"/>
                  <a:cs typeface="Arial" charset="0"/>
                </a:rPr>
                <a:t> </a:t>
              </a:r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že ztráta bude větší než kapitál </a:t>
              </a:r>
            </a:p>
            <a:p>
              <a:pPr algn="ctr"/>
              <a:r>
                <a:rPr lang="cs-CZ" altLang="zh-CN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= hladina významnosti</a:t>
              </a:r>
              <a:endParaRPr lang="cs-CZ">
                <a:ea typeface="SimSun" pitchFamily="2" charset="-122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Hladina významnosti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628783"/>
            <a:ext cx="8643903" cy="58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Metody výpočtu </a:t>
            </a:r>
            <a:r>
              <a:rPr lang="cs-CZ" dirty="0" err="1">
                <a:solidFill>
                  <a:schemeClr val="bg1"/>
                </a:solidFill>
              </a:rPr>
              <a:t>Value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at</a:t>
            </a:r>
            <a:r>
              <a:rPr lang="cs-CZ" dirty="0">
                <a:solidFill>
                  <a:schemeClr val="bg1"/>
                </a:solidFill>
              </a:rPr>
              <a:t> Risk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metoda variancí a kovariancí (tzv. parametrická metoda)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metoda historické simulace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metoda simulace </a:t>
            </a:r>
            <a:r>
              <a:rPr lang="cs-CZ" dirty="0" err="1">
                <a:solidFill>
                  <a:srgbClr val="42607C"/>
                </a:solidFill>
              </a:rPr>
              <a:t>Monte</a:t>
            </a:r>
            <a:r>
              <a:rPr lang="cs-CZ" dirty="0">
                <a:solidFill>
                  <a:srgbClr val="42607C"/>
                </a:solidFill>
              </a:rPr>
              <a:t> </a:t>
            </a:r>
            <a:r>
              <a:rPr lang="cs-CZ" dirty="0" err="1">
                <a:solidFill>
                  <a:srgbClr val="42607C"/>
                </a:solidFill>
              </a:rPr>
              <a:t>Carlo</a:t>
            </a:r>
            <a:r>
              <a:rPr lang="cs-CZ" dirty="0">
                <a:solidFill>
                  <a:srgbClr val="42607C"/>
                </a:solidFill>
              </a:rPr>
              <a:t> (tzv. stochastická simulace)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Metoda historické simulace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3000" dirty="0">
                <a:solidFill>
                  <a:srgbClr val="42607C"/>
                </a:solidFill>
              </a:rPr>
              <a:t>ztráty se simulují bez jakýchkoliv předpokladů o rozdělení = simuluje se pro určitý historický scénář bez ohledu na jeho pravděpodobnost</a:t>
            </a:r>
          </a:p>
          <a:p>
            <a:pPr eaLnBrk="1" hangingPunct="1">
              <a:lnSpc>
                <a:spcPct val="80000"/>
              </a:lnSpc>
            </a:pPr>
            <a:r>
              <a:rPr lang="cs-CZ" sz="3000" dirty="0">
                <a:solidFill>
                  <a:srgbClr val="42607C"/>
                </a:solidFill>
              </a:rPr>
              <a:t>nevyžaduje znalost volatilit jednotlivých rizikových faktorů ani jejich kovariance</a:t>
            </a:r>
          </a:p>
          <a:p>
            <a:pPr eaLnBrk="1" hangingPunct="1">
              <a:lnSpc>
                <a:spcPct val="80000"/>
              </a:lnSpc>
            </a:pPr>
            <a:r>
              <a:rPr lang="cs-CZ" sz="3000" dirty="0">
                <a:solidFill>
                  <a:srgbClr val="42607C"/>
                </a:solidFill>
              </a:rPr>
              <a:t>postup: 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výpočet časové řady zisků a ztrát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jejich seřazení dle velikosti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aplikace </a:t>
            </a:r>
            <a:r>
              <a:rPr lang="cs-CZ" dirty="0" err="1">
                <a:solidFill>
                  <a:srgbClr val="42607C"/>
                </a:solidFill>
              </a:rPr>
              <a:t>neparametrické</a:t>
            </a:r>
            <a:r>
              <a:rPr lang="cs-CZ" dirty="0">
                <a:solidFill>
                  <a:srgbClr val="42607C"/>
                </a:solidFill>
              </a:rPr>
              <a:t> metody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 err="1">
                <a:solidFill>
                  <a:schemeClr val="bg1"/>
                </a:solidFill>
              </a:rPr>
              <a:t>Neparametrická</a:t>
            </a:r>
            <a:r>
              <a:rPr lang="cs-CZ" dirty="0">
                <a:solidFill>
                  <a:schemeClr val="bg1"/>
                </a:solidFill>
              </a:rPr>
              <a:t> metoda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  <p:grpSp>
        <p:nvGrpSpPr>
          <p:cNvPr id="6" name="Group 3"/>
          <p:cNvGrpSpPr>
            <a:grpSpLocks noChangeAspect="1"/>
          </p:cNvGrpSpPr>
          <p:nvPr/>
        </p:nvGrpSpPr>
        <p:grpSpPr bwMode="auto">
          <a:xfrm>
            <a:off x="395288" y="1700213"/>
            <a:ext cx="7993062" cy="4321175"/>
            <a:chOff x="3284" y="4070"/>
            <a:chExt cx="8902" cy="6201"/>
          </a:xfrm>
        </p:grpSpPr>
        <p:sp>
          <p:nvSpPr>
            <p:cNvPr id="7" name="AutoShape 4"/>
            <p:cNvSpPr>
              <a:spLocks noChangeAspect="1" noChangeArrowheads="1"/>
            </p:cNvSpPr>
            <p:nvPr/>
          </p:nvSpPr>
          <p:spPr bwMode="auto">
            <a:xfrm>
              <a:off x="3284" y="4070"/>
              <a:ext cx="8902" cy="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3710" y="9352"/>
              <a:ext cx="7772" cy="18"/>
            </a:xfrm>
            <a:custGeom>
              <a:avLst/>
              <a:gdLst>
                <a:gd name="T0" fmla="*/ 0 w 6443"/>
                <a:gd name="T1" fmla="*/ 37 h 15"/>
                <a:gd name="T2" fmla="*/ 16456 w 6443"/>
                <a:gd name="T3" fmla="*/ 0 h 15"/>
                <a:gd name="T4" fmla="*/ 0 60000 65536"/>
                <a:gd name="T5" fmla="*/ 0 60000 65536"/>
                <a:gd name="T6" fmla="*/ 0 w 6443"/>
                <a:gd name="T7" fmla="*/ 0 h 15"/>
                <a:gd name="T8" fmla="*/ 6443 w 6443"/>
                <a:gd name="T9" fmla="*/ 15 h 1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443" h="15">
                  <a:moveTo>
                    <a:pt x="0" y="15"/>
                  </a:moveTo>
                  <a:lnTo>
                    <a:pt x="6443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AutoShape 6"/>
            <p:cNvSpPr>
              <a:spLocks/>
            </p:cNvSpPr>
            <p:nvPr/>
          </p:nvSpPr>
          <p:spPr bwMode="auto">
            <a:xfrm>
              <a:off x="3284" y="4122"/>
              <a:ext cx="2605" cy="1194"/>
            </a:xfrm>
            <a:prstGeom prst="borderCallout1">
              <a:avLst>
                <a:gd name="adj1" fmla="val 112120"/>
                <a:gd name="adj2" fmla="val 91667"/>
                <a:gd name="adj3" fmla="val 112120"/>
                <a:gd name="adj4" fmla="val 41157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 sz="2000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Četnost při pozorování</a:t>
              </a:r>
              <a:endParaRPr lang="cs-CZ" sz="2000">
                <a:ea typeface="SimSun" pitchFamily="2" charset="-122"/>
                <a:cs typeface="Arial" charset="0"/>
              </a:endParaRPr>
            </a:p>
          </p:txBody>
        </p:sp>
        <p:sp>
          <p:nvSpPr>
            <p:cNvPr id="10" name="AutoShape 7"/>
            <p:cNvSpPr>
              <a:spLocks/>
            </p:cNvSpPr>
            <p:nvPr/>
          </p:nvSpPr>
          <p:spPr bwMode="auto">
            <a:xfrm>
              <a:off x="9798" y="9636"/>
              <a:ext cx="2091" cy="635"/>
            </a:xfrm>
            <a:prstGeom prst="borderCallout1">
              <a:avLst>
                <a:gd name="adj1" fmla="val -22815"/>
                <a:gd name="adj2" fmla="val 89620"/>
                <a:gd name="adj3" fmla="val -22815"/>
                <a:gd name="adj4" fmla="val 29875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 sz="2000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Hodnota ztrát</a:t>
              </a:r>
              <a:endParaRPr lang="cs-CZ" sz="2000">
                <a:ea typeface="SimSun" pitchFamily="2" charset="-122"/>
                <a:cs typeface="Arial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V="1">
              <a:off x="3718" y="5590"/>
              <a:ext cx="1906" cy="254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auto">
            <a:xfrm>
              <a:off x="5642" y="5590"/>
              <a:ext cx="679" cy="860"/>
            </a:xfrm>
            <a:custGeom>
              <a:avLst/>
              <a:gdLst>
                <a:gd name="T0" fmla="*/ 0 w 563"/>
                <a:gd name="T1" fmla="*/ 0 h 713"/>
                <a:gd name="T2" fmla="*/ 1438 w 563"/>
                <a:gd name="T3" fmla="*/ 1820 h 713"/>
                <a:gd name="T4" fmla="*/ 0 60000 65536"/>
                <a:gd name="T5" fmla="*/ 0 60000 65536"/>
                <a:gd name="T6" fmla="*/ 0 w 563"/>
                <a:gd name="T7" fmla="*/ 0 h 713"/>
                <a:gd name="T8" fmla="*/ 563 w 563"/>
                <a:gd name="T9" fmla="*/ 713 h 71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3" h="713">
                  <a:moveTo>
                    <a:pt x="0" y="0"/>
                  </a:moveTo>
                  <a:lnTo>
                    <a:pt x="563" y="713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6324" y="6459"/>
              <a:ext cx="657" cy="1"/>
            </a:xfrm>
            <a:custGeom>
              <a:avLst/>
              <a:gdLst>
                <a:gd name="T0" fmla="*/ 0 w 545"/>
                <a:gd name="T1" fmla="*/ 0 h 1"/>
                <a:gd name="T2" fmla="*/ 1388 w 545"/>
                <a:gd name="T3" fmla="*/ 0 h 1"/>
                <a:gd name="T4" fmla="*/ 0 60000 65536"/>
                <a:gd name="T5" fmla="*/ 0 60000 65536"/>
                <a:gd name="T6" fmla="*/ 0 w 545"/>
                <a:gd name="T7" fmla="*/ 0 h 1"/>
                <a:gd name="T8" fmla="*/ 545 w 54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5" h="1">
                  <a:moveTo>
                    <a:pt x="0" y="0"/>
                  </a:moveTo>
                  <a:lnTo>
                    <a:pt x="545" y="0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11"/>
            <p:cNvSpPr>
              <a:spLocks/>
            </p:cNvSpPr>
            <p:nvPr/>
          </p:nvSpPr>
          <p:spPr bwMode="auto">
            <a:xfrm>
              <a:off x="6975" y="6459"/>
              <a:ext cx="440" cy="814"/>
            </a:xfrm>
            <a:custGeom>
              <a:avLst/>
              <a:gdLst>
                <a:gd name="T0" fmla="*/ 0 w 365"/>
                <a:gd name="T1" fmla="*/ 0 h 675"/>
                <a:gd name="T2" fmla="*/ 928 w 365"/>
                <a:gd name="T3" fmla="*/ 1722 h 675"/>
                <a:gd name="T4" fmla="*/ 0 60000 65536"/>
                <a:gd name="T5" fmla="*/ 0 60000 65536"/>
                <a:gd name="T6" fmla="*/ 0 w 365"/>
                <a:gd name="T7" fmla="*/ 0 h 675"/>
                <a:gd name="T8" fmla="*/ 365 w 365"/>
                <a:gd name="T9" fmla="*/ 675 h 67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5" h="675">
                  <a:moveTo>
                    <a:pt x="0" y="0"/>
                  </a:moveTo>
                  <a:lnTo>
                    <a:pt x="365" y="675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auto">
            <a:xfrm>
              <a:off x="7425" y="7291"/>
              <a:ext cx="905" cy="426"/>
            </a:xfrm>
            <a:custGeom>
              <a:avLst/>
              <a:gdLst>
                <a:gd name="T0" fmla="*/ 0 w 750"/>
                <a:gd name="T1" fmla="*/ 0 h 353"/>
                <a:gd name="T2" fmla="*/ 1919 w 750"/>
                <a:gd name="T3" fmla="*/ 903 h 353"/>
                <a:gd name="T4" fmla="*/ 0 60000 65536"/>
                <a:gd name="T5" fmla="*/ 0 60000 65536"/>
                <a:gd name="T6" fmla="*/ 0 w 750"/>
                <a:gd name="T7" fmla="*/ 0 h 353"/>
                <a:gd name="T8" fmla="*/ 750 w 750"/>
                <a:gd name="T9" fmla="*/ 353 h 35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50" h="353">
                  <a:moveTo>
                    <a:pt x="0" y="0"/>
                  </a:moveTo>
                  <a:lnTo>
                    <a:pt x="750" y="353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8320" y="7699"/>
              <a:ext cx="905" cy="525"/>
            </a:xfrm>
            <a:custGeom>
              <a:avLst/>
              <a:gdLst>
                <a:gd name="T0" fmla="*/ 0 w 750"/>
                <a:gd name="T1" fmla="*/ 0 h 435"/>
                <a:gd name="T2" fmla="*/ 1919 w 750"/>
                <a:gd name="T3" fmla="*/ 1114 h 435"/>
                <a:gd name="T4" fmla="*/ 0 60000 65536"/>
                <a:gd name="T5" fmla="*/ 0 60000 65536"/>
                <a:gd name="T6" fmla="*/ 0 w 750"/>
                <a:gd name="T7" fmla="*/ 0 h 435"/>
                <a:gd name="T8" fmla="*/ 750 w 750"/>
                <a:gd name="T9" fmla="*/ 435 h 43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50" h="435">
                  <a:moveTo>
                    <a:pt x="0" y="0"/>
                  </a:moveTo>
                  <a:lnTo>
                    <a:pt x="750" y="435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14"/>
            <p:cNvSpPr>
              <a:spLocks/>
            </p:cNvSpPr>
            <p:nvPr/>
          </p:nvSpPr>
          <p:spPr bwMode="auto">
            <a:xfrm>
              <a:off x="9217" y="8206"/>
              <a:ext cx="886" cy="18"/>
            </a:xfrm>
            <a:custGeom>
              <a:avLst/>
              <a:gdLst>
                <a:gd name="T0" fmla="*/ 0 w 735"/>
                <a:gd name="T1" fmla="*/ 0 h 15"/>
                <a:gd name="T2" fmla="*/ 1870 w 735"/>
                <a:gd name="T3" fmla="*/ 37 h 15"/>
                <a:gd name="T4" fmla="*/ 0 60000 65536"/>
                <a:gd name="T5" fmla="*/ 0 60000 65536"/>
                <a:gd name="T6" fmla="*/ 0 w 735"/>
                <a:gd name="T7" fmla="*/ 0 h 15"/>
                <a:gd name="T8" fmla="*/ 735 w 735"/>
                <a:gd name="T9" fmla="*/ 15 h 1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5">
                  <a:moveTo>
                    <a:pt x="0" y="0"/>
                  </a:moveTo>
                  <a:lnTo>
                    <a:pt x="735" y="15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10112" y="8224"/>
              <a:ext cx="1206" cy="406"/>
            </a:xfrm>
            <a:custGeom>
              <a:avLst/>
              <a:gdLst>
                <a:gd name="T0" fmla="*/ 0 w 1000"/>
                <a:gd name="T1" fmla="*/ 0 h 337"/>
                <a:gd name="T2" fmla="*/ 2551 w 1000"/>
                <a:gd name="T3" fmla="*/ 855 h 337"/>
                <a:gd name="T4" fmla="*/ 0 60000 65536"/>
                <a:gd name="T5" fmla="*/ 0 60000 65536"/>
                <a:gd name="T6" fmla="*/ 0 w 1000"/>
                <a:gd name="T7" fmla="*/ 0 h 337"/>
                <a:gd name="T8" fmla="*/ 1000 w 1000"/>
                <a:gd name="T9" fmla="*/ 337 h 3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00" h="337">
                  <a:moveTo>
                    <a:pt x="0" y="0"/>
                  </a:moveTo>
                  <a:lnTo>
                    <a:pt x="1000" y="337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>
              <a:off x="9581" y="5807"/>
              <a:ext cx="1" cy="34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AutoShape 17"/>
            <p:cNvSpPr>
              <a:spLocks noChangeArrowheads="1"/>
            </p:cNvSpPr>
            <p:nvPr/>
          </p:nvSpPr>
          <p:spPr bwMode="auto">
            <a:xfrm>
              <a:off x="8278" y="4939"/>
              <a:ext cx="2268" cy="868"/>
            </a:xfrm>
            <a:prstGeom prst="wedgeRectCallout">
              <a:avLst>
                <a:gd name="adj1" fmla="val 66435"/>
                <a:gd name="adj2" fmla="val 34028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 sz="2000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Neočekávaná ztráta</a:t>
              </a:r>
              <a:endParaRPr lang="cs-CZ" sz="2000">
                <a:ea typeface="SimSun" pitchFamily="2" charset="-122"/>
                <a:cs typeface="Arial" charset="0"/>
              </a:endParaRPr>
            </a:p>
          </p:txBody>
        </p:sp>
        <p:sp>
          <p:nvSpPr>
            <p:cNvPr id="21" name="AutoShape 18"/>
            <p:cNvSpPr>
              <a:spLocks/>
            </p:cNvSpPr>
            <p:nvPr/>
          </p:nvSpPr>
          <p:spPr bwMode="auto">
            <a:xfrm>
              <a:off x="9364" y="6676"/>
              <a:ext cx="2171" cy="1422"/>
            </a:xfrm>
            <a:prstGeom prst="borderCallout1">
              <a:avLst>
                <a:gd name="adj1" fmla="val 84731"/>
                <a:gd name="adj2" fmla="val 98167"/>
                <a:gd name="adj3" fmla="val -109755"/>
                <a:gd name="adj4" fmla="val 98167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0350" tIns="30175" rIns="60350" bIns="30175"/>
            <a:lstStyle/>
            <a:p>
              <a:pPr algn="ctr"/>
              <a:r>
                <a:rPr lang="cs-CZ" altLang="zh-CN" sz="1200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  </a:t>
              </a:r>
              <a:r>
                <a:rPr lang="cs-CZ" altLang="zh-CN" sz="2000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pětkrát</a:t>
              </a:r>
              <a:r>
                <a:rPr lang="cs-CZ" altLang="zh-CN" sz="2000">
                  <a:solidFill>
                    <a:srgbClr val="FFFFFF"/>
                  </a:solidFill>
                  <a:latin typeface="Tahoma" pitchFamily="34" charset="0"/>
                  <a:cs typeface="Arial" charset="0"/>
                </a:rPr>
                <a:t> </a:t>
              </a:r>
              <a:r>
                <a:rPr lang="cs-CZ" altLang="zh-CN" sz="2000">
                  <a:solidFill>
                    <a:srgbClr val="000000"/>
                  </a:solidFill>
                  <a:latin typeface="Times New Roman" pitchFamily="18" charset="0"/>
                  <a:cs typeface="Arial" charset="0"/>
                </a:rPr>
                <a:t>ze 100</a:t>
              </a:r>
              <a:endParaRPr lang="cs-CZ" sz="2000">
                <a:ea typeface="SimSun" pitchFamily="2" charset="-122"/>
                <a:cs typeface="Arial" charset="0"/>
              </a:endParaRPr>
            </a:p>
          </p:txBody>
        </p:sp>
        <p:sp>
          <p:nvSpPr>
            <p:cNvPr id="22" name="AutoShape 19"/>
            <p:cNvSpPr>
              <a:spLocks noChangeArrowheads="1"/>
            </p:cNvSpPr>
            <p:nvPr/>
          </p:nvSpPr>
          <p:spPr bwMode="auto">
            <a:xfrm>
              <a:off x="9798" y="5807"/>
              <a:ext cx="2086" cy="636"/>
            </a:xfrm>
            <a:prstGeom prst="rightArrow">
              <a:avLst>
                <a:gd name="adj1" fmla="val 50000"/>
                <a:gd name="adj2" fmla="val 81997"/>
              </a:avLst>
            </a:prstGeom>
            <a:solidFill>
              <a:srgbClr val="33CCCC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3" name="Freeform 20"/>
            <p:cNvSpPr>
              <a:spLocks/>
            </p:cNvSpPr>
            <p:nvPr/>
          </p:nvSpPr>
          <p:spPr bwMode="auto">
            <a:xfrm>
              <a:off x="3718" y="5156"/>
              <a:ext cx="28" cy="4214"/>
            </a:xfrm>
            <a:custGeom>
              <a:avLst/>
              <a:gdLst>
                <a:gd name="T0" fmla="*/ 0 w 23"/>
                <a:gd name="T1" fmla="*/ 8926 h 3493"/>
                <a:gd name="T2" fmla="*/ 61 w 23"/>
                <a:gd name="T3" fmla="*/ 0 h 3493"/>
                <a:gd name="T4" fmla="*/ 0 60000 65536"/>
                <a:gd name="T5" fmla="*/ 0 60000 65536"/>
                <a:gd name="T6" fmla="*/ 0 w 23"/>
                <a:gd name="T7" fmla="*/ 0 h 3493"/>
                <a:gd name="T8" fmla="*/ 23 w 23"/>
                <a:gd name="T9" fmla="*/ 3493 h 34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" h="3493">
                  <a:moveTo>
                    <a:pt x="0" y="3493"/>
                  </a:moveTo>
                  <a:lnTo>
                    <a:pt x="23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Simulace </a:t>
            </a:r>
            <a:r>
              <a:rPr lang="cs-CZ" dirty="0" err="1">
                <a:solidFill>
                  <a:schemeClr val="bg1"/>
                </a:solidFill>
              </a:rPr>
              <a:t>Monte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Carlo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generování velkého počtu scénářů vývoje budoucích cen jednotlivých aktiv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pro každý scénář vypočítat hodnotu portfolia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časová řada zisků a ztrát →</a:t>
            </a:r>
            <a:r>
              <a:rPr lang="cs-CZ" dirty="0">
                <a:solidFill>
                  <a:srgbClr val="42607C"/>
                </a:solidFill>
                <a:sym typeface="Wingdings" pitchFamily="2" charset="2"/>
              </a:rPr>
              <a:t> </a:t>
            </a:r>
            <a:r>
              <a:rPr lang="cs-CZ" dirty="0">
                <a:solidFill>
                  <a:srgbClr val="42607C"/>
                </a:solidFill>
              </a:rPr>
              <a:t>distribuční křivka →</a:t>
            </a:r>
            <a:r>
              <a:rPr lang="cs-CZ" dirty="0">
                <a:solidFill>
                  <a:srgbClr val="42607C"/>
                </a:solidFill>
                <a:sym typeface="Wingdings" pitchFamily="2" charset="2"/>
              </a:rPr>
              <a:t> </a:t>
            </a:r>
            <a:r>
              <a:rPr lang="cs-CZ" dirty="0" err="1">
                <a:solidFill>
                  <a:srgbClr val="42607C"/>
                </a:solidFill>
              </a:rPr>
              <a:t>neparametrická</a:t>
            </a:r>
            <a:r>
              <a:rPr lang="cs-CZ" dirty="0">
                <a:solidFill>
                  <a:srgbClr val="42607C"/>
                </a:solidFill>
              </a:rPr>
              <a:t> metoda </a:t>
            </a:r>
          </a:p>
          <a:p>
            <a:pPr lvl="1" eaLnBrk="1" hangingPunct="1">
              <a:lnSpc>
                <a:spcPct val="90000"/>
              </a:lnSpc>
            </a:pP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Citlivost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jak se změní cílová proměnná, změní-li se sledovaný parametr o jednotku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citlivost absolutní:</a:t>
            </a:r>
          </a:p>
          <a:p>
            <a:pPr eaLnBrk="1" hangingPunct="1">
              <a:lnSpc>
                <a:spcPct val="90000"/>
              </a:lnSpc>
            </a:pPr>
            <a:endParaRPr lang="cs-CZ" sz="2800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cs-CZ" sz="2800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citlivost relativní: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116013" y="3284538"/>
          <a:ext cx="5543550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2501900" imgH="444500" progId="Equation.3">
                  <p:embed/>
                </p:oleObj>
              </mc:Choice>
              <mc:Fallback>
                <p:oleObj name="Rovnice" r:id="rId3" imgW="2501900" imgH="444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3284538"/>
                        <a:ext cx="5543550" cy="10017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857250" y="5000625"/>
          <a:ext cx="7786688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3302000" imgH="444500" progId="Equation.3">
                  <p:embed/>
                </p:oleObj>
              </mc:Choice>
              <mc:Fallback>
                <p:oleObj name="Rovnice" r:id="rId5" imgW="3302000" imgH="444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5000625"/>
                        <a:ext cx="7786688" cy="10715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Výhody a nevýhody simulací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/>
            <a:r>
              <a:rPr lang="cs-CZ" b="1" dirty="0">
                <a:solidFill>
                  <a:srgbClr val="42607C"/>
                </a:solidFill>
              </a:rPr>
              <a:t>výhoda</a:t>
            </a:r>
            <a:r>
              <a:rPr lang="cs-CZ" dirty="0">
                <a:solidFill>
                  <a:srgbClr val="42607C"/>
                </a:solidFill>
              </a:rPr>
              <a:t>: stanovení </a:t>
            </a:r>
            <a:r>
              <a:rPr lang="cs-CZ" dirty="0" err="1">
                <a:solidFill>
                  <a:srgbClr val="42607C"/>
                </a:solidFill>
              </a:rPr>
              <a:t>VaR</a:t>
            </a:r>
            <a:r>
              <a:rPr lang="cs-CZ" dirty="0">
                <a:solidFill>
                  <a:srgbClr val="42607C"/>
                </a:solidFill>
              </a:rPr>
              <a:t> není závislé na nerealistických předpokladech ohledně rozdělení výnosů (problém </a:t>
            </a:r>
            <a:r>
              <a:rPr lang="cs-CZ" dirty="0" err="1">
                <a:solidFill>
                  <a:srgbClr val="42607C"/>
                </a:solidFill>
              </a:rPr>
              <a:t>fat</a:t>
            </a:r>
            <a:r>
              <a:rPr lang="cs-CZ" dirty="0">
                <a:solidFill>
                  <a:srgbClr val="42607C"/>
                </a:solidFill>
              </a:rPr>
              <a:t> </a:t>
            </a:r>
            <a:r>
              <a:rPr lang="cs-CZ" dirty="0" err="1">
                <a:solidFill>
                  <a:srgbClr val="42607C"/>
                </a:solidFill>
              </a:rPr>
              <a:t>tails</a:t>
            </a:r>
            <a:r>
              <a:rPr lang="cs-CZ" dirty="0">
                <a:solidFill>
                  <a:srgbClr val="42607C"/>
                </a:solidFill>
              </a:rPr>
              <a:t>, asymetrické rozdělení - nelineární opční portfolia)</a:t>
            </a:r>
          </a:p>
          <a:p>
            <a:pPr eaLnBrk="1" hangingPunct="1"/>
            <a:r>
              <a:rPr lang="cs-CZ" b="1" dirty="0">
                <a:solidFill>
                  <a:srgbClr val="42607C"/>
                </a:solidFill>
              </a:rPr>
              <a:t>nevýhody</a:t>
            </a:r>
            <a:r>
              <a:rPr lang="cs-CZ" dirty="0">
                <a:solidFill>
                  <a:srgbClr val="42607C"/>
                </a:solidFill>
              </a:rPr>
              <a:t>: pracnost výpočtů, potřeba dostatečně dlouhých časových řad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„</a:t>
            </a:r>
            <a:r>
              <a:rPr lang="cs-CZ" dirty="0" err="1">
                <a:solidFill>
                  <a:schemeClr val="bg1"/>
                </a:solidFill>
              </a:rPr>
              <a:t>Fat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tails</a:t>
            </a:r>
            <a:r>
              <a:rPr lang="cs-CZ" dirty="0">
                <a:solidFill>
                  <a:schemeClr val="bg1"/>
                </a:solidFill>
              </a:rPr>
              <a:t>“ pro úvěrové riziko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31</a:t>
            </a:fld>
            <a:endParaRPr lang="fr-FR"/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flipH="1" flipV="1">
            <a:off x="1042988" y="1412875"/>
            <a:ext cx="0" cy="4392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971550" y="5734050"/>
            <a:ext cx="734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1176338" y="2566988"/>
            <a:ext cx="6502400" cy="2878137"/>
          </a:xfrm>
          <a:custGeom>
            <a:avLst/>
            <a:gdLst>
              <a:gd name="T0" fmla="*/ 0 w 4096"/>
              <a:gd name="T1" fmla="*/ 2147483647 h 1813"/>
              <a:gd name="T2" fmla="*/ 2147483647 w 4096"/>
              <a:gd name="T3" fmla="*/ 2147483647 h 1813"/>
              <a:gd name="T4" fmla="*/ 2147483647 w 4096"/>
              <a:gd name="T5" fmla="*/ 2147483647 h 1813"/>
              <a:gd name="T6" fmla="*/ 2147483647 w 4096"/>
              <a:gd name="T7" fmla="*/ 2147483647 h 1813"/>
              <a:gd name="T8" fmla="*/ 2147483647 w 4096"/>
              <a:gd name="T9" fmla="*/ 2147483647 h 1813"/>
              <a:gd name="T10" fmla="*/ 2147483647 w 4096"/>
              <a:gd name="T11" fmla="*/ 2147483647 h 1813"/>
              <a:gd name="T12" fmla="*/ 2147483647 w 4096"/>
              <a:gd name="T13" fmla="*/ 2147483647 h 1813"/>
              <a:gd name="T14" fmla="*/ 2147483647 w 4096"/>
              <a:gd name="T15" fmla="*/ 2147483647 h 1813"/>
              <a:gd name="T16" fmla="*/ 2147483647 w 4096"/>
              <a:gd name="T17" fmla="*/ 2147483647 h 1813"/>
              <a:gd name="T18" fmla="*/ 2147483647 w 4096"/>
              <a:gd name="T19" fmla="*/ 2147483647 h 1813"/>
              <a:gd name="T20" fmla="*/ 2147483647 w 4096"/>
              <a:gd name="T21" fmla="*/ 2147483647 h 1813"/>
              <a:gd name="T22" fmla="*/ 2147483647 w 4096"/>
              <a:gd name="T23" fmla="*/ 2147483647 h 1813"/>
              <a:gd name="T24" fmla="*/ 2147483647 w 4096"/>
              <a:gd name="T25" fmla="*/ 2147483647 h 1813"/>
              <a:gd name="T26" fmla="*/ 2147483647 w 4096"/>
              <a:gd name="T27" fmla="*/ 2147483647 h 1813"/>
              <a:gd name="T28" fmla="*/ 2147483647 w 4096"/>
              <a:gd name="T29" fmla="*/ 2147483647 h 181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4096"/>
              <a:gd name="T46" fmla="*/ 0 h 1813"/>
              <a:gd name="T47" fmla="*/ 4096 w 4096"/>
              <a:gd name="T48" fmla="*/ 1813 h 181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4096" h="1813">
                <a:moveTo>
                  <a:pt x="0" y="1813"/>
                </a:moveTo>
                <a:cubicBezTo>
                  <a:pt x="27" y="1798"/>
                  <a:pt x="115" y="1767"/>
                  <a:pt x="164" y="1723"/>
                </a:cubicBezTo>
                <a:cubicBezTo>
                  <a:pt x="213" y="1678"/>
                  <a:pt x="261" y="1644"/>
                  <a:pt x="292" y="1544"/>
                </a:cubicBezTo>
                <a:cubicBezTo>
                  <a:pt x="323" y="1443"/>
                  <a:pt x="329" y="1275"/>
                  <a:pt x="347" y="1120"/>
                </a:cubicBezTo>
                <a:cubicBezTo>
                  <a:pt x="365" y="964"/>
                  <a:pt x="385" y="761"/>
                  <a:pt x="402" y="614"/>
                </a:cubicBezTo>
                <a:cubicBezTo>
                  <a:pt x="419" y="467"/>
                  <a:pt x="422" y="337"/>
                  <a:pt x="448" y="238"/>
                </a:cubicBezTo>
                <a:cubicBezTo>
                  <a:pt x="474" y="139"/>
                  <a:pt x="486" y="0"/>
                  <a:pt x="557" y="18"/>
                </a:cubicBezTo>
                <a:cubicBezTo>
                  <a:pt x="628" y="36"/>
                  <a:pt x="776" y="247"/>
                  <a:pt x="877" y="349"/>
                </a:cubicBezTo>
                <a:cubicBezTo>
                  <a:pt x="978" y="451"/>
                  <a:pt x="1045" y="532"/>
                  <a:pt x="1161" y="632"/>
                </a:cubicBezTo>
                <a:cubicBezTo>
                  <a:pt x="1277" y="732"/>
                  <a:pt x="1440" y="858"/>
                  <a:pt x="1572" y="952"/>
                </a:cubicBezTo>
                <a:cubicBezTo>
                  <a:pt x="1704" y="1046"/>
                  <a:pt x="1819" y="1130"/>
                  <a:pt x="1956" y="1199"/>
                </a:cubicBezTo>
                <a:cubicBezTo>
                  <a:pt x="2093" y="1268"/>
                  <a:pt x="2246" y="1317"/>
                  <a:pt x="2395" y="1364"/>
                </a:cubicBezTo>
                <a:cubicBezTo>
                  <a:pt x="2544" y="1411"/>
                  <a:pt x="2695" y="1452"/>
                  <a:pt x="2852" y="1482"/>
                </a:cubicBezTo>
                <a:cubicBezTo>
                  <a:pt x="3009" y="1512"/>
                  <a:pt x="3130" y="1528"/>
                  <a:pt x="3337" y="1546"/>
                </a:cubicBezTo>
                <a:cubicBezTo>
                  <a:pt x="3544" y="1564"/>
                  <a:pt x="3938" y="1583"/>
                  <a:pt x="4096" y="1592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9" name="AutoShape 6"/>
          <p:cNvSpPr>
            <a:spLocks/>
          </p:cNvSpPr>
          <p:nvPr/>
        </p:nvSpPr>
        <p:spPr bwMode="auto">
          <a:xfrm>
            <a:off x="0" y="1844675"/>
            <a:ext cx="1187450" cy="647700"/>
          </a:xfrm>
          <a:prstGeom prst="callout1">
            <a:avLst>
              <a:gd name="adj1" fmla="val 17648"/>
              <a:gd name="adj2" fmla="val 75403"/>
              <a:gd name="adj3" fmla="val 238972"/>
              <a:gd name="adj4" fmla="val 75403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600">
                <a:latin typeface="Tahoma" pitchFamily="34" charset="0"/>
              </a:rPr>
              <a:t>Pravděpo-dobnost</a:t>
            </a:r>
          </a:p>
        </p:txBody>
      </p:sp>
      <p:sp>
        <p:nvSpPr>
          <p:cNvPr id="10" name="AutoShape 7"/>
          <p:cNvSpPr>
            <a:spLocks/>
          </p:cNvSpPr>
          <p:nvPr/>
        </p:nvSpPr>
        <p:spPr bwMode="auto">
          <a:xfrm>
            <a:off x="5795963" y="5805488"/>
            <a:ext cx="2808287" cy="1111250"/>
          </a:xfrm>
          <a:prstGeom prst="borderCallout1">
            <a:avLst>
              <a:gd name="adj1" fmla="val 106856"/>
              <a:gd name="adj2" fmla="val 95931"/>
              <a:gd name="adj3" fmla="val 106856"/>
              <a:gd name="adj4" fmla="val 69079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600">
                <a:latin typeface="Tahoma" pitchFamily="34" charset="0"/>
              </a:rPr>
              <a:t>                             Ztráty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6" grpId="0" animBg="1"/>
      <p:bldP spid="7" grpId="0" animBg="1"/>
      <p:bldP spid="8" grpId="0" animBg="1"/>
      <p:bldP spid="9" grpId="0"/>
      <p:bldP spid="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„</a:t>
            </a:r>
            <a:r>
              <a:rPr lang="cs-CZ" dirty="0" err="1">
                <a:solidFill>
                  <a:schemeClr val="bg1"/>
                </a:solidFill>
              </a:rPr>
              <a:t>Fat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tails</a:t>
            </a:r>
            <a:r>
              <a:rPr lang="cs-CZ" dirty="0">
                <a:solidFill>
                  <a:schemeClr val="bg1"/>
                </a:solidFill>
              </a:rPr>
              <a:t>“ pro tržní riziko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32</a:t>
            </a:fld>
            <a:endParaRPr lang="fr-FR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042988" y="1628775"/>
            <a:ext cx="0" cy="4176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042988" y="5805488"/>
            <a:ext cx="7129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1042988" y="2781300"/>
            <a:ext cx="6985000" cy="2782888"/>
          </a:xfrm>
          <a:custGeom>
            <a:avLst/>
            <a:gdLst>
              <a:gd name="T0" fmla="*/ 0 w 4000"/>
              <a:gd name="T1" fmla="*/ 2147483647 h 1799"/>
              <a:gd name="T2" fmla="*/ 2147483647 w 4000"/>
              <a:gd name="T3" fmla="*/ 2147483647 h 1799"/>
              <a:gd name="T4" fmla="*/ 2147483647 w 4000"/>
              <a:gd name="T5" fmla="*/ 2147483647 h 1799"/>
              <a:gd name="T6" fmla="*/ 2147483647 w 4000"/>
              <a:gd name="T7" fmla="*/ 2147483647 h 1799"/>
              <a:gd name="T8" fmla="*/ 2147483647 w 4000"/>
              <a:gd name="T9" fmla="*/ 2147483647 h 1799"/>
              <a:gd name="T10" fmla="*/ 2147483647 w 4000"/>
              <a:gd name="T11" fmla="*/ 2147483647 h 1799"/>
              <a:gd name="T12" fmla="*/ 2147483647 w 4000"/>
              <a:gd name="T13" fmla="*/ 2147483647 h 1799"/>
              <a:gd name="T14" fmla="*/ 2147483647 w 4000"/>
              <a:gd name="T15" fmla="*/ 2147483647 h 1799"/>
              <a:gd name="T16" fmla="*/ 2147483647 w 4000"/>
              <a:gd name="T17" fmla="*/ 2147483647 h 1799"/>
              <a:gd name="T18" fmla="*/ 2147483647 w 4000"/>
              <a:gd name="T19" fmla="*/ 2147483647 h 1799"/>
              <a:gd name="T20" fmla="*/ 2147483647 w 4000"/>
              <a:gd name="T21" fmla="*/ 2147483647 h 1799"/>
              <a:gd name="T22" fmla="*/ 2147483647 w 4000"/>
              <a:gd name="T23" fmla="*/ 2147483647 h 1799"/>
              <a:gd name="T24" fmla="*/ 2147483647 w 4000"/>
              <a:gd name="T25" fmla="*/ 2147483647 h 1799"/>
              <a:gd name="T26" fmla="*/ 2147483647 w 4000"/>
              <a:gd name="T27" fmla="*/ 2147483647 h 179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000"/>
              <a:gd name="T43" fmla="*/ 0 h 1799"/>
              <a:gd name="T44" fmla="*/ 4000 w 4000"/>
              <a:gd name="T45" fmla="*/ 1799 h 1799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000" h="1799">
                <a:moveTo>
                  <a:pt x="0" y="1762"/>
                </a:moveTo>
                <a:cubicBezTo>
                  <a:pt x="86" y="1756"/>
                  <a:pt x="373" y="1779"/>
                  <a:pt x="516" y="1726"/>
                </a:cubicBezTo>
                <a:cubicBezTo>
                  <a:pt x="659" y="1673"/>
                  <a:pt x="761" y="1567"/>
                  <a:pt x="858" y="1444"/>
                </a:cubicBezTo>
                <a:cubicBezTo>
                  <a:pt x="955" y="1321"/>
                  <a:pt x="1021" y="1153"/>
                  <a:pt x="1098" y="988"/>
                </a:cubicBezTo>
                <a:cubicBezTo>
                  <a:pt x="1175" y="823"/>
                  <a:pt x="1245" y="596"/>
                  <a:pt x="1320" y="454"/>
                </a:cubicBezTo>
                <a:cubicBezTo>
                  <a:pt x="1395" y="312"/>
                  <a:pt x="1452" y="211"/>
                  <a:pt x="1548" y="136"/>
                </a:cubicBezTo>
                <a:cubicBezTo>
                  <a:pt x="1644" y="61"/>
                  <a:pt x="1777" y="0"/>
                  <a:pt x="1896" y="4"/>
                </a:cubicBezTo>
                <a:cubicBezTo>
                  <a:pt x="2015" y="8"/>
                  <a:pt x="2162" y="80"/>
                  <a:pt x="2261" y="159"/>
                </a:cubicBezTo>
                <a:cubicBezTo>
                  <a:pt x="2360" y="238"/>
                  <a:pt x="2412" y="326"/>
                  <a:pt x="2488" y="477"/>
                </a:cubicBezTo>
                <a:cubicBezTo>
                  <a:pt x="2564" y="628"/>
                  <a:pt x="2632" y="893"/>
                  <a:pt x="2715" y="1067"/>
                </a:cubicBezTo>
                <a:cubicBezTo>
                  <a:pt x="2798" y="1241"/>
                  <a:pt x="2889" y="1407"/>
                  <a:pt x="2987" y="1520"/>
                </a:cubicBezTo>
                <a:cubicBezTo>
                  <a:pt x="3085" y="1633"/>
                  <a:pt x="3153" y="1702"/>
                  <a:pt x="3304" y="1747"/>
                </a:cubicBezTo>
                <a:cubicBezTo>
                  <a:pt x="3455" y="1792"/>
                  <a:pt x="3788" y="1785"/>
                  <a:pt x="3894" y="1792"/>
                </a:cubicBezTo>
                <a:cubicBezTo>
                  <a:pt x="4000" y="1799"/>
                  <a:pt x="3969" y="1795"/>
                  <a:pt x="3939" y="1792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" name="AutoShape 6"/>
          <p:cNvSpPr>
            <a:spLocks/>
          </p:cNvSpPr>
          <p:nvPr/>
        </p:nvSpPr>
        <p:spPr bwMode="auto">
          <a:xfrm>
            <a:off x="0" y="1844675"/>
            <a:ext cx="1187450" cy="647700"/>
          </a:xfrm>
          <a:prstGeom prst="callout1">
            <a:avLst>
              <a:gd name="adj1" fmla="val 17648"/>
              <a:gd name="adj2" fmla="val 75403"/>
              <a:gd name="adj3" fmla="val 238972"/>
              <a:gd name="adj4" fmla="val 75403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600">
                <a:latin typeface="Tahoma" pitchFamily="34" charset="0"/>
              </a:rPr>
              <a:t>Pravděpo-dobnost</a:t>
            </a:r>
          </a:p>
        </p:txBody>
      </p:sp>
      <p:sp>
        <p:nvSpPr>
          <p:cNvPr id="9" name="AutoShape 7"/>
          <p:cNvSpPr>
            <a:spLocks/>
          </p:cNvSpPr>
          <p:nvPr/>
        </p:nvSpPr>
        <p:spPr bwMode="auto">
          <a:xfrm>
            <a:off x="5795963" y="6021388"/>
            <a:ext cx="2663825" cy="360362"/>
          </a:xfrm>
          <a:prstGeom prst="borderCallout1">
            <a:avLst>
              <a:gd name="adj1" fmla="val 269602"/>
              <a:gd name="adj2" fmla="val 95708"/>
              <a:gd name="adj3" fmla="val 269602"/>
              <a:gd name="adj4" fmla="val 72824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600">
                <a:latin typeface="Tahoma" pitchFamily="34" charset="0"/>
              </a:rPr>
              <a:t>Výnosy</a:t>
            </a:r>
          </a:p>
        </p:txBody>
      </p:sp>
      <p:sp>
        <p:nvSpPr>
          <p:cNvPr id="10" name="Freeform 8"/>
          <p:cNvSpPr>
            <a:spLocks/>
          </p:cNvSpPr>
          <p:nvPr/>
        </p:nvSpPr>
        <p:spPr bwMode="auto">
          <a:xfrm>
            <a:off x="1331913" y="2276475"/>
            <a:ext cx="6248400" cy="2997200"/>
          </a:xfrm>
          <a:custGeom>
            <a:avLst/>
            <a:gdLst>
              <a:gd name="T0" fmla="*/ 0 w 3936"/>
              <a:gd name="T1" fmla="*/ 2147483647 h 973"/>
              <a:gd name="T2" fmla="*/ 2147483647 w 3936"/>
              <a:gd name="T3" fmla="*/ 2147483647 h 973"/>
              <a:gd name="T4" fmla="*/ 2147483647 w 3936"/>
              <a:gd name="T5" fmla="*/ 2147483647 h 973"/>
              <a:gd name="T6" fmla="*/ 2147483647 w 3936"/>
              <a:gd name="T7" fmla="*/ 2147483647 h 973"/>
              <a:gd name="T8" fmla="*/ 2147483647 w 3936"/>
              <a:gd name="T9" fmla="*/ 2147483647 h 973"/>
              <a:gd name="T10" fmla="*/ 2147483647 w 3936"/>
              <a:gd name="T11" fmla="*/ 2147483647 h 973"/>
              <a:gd name="T12" fmla="*/ 2147483647 w 3936"/>
              <a:gd name="T13" fmla="*/ 2147483647 h 973"/>
              <a:gd name="T14" fmla="*/ 2147483647 w 3936"/>
              <a:gd name="T15" fmla="*/ 2147483647 h 973"/>
              <a:gd name="T16" fmla="*/ 2147483647 w 3936"/>
              <a:gd name="T17" fmla="*/ 2147483647 h 973"/>
              <a:gd name="T18" fmla="*/ 2147483647 w 3936"/>
              <a:gd name="T19" fmla="*/ 2147483647 h 973"/>
              <a:gd name="T20" fmla="*/ 2147483647 w 3936"/>
              <a:gd name="T21" fmla="*/ 2147483647 h 97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936"/>
              <a:gd name="T34" fmla="*/ 0 h 973"/>
              <a:gd name="T35" fmla="*/ 3936 w 3936"/>
              <a:gd name="T36" fmla="*/ 973 h 97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936" h="973">
                <a:moveTo>
                  <a:pt x="0" y="939"/>
                </a:moveTo>
                <a:cubicBezTo>
                  <a:pt x="90" y="934"/>
                  <a:pt x="370" y="940"/>
                  <a:pt x="543" y="900"/>
                </a:cubicBezTo>
                <a:cubicBezTo>
                  <a:pt x="716" y="860"/>
                  <a:pt x="895" y="796"/>
                  <a:pt x="1038" y="699"/>
                </a:cubicBezTo>
                <a:cubicBezTo>
                  <a:pt x="1181" y="602"/>
                  <a:pt x="1304" y="412"/>
                  <a:pt x="1404" y="315"/>
                </a:cubicBezTo>
                <a:cubicBezTo>
                  <a:pt x="1504" y="218"/>
                  <a:pt x="1552" y="169"/>
                  <a:pt x="1638" y="117"/>
                </a:cubicBezTo>
                <a:cubicBezTo>
                  <a:pt x="1724" y="65"/>
                  <a:pt x="1829" y="0"/>
                  <a:pt x="1920" y="3"/>
                </a:cubicBezTo>
                <a:cubicBezTo>
                  <a:pt x="2011" y="6"/>
                  <a:pt x="2105" y="76"/>
                  <a:pt x="2184" y="135"/>
                </a:cubicBezTo>
                <a:cubicBezTo>
                  <a:pt x="2263" y="194"/>
                  <a:pt x="2298" y="253"/>
                  <a:pt x="2394" y="357"/>
                </a:cubicBezTo>
                <a:cubicBezTo>
                  <a:pt x="2490" y="461"/>
                  <a:pt x="2615" y="662"/>
                  <a:pt x="2760" y="759"/>
                </a:cubicBezTo>
                <a:cubicBezTo>
                  <a:pt x="2905" y="856"/>
                  <a:pt x="3068" y="905"/>
                  <a:pt x="3264" y="939"/>
                </a:cubicBezTo>
                <a:cubicBezTo>
                  <a:pt x="3460" y="973"/>
                  <a:pt x="3824" y="959"/>
                  <a:pt x="3936" y="963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1835150" y="2349500"/>
            <a:ext cx="3529013" cy="27352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5364163" y="2349500"/>
            <a:ext cx="1584325" cy="27352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3" name="AutoShape 11"/>
          <p:cNvSpPr>
            <a:spLocks/>
          </p:cNvSpPr>
          <p:nvPr/>
        </p:nvSpPr>
        <p:spPr bwMode="auto">
          <a:xfrm>
            <a:off x="5508625" y="1557338"/>
            <a:ext cx="1943100" cy="1562100"/>
          </a:xfrm>
          <a:prstGeom prst="borderCallout1">
            <a:avLst>
              <a:gd name="adj1" fmla="val 7315"/>
              <a:gd name="adj2" fmla="val 7190"/>
              <a:gd name="adj3" fmla="val 103657"/>
              <a:gd name="adj4" fmla="val 719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Vysoká pravděpodobnost velké směrodatné odchylky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5" grpId="0" animBg="1"/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Nedostatky </a:t>
            </a:r>
            <a:r>
              <a:rPr lang="cs-CZ" dirty="0" err="1">
                <a:solidFill>
                  <a:schemeClr val="bg1"/>
                </a:solidFill>
              </a:rPr>
              <a:t>Value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at</a:t>
            </a:r>
            <a:r>
              <a:rPr lang="cs-CZ" dirty="0">
                <a:solidFill>
                  <a:schemeClr val="bg1"/>
                </a:solidFill>
              </a:rPr>
              <a:t> Risk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/>
            <a:r>
              <a:rPr lang="cs-CZ" dirty="0" err="1">
                <a:solidFill>
                  <a:srgbClr val="42607C"/>
                </a:solidFill>
              </a:rPr>
              <a:t>VaR</a:t>
            </a:r>
            <a:r>
              <a:rPr lang="cs-CZ" dirty="0">
                <a:solidFill>
                  <a:srgbClr val="42607C"/>
                </a:solidFill>
              </a:rPr>
              <a:t> necharakterizuje velmi málo pravděpodobné ztráty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pokud zisky a ztráty z portfolia nelze popsat některým z eliptických rozdělení, </a:t>
            </a:r>
            <a:r>
              <a:rPr lang="cs-CZ" dirty="0" err="1">
                <a:solidFill>
                  <a:srgbClr val="42607C"/>
                </a:solidFill>
              </a:rPr>
              <a:t>VaR</a:t>
            </a:r>
            <a:r>
              <a:rPr lang="cs-CZ" dirty="0">
                <a:solidFill>
                  <a:srgbClr val="42607C"/>
                </a:solidFill>
              </a:rPr>
              <a:t> není </a:t>
            </a:r>
            <a:r>
              <a:rPr lang="cs-CZ" dirty="0" err="1">
                <a:solidFill>
                  <a:srgbClr val="42607C"/>
                </a:solidFill>
              </a:rPr>
              <a:t>subaditivní</a:t>
            </a:r>
            <a:endParaRPr lang="cs-CZ" dirty="0">
              <a:solidFill>
                <a:srgbClr val="42607C"/>
              </a:solidFill>
            </a:endParaRPr>
          </a:p>
          <a:p>
            <a:pPr eaLnBrk="1" hangingPunct="1"/>
            <a:r>
              <a:rPr lang="cs-CZ" dirty="0" err="1">
                <a:solidFill>
                  <a:srgbClr val="42607C"/>
                </a:solidFill>
              </a:rPr>
              <a:t>VaR</a:t>
            </a:r>
            <a:r>
              <a:rPr lang="cs-CZ" dirty="0">
                <a:solidFill>
                  <a:srgbClr val="42607C"/>
                </a:solidFill>
              </a:rPr>
              <a:t> není vpřed hledící</a:t>
            </a:r>
          </a:p>
          <a:p>
            <a:pPr eaLnBrk="1" hangingPunct="1"/>
            <a:r>
              <a:rPr lang="cs-CZ" dirty="0" err="1">
                <a:solidFill>
                  <a:srgbClr val="42607C"/>
                </a:solidFill>
              </a:rPr>
              <a:t>VaR</a:t>
            </a:r>
            <a:r>
              <a:rPr lang="cs-CZ" dirty="0">
                <a:solidFill>
                  <a:srgbClr val="42607C"/>
                </a:solidFill>
              </a:rPr>
              <a:t> neuvažuje náklady likvidace</a:t>
            </a:r>
          </a:p>
          <a:p>
            <a:pPr eaLnBrk="1" hangingPunct="1"/>
            <a:r>
              <a:rPr lang="cs-CZ" dirty="0" err="1">
                <a:solidFill>
                  <a:srgbClr val="42607C"/>
                </a:solidFill>
              </a:rPr>
              <a:t>VaR</a:t>
            </a:r>
            <a:r>
              <a:rPr lang="cs-CZ" dirty="0">
                <a:solidFill>
                  <a:srgbClr val="42607C"/>
                </a:solidFill>
              </a:rPr>
              <a:t> je statická metoda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Struktura kapitálové přiměřenosti v ČR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úvěrové riziko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standardizovaný přístup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přístup založený na interním ratingu (IRB)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tržní riziko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standardizovaný přístup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interní model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operační riziko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přístup základního ukazatele (BIA)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standardizovaný přístup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alternativní standardizovaný přístup (ASA)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>
                <a:solidFill>
                  <a:srgbClr val="42607C"/>
                </a:solidFill>
              </a:rPr>
              <a:t>pokročilý přístup (AMA)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Vnější model (standardní metoda)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3000">
                <a:solidFill>
                  <a:srgbClr val="42607C"/>
                </a:solidFill>
              </a:rPr>
              <a:t>přesné postupy výpočtu kapitálového požadavku</a:t>
            </a:r>
          </a:p>
          <a:p>
            <a:pPr eaLnBrk="1" hangingPunct="1">
              <a:lnSpc>
                <a:spcPct val="90000"/>
              </a:lnSpc>
            </a:pPr>
            <a:r>
              <a:rPr lang="cs-CZ" sz="3000">
                <a:solidFill>
                  <a:srgbClr val="42607C"/>
                </a:solidFill>
              </a:rPr>
              <a:t>nevýhody: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600">
                <a:solidFill>
                  <a:srgbClr val="42607C"/>
                </a:solidFill>
              </a:rPr>
              <a:t>pouze částečně bere v úvahu korelace mezi kategoriemi rizik a také mezi rizikovými faktory → metoda nebere v úvahu užitek z diverzifikace různých rizik v témže portfoliu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600">
                <a:solidFill>
                  <a:srgbClr val="42607C"/>
                </a:solidFill>
              </a:rPr>
              <a:t>nebere v úvahu volatilitu v rámci jednotlivých rizikových faktorů → výsledkem nadměrný kapitálový požadavek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F7317-05FE-471D-8FD2-FEB0B2C8067A}" type="slidenum">
              <a:rPr lang="fr-FR" smtClean="0"/>
              <a:pPr>
                <a:defRPr/>
              </a:pPr>
              <a:t>35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Interní (vlastní) modely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předpoklad: finanční instituce mají lepší předpoklady sestavit modely, které přesně měří riziko během určité doby držení, než regulátoři</a:t>
            </a:r>
          </a:p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kapitálové požadavky by měly lépe odrážet skutečné riziko jednotlivých institucí</a:t>
            </a:r>
          </a:p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úloha regulátora?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E5FBC-E347-468D-9AE8-1703A65614CA}" type="slidenum">
              <a:rPr lang="fr-FR" smtClean="0"/>
              <a:pPr>
                <a:defRPr/>
              </a:pPr>
              <a:t>36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Obecné požadavky na interní modely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model je koncepčně správný a je implementován konzistentně se způsobem řízení rizik v bance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model je dostatečně dlouho testován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model má prokazatelně dostatečnou přesnost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v bance je dostatek kvalifikovaných pracovníků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pravidelně se provádí stresové a zpětné testování modelu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model splňuje požadavky dané Nařízením Evropského parlamentu a rady č. 575/2013 o obezřetnostních požadavcích na úvěrové instituce a investiční podniky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09CE6-1935-4A70-9A74-33E6376CD52A}" type="slidenum">
              <a:rPr lang="fr-FR" smtClean="0"/>
              <a:pPr>
                <a:defRPr/>
              </a:pPr>
              <a:t>37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Výpočet </a:t>
            </a:r>
            <a:r>
              <a:rPr lang="cs-CZ" dirty="0" err="1">
                <a:solidFill>
                  <a:schemeClr val="bg1"/>
                </a:solidFill>
              </a:rPr>
              <a:t>VaR</a:t>
            </a:r>
            <a:r>
              <a:rPr lang="cs-CZ" dirty="0">
                <a:solidFill>
                  <a:schemeClr val="bg1"/>
                </a:solidFill>
              </a:rPr>
              <a:t> a stresové </a:t>
            </a:r>
            <a:r>
              <a:rPr lang="cs-CZ" dirty="0" err="1">
                <a:solidFill>
                  <a:schemeClr val="bg1"/>
                </a:solidFill>
              </a:rPr>
              <a:t>VaR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600" dirty="0" err="1">
                <a:solidFill>
                  <a:srgbClr val="42607C"/>
                </a:solidFill>
              </a:rPr>
              <a:t>VaR</a:t>
            </a:r>
            <a:r>
              <a:rPr lang="cs-CZ" sz="2600" dirty="0">
                <a:solidFill>
                  <a:srgbClr val="42607C"/>
                </a:solidFill>
              </a:rPr>
              <a:t> se počítá denně</a:t>
            </a:r>
          </a:p>
          <a:p>
            <a:pPr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99 % jednostranný interval spolehlivosti</a:t>
            </a:r>
          </a:p>
          <a:p>
            <a:pPr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doba držby 10 dní</a:t>
            </a:r>
          </a:p>
          <a:p>
            <a:pPr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historické pozorování minimálně 1 rok</a:t>
            </a:r>
          </a:p>
          <a:p>
            <a:pPr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datové soubory aktualizovány alespoň měsíčně</a:t>
            </a:r>
          </a:p>
          <a:p>
            <a:pPr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alespoň jednou za týden počítat stresovou hodnotu </a:t>
            </a:r>
            <a:r>
              <a:rPr lang="cs-CZ" sz="2600" dirty="0" err="1">
                <a:solidFill>
                  <a:srgbClr val="42607C"/>
                </a:solidFill>
              </a:rPr>
              <a:t>VaR</a:t>
            </a:r>
            <a:endParaRPr lang="cs-CZ" sz="2600" dirty="0">
              <a:solidFill>
                <a:srgbClr val="42607C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cs-CZ" sz="2000" dirty="0">
                <a:solidFill>
                  <a:srgbClr val="42607C"/>
                </a:solidFill>
              </a:rPr>
              <a:t>pro model kalibrovaný podle historických údajů ze souvislého 12 měsíčního období velké finanční zátěže významné pro portfolio banky</a:t>
            </a:r>
          </a:p>
          <a:p>
            <a:pPr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výsledky výpočtů se zvyšují pomocí multiplikačních faktorů, které odráží výsledky zpětného testování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409CE6-1935-4A70-9A74-33E6376CD52A}" type="slidenum">
              <a:rPr lang="fr-FR" smtClean="0"/>
              <a:pPr>
                <a:defRPr/>
              </a:pPr>
              <a:t>38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Zpětné testování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700" dirty="0">
                <a:solidFill>
                  <a:srgbClr val="42607C"/>
                </a:solidFill>
              </a:rPr>
              <a:t>založeno na sledování skutečných jednodenních ztrát, které převyšují předpokládané ztráty</a:t>
            </a:r>
          </a:p>
          <a:p>
            <a:pPr eaLnBrk="1" hangingPunct="1">
              <a:lnSpc>
                <a:spcPct val="90000"/>
              </a:lnSpc>
            </a:pPr>
            <a:r>
              <a:rPr lang="cs-CZ" sz="2700" dirty="0">
                <a:solidFill>
                  <a:srgbClr val="42607C"/>
                </a:solidFill>
              </a:rPr>
              <a:t>dvě metody: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čisté zpětné testování (</a:t>
            </a:r>
            <a:r>
              <a:rPr lang="cs-CZ" sz="2300" dirty="0" err="1">
                <a:solidFill>
                  <a:srgbClr val="42607C"/>
                </a:solidFill>
              </a:rPr>
              <a:t>clean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backtesting</a:t>
            </a:r>
            <a:r>
              <a:rPr lang="cs-CZ" sz="2300" dirty="0">
                <a:solidFill>
                  <a:srgbClr val="42607C"/>
                </a:solidFill>
              </a:rPr>
              <a:t>) = stanovení dnešní ztráty původního (tj. včerejšího) portfolia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špinavé zpětné testování (</a:t>
            </a:r>
            <a:r>
              <a:rPr lang="cs-CZ" sz="2300" dirty="0" err="1">
                <a:solidFill>
                  <a:srgbClr val="42607C"/>
                </a:solidFill>
              </a:rPr>
              <a:t>dirty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backtesting</a:t>
            </a:r>
            <a:r>
              <a:rPr lang="cs-CZ" sz="2300" dirty="0">
                <a:solidFill>
                  <a:srgbClr val="42607C"/>
                </a:solidFill>
              </a:rPr>
              <a:t>) = stanovení dnešní ztráty dnešního portfolia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ČNB: srovnání hodnoty portfolia ke konci dne a jeho hodnotou na konci následujícího dne za předpokladu nezměněných pozic</a:t>
            </a:r>
          </a:p>
          <a:p>
            <a:pPr eaLnBrk="1" hangingPunct="1">
              <a:lnSpc>
                <a:spcPct val="90000"/>
              </a:lnSpc>
            </a:pPr>
            <a:r>
              <a:rPr lang="cs-CZ" sz="2700" dirty="0">
                <a:solidFill>
                  <a:srgbClr val="42607C"/>
                </a:solidFill>
              </a:rPr>
              <a:t>výsledek se odrazí v hodnotě plus faktoru a tím ve výši kapitálového požadavku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34312-FFA6-4DE9-AC87-F4641831198C}" type="slidenum">
              <a:rPr lang="fr-FR" smtClean="0"/>
              <a:pPr>
                <a:defRPr/>
              </a:pPr>
              <a:t>39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Citlivost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výhody: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jednoduchý výpočet i interpretace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kvantifikují cenu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nevýhody: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bere v úvahu vliv pouze jednoho tržního parametru → existuje tolik citlivostí, kolik faktorů působí na danou veličinu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Kapitálový požadavek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79512" y="1772817"/>
            <a:ext cx="8712968" cy="3384376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rgbClr val="42607C"/>
              </a:buClr>
              <a:buFont typeface="Arial" charset="0"/>
              <a:buChar char="•"/>
            </a:pPr>
            <a:r>
              <a:rPr lang="cs-CZ" sz="2600" dirty="0">
                <a:solidFill>
                  <a:srgbClr val="42607C"/>
                </a:solidFill>
              </a:rPr>
              <a:t>je určován denně jako součet hodnot A </a:t>
            </a:r>
            <a:r>
              <a:rPr lang="cs-CZ" sz="2600" dirty="0" err="1">
                <a:solidFill>
                  <a:srgbClr val="42607C"/>
                </a:solidFill>
              </a:rPr>
              <a:t>a</a:t>
            </a:r>
            <a:r>
              <a:rPr lang="cs-CZ" sz="2600" dirty="0">
                <a:solidFill>
                  <a:srgbClr val="42607C"/>
                </a:solidFill>
              </a:rPr>
              <a:t> B: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200" dirty="0">
                <a:solidFill>
                  <a:srgbClr val="42607C"/>
                </a:solidFill>
              </a:rPr>
              <a:t>hodnota A: vyšší z hodnot: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1900" dirty="0" err="1">
                <a:solidFill>
                  <a:srgbClr val="42607C"/>
                </a:solidFill>
              </a:rPr>
              <a:t>VaR</a:t>
            </a:r>
            <a:r>
              <a:rPr lang="cs-CZ" sz="1900" dirty="0">
                <a:solidFill>
                  <a:srgbClr val="42607C"/>
                </a:solidFill>
              </a:rPr>
              <a:t> předchozího dne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1900" dirty="0">
                <a:solidFill>
                  <a:srgbClr val="42607C"/>
                </a:solidFill>
              </a:rPr>
              <a:t>součin </a:t>
            </a:r>
            <a:r>
              <a:rPr lang="cs-CZ" sz="1900" dirty="0" err="1">
                <a:solidFill>
                  <a:srgbClr val="42607C"/>
                </a:solidFill>
              </a:rPr>
              <a:t>multiplik.faktoru</a:t>
            </a:r>
            <a:r>
              <a:rPr lang="cs-CZ" sz="1900" dirty="0">
                <a:solidFill>
                  <a:srgbClr val="42607C"/>
                </a:solidFill>
              </a:rPr>
              <a:t> a průměrné denní </a:t>
            </a:r>
            <a:r>
              <a:rPr lang="cs-CZ" sz="1900" dirty="0" err="1">
                <a:solidFill>
                  <a:srgbClr val="42607C"/>
                </a:solidFill>
              </a:rPr>
              <a:t>VaR</a:t>
            </a:r>
            <a:r>
              <a:rPr lang="cs-CZ" sz="1900" dirty="0">
                <a:solidFill>
                  <a:srgbClr val="42607C"/>
                </a:solidFill>
              </a:rPr>
              <a:t> za </a:t>
            </a:r>
            <a:r>
              <a:rPr lang="cs-CZ" sz="1900" dirty="0" err="1">
                <a:solidFill>
                  <a:srgbClr val="42607C"/>
                </a:solidFill>
              </a:rPr>
              <a:t>předch</a:t>
            </a:r>
            <a:r>
              <a:rPr lang="cs-CZ" sz="1900" dirty="0">
                <a:solidFill>
                  <a:srgbClr val="42607C"/>
                </a:solidFill>
              </a:rPr>
              <a:t>. 60 </a:t>
            </a:r>
            <a:r>
              <a:rPr lang="cs-CZ" sz="1900" dirty="0" err="1">
                <a:solidFill>
                  <a:srgbClr val="42607C"/>
                </a:solidFill>
              </a:rPr>
              <a:t>prac</a:t>
            </a:r>
            <a:r>
              <a:rPr lang="cs-CZ" sz="1900" dirty="0">
                <a:solidFill>
                  <a:srgbClr val="42607C"/>
                </a:solidFill>
              </a:rPr>
              <a:t>. dnů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200" dirty="0">
                <a:solidFill>
                  <a:srgbClr val="42607C"/>
                </a:solidFill>
              </a:rPr>
              <a:t>hodnota B: vyšší z hodnot: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1900" dirty="0">
                <a:solidFill>
                  <a:srgbClr val="42607C"/>
                </a:solidFill>
              </a:rPr>
              <a:t>naposledy stanovená stresová </a:t>
            </a:r>
            <a:r>
              <a:rPr lang="cs-CZ" sz="1900" dirty="0" err="1">
                <a:solidFill>
                  <a:srgbClr val="42607C"/>
                </a:solidFill>
              </a:rPr>
              <a:t>VaR</a:t>
            </a:r>
            <a:endParaRPr lang="cs-CZ" sz="1900" dirty="0">
              <a:solidFill>
                <a:srgbClr val="42607C"/>
              </a:solidFill>
            </a:endParaRPr>
          </a:p>
          <a:p>
            <a:pPr lvl="2" eaLnBrk="1" hangingPunct="1">
              <a:lnSpc>
                <a:spcPct val="90000"/>
              </a:lnSpc>
            </a:pPr>
            <a:r>
              <a:rPr lang="cs-CZ" sz="1900" dirty="0">
                <a:solidFill>
                  <a:srgbClr val="42607C"/>
                </a:solidFill>
              </a:rPr>
              <a:t>součin </a:t>
            </a:r>
            <a:r>
              <a:rPr lang="cs-CZ" sz="1900" dirty="0" err="1">
                <a:solidFill>
                  <a:srgbClr val="42607C"/>
                </a:solidFill>
              </a:rPr>
              <a:t>multiplik</a:t>
            </a:r>
            <a:r>
              <a:rPr lang="cs-CZ" sz="1900" dirty="0">
                <a:solidFill>
                  <a:srgbClr val="42607C"/>
                </a:solidFill>
              </a:rPr>
              <a:t>. faktoru a </a:t>
            </a:r>
            <a:r>
              <a:rPr lang="cs-CZ" sz="1900" dirty="0" err="1">
                <a:solidFill>
                  <a:srgbClr val="42607C"/>
                </a:solidFill>
              </a:rPr>
              <a:t>prům</a:t>
            </a:r>
            <a:r>
              <a:rPr lang="cs-CZ" sz="1900" dirty="0">
                <a:solidFill>
                  <a:srgbClr val="42607C"/>
                </a:solidFill>
              </a:rPr>
              <a:t>. stresové  </a:t>
            </a:r>
            <a:r>
              <a:rPr lang="cs-CZ" sz="1900" dirty="0" err="1">
                <a:solidFill>
                  <a:srgbClr val="42607C"/>
                </a:solidFill>
              </a:rPr>
              <a:t>VaR</a:t>
            </a:r>
            <a:r>
              <a:rPr lang="cs-CZ" sz="1900" dirty="0">
                <a:solidFill>
                  <a:srgbClr val="42607C"/>
                </a:solidFill>
              </a:rPr>
              <a:t> za </a:t>
            </a:r>
            <a:r>
              <a:rPr lang="cs-CZ" sz="1900" dirty="0" err="1">
                <a:solidFill>
                  <a:srgbClr val="42607C"/>
                </a:solidFill>
              </a:rPr>
              <a:t>předch</a:t>
            </a:r>
            <a:r>
              <a:rPr lang="cs-CZ" sz="1900" dirty="0">
                <a:solidFill>
                  <a:srgbClr val="42607C"/>
                </a:solidFill>
              </a:rPr>
              <a:t>. 60 </a:t>
            </a:r>
            <a:r>
              <a:rPr lang="cs-CZ" sz="1900" dirty="0" err="1">
                <a:solidFill>
                  <a:srgbClr val="42607C"/>
                </a:solidFill>
              </a:rPr>
              <a:t>prac</a:t>
            </a:r>
            <a:r>
              <a:rPr lang="cs-CZ" sz="1900" dirty="0">
                <a:solidFill>
                  <a:srgbClr val="42607C"/>
                </a:solidFill>
              </a:rPr>
              <a:t>. dnů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200" dirty="0" err="1">
                <a:solidFill>
                  <a:srgbClr val="42607C"/>
                </a:solidFill>
              </a:rPr>
              <a:t>multiplik.faktor</a:t>
            </a:r>
            <a:r>
              <a:rPr lang="cs-CZ" sz="2200" dirty="0">
                <a:solidFill>
                  <a:srgbClr val="42607C"/>
                </a:solidFill>
              </a:rPr>
              <a:t> =  3 + plus faktor 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cs-CZ" sz="2200" dirty="0">
                <a:solidFill>
                  <a:srgbClr val="42607C"/>
                </a:solidFill>
              </a:rPr>
              <a:t>   (dle přesnosti zpětného testování)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34312-FFA6-4DE9-AC87-F4641831198C}" type="slidenum">
              <a:rPr lang="fr-FR" smtClean="0"/>
              <a:pPr>
                <a:defRPr/>
              </a:pPr>
              <a:t>40</a:t>
            </a:fld>
            <a:endParaRPr lang="fr-FR"/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200525"/>
            <a:ext cx="4152900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Požadavky na měření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700" dirty="0">
                <a:solidFill>
                  <a:srgbClr val="42607C"/>
                </a:solidFill>
              </a:rPr>
              <a:t>model  přesně zachycuje všechna podstatná cenová rizika</a:t>
            </a:r>
          </a:p>
          <a:p>
            <a:pPr eaLnBrk="1" hangingPunct="1">
              <a:lnSpc>
                <a:spcPct val="80000"/>
              </a:lnSpc>
            </a:pPr>
            <a:r>
              <a:rPr lang="cs-CZ" sz="2700" dirty="0">
                <a:solidFill>
                  <a:srgbClr val="42607C"/>
                </a:solidFill>
              </a:rPr>
              <a:t>model zachycuje v závislosti na míře aktivity banky na příslušných trzích dostatečný počet rizikových faktorů: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>
                <a:solidFill>
                  <a:srgbClr val="42607C"/>
                </a:solidFill>
              </a:rPr>
              <a:t>odpovídajících úrokovým mírám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>
                <a:solidFill>
                  <a:srgbClr val="42607C"/>
                </a:solidFill>
              </a:rPr>
              <a:t>týkajících se zlata a jednotlivých cizích měn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>
                <a:solidFill>
                  <a:srgbClr val="42607C"/>
                </a:solidFill>
              </a:rPr>
              <a:t>alespoň jeden rizikový faktor pro každý z akciových trhů, kde banka drží významnější pozice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>
                <a:solidFill>
                  <a:srgbClr val="42607C"/>
                </a:solidFill>
              </a:rPr>
              <a:t>alespoň jeden rizikový faktor pro každou komoditu, ve které banka drží významnější pozice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dirty="0">
                <a:solidFill>
                  <a:srgbClr val="42607C"/>
                </a:solidFill>
              </a:rPr>
              <a:t>konzervativně hodnotí riziko vznikající z méně likvidních pozic a pozic s omezenou transparentností cen podle realistických tržních scénářů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CEF199-8D5D-4407-BA1A-29F3945D0ED7}" type="slidenum">
              <a:rPr lang="fr-FR" smtClean="0"/>
              <a:pPr>
                <a:defRPr/>
              </a:pPr>
              <a:t>41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Kvalitativní požadavky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600" dirty="0">
                <a:solidFill>
                  <a:srgbClr val="42607C"/>
                </a:solidFill>
              </a:rPr>
              <a:t>model je úzce začleněn do procesu každodenního řízení rizik banky a slouží jako základ pro hlášení rizikových expozic vrcholnému vedení banky</a:t>
            </a:r>
          </a:p>
          <a:p>
            <a:pPr eaLnBrk="1" hangingPunct="1">
              <a:lnSpc>
                <a:spcPct val="80000"/>
              </a:lnSpc>
            </a:pPr>
            <a:r>
              <a:rPr lang="cs-CZ" sz="2600" dirty="0">
                <a:solidFill>
                  <a:srgbClr val="42607C"/>
                </a:solidFill>
              </a:rPr>
              <a:t>útvar řízení rizik nezávislý na útvaru obchodování</a:t>
            </a:r>
          </a:p>
          <a:p>
            <a:pPr eaLnBrk="1" hangingPunct="1">
              <a:lnSpc>
                <a:spcPct val="80000"/>
              </a:lnSpc>
            </a:pPr>
            <a:r>
              <a:rPr lang="cs-CZ" sz="2600" dirty="0">
                <a:solidFill>
                  <a:srgbClr val="42607C"/>
                </a:solidFill>
              </a:rPr>
              <a:t>denní hlášení připravovaná útvarem řízení rizik jsou posuzována vedoucími zaměstnanci, kteří mají pravomoc prosadit jak redukci pozic zaujatých jednotlivými obchodníky, tak i celkové expozice banky</a:t>
            </a:r>
          </a:p>
          <a:p>
            <a:pPr eaLnBrk="1" hangingPunct="1">
              <a:lnSpc>
                <a:spcPct val="80000"/>
              </a:lnSpc>
            </a:pPr>
            <a:r>
              <a:rPr lang="cs-CZ" sz="2600" dirty="0">
                <a:solidFill>
                  <a:srgbClr val="42607C"/>
                </a:solidFill>
              </a:rPr>
              <a:t>požadavky na zaměstnance banky, na vnitřní audit</a:t>
            </a:r>
          </a:p>
          <a:p>
            <a:pPr eaLnBrk="1" hangingPunct="1">
              <a:lnSpc>
                <a:spcPct val="80000"/>
              </a:lnSpc>
            </a:pPr>
            <a:r>
              <a:rPr lang="cs-CZ" sz="2600" dirty="0">
                <a:solidFill>
                  <a:srgbClr val="42607C"/>
                </a:solidFill>
              </a:rPr>
              <a:t>model je dostatečně přesný</a:t>
            </a:r>
          </a:p>
          <a:p>
            <a:pPr eaLnBrk="1" hangingPunct="1">
              <a:lnSpc>
                <a:spcPct val="80000"/>
              </a:lnSpc>
            </a:pPr>
            <a:r>
              <a:rPr lang="cs-CZ" sz="2600" dirty="0">
                <a:solidFill>
                  <a:srgbClr val="42607C"/>
                </a:solidFill>
              </a:rPr>
              <a:t>dostatečně náročné  zátěžové (stresové) testování modelu</a:t>
            </a:r>
          </a:p>
          <a:p>
            <a:pPr eaLnBrk="1" hangingPunct="1">
              <a:lnSpc>
                <a:spcPct val="80000"/>
              </a:lnSpc>
            </a:pPr>
            <a:r>
              <a:rPr lang="cs-CZ" sz="2600" dirty="0">
                <a:solidFill>
                  <a:srgbClr val="42607C"/>
                </a:solidFill>
              </a:rPr>
              <a:t>banka zabezpečí interní validaci modelů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CEF199-8D5D-4407-BA1A-29F3945D0ED7}" type="slidenum">
              <a:rPr lang="fr-FR" smtClean="0"/>
              <a:pPr>
                <a:defRPr/>
              </a:pPr>
              <a:t>42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Stresové testování (1)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testování modelu na daném portfoliu pro určitý stresový scénář vývoje úrokových měr, akciového trhu, měnových kurzů a cen komodit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stresové testy odhadují ztráty za extrémních předpokladů a historických událostí, tj. za podmínek, že jsou základní předpoklady modelů porušeny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100BFC-FA63-4B49-8046-8E0ECF40E808}" type="slidenum">
              <a:rPr lang="fr-FR" smtClean="0"/>
              <a:pPr>
                <a:defRPr/>
              </a:pPr>
              <a:t>43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Stresové testování (2)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stresové testy:</a:t>
            </a:r>
          </a:p>
          <a:p>
            <a:pPr lvl="1" eaLnBrk="1" hangingPunct="1"/>
            <a:r>
              <a:rPr lang="cs-CZ" sz="3200" dirty="0">
                <a:solidFill>
                  <a:srgbClr val="42607C"/>
                </a:solidFill>
              </a:rPr>
              <a:t>dle toho, co prověřují:</a:t>
            </a:r>
          </a:p>
          <a:p>
            <a:pPr lvl="2" eaLnBrk="1" hangingPunct="1"/>
            <a:r>
              <a:rPr lang="cs-CZ" sz="3200" dirty="0">
                <a:solidFill>
                  <a:srgbClr val="42607C"/>
                </a:solidFill>
              </a:rPr>
              <a:t>kvantitativní </a:t>
            </a:r>
          </a:p>
          <a:p>
            <a:pPr lvl="2" eaLnBrk="1" hangingPunct="1"/>
            <a:r>
              <a:rPr lang="cs-CZ" sz="3200" dirty="0">
                <a:solidFill>
                  <a:srgbClr val="42607C"/>
                </a:solidFill>
              </a:rPr>
              <a:t>kvalitativní</a:t>
            </a:r>
          </a:p>
          <a:p>
            <a:pPr lvl="1" eaLnBrk="1" hangingPunct="1"/>
            <a:r>
              <a:rPr lang="cs-CZ" sz="3200" dirty="0">
                <a:solidFill>
                  <a:srgbClr val="42607C"/>
                </a:solidFill>
              </a:rPr>
              <a:t>dle metodologie:</a:t>
            </a:r>
          </a:p>
          <a:p>
            <a:pPr lvl="2" eaLnBrk="1" hangingPunct="1"/>
            <a:r>
              <a:rPr lang="cs-CZ" sz="3200" dirty="0">
                <a:solidFill>
                  <a:srgbClr val="42607C"/>
                </a:solidFill>
              </a:rPr>
              <a:t>analýza citlivosti</a:t>
            </a:r>
          </a:p>
          <a:p>
            <a:pPr lvl="2" eaLnBrk="1" hangingPunct="1"/>
            <a:r>
              <a:rPr lang="cs-CZ" sz="3200" dirty="0">
                <a:solidFill>
                  <a:srgbClr val="42607C"/>
                </a:solidFill>
              </a:rPr>
              <a:t>scénářová analýza</a:t>
            </a:r>
          </a:p>
          <a:p>
            <a:pPr lvl="2" eaLnBrk="1" hangingPunct="1"/>
            <a:r>
              <a:rPr lang="cs-CZ" sz="3200" dirty="0">
                <a:solidFill>
                  <a:srgbClr val="42607C"/>
                </a:solidFill>
              </a:rPr>
              <a:t>analýza nákazy</a:t>
            </a: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9A85FC-EC11-4F32-AB18-CCFC1AC496A2}" type="slidenum">
              <a:rPr lang="fr-FR" smtClean="0"/>
              <a:pPr>
                <a:defRPr/>
              </a:pPr>
              <a:t>44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Stresové testování (3)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postup při stresovém testování: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identifikace hlavních rizik a expozic a formulování otázek o těchto rizicích a expozicích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definice pokrytí a identifikace potřebných a dostupných dat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kalibrace scénářů nebo šoků, které budou aplikovány na data</a:t>
            </a:r>
          </a:p>
          <a:p>
            <a:pPr lvl="2" eaLnBrk="1" hangingPunct="1">
              <a:lnSpc>
                <a:spcPct val="90000"/>
              </a:lnSpc>
            </a:pPr>
            <a:r>
              <a:rPr lang="cs-CZ" dirty="0" err="1">
                <a:solidFill>
                  <a:srgbClr val="42607C"/>
                </a:solidFill>
              </a:rPr>
              <a:t>worst</a:t>
            </a:r>
            <a:r>
              <a:rPr lang="cs-CZ" dirty="0">
                <a:solidFill>
                  <a:srgbClr val="42607C"/>
                </a:solidFill>
              </a:rPr>
              <a:t> – case </a:t>
            </a:r>
            <a:r>
              <a:rPr lang="cs-CZ" dirty="0" err="1">
                <a:solidFill>
                  <a:srgbClr val="42607C"/>
                </a:solidFill>
              </a:rPr>
              <a:t>approach</a:t>
            </a:r>
            <a:r>
              <a:rPr lang="cs-CZ" dirty="0">
                <a:solidFill>
                  <a:srgbClr val="42607C"/>
                </a:solidFill>
              </a:rPr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cs-CZ" dirty="0" err="1">
                <a:solidFill>
                  <a:srgbClr val="42607C"/>
                </a:solidFill>
              </a:rPr>
              <a:t>threshold</a:t>
            </a:r>
            <a:r>
              <a:rPr lang="cs-CZ" dirty="0">
                <a:solidFill>
                  <a:srgbClr val="42607C"/>
                </a:solidFill>
              </a:rPr>
              <a:t> </a:t>
            </a:r>
            <a:r>
              <a:rPr lang="cs-CZ" dirty="0" err="1">
                <a:solidFill>
                  <a:srgbClr val="42607C"/>
                </a:solidFill>
              </a:rPr>
              <a:t>approach</a:t>
            </a:r>
            <a:r>
              <a:rPr lang="cs-CZ" dirty="0">
                <a:solidFill>
                  <a:srgbClr val="42607C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výběr a implementace metodologie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interpretace výsledků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4777C9-81BF-423C-B7C9-9C45030CEDBC}" type="slidenum">
              <a:rPr lang="fr-FR" smtClean="0"/>
              <a:pPr>
                <a:defRPr/>
              </a:pPr>
              <a:t>45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Stresové testování (4)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ČNB vyžaduje, aby banky braly výsledky stresového testování v úvahu při stanovování postupů a limitů pro tržní rizika</a:t>
            </a:r>
          </a:p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banky musí provádět stresové testování minimálně jednou za tři měsíce </a:t>
            </a:r>
          </a:p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výsledky musí být předkládány členům vrcholového vedení odpovědným za řízení rizik</a:t>
            </a:r>
          </a:p>
          <a:p>
            <a:pPr eaLnBrk="1" hangingPunct="1"/>
            <a:endParaRPr lang="cs-CZ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cs-CZ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7EEB13-1390-43B8-81C0-C83A52397095}" type="slidenum">
              <a:rPr lang="fr-FR" smtClean="0"/>
              <a:pPr>
                <a:defRPr/>
              </a:pPr>
              <a:t>46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cs-CZ" sz="4400">
              <a:solidFill>
                <a:srgbClr val="42607C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cs-CZ" sz="4400">
                <a:solidFill>
                  <a:srgbClr val="42607C"/>
                </a:solidFill>
              </a:rPr>
              <a:t>M Ě J T E   S E   H E Z K Y</a:t>
            </a:r>
          </a:p>
          <a:p>
            <a:pPr algn="ctr" eaLnBrk="1" hangingPunct="1">
              <a:buFont typeface="Arial" charset="0"/>
              <a:buNone/>
            </a:pPr>
            <a:r>
              <a:rPr lang="cs-CZ" sz="6000">
                <a:solidFill>
                  <a:srgbClr val="42607C"/>
                </a:solidFill>
                <a:sym typeface="Wingdings" pitchFamily="2" charset="2"/>
              </a:rPr>
              <a:t>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FFF31-25AD-4D53-85D5-674469C1CDF6}" type="slidenum">
              <a:rPr lang="fr-FR" smtClean="0"/>
              <a:pPr>
                <a:defRPr/>
              </a:pPr>
              <a:t>47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Citlivost a jednotlivá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úvěrové riziko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tržní riziko: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úrokové riziko (citlivost úrokové marže, citlivost tržní hodnoty portfolia)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měnové riziko (citlivost korunové hodnoty)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obligace (modifikovaná </a:t>
            </a:r>
            <a:r>
              <a:rPr lang="cs-CZ" dirty="0" err="1">
                <a:solidFill>
                  <a:srgbClr val="42607C"/>
                </a:solidFill>
              </a:rPr>
              <a:t>durace</a:t>
            </a:r>
            <a:r>
              <a:rPr lang="cs-CZ" dirty="0">
                <a:solidFill>
                  <a:srgbClr val="42607C"/>
                </a:solidFill>
              </a:rPr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akcie (beta)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opce (delta)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Relativní citlivost ceny obligace na změnu úrokových sazeb s = 5. Jaká je absolutní citlivost, je-li cena obligace 1.000,- Kč?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5E751E-E8B4-6A27-1D4B-ABB9C183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73380D-29F0-F1B6-0429-62183E5E2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Relativní citlivost ceny obligace na změnu úrokových sazeb, někdy označovaná jako </a:t>
            </a:r>
            <a:r>
              <a:rPr lang="cs-CZ" dirty="0" err="1"/>
              <a:t>duration</a:t>
            </a:r>
            <a:r>
              <a:rPr lang="cs-CZ" dirty="0"/>
              <a:t> (či modifikovaná </a:t>
            </a:r>
            <a:r>
              <a:rPr lang="cs-CZ" dirty="0" err="1"/>
              <a:t>duration</a:t>
            </a:r>
            <a:r>
              <a:rPr lang="cs-CZ" dirty="0"/>
              <a:t>), ukazuje, jak se cena obligace změní v reakci na změnu úrokových sazeb. Absolutní citlivost lze získat následujícím způsobem: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DB8EF6-15C5-AE62-39CC-17FB224D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ED8F7-8785-4C3F-B809-1F8C882A42FC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062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CEC90C-0891-2F84-C113-060ED3F7F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Zástupný obsah 5" descr="Obsah obrázku text, snímek obrazovky, Písmo, algebra&#10;&#10;Popis byl vytvořen automaticky">
            <a:extLst>
              <a:ext uri="{FF2B5EF4-FFF2-40B4-BE49-F238E27FC236}">
                <a16:creationId xmlns:a16="http://schemas.microsoft.com/office/drawing/2014/main" id="{B92ADF4B-1D20-4582-2525-3BAA885528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00808"/>
            <a:ext cx="6271803" cy="2370025"/>
          </a:xfr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E9FE62A-94F8-E120-271A-BDF346D18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ED8F7-8785-4C3F-B809-1F8C882A42FC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pic>
        <p:nvPicPr>
          <p:cNvPr id="8" name="Obrázek 7" descr="Obsah obrázku text, snímek obrazovky, Písmo, algebra&#10;&#10;Popis byl vytvořen automaticky">
            <a:extLst>
              <a:ext uri="{FF2B5EF4-FFF2-40B4-BE49-F238E27FC236}">
                <a16:creationId xmlns:a16="http://schemas.microsoft.com/office/drawing/2014/main" id="{EB9564EE-034F-BB65-5F1E-8364324DB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221088"/>
            <a:ext cx="6431837" cy="170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38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79512" y="1988840"/>
            <a:ext cx="8712968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700" dirty="0">
                <a:solidFill>
                  <a:srgbClr val="42607C"/>
                </a:solidFill>
              </a:rPr>
              <a:t>Vypočítejte absolutní i relativní citlivost korunové hodnoty na změnu devizového kurzu, činí-li částka 10 tisíc EUR a došlo ke změně devizového kurzu z 25 </a:t>
            </a:r>
            <a:r>
              <a:rPr lang="cs-CZ" sz="2700" dirty="0" err="1">
                <a:solidFill>
                  <a:srgbClr val="42607C"/>
                </a:solidFill>
              </a:rPr>
              <a:t>Kč</a:t>
            </a:r>
            <a:r>
              <a:rPr lang="cs-CZ" sz="2700" dirty="0">
                <a:solidFill>
                  <a:srgbClr val="42607C"/>
                </a:solidFill>
              </a:rPr>
              <a:t>/EUR na 26 </a:t>
            </a:r>
            <a:r>
              <a:rPr lang="cs-CZ" sz="2700" dirty="0" err="1">
                <a:solidFill>
                  <a:srgbClr val="42607C"/>
                </a:solidFill>
              </a:rPr>
              <a:t>Kč</a:t>
            </a:r>
            <a:r>
              <a:rPr lang="cs-CZ" sz="2700" dirty="0">
                <a:solidFill>
                  <a:srgbClr val="42607C"/>
                </a:solidFill>
              </a:rPr>
              <a:t>/EUR.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theme/theme1.xml><?xml version="1.0" encoding="utf-8"?>
<a:theme xmlns:a="http://schemas.openxmlformats.org/drawingml/2006/main" name="1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117</Template>
  <TotalTime>4153</TotalTime>
  <Words>1929</Words>
  <Application>Microsoft Office PowerPoint</Application>
  <PresentationFormat>Předvádění na obrazovce (4:3)</PresentationFormat>
  <Paragraphs>305</Paragraphs>
  <Slides>47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47</vt:i4>
      </vt:variant>
    </vt:vector>
  </HeadingPairs>
  <TitlesOfParts>
    <vt:vector size="53" baseType="lpstr">
      <vt:lpstr>Arial</vt:lpstr>
      <vt:lpstr>Calibri</vt:lpstr>
      <vt:lpstr>Tahoma</vt:lpstr>
      <vt:lpstr>Times New Roman</vt:lpstr>
      <vt:lpstr>117</vt:lpstr>
      <vt:lpstr>Rovnice</vt:lpstr>
      <vt:lpstr>Metody měření finančních rizik</vt:lpstr>
      <vt:lpstr>Metody měření rizika</vt:lpstr>
      <vt:lpstr>Citlivost</vt:lpstr>
      <vt:lpstr>Citlivost</vt:lpstr>
      <vt:lpstr>Citlivost a jednotlivá rizika</vt:lpstr>
      <vt:lpstr>Příklad</vt:lpstr>
      <vt:lpstr>Řešení</vt:lpstr>
      <vt:lpstr>Prezentace aplikace PowerPoint</vt:lpstr>
      <vt:lpstr>Příklad</vt:lpstr>
      <vt:lpstr>Prezentace aplikace PowerPoint</vt:lpstr>
      <vt:lpstr>Prezentace aplikace PowerPoint</vt:lpstr>
      <vt:lpstr>Citlivost a kontrola rizika</vt:lpstr>
      <vt:lpstr>Směrodatná odchylka</vt:lpstr>
      <vt:lpstr>Distribuční křivka při normálním rozdělení</vt:lpstr>
      <vt:lpstr>Různé tvary distribuční křivky pro různá rizika</vt:lpstr>
      <vt:lpstr>Směrodatná odchylka, záporná odchylka a výše ztráty</vt:lpstr>
      <vt:lpstr>VaR – Value at Risk</vt:lpstr>
      <vt:lpstr>VaR – Value at Risk</vt:lpstr>
      <vt:lpstr>VaR – Value at Risk</vt:lpstr>
      <vt:lpstr>Absolutní Value at Risk</vt:lpstr>
      <vt:lpstr>Možné interpretace hodnot absolutní Value at Risk</vt:lpstr>
      <vt:lpstr>Relativní a marginální Value at Risk</vt:lpstr>
      <vt:lpstr>Typy potenciálních ztrát banky</vt:lpstr>
      <vt:lpstr>Typy potenciálních ztrát a VaR</vt:lpstr>
      <vt:lpstr>Hladina významnosti</vt:lpstr>
      <vt:lpstr>Metody výpočtu Value at Risk</vt:lpstr>
      <vt:lpstr>Metoda historické simulace</vt:lpstr>
      <vt:lpstr>Neparametrická metoda</vt:lpstr>
      <vt:lpstr>Simulace Monte Carlo</vt:lpstr>
      <vt:lpstr>Výhody a nevýhody simulací</vt:lpstr>
      <vt:lpstr>„Fat tails“ pro úvěrové riziko</vt:lpstr>
      <vt:lpstr>„Fat tails“ pro tržní riziko</vt:lpstr>
      <vt:lpstr>Nedostatky Value at Risk</vt:lpstr>
      <vt:lpstr>Struktura kapitálové přiměřenosti v ČR</vt:lpstr>
      <vt:lpstr>Vnější model (standardní metoda)</vt:lpstr>
      <vt:lpstr>Interní (vlastní) modely</vt:lpstr>
      <vt:lpstr>Obecné požadavky na interní modely</vt:lpstr>
      <vt:lpstr>Výpočet VaR a stresové VaR</vt:lpstr>
      <vt:lpstr>Zpětné testování</vt:lpstr>
      <vt:lpstr>Kapitálový požadavek</vt:lpstr>
      <vt:lpstr>Požadavky na měření rizika</vt:lpstr>
      <vt:lpstr>Kvalitativní požadavky</vt:lpstr>
      <vt:lpstr>Stresové testování (1)</vt:lpstr>
      <vt:lpstr>Stresové testování (2)</vt:lpstr>
      <vt:lpstr>Stresové testování (3)</vt:lpstr>
      <vt:lpstr>Stresové testování (4)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vodova</dc:creator>
  <cp:lastModifiedBy>Roman Hlawiczka</cp:lastModifiedBy>
  <cp:revision>155</cp:revision>
  <dcterms:created xsi:type="dcterms:W3CDTF">2012-07-31T14:19:10Z</dcterms:created>
  <dcterms:modified xsi:type="dcterms:W3CDTF">2023-10-05T19:34:46Z</dcterms:modified>
</cp:coreProperties>
</file>