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4" r:id="rId3"/>
    <p:sldId id="296" r:id="rId4"/>
    <p:sldId id="337" r:id="rId5"/>
    <p:sldId id="298" r:id="rId6"/>
    <p:sldId id="299" r:id="rId7"/>
    <p:sldId id="297" r:id="rId8"/>
    <p:sldId id="300" r:id="rId9"/>
    <p:sldId id="304" r:id="rId10"/>
    <p:sldId id="305" r:id="rId11"/>
    <p:sldId id="307" r:id="rId12"/>
    <p:sldId id="308" r:id="rId13"/>
    <p:sldId id="309" r:id="rId14"/>
    <p:sldId id="338" r:id="rId15"/>
    <p:sldId id="339" r:id="rId16"/>
    <p:sldId id="361" r:id="rId17"/>
    <p:sldId id="340" r:id="rId18"/>
    <p:sldId id="311" r:id="rId19"/>
    <p:sldId id="341" r:id="rId20"/>
    <p:sldId id="342" r:id="rId21"/>
    <p:sldId id="344" r:id="rId22"/>
    <p:sldId id="345" r:id="rId23"/>
    <p:sldId id="347" r:id="rId24"/>
    <p:sldId id="348" r:id="rId25"/>
    <p:sldId id="358" r:id="rId26"/>
    <p:sldId id="359" r:id="rId27"/>
    <p:sldId id="360" r:id="rId28"/>
    <p:sldId id="362" r:id="rId29"/>
    <p:sldId id="349" r:id="rId30"/>
    <p:sldId id="350" r:id="rId31"/>
    <p:sldId id="315" r:id="rId32"/>
    <p:sldId id="318" r:id="rId33"/>
    <p:sldId id="270" r:id="rId34"/>
    <p:sldId id="269" r:id="rId35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34A20E77-A885-4312-BA00-F32CC1590BAC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171BF85-A9E5-4EB0-BA71-6B0247D946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E809BF7B-42E3-4993-963F-5F1EF12E047F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1DB0C1C2-9576-47BA-9266-3EF6979324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CA12-D596-475B-A475-98E3DDC375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6B24C-1779-4A87-AB9C-C250E8412A9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C08B9-1F0D-4F60-8F04-82657381C32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FD55-EF16-4323-B0A3-60543A7DE24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FB1F2-5566-4134-9B4E-BB6A1E6D8CDB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EB34A-8348-40DC-A4E4-0AAF0652E37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A569-6E1B-47B1-90F4-5228CDB8AD03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D8F7-8785-4C3F-B809-1F8C882A42F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E825D-0276-49F9-AA70-9F8A17787DE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262E5-B7EB-4E79-A3A8-E98AC44F346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736A-E228-42DC-A4D6-72F84007668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6421D-7FCE-41D4-9234-F1E280BEF7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FF0D-60C0-4C94-AA40-3A16F7D83D8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B302-E78E-4054-B326-DF04FB27D0D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DB4DE-3C9C-40FC-9ACD-2ED702A5F0F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74332-78C4-4E6D-8280-3571352110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6C4D6-88E2-4677-8E7C-B381D1F4E8F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FECA4-6127-4E73-87D0-7AB38B2E60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E368-AD49-4A6B-9363-B750FF5BA82A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40370-DEB0-4980-B03D-E6CE4E9B6D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DBE8-07C3-48BA-8EBC-673697F00726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849E2-E62A-4F76-965E-016A3C4070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C714B4-3E99-4FD7-8BF5-F26D6AE23E6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4AABD2-7748-4E8A-B1E7-E434B606AEA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export/sites/cnb/cs/legislativa/.galleries/vyhlasky/vyhlaska_163_2014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Tržní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400" dirty="0">
                <a:solidFill>
                  <a:srgbClr val="42607C"/>
                </a:solidFill>
              </a:rPr>
              <a:t>Aktiva citlivá na úrokové sazby činí 200 mld., aktiva úročená fixními sazbami činí 350 mld., pasiva úročená pohyblivými sazbami činí 350 mld. a pasiva s fixními sazbami 200 mld. Vypočtěte podílový gap banky a uveďte, zda je pro banku nevýhodou růst úrokových sazeb nebo jejich pokles. 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2400" dirty="0">
                <a:solidFill>
                  <a:srgbClr val="42607C"/>
                </a:solidFill>
              </a:rPr>
              <a:t>Jak se změní čistý úrokový výnos, pokud úrokové sazby poklesnou o 2 procentní body?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Poskytnuté úvěry banky činí 200 mld., kapitál 10 mld., depozita 190 mld. Úroková sazba úvěrů činí 10 %, úroková sazba depozit činí 8 %. Vzhledem k vývoji na trhu banka musí úrokovou sazbu depozit zvýšit na 9,5 %. Vypočítejte gap a změnu čistého úrokového výnosu.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Výhody a nevýhody gap analýzy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489654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výhody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jednoduchost, přehlednost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umožňuje posoudit i některé trendy ve vývoji bilance banky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vypovídá o výši rizika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ukazuje, kde je nebezpečí ztráty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nevýhody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počítá pouze s účetními hodnotami aktiv a pasiv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nezohledňuje aktivity mimo bilanci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zařazování aktiv a pasiv do jednotlivých časových pásem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Ekonomický model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r>
              <a:rPr lang="cs-CZ" dirty="0">
                <a:solidFill>
                  <a:srgbClr val="42607C"/>
                </a:solidFill>
              </a:rPr>
              <a:t>vyčísluje vliv změn úrokových sazeb na tržní hodnotu kapitálu banky (= tržní hodnota aktiv – tržní hodnota pasiv)</a:t>
            </a:r>
          </a:p>
          <a:p>
            <a:r>
              <a:rPr lang="cs-CZ" dirty="0" err="1">
                <a:solidFill>
                  <a:srgbClr val="42607C"/>
                </a:solidFill>
              </a:rPr>
              <a:t>durace</a:t>
            </a: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graphicFrame>
        <p:nvGraphicFramePr>
          <p:cNvPr id="133124" name="Object 2"/>
          <p:cNvGraphicFramePr>
            <a:graphicFrameLocks noChangeAspect="1"/>
          </p:cNvGraphicFramePr>
          <p:nvPr/>
        </p:nvGraphicFramePr>
        <p:xfrm>
          <a:off x="2786063" y="3571875"/>
          <a:ext cx="3384550" cy="244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028254" imgH="863225" progId="Equation.3">
                  <p:embed/>
                </p:oleObj>
              </mc:Choice>
              <mc:Fallback>
                <p:oleObj name="Rovnice" r:id="rId3" imgW="1028254" imgH="86322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3571875"/>
                        <a:ext cx="3384550" cy="24495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07504" y="1988840"/>
            <a:ext cx="8856984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Banka poskytla úvěr ve výši 1.000 úročený 10 % </a:t>
            </a:r>
            <a:r>
              <a:rPr lang="cs-CZ" sz="2400" dirty="0" err="1">
                <a:solidFill>
                  <a:srgbClr val="42607C"/>
                </a:solidFill>
              </a:rPr>
              <a:t>p.a</a:t>
            </a:r>
            <a:r>
              <a:rPr lang="cs-CZ" sz="2400" dirty="0">
                <a:solidFill>
                  <a:srgbClr val="42607C"/>
                </a:solidFill>
              </a:rPr>
              <a:t>. s dobou splatnosti 5 let. Předpokládejme, že úvěr je splatný najednou v době splatnosti, úroky z úvěru jsou splatné jedenkrát ročně. Vypočtěte </a:t>
            </a:r>
            <a:r>
              <a:rPr lang="cs-CZ" sz="2400" dirty="0" err="1">
                <a:solidFill>
                  <a:srgbClr val="42607C"/>
                </a:solidFill>
              </a:rPr>
              <a:t>duraci</a:t>
            </a:r>
            <a:r>
              <a:rPr lang="cs-CZ" sz="2400" dirty="0">
                <a:solidFill>
                  <a:srgbClr val="42607C"/>
                </a:solidFill>
              </a:rPr>
              <a:t> tohoto úvěru.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Modifikovaná </a:t>
            </a:r>
            <a:r>
              <a:rPr lang="cs-CZ" dirty="0" err="1">
                <a:solidFill>
                  <a:schemeClr val="bg1"/>
                </a:solidFill>
              </a:rPr>
              <a:t>durace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využívá se při stanovování citlivosti ceny daného aktiva na změny úrokových sazeb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graphicFrame>
        <p:nvGraphicFramePr>
          <p:cNvPr id="135172" name="Object 2"/>
          <p:cNvGraphicFramePr>
            <a:graphicFrameLocks noChangeAspect="1"/>
          </p:cNvGraphicFramePr>
          <p:nvPr/>
        </p:nvGraphicFramePr>
        <p:xfrm>
          <a:off x="1043608" y="3140968"/>
          <a:ext cx="2663825" cy="1214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914400" imgH="431800" progId="Equation.3">
                  <p:embed/>
                </p:oleObj>
              </mc:Choice>
              <mc:Fallback>
                <p:oleObj name="Rovnice" r:id="rId3" imgW="9144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140968"/>
                        <a:ext cx="2663825" cy="12144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4" name="Object 3"/>
          <p:cNvGraphicFramePr>
            <a:graphicFrameLocks noChangeAspect="1"/>
          </p:cNvGraphicFramePr>
          <p:nvPr/>
        </p:nvGraphicFramePr>
        <p:xfrm>
          <a:off x="1043608" y="4797152"/>
          <a:ext cx="5092700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1778000" imgH="419100" progId="Equation.3">
                  <p:embed/>
                </p:oleObj>
              </mc:Choice>
              <mc:Fallback>
                <p:oleObj name="Rovnice" r:id="rId5" imgW="17780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797152"/>
                        <a:ext cx="5092700" cy="12017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Citlivost ceny daného aktiva na změnu úrokové sazby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je tím větší, čím menší je velikost kupónové sazby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je větší při poklesu úrokových sazeb než při jejich růstu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je větší u dlouhodobých dluhopisů než u dluhopisů krátkodobých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je vyšší při nižších tržních úrokových mírách než při vyšších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844824"/>
            <a:ext cx="8640960" cy="482453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Vypočítejte modifikovanou </a:t>
            </a:r>
            <a:r>
              <a:rPr lang="cs-CZ" sz="2400" dirty="0" err="1">
                <a:solidFill>
                  <a:srgbClr val="42607C"/>
                </a:solidFill>
              </a:rPr>
              <a:t>duraci</a:t>
            </a:r>
            <a:r>
              <a:rPr lang="cs-CZ" sz="2400" dirty="0">
                <a:solidFill>
                  <a:srgbClr val="42607C"/>
                </a:solidFill>
              </a:rPr>
              <a:t> dluhopisu s nominální hodnotou 100 CZK, kupónem 8 % vypláceným jednou ročně a dobou splatnosti 5 let. Cena dluhopisu při požadovaném výnosu 10 % činí 92,42 CZK. Na základě hodnoty modifikované </a:t>
            </a:r>
            <a:r>
              <a:rPr lang="cs-CZ" sz="2400" dirty="0" err="1">
                <a:solidFill>
                  <a:srgbClr val="42607C"/>
                </a:solidFill>
              </a:rPr>
              <a:t>durace</a:t>
            </a:r>
            <a:r>
              <a:rPr lang="cs-CZ" sz="2400" dirty="0">
                <a:solidFill>
                  <a:srgbClr val="42607C"/>
                </a:solidFill>
              </a:rPr>
              <a:t> určete cenu dluhopisu, dojde-li ke změně požadovaného výnosu na: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lphaLcParenR"/>
              <a:defRPr/>
            </a:pPr>
            <a:r>
              <a:rPr lang="cs-CZ" sz="2000" dirty="0">
                <a:solidFill>
                  <a:srgbClr val="42607C"/>
                </a:solidFill>
              </a:rPr>
              <a:t>9 %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lphaLcParenR"/>
              <a:defRPr/>
            </a:pPr>
            <a:r>
              <a:rPr lang="cs-CZ" sz="2000" dirty="0">
                <a:solidFill>
                  <a:srgbClr val="42607C"/>
                </a:solidFill>
              </a:rPr>
              <a:t>11 %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 err="1">
                <a:solidFill>
                  <a:schemeClr val="bg1"/>
                </a:solidFill>
              </a:rPr>
              <a:t>Durace</a:t>
            </a:r>
            <a:r>
              <a:rPr lang="cs-CZ" dirty="0">
                <a:solidFill>
                  <a:schemeClr val="bg1"/>
                </a:solidFill>
              </a:rPr>
              <a:t> portfolia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sz="3200" dirty="0">
                <a:solidFill>
                  <a:srgbClr val="42607C"/>
                </a:solidFill>
              </a:rPr>
              <a:t>vážený průměr </a:t>
            </a:r>
            <a:r>
              <a:rPr lang="cs-CZ" sz="3200" dirty="0" err="1">
                <a:solidFill>
                  <a:srgbClr val="42607C"/>
                </a:solidFill>
              </a:rPr>
              <a:t>durací</a:t>
            </a:r>
            <a:r>
              <a:rPr lang="cs-CZ" sz="3200" dirty="0">
                <a:solidFill>
                  <a:srgbClr val="42607C"/>
                </a:solidFill>
              </a:rPr>
              <a:t> jednotlivých složek portfolia (D</a:t>
            </a:r>
            <a:r>
              <a:rPr lang="cs-CZ" sz="3200" baseline="-25000" dirty="0">
                <a:solidFill>
                  <a:srgbClr val="42607C"/>
                </a:solidFill>
              </a:rPr>
              <a:t>i</a:t>
            </a:r>
            <a:r>
              <a:rPr lang="cs-CZ" sz="3200" dirty="0">
                <a:solidFill>
                  <a:srgbClr val="42607C"/>
                </a:solidFill>
              </a:rPr>
              <a:t>), kde vahami jsou tržní hodnoty jednotlivých složek portfolia (</a:t>
            </a:r>
            <a:r>
              <a:rPr lang="cs-CZ" sz="3200" dirty="0" err="1">
                <a:solidFill>
                  <a:srgbClr val="42607C"/>
                </a:solidFill>
              </a:rPr>
              <a:t>PV</a:t>
            </a:r>
            <a:r>
              <a:rPr lang="cs-CZ" sz="3200" baseline="-25000" dirty="0" err="1">
                <a:solidFill>
                  <a:srgbClr val="42607C"/>
                </a:solidFill>
              </a:rPr>
              <a:t>i</a:t>
            </a:r>
            <a:r>
              <a:rPr lang="cs-CZ" sz="3200" dirty="0">
                <a:solidFill>
                  <a:srgbClr val="42607C"/>
                </a:solidFill>
              </a:rPr>
              <a:t>)</a:t>
            </a:r>
            <a:endParaRPr lang="en-US" sz="32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graphicFrame>
        <p:nvGraphicFramePr>
          <p:cNvPr id="136196" name="Object 2"/>
          <p:cNvGraphicFramePr>
            <a:graphicFrameLocks noChangeAspect="1"/>
          </p:cNvGraphicFramePr>
          <p:nvPr/>
        </p:nvGraphicFramePr>
        <p:xfrm>
          <a:off x="1835696" y="3501008"/>
          <a:ext cx="3094038" cy="235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040948" imgH="863225" progId="Equation.3">
                  <p:embed/>
                </p:oleObj>
              </mc:Choice>
              <mc:Fallback>
                <p:oleObj name="Rovnice" r:id="rId3" imgW="1040948" imgH="86322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501008"/>
                        <a:ext cx="3094038" cy="23526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Vypočítejte </a:t>
            </a:r>
            <a:r>
              <a:rPr lang="cs-CZ" dirty="0" err="1">
                <a:solidFill>
                  <a:srgbClr val="42607C"/>
                </a:solidFill>
              </a:rPr>
              <a:t>duraci</a:t>
            </a:r>
            <a:r>
              <a:rPr lang="cs-CZ" dirty="0">
                <a:solidFill>
                  <a:srgbClr val="42607C"/>
                </a:solidFill>
              </a:rPr>
              <a:t> portfolia aktiv s následujícím složením:</a:t>
            </a:r>
          </a:p>
        </p:txBody>
      </p:sp>
      <p:graphicFrame>
        <p:nvGraphicFramePr>
          <p:cNvPr id="6" name="Zástupný symbol pro obsah 7"/>
          <p:cNvGraphicFramePr>
            <a:graphicFrameLocks/>
          </p:cNvGraphicFramePr>
          <p:nvPr/>
        </p:nvGraphicFramePr>
        <p:xfrm>
          <a:off x="642938" y="3214688"/>
          <a:ext cx="742955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Aktivum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Tržní hodnota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Durace</a:t>
                      </a:r>
                      <a:endParaRPr lang="cs-CZ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Státní</a:t>
                      </a:r>
                      <a:r>
                        <a:rPr lang="cs-CZ" sz="2400" baseline="0" dirty="0"/>
                        <a:t> dluhopisy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90 mil. Kč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7,49 let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Podnikatelské úvěry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100 mil. Kč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0,60 let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Spotřebitelské úvěry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50 mil. Kč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1,20 let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Hypoteční úvěry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40 mil. Kč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2,25 let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Komunální dluhopisy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20 mil. Kč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1,50 let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Tržní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riziko ztráty banky vyplývající ze změn cen, kurzů a sazeb na finančním trhu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zahrnuje: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úrokové riziko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akciové riziko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měnové riziko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komoditní riziko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Změna tržní hodnoty kapitálu banky v důsledku změny úrok.sazeb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graphicFrame>
        <p:nvGraphicFramePr>
          <p:cNvPr id="139268" name="Object 2"/>
          <p:cNvGraphicFramePr>
            <a:graphicFrameLocks noChangeAspect="1"/>
          </p:cNvGraphicFramePr>
          <p:nvPr/>
        </p:nvGraphicFramePr>
        <p:xfrm>
          <a:off x="1143000" y="2643188"/>
          <a:ext cx="72723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413000" imgH="215900" progId="Equation.3">
                  <p:embed/>
                </p:oleObj>
              </mc:Choice>
              <mc:Fallback>
                <p:oleObj name="Rovnice" r:id="rId3" imgW="24130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43188"/>
                        <a:ext cx="7272338" cy="714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0" name="Object 3"/>
          <p:cNvGraphicFramePr>
            <a:graphicFrameLocks noChangeAspect="1"/>
          </p:cNvGraphicFramePr>
          <p:nvPr/>
        </p:nvGraphicFramePr>
        <p:xfrm>
          <a:off x="1143000" y="4000500"/>
          <a:ext cx="7200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2552400" imgH="215640" progId="Equation.3">
                  <p:embed/>
                </p:oleObj>
              </mc:Choice>
              <mc:Fallback>
                <p:oleObj name="Rovnice" r:id="rId5" imgW="255240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00500"/>
                        <a:ext cx="7200900" cy="720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Dopady změn úrokových sazeb na tržní hodnotu kapitálu banky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graphicFrame>
        <p:nvGraphicFramePr>
          <p:cNvPr id="6" name="Zástupný symbol pro obsah 7"/>
          <p:cNvGraphicFramePr>
            <a:graphicFrameLocks/>
          </p:cNvGraphicFramePr>
          <p:nvPr/>
        </p:nvGraphicFramePr>
        <p:xfrm>
          <a:off x="785813" y="2286000"/>
          <a:ext cx="750099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Je-li </a:t>
                      </a:r>
                      <a:r>
                        <a:rPr lang="cs-CZ" sz="2400" dirty="0" err="1"/>
                        <a:t>durace</a:t>
                      </a:r>
                      <a:r>
                        <a:rPr lang="cs-CZ" sz="2400" dirty="0"/>
                        <a:t> gap: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a úrokové sazby: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pak</a:t>
                      </a:r>
                      <a:r>
                        <a:rPr lang="cs-CZ" sz="2400" baseline="0" dirty="0"/>
                        <a:t> tržní hodnota kapitálu: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Pozitivní, tj. </a:t>
                      </a:r>
                    </a:p>
                    <a:p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A</a:t>
                      </a:r>
                      <a:r>
                        <a:rPr lang="cs-CZ" sz="2400" dirty="0"/>
                        <a:t>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&gt; </a:t>
                      </a:r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klesne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vzroste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Negativní, tj.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A</a:t>
                      </a:r>
                      <a:r>
                        <a:rPr lang="cs-CZ" sz="2400" dirty="0"/>
                        <a:t>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&lt; </a:t>
                      </a:r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L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klesne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vzroste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Nulový,</a:t>
                      </a:r>
                      <a:r>
                        <a:rPr lang="cs-CZ" sz="2400" baseline="0" dirty="0"/>
                        <a:t> tj. </a:t>
                      </a:r>
                      <a:endParaRPr lang="cs-CZ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A</a:t>
                      </a:r>
                      <a:r>
                        <a:rPr lang="cs-CZ" sz="2400" dirty="0"/>
                        <a:t> =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l-GR" sz="2400" dirty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cs-CZ" sz="2400" dirty="0"/>
                        <a:t>PV</a:t>
                      </a:r>
                      <a:r>
                        <a:rPr lang="cs-CZ" sz="2400" baseline="-25000" dirty="0"/>
                        <a:t>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nezmění se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nezmění se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Současná hodnota aktiv banky je 300 mld. Kč, současná hodnota závazků banky je 275 mld. Kč, kapitál banky je 25 mld. Kč. Průměrná doba splatnosti aktiv je 3,047 a průměrná doba splatnosti pasiv je 2,669. Vypočítejte, jak se změní tržní hodnota kapitálu banky, dojde-li k zvýšení úrokové sazby o dva procentní body.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Výhody a nevýhody ekonomického modelu – </a:t>
            </a:r>
            <a:r>
              <a:rPr lang="cs-CZ" dirty="0" err="1">
                <a:solidFill>
                  <a:schemeClr val="bg1"/>
                </a:solidFill>
              </a:rPr>
              <a:t>durace</a:t>
            </a:r>
            <a:r>
              <a:rPr lang="cs-CZ" dirty="0">
                <a:solidFill>
                  <a:schemeClr val="bg1"/>
                </a:solidFill>
              </a:rPr>
              <a:t> gap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výhody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bere v úvahu nejen bilanční hodnotu aktiv a pasiv, ale zahrnuje i mimobilanční položky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bere v úvahu tržní hodnoty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veškeré položky jsou diskontovány jejich budoucím cash </a:t>
            </a:r>
            <a:r>
              <a:rPr lang="cs-CZ" sz="2400" dirty="0" err="1">
                <a:solidFill>
                  <a:srgbClr val="42607C"/>
                </a:solidFill>
              </a:rPr>
              <a:t>flow</a:t>
            </a:r>
            <a:endParaRPr lang="cs-CZ" sz="24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cs-CZ" sz="2400" dirty="0">
                <a:solidFill>
                  <a:srgbClr val="42607C"/>
                </a:solidFill>
                <a:sym typeface="Wingdings" pitchFamily="2" charset="2"/>
              </a:rPr>
              <a:t>→ výsledkem je mnohem komplexnější a přesnější vyjádření rizika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800" dirty="0">
                <a:solidFill>
                  <a:srgbClr val="42607C"/>
                </a:solidFill>
              </a:rPr>
              <a:t>nevýhody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400" dirty="0">
                <a:solidFill>
                  <a:srgbClr val="42607C"/>
                </a:solidFill>
              </a:rPr>
              <a:t>obtížně vyjadřuje hodnotu aktiv nebo cash </a:t>
            </a:r>
            <a:r>
              <a:rPr lang="cs-CZ" sz="2400" dirty="0" err="1">
                <a:solidFill>
                  <a:srgbClr val="42607C"/>
                </a:solidFill>
              </a:rPr>
              <a:t>flow</a:t>
            </a:r>
            <a:r>
              <a:rPr lang="cs-CZ" sz="2400" dirty="0">
                <a:solidFill>
                  <a:srgbClr val="42607C"/>
                </a:solidFill>
              </a:rPr>
              <a:t> bez jednoznačně určené splatnosti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Řízení úrokového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volit splatnost transakcí a způsob úročení (pevnou nebo pohyblivou úrokovou sazbu) na základě očekávání budoucího vývoje úrokových sazeb (např. dle výnosových křivek)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stanovovat limity úrokového rizika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imunizace úrokové marže: 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30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cs-CZ" sz="30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přizpůsobovat strukturu aktiv a pasiv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využívat finanční deriváty k zajištění otevřených pozic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graphicFrame>
        <p:nvGraphicFramePr>
          <p:cNvPr id="114692" name="Object 2"/>
          <p:cNvGraphicFramePr>
            <a:graphicFrameLocks noChangeAspect="1"/>
          </p:cNvGraphicFramePr>
          <p:nvPr/>
        </p:nvGraphicFramePr>
        <p:xfrm>
          <a:off x="1115616" y="4581128"/>
          <a:ext cx="36718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688367" imgH="215806" progId="Equation.3">
                  <p:embed/>
                </p:oleObj>
              </mc:Choice>
              <mc:Fallback>
                <p:oleObj name="Rovnice" r:id="rId3" imgW="1688367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81128"/>
                        <a:ext cx="3671888" cy="5048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Výnosové křivky a očekávání ohledně vývoje úrokových sazeb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68313" y="3860800"/>
            <a:ext cx="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468313" y="5949950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419475" y="5949950"/>
            <a:ext cx="2303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156325" y="5949950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3419475" y="3860800"/>
            <a:ext cx="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6156325" y="3860800"/>
            <a:ext cx="0" cy="2089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" name="AutoShape 10"/>
          <p:cNvSpPr>
            <a:spLocks/>
          </p:cNvSpPr>
          <p:nvPr/>
        </p:nvSpPr>
        <p:spPr bwMode="auto">
          <a:xfrm>
            <a:off x="611188" y="2133600"/>
            <a:ext cx="2160587" cy="896938"/>
          </a:xfrm>
          <a:prstGeom prst="callout2">
            <a:avLst>
              <a:gd name="adj1" fmla="val 12745"/>
              <a:gd name="adj2" fmla="val -3528"/>
              <a:gd name="adj3" fmla="val 12745"/>
              <a:gd name="adj4" fmla="val -4116"/>
              <a:gd name="adj5" fmla="val 108495"/>
              <a:gd name="adj6" fmla="val -6394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dirty="0">
                <a:latin typeface="Tahoma" pitchFamily="34" charset="0"/>
              </a:rPr>
              <a:t>Normální křivka (oček.růst </a:t>
            </a:r>
            <a:r>
              <a:rPr lang="cs-CZ" dirty="0" err="1">
                <a:latin typeface="Tahoma" pitchFamily="34" charset="0"/>
              </a:rPr>
              <a:t>úr.sazeb</a:t>
            </a:r>
            <a:r>
              <a:rPr lang="cs-CZ" dirty="0">
                <a:latin typeface="Tahoma" pitchFamily="34" charset="0"/>
              </a:rPr>
              <a:t>)</a:t>
            </a:r>
          </a:p>
        </p:txBody>
      </p:sp>
      <p:sp>
        <p:nvSpPr>
          <p:cNvPr id="14" name="AutoShape 11"/>
          <p:cNvSpPr>
            <a:spLocks/>
          </p:cNvSpPr>
          <p:nvPr/>
        </p:nvSpPr>
        <p:spPr bwMode="auto">
          <a:xfrm>
            <a:off x="3563938" y="2133600"/>
            <a:ext cx="2160587" cy="896938"/>
          </a:xfrm>
          <a:prstGeom prst="callout2">
            <a:avLst>
              <a:gd name="adj1" fmla="val 12745"/>
              <a:gd name="adj2" fmla="val -3528"/>
              <a:gd name="adj3" fmla="val 12745"/>
              <a:gd name="adj4" fmla="val -30051"/>
              <a:gd name="adj5" fmla="val 132565"/>
              <a:gd name="adj6" fmla="val -13306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dirty="0">
                <a:latin typeface="Tahoma" pitchFamily="34" charset="0"/>
              </a:rPr>
              <a:t>Inverzní křivka (oček.pokles </a:t>
            </a:r>
            <a:r>
              <a:rPr lang="cs-CZ" dirty="0" err="1">
                <a:latin typeface="Tahoma" pitchFamily="34" charset="0"/>
              </a:rPr>
              <a:t>úr.sazeb</a:t>
            </a:r>
            <a:r>
              <a:rPr lang="cs-CZ" dirty="0">
                <a:latin typeface="Tahoma" pitchFamily="34" charset="0"/>
              </a:rPr>
              <a:t>)</a:t>
            </a:r>
          </a:p>
        </p:txBody>
      </p:sp>
      <p:sp>
        <p:nvSpPr>
          <p:cNvPr id="15" name="AutoShape 12"/>
          <p:cNvSpPr>
            <a:spLocks/>
          </p:cNvSpPr>
          <p:nvPr/>
        </p:nvSpPr>
        <p:spPr bwMode="auto">
          <a:xfrm>
            <a:off x="6300788" y="2133600"/>
            <a:ext cx="2160587" cy="896938"/>
          </a:xfrm>
          <a:prstGeom prst="callout2">
            <a:avLst>
              <a:gd name="adj1" fmla="val 12745"/>
              <a:gd name="adj2" fmla="val -3528"/>
              <a:gd name="adj3" fmla="val 12745"/>
              <a:gd name="adj4" fmla="val -56060"/>
              <a:gd name="adj5" fmla="val 132565"/>
              <a:gd name="adj6" fmla="val -259736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dirty="0">
                <a:latin typeface="Tahoma" pitchFamily="34" charset="0"/>
              </a:rPr>
              <a:t>Očekává se nejprve růst,potom pokles </a:t>
            </a:r>
            <a:r>
              <a:rPr lang="cs-CZ" dirty="0" err="1">
                <a:latin typeface="Tahoma" pitchFamily="34" charset="0"/>
              </a:rPr>
              <a:t>úr.sazeb</a:t>
            </a:r>
            <a:endParaRPr lang="cs-CZ" dirty="0">
              <a:latin typeface="Tahoma" pitchFamily="34" charset="0"/>
            </a:endParaRPr>
          </a:p>
        </p:txBody>
      </p:sp>
      <p:sp>
        <p:nvSpPr>
          <p:cNvPr id="16" name="AutoShape 13"/>
          <p:cNvSpPr>
            <a:spLocks/>
          </p:cNvSpPr>
          <p:nvPr/>
        </p:nvSpPr>
        <p:spPr bwMode="auto">
          <a:xfrm>
            <a:off x="179388" y="4005263"/>
            <a:ext cx="215900" cy="609600"/>
          </a:xfrm>
          <a:prstGeom prst="accentCallout1">
            <a:avLst>
              <a:gd name="adj1" fmla="val 18750"/>
              <a:gd name="adj2" fmla="val -35296"/>
              <a:gd name="adj3" fmla="val 112500"/>
              <a:gd name="adj4" fmla="val -9558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r</a:t>
            </a:r>
          </a:p>
        </p:txBody>
      </p:sp>
      <p:sp>
        <p:nvSpPr>
          <p:cNvPr id="17" name="AutoShape 14"/>
          <p:cNvSpPr>
            <a:spLocks/>
          </p:cNvSpPr>
          <p:nvPr/>
        </p:nvSpPr>
        <p:spPr bwMode="auto">
          <a:xfrm>
            <a:off x="3059113" y="4005263"/>
            <a:ext cx="215900" cy="609600"/>
          </a:xfrm>
          <a:prstGeom prst="accentCallout1">
            <a:avLst>
              <a:gd name="adj1" fmla="val 18750"/>
              <a:gd name="adj2" fmla="val -35296"/>
              <a:gd name="adj3" fmla="val 147917"/>
              <a:gd name="adj4" fmla="val -1329412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r</a:t>
            </a:r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>
            <a:off x="2411413" y="6092825"/>
            <a:ext cx="936625" cy="754063"/>
          </a:xfrm>
          <a:prstGeom prst="callout1">
            <a:avLst>
              <a:gd name="adj1" fmla="val 15157"/>
              <a:gd name="adj2" fmla="val -8134"/>
              <a:gd name="adj3" fmla="val 110106"/>
              <a:gd name="adj4" fmla="val -14407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t</a:t>
            </a:r>
          </a:p>
        </p:txBody>
      </p:sp>
      <p:sp>
        <p:nvSpPr>
          <p:cNvPr id="19" name="AutoShape 17"/>
          <p:cNvSpPr>
            <a:spLocks/>
          </p:cNvSpPr>
          <p:nvPr/>
        </p:nvSpPr>
        <p:spPr bwMode="auto">
          <a:xfrm>
            <a:off x="5076825" y="6092825"/>
            <a:ext cx="1081088" cy="765175"/>
          </a:xfrm>
          <a:prstGeom prst="callout1">
            <a:avLst>
              <a:gd name="adj1" fmla="val 14940"/>
              <a:gd name="adj2" fmla="val -7046"/>
              <a:gd name="adj3" fmla="val 136722"/>
              <a:gd name="adj4" fmla="val -23906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t</a:t>
            </a:r>
          </a:p>
        </p:txBody>
      </p:sp>
      <p:sp>
        <p:nvSpPr>
          <p:cNvPr id="20" name="AutoShape 18"/>
          <p:cNvSpPr>
            <a:spLocks/>
          </p:cNvSpPr>
          <p:nvPr/>
        </p:nvSpPr>
        <p:spPr bwMode="auto">
          <a:xfrm>
            <a:off x="7812088" y="6092825"/>
            <a:ext cx="1081087" cy="765175"/>
          </a:xfrm>
          <a:prstGeom prst="callout1">
            <a:avLst>
              <a:gd name="adj1" fmla="val 14940"/>
              <a:gd name="adj2" fmla="val -7046"/>
              <a:gd name="adj3" fmla="val 164940"/>
              <a:gd name="adj4" fmla="val -472102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>
                <a:latin typeface="Tahoma" pitchFamily="34" charset="0"/>
              </a:rPr>
              <a:t>t</a:t>
            </a:r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468313" y="4340225"/>
            <a:ext cx="2246312" cy="1536700"/>
          </a:xfrm>
          <a:custGeom>
            <a:avLst/>
            <a:gdLst>
              <a:gd name="T0" fmla="*/ 0 w 1415"/>
              <a:gd name="T1" fmla="*/ 2147483647 h 968"/>
              <a:gd name="T2" fmla="*/ 2147483647 w 1415"/>
              <a:gd name="T3" fmla="*/ 2147483647 h 968"/>
              <a:gd name="T4" fmla="*/ 2147483647 w 1415"/>
              <a:gd name="T5" fmla="*/ 2147483647 h 968"/>
              <a:gd name="T6" fmla="*/ 2147483647 w 1415"/>
              <a:gd name="T7" fmla="*/ 2147483647 h 968"/>
              <a:gd name="T8" fmla="*/ 2147483647 w 1415"/>
              <a:gd name="T9" fmla="*/ 2147483647 h 968"/>
              <a:gd name="T10" fmla="*/ 2147483647 w 1415"/>
              <a:gd name="T11" fmla="*/ 0 h 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15"/>
              <a:gd name="T19" fmla="*/ 0 h 968"/>
              <a:gd name="T20" fmla="*/ 1415 w 1415"/>
              <a:gd name="T21" fmla="*/ 968 h 9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15" h="968">
                <a:moveTo>
                  <a:pt x="0" y="968"/>
                </a:moveTo>
                <a:cubicBezTo>
                  <a:pt x="31" y="913"/>
                  <a:pt x="120" y="731"/>
                  <a:pt x="185" y="635"/>
                </a:cubicBezTo>
                <a:cubicBezTo>
                  <a:pt x="250" y="539"/>
                  <a:pt x="300" y="470"/>
                  <a:pt x="391" y="393"/>
                </a:cubicBezTo>
                <a:cubicBezTo>
                  <a:pt x="482" y="316"/>
                  <a:pt x="615" y="232"/>
                  <a:pt x="729" y="173"/>
                </a:cubicBezTo>
                <a:cubicBezTo>
                  <a:pt x="843" y="114"/>
                  <a:pt x="962" y="65"/>
                  <a:pt x="1076" y="36"/>
                </a:cubicBezTo>
                <a:cubicBezTo>
                  <a:pt x="1190" y="7"/>
                  <a:pt x="1345" y="7"/>
                  <a:pt x="1415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3492500" y="4076700"/>
            <a:ext cx="1892300" cy="1584325"/>
          </a:xfrm>
          <a:custGeom>
            <a:avLst/>
            <a:gdLst>
              <a:gd name="T0" fmla="*/ 0 w 1192"/>
              <a:gd name="T1" fmla="*/ 0 h 998"/>
              <a:gd name="T2" fmla="*/ 2147483647 w 1192"/>
              <a:gd name="T3" fmla="*/ 2147483647 h 998"/>
              <a:gd name="T4" fmla="*/ 2147483647 w 1192"/>
              <a:gd name="T5" fmla="*/ 2147483647 h 998"/>
              <a:gd name="T6" fmla="*/ 2147483647 w 1192"/>
              <a:gd name="T7" fmla="*/ 2147483647 h 998"/>
              <a:gd name="T8" fmla="*/ 2147483647 w 1192"/>
              <a:gd name="T9" fmla="*/ 2147483647 h 998"/>
              <a:gd name="T10" fmla="*/ 2147483647 w 1192"/>
              <a:gd name="T11" fmla="*/ 2147483647 h 9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92"/>
              <a:gd name="T19" fmla="*/ 0 h 998"/>
              <a:gd name="T20" fmla="*/ 1192 w 1192"/>
              <a:gd name="T21" fmla="*/ 998 h 9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92" h="998">
                <a:moveTo>
                  <a:pt x="0" y="0"/>
                </a:moveTo>
                <a:cubicBezTo>
                  <a:pt x="8" y="53"/>
                  <a:pt x="11" y="223"/>
                  <a:pt x="49" y="321"/>
                </a:cubicBezTo>
                <a:cubicBezTo>
                  <a:pt x="87" y="419"/>
                  <a:pt x="153" y="509"/>
                  <a:pt x="226" y="590"/>
                </a:cubicBezTo>
                <a:cubicBezTo>
                  <a:pt x="299" y="671"/>
                  <a:pt x="393" y="747"/>
                  <a:pt x="488" y="806"/>
                </a:cubicBezTo>
                <a:cubicBezTo>
                  <a:pt x="583" y="865"/>
                  <a:pt x="682" y="911"/>
                  <a:pt x="799" y="943"/>
                </a:cubicBezTo>
                <a:cubicBezTo>
                  <a:pt x="916" y="975"/>
                  <a:pt x="1110" y="987"/>
                  <a:pt x="1192" y="998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6300788" y="4173538"/>
            <a:ext cx="2087562" cy="1271587"/>
          </a:xfrm>
          <a:custGeom>
            <a:avLst/>
            <a:gdLst>
              <a:gd name="T0" fmla="*/ 0 w 1315"/>
              <a:gd name="T1" fmla="*/ 2147483647 h 801"/>
              <a:gd name="T2" fmla="*/ 2147483647 w 1315"/>
              <a:gd name="T3" fmla="*/ 2147483647 h 801"/>
              <a:gd name="T4" fmla="*/ 2147483647 w 1315"/>
              <a:gd name="T5" fmla="*/ 2147483647 h 801"/>
              <a:gd name="T6" fmla="*/ 2147483647 w 1315"/>
              <a:gd name="T7" fmla="*/ 2147483647 h 801"/>
              <a:gd name="T8" fmla="*/ 2147483647 w 1315"/>
              <a:gd name="T9" fmla="*/ 2147483647 h 801"/>
              <a:gd name="T10" fmla="*/ 2147483647 w 1315"/>
              <a:gd name="T11" fmla="*/ 2147483647 h 801"/>
              <a:gd name="T12" fmla="*/ 2147483647 w 1315"/>
              <a:gd name="T13" fmla="*/ 2147483647 h 8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15"/>
              <a:gd name="T22" fmla="*/ 0 h 801"/>
              <a:gd name="T23" fmla="*/ 1315 w 1315"/>
              <a:gd name="T24" fmla="*/ 801 h 8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15" h="801">
                <a:moveTo>
                  <a:pt x="0" y="529"/>
                </a:moveTo>
                <a:cubicBezTo>
                  <a:pt x="18" y="434"/>
                  <a:pt x="37" y="340"/>
                  <a:pt x="90" y="257"/>
                </a:cubicBezTo>
                <a:cubicBezTo>
                  <a:pt x="143" y="174"/>
                  <a:pt x="241" y="60"/>
                  <a:pt x="317" y="30"/>
                </a:cubicBezTo>
                <a:cubicBezTo>
                  <a:pt x="393" y="0"/>
                  <a:pt x="468" y="15"/>
                  <a:pt x="544" y="75"/>
                </a:cubicBezTo>
                <a:cubicBezTo>
                  <a:pt x="620" y="135"/>
                  <a:pt x="688" y="287"/>
                  <a:pt x="771" y="393"/>
                </a:cubicBezTo>
                <a:cubicBezTo>
                  <a:pt x="854" y="499"/>
                  <a:pt x="952" y="642"/>
                  <a:pt x="1043" y="710"/>
                </a:cubicBezTo>
                <a:cubicBezTo>
                  <a:pt x="1134" y="778"/>
                  <a:pt x="1277" y="786"/>
                  <a:pt x="1315" y="801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2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Úrokové deriváty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700" dirty="0">
                <a:solidFill>
                  <a:srgbClr val="42607C"/>
                </a:solidFill>
              </a:rPr>
              <a:t>FRA – </a:t>
            </a:r>
            <a:r>
              <a:rPr lang="cs-CZ" sz="2700" dirty="0" err="1">
                <a:solidFill>
                  <a:srgbClr val="42607C"/>
                </a:solidFill>
              </a:rPr>
              <a:t>forward</a:t>
            </a:r>
            <a:r>
              <a:rPr lang="cs-CZ" sz="2700" dirty="0">
                <a:solidFill>
                  <a:srgbClr val="42607C"/>
                </a:solidFill>
              </a:rPr>
              <a:t> </a:t>
            </a:r>
            <a:r>
              <a:rPr lang="cs-CZ" sz="2700" dirty="0" err="1">
                <a:solidFill>
                  <a:srgbClr val="42607C"/>
                </a:solidFill>
              </a:rPr>
              <a:t>rate</a:t>
            </a:r>
            <a:r>
              <a:rPr lang="cs-CZ" sz="2700" dirty="0">
                <a:solidFill>
                  <a:srgbClr val="42607C"/>
                </a:solidFill>
              </a:rPr>
              <a:t> </a:t>
            </a:r>
            <a:r>
              <a:rPr lang="cs-CZ" sz="2700" dirty="0" err="1">
                <a:solidFill>
                  <a:srgbClr val="42607C"/>
                </a:solidFill>
              </a:rPr>
              <a:t>agreement</a:t>
            </a:r>
            <a:endParaRPr lang="cs-CZ" sz="27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dohoda o termínové úrokové sazbě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700" dirty="0" err="1">
                <a:solidFill>
                  <a:srgbClr val="42607C"/>
                </a:solidFill>
              </a:rPr>
              <a:t>futures</a:t>
            </a:r>
            <a:r>
              <a:rPr lang="cs-CZ" sz="2700" dirty="0">
                <a:solidFill>
                  <a:srgbClr val="42607C"/>
                </a:solidFill>
              </a:rPr>
              <a:t> kontrakty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standardizované, obchodované na specializovaných termínových burzách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700" dirty="0">
                <a:solidFill>
                  <a:srgbClr val="42607C"/>
                </a:solidFill>
              </a:rPr>
              <a:t>opce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 err="1">
                <a:solidFill>
                  <a:srgbClr val="42607C"/>
                </a:solidFill>
              </a:rPr>
              <a:t>interest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rate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cap</a:t>
            </a:r>
            <a:r>
              <a:rPr lang="cs-CZ" sz="2300" dirty="0">
                <a:solidFill>
                  <a:srgbClr val="42607C"/>
                </a:solidFill>
              </a:rPr>
              <a:t> – garantuje maximální výši úrokové sazby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 err="1">
                <a:solidFill>
                  <a:srgbClr val="42607C"/>
                </a:solidFill>
              </a:rPr>
              <a:t>interest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rate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floor</a:t>
            </a:r>
            <a:r>
              <a:rPr lang="cs-CZ" sz="2300" dirty="0">
                <a:solidFill>
                  <a:srgbClr val="42607C"/>
                </a:solidFill>
              </a:rPr>
              <a:t> – garantuje minimální výši úrokové sazby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 err="1">
                <a:solidFill>
                  <a:srgbClr val="42607C"/>
                </a:solidFill>
              </a:rPr>
              <a:t>interest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rate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collar</a:t>
            </a:r>
            <a:r>
              <a:rPr lang="cs-CZ" sz="2300" dirty="0">
                <a:solidFill>
                  <a:srgbClr val="42607C"/>
                </a:solidFill>
              </a:rPr>
              <a:t> – kombinace </a:t>
            </a:r>
            <a:r>
              <a:rPr lang="cs-CZ" sz="2300" dirty="0" err="1">
                <a:solidFill>
                  <a:srgbClr val="42607C"/>
                </a:solidFill>
              </a:rPr>
              <a:t>cap</a:t>
            </a:r>
            <a:r>
              <a:rPr lang="cs-CZ" sz="2300" dirty="0">
                <a:solidFill>
                  <a:srgbClr val="42607C"/>
                </a:solidFill>
              </a:rPr>
              <a:t> a </a:t>
            </a:r>
            <a:r>
              <a:rPr lang="cs-CZ" sz="2300" dirty="0" err="1">
                <a:solidFill>
                  <a:srgbClr val="42607C"/>
                </a:solidFill>
              </a:rPr>
              <a:t>floor</a:t>
            </a:r>
            <a:r>
              <a:rPr lang="cs-CZ" sz="2300" dirty="0">
                <a:solidFill>
                  <a:srgbClr val="42607C"/>
                </a:solidFill>
              </a:rPr>
              <a:t> (je stanoveno pásmo, ve kterém se budoucí úroková sazba může pohybovat)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700" dirty="0">
                <a:solidFill>
                  <a:srgbClr val="42607C"/>
                </a:solidFill>
              </a:rPr>
              <a:t>swapy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kombinace 2 nebo více </a:t>
            </a:r>
            <a:r>
              <a:rPr lang="cs-CZ" sz="2300" dirty="0" err="1">
                <a:solidFill>
                  <a:srgbClr val="42607C"/>
                </a:solidFill>
              </a:rPr>
              <a:t>forwardů</a:t>
            </a:r>
            <a:r>
              <a:rPr lang="cs-CZ" sz="2300" dirty="0">
                <a:solidFill>
                  <a:srgbClr val="42607C"/>
                </a:solidFill>
              </a:rPr>
              <a:t>, navzájem smluvně svázaných, s periodickým plněním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395536" y="6237312"/>
            <a:ext cx="83529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600" dirty="0">
                <a:latin typeface="+mn-lt"/>
              </a:rPr>
              <a:t>https://www.bis.org/statistics/about_derivatives_stats.htm</a:t>
            </a:r>
            <a:endParaRPr lang="pt-BR" sz="1600" dirty="0">
              <a:latin typeface="+mn-lt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54BFB2DB-C35A-4CD1-A986-FE3F82DF45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54" b="-11854"/>
          <a:stretch/>
        </p:blipFill>
        <p:spPr>
          <a:xfrm>
            <a:off x="0" y="1476000"/>
            <a:ext cx="9144000" cy="5334000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A6AC4E47-156A-48AD-B52A-346EEC94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bg1"/>
                </a:solidFill>
              </a:rPr>
              <a:t>OTC derivatives notional amount outstanding by risk category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404290" y="6443035"/>
            <a:ext cx="83529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600" dirty="0">
                <a:latin typeface="+mn-lt"/>
              </a:rPr>
              <a:t>https://stats.bis.org/statx/srs/table/d7</a:t>
            </a:r>
            <a:endParaRPr lang="pt-BR" sz="1600" dirty="0">
              <a:latin typeface="+mn-lt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3EA8EF1-DE94-47BE-9BBA-3DB459C61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42" y="76411"/>
            <a:ext cx="8649715" cy="6425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Regulace tržního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000" dirty="0">
                <a:solidFill>
                  <a:srgbClr val="42607C"/>
                </a:solidFill>
              </a:rPr>
              <a:t>Vyhláška ČNB č. 163/2014 Sb., o výkonu činnosti bank, spořitelních a úvěrních družstev a obchodníků s cennými papíry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700" dirty="0">
                <a:solidFill>
                  <a:srgbClr val="42607C"/>
                </a:solidFill>
              </a:rPr>
              <a:t>systém měření a sledování tržního rizika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400" dirty="0">
                <a:solidFill>
                  <a:srgbClr val="42607C"/>
                </a:solidFill>
              </a:rPr>
              <a:t>je přiměřený povaze, rozsahu a složitosti činností, podchytí všechny významné zdroje tržního rizika, umožňuje vyhodnotit dopad změn v tržních sazbách a kurzech na výnosy, náklady, hodnotu aktiv, dluhů a podrozvahových položek, umožňuje včasné, přesné a úplné zaznamenávání transakcí a jejich správné ocenění</a:t>
            </a:r>
            <a:endParaRPr lang="cs-CZ" sz="1300" dirty="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700" dirty="0">
                <a:solidFill>
                  <a:srgbClr val="42607C"/>
                </a:solidFill>
              </a:rPr>
              <a:t>limity pro řízení tržního rizika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400" dirty="0">
                <a:solidFill>
                  <a:srgbClr val="42607C"/>
                </a:solidFill>
              </a:rPr>
              <a:t>zavést a udržovat soustavu limitů a postupy pro jejich využívání a dodržování; při stanovování limitů zohlednit jak pozice vyplývající z denního obchodování, tak pozice vyplývající z celkové struktury aktiv, dluhů a podrozvahových položek; zajistit přiměřenost soustavy limitů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700" dirty="0">
                <a:solidFill>
                  <a:srgbClr val="42607C"/>
                </a:solidFill>
              </a:rPr>
              <a:t>stresové testování tržního rizika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400" dirty="0">
                <a:solidFill>
                  <a:srgbClr val="42607C"/>
                </a:solidFill>
              </a:rPr>
              <a:t>pro posouzení dopadů mimořádně nepříznivých tržních podmínek; při tvorbě stresových scénářů zohlednit rizikový profil banky v oblasti tržního rizika a faktory, vůči jejichž změně je nebo by mohla být nejzranitelnější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400" dirty="0">
                <a:solidFill>
                  <a:srgbClr val="42607C"/>
                </a:solidFill>
              </a:rPr>
              <a:t>pravidelně provádět stresové testování a prověřovat platnost předpokladů stresových scénářů; výsledky testování předkládat osobám ve vrcholném vedení banky</a:t>
            </a:r>
          </a:p>
          <a:p>
            <a:pPr eaLnBrk="1" hangingPunct="1"/>
            <a:r>
              <a:rPr lang="cs-CZ" sz="2000" b="1" dirty="0">
                <a:solidFill>
                  <a:srgbClr val="FF0000"/>
                </a:solidFill>
              </a:rPr>
              <a:t>ÚKOL: Povinně prostudovat Přílohu č. 4 Vyhlášky: </a:t>
            </a:r>
          </a:p>
          <a:p>
            <a:pPr eaLnBrk="1" hangingPunct="1">
              <a:buNone/>
            </a:pPr>
            <a:r>
              <a:rPr lang="cs-CZ" sz="2000" dirty="0">
                <a:solidFill>
                  <a:srgbClr val="42607C"/>
                </a:solidFill>
                <a:hlinkClick r:id="rId3"/>
              </a:rPr>
              <a:t>https://www.cnb.cz/export/sites/cnb/cs/legislativa/.galleries/vyhlasky/vyhlaska_163_2014.pdf</a:t>
            </a:r>
            <a:endParaRPr lang="cs-CZ" sz="20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Úrokové 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riziko ztráty banky v důsledku nepříznivého vývoje úrokových sazeb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závisí na: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vývoji úrokových sazeb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600" dirty="0">
                <a:solidFill>
                  <a:srgbClr val="42607C"/>
                </a:solidFill>
              </a:rPr>
              <a:t>úrokové struktuře aktiv a pasiv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aktiva a pasiva citlivá na změnu úrokových sazeb (RSA, RSL = </a:t>
            </a:r>
            <a:r>
              <a:rPr lang="cs-CZ" sz="2300" dirty="0" err="1">
                <a:solidFill>
                  <a:srgbClr val="42607C"/>
                </a:solidFill>
              </a:rPr>
              <a:t>rate</a:t>
            </a:r>
            <a:r>
              <a:rPr lang="cs-CZ" sz="2300" dirty="0">
                <a:solidFill>
                  <a:srgbClr val="42607C"/>
                </a:solidFill>
              </a:rPr>
              <a:t> sensitive </a:t>
            </a:r>
            <a:r>
              <a:rPr lang="cs-CZ" sz="2300" dirty="0" err="1">
                <a:solidFill>
                  <a:srgbClr val="42607C"/>
                </a:solidFill>
              </a:rPr>
              <a:t>assets</a:t>
            </a:r>
            <a:r>
              <a:rPr lang="cs-CZ" sz="2300" dirty="0">
                <a:solidFill>
                  <a:srgbClr val="42607C"/>
                </a:solidFill>
              </a:rPr>
              <a:t>, </a:t>
            </a:r>
            <a:r>
              <a:rPr lang="cs-CZ" sz="2300" dirty="0" err="1">
                <a:solidFill>
                  <a:srgbClr val="42607C"/>
                </a:solidFill>
              </a:rPr>
              <a:t>liabilities</a:t>
            </a:r>
            <a:r>
              <a:rPr lang="cs-CZ" sz="2300" dirty="0">
                <a:solidFill>
                  <a:srgbClr val="42607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aktiva a pasiva s fixními úrokovými sazbami (FRA, FRL = </a:t>
            </a:r>
            <a:r>
              <a:rPr lang="cs-CZ" sz="2300" dirty="0" err="1">
                <a:solidFill>
                  <a:srgbClr val="42607C"/>
                </a:solidFill>
              </a:rPr>
              <a:t>fixed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rate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  <a:r>
              <a:rPr lang="cs-CZ" sz="2300" dirty="0" err="1">
                <a:solidFill>
                  <a:srgbClr val="42607C"/>
                </a:solidFill>
              </a:rPr>
              <a:t>assets</a:t>
            </a:r>
            <a:r>
              <a:rPr lang="cs-CZ" sz="2300" dirty="0">
                <a:solidFill>
                  <a:srgbClr val="42607C"/>
                </a:solidFill>
              </a:rPr>
              <a:t>, </a:t>
            </a:r>
            <a:r>
              <a:rPr lang="cs-CZ" sz="2300" dirty="0" err="1">
                <a:solidFill>
                  <a:srgbClr val="42607C"/>
                </a:solidFill>
              </a:rPr>
              <a:t>liabilities</a:t>
            </a:r>
            <a:r>
              <a:rPr lang="cs-CZ" sz="2300" dirty="0">
                <a:solidFill>
                  <a:srgbClr val="42607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rgbClr val="42607C"/>
                </a:solidFill>
              </a:rPr>
              <a:t>s úrokovou strukturu aktiv a pasiv lze pracovat na: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omezování úrokového rizika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dosahování vyššího zisku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Doplňte zjednodušenou gapovou zprávu banky: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graphicFrame>
        <p:nvGraphicFramePr>
          <p:cNvPr id="5" name="Group 241"/>
          <p:cNvGraphicFramePr>
            <a:graphicFrameLocks/>
          </p:cNvGraphicFramePr>
          <p:nvPr/>
        </p:nvGraphicFramePr>
        <p:xfrm>
          <a:off x="571500" y="3000375"/>
          <a:ext cx="8229598" cy="2286000"/>
        </p:xfrm>
        <a:graphic>
          <a:graphicData uri="http://schemas.openxmlformats.org/drawingml/2006/table">
            <a:tbl>
              <a:tblPr/>
              <a:tblGrid>
                <a:gridCol w="3730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5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5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51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Období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Aktiva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Pasiva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Periodický gap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Kumulativní gap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>
                <a:solidFill>
                  <a:srgbClr val="42607C"/>
                </a:solidFill>
              </a:rPr>
              <a:t>Banka má následující strukturu aktiv a pasiv: úrokově citlivá aktiva ve výši 40 mld., úrokově necitlivá aktiva ve výši 60 mld., úrokově citlivá pasíva ve výši 30 mld. a úrokově necitlivá pasíva ve výši 40 mld. Jak se změní čistý úrokový výnos banky, pokud úrokové sazby z depozit vzrostou o 0,5 procentního bodu a úrokové sazby z úvěrů o jeden procentní bod?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07504" y="1844825"/>
            <a:ext cx="9036496" cy="2088232"/>
          </a:xfrm>
        </p:spPr>
        <p:txBody>
          <a:bodyPr/>
          <a:lstStyle/>
          <a:p>
            <a:pPr eaLnBrk="1" hangingPunct="1"/>
            <a:r>
              <a:rPr lang="cs-CZ" sz="2400" dirty="0">
                <a:solidFill>
                  <a:srgbClr val="42607C"/>
                </a:solidFill>
              </a:rPr>
              <a:t>Banka má ve svém portfoliu aktiv a pasiv položky, uvedené v tabulce. Kromě toho do portfolia banky patří také touto bankou emitované pětileté dluhopisy s kupónovým listem o nominální hodnotě 10.000 Kč a kupónem 10 %, celkem za 100 mld. Kč. Vypočítejte </a:t>
            </a:r>
            <a:r>
              <a:rPr lang="cs-CZ" sz="2400" dirty="0" err="1">
                <a:solidFill>
                  <a:srgbClr val="42607C"/>
                </a:solidFill>
              </a:rPr>
              <a:t>duraci</a:t>
            </a:r>
            <a:r>
              <a:rPr lang="cs-CZ" sz="2400" dirty="0">
                <a:solidFill>
                  <a:srgbClr val="42607C"/>
                </a:solidFill>
              </a:rPr>
              <a:t> aktiv a </a:t>
            </a:r>
            <a:r>
              <a:rPr lang="cs-CZ" sz="2400" dirty="0" err="1">
                <a:solidFill>
                  <a:srgbClr val="42607C"/>
                </a:solidFill>
              </a:rPr>
              <a:t>duraci</a:t>
            </a:r>
            <a:r>
              <a:rPr lang="cs-CZ" sz="2400" dirty="0">
                <a:solidFill>
                  <a:srgbClr val="42607C"/>
                </a:solidFill>
              </a:rPr>
              <a:t> pasiv banky. Dále vypočítejte, jak se změní tržní hodnota kapitálu banky, dojde-li k poklesu úrokové sazby z úvěrů o 2 % a depozit o 1 %.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  <p:graphicFrame>
        <p:nvGraphicFramePr>
          <p:cNvPr id="5" name="Zástupný symbol pro obsah 7"/>
          <p:cNvGraphicFramePr>
            <a:graphicFrameLocks/>
          </p:cNvGraphicFramePr>
          <p:nvPr/>
        </p:nvGraphicFramePr>
        <p:xfrm>
          <a:off x="467544" y="4572000"/>
          <a:ext cx="742955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Položka</a:t>
                      </a:r>
                      <a:r>
                        <a:rPr lang="cs-CZ" sz="2400" baseline="0" dirty="0"/>
                        <a:t> aktiv či pasiv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Tržní hodnota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2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Durace</a:t>
                      </a:r>
                      <a:endParaRPr lang="cs-CZ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Komunální</a:t>
                      </a:r>
                      <a:r>
                        <a:rPr lang="cs-CZ" sz="2400" baseline="0" dirty="0"/>
                        <a:t> dluhopisy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100 mld. Kč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8,0 let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Podnikatelské úvěry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320 mld. Kč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3,6 let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Spotřebitelské úvěry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240 mld. Kč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4,5 let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400" dirty="0"/>
                        <a:t>Depozita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490 mld. Kč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400" dirty="0"/>
                        <a:t>1,1 let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51520" y="1903413"/>
            <a:ext cx="8712968" cy="1525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Banka má úrokové výnosy 95 mld., úrokové náklady 35 mld. Vypočítejte, jak velký bude její čistý úrokový výnos, dojde-li k poklesu úrokových sazeb o 0,25 procentního bodu a banka má následující strukturu aktiv a pasiv: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F7317-05FE-471D-8FD2-FEB0B2C8067A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  <p:graphicFrame>
        <p:nvGraphicFramePr>
          <p:cNvPr id="5" name="Group 241"/>
          <p:cNvGraphicFramePr>
            <a:graphicFrameLocks/>
          </p:cNvGraphicFramePr>
          <p:nvPr/>
        </p:nvGraphicFramePr>
        <p:xfrm>
          <a:off x="571500" y="3571875"/>
          <a:ext cx="8229597" cy="1371600"/>
        </p:xfrm>
        <a:graphic>
          <a:graphicData uri="http://schemas.openxmlformats.org/drawingml/2006/table">
            <a:tbl>
              <a:tblPr/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01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 mld. Kč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Do 1 R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1 R-5 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Nad 5 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Bez </a:t>
                      </a:r>
                      <a:r>
                        <a:rPr kumimoji="0" lang="cs-CZ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sp</a:t>
                      </a:r>
                      <a:r>
                        <a:rPr kumimoji="0" 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Celkem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Aktiva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Pasiva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FFF31-25AD-4D53-85D5-674469C1CDF6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Měření úrokového rizika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80519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dirty="0">
                <a:solidFill>
                  <a:srgbClr val="42607C"/>
                </a:solidFill>
              </a:rPr>
              <a:t>účetní model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gap analýza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dopady změn úrokových sazeb na čistý úrokový výnos banky</a:t>
            </a:r>
          </a:p>
          <a:p>
            <a:pPr marL="2209800" lvl="4" indent="-381000">
              <a:lnSpc>
                <a:spcPct val="90000"/>
              </a:lnSpc>
              <a:buFont typeface="Wingdings" pitchFamily="2" charset="2"/>
              <a:buNone/>
            </a:pPr>
            <a:endParaRPr lang="cs-CZ" sz="800" dirty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dirty="0">
                <a:solidFill>
                  <a:srgbClr val="42607C"/>
                </a:solidFill>
              </a:rPr>
              <a:t>ekonomický model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 err="1">
                <a:solidFill>
                  <a:srgbClr val="42607C"/>
                </a:solidFill>
              </a:rPr>
              <a:t>durace</a:t>
            </a:r>
            <a:r>
              <a:rPr lang="cs-CZ" dirty="0">
                <a:solidFill>
                  <a:srgbClr val="42607C"/>
                </a:solidFill>
              </a:rPr>
              <a:t> gap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dopady změn úrokových sazeb na tržní hodnotu kapitálu banky</a:t>
            </a:r>
          </a:p>
          <a:p>
            <a:pPr marL="2209800" lvl="4" indent="-381000">
              <a:lnSpc>
                <a:spcPct val="90000"/>
              </a:lnSpc>
              <a:buFontTx/>
              <a:buAutoNum type="arabicPeriod"/>
            </a:pPr>
            <a:endParaRPr lang="cs-CZ" sz="800" dirty="0"/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dirty="0">
                <a:solidFill>
                  <a:srgbClr val="42607C"/>
                </a:solidFill>
              </a:rPr>
              <a:t>Value at Risk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Účetní model – gap analýza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19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vyčísluje vliv změny v úrokových sazbách na čistý úrokový výnos banky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druhy úrokových gapů: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rozdílový (zdrojový) gap = RSA - RSL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podílový gap = RSA / RSL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periodický gap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kumulativní gap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vymezit časové období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dirty="0">
                <a:solidFill>
                  <a:srgbClr val="42607C"/>
                </a:solidFill>
              </a:rPr>
              <a:t>banky sestavují gapovou zprávu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47050" cy="792088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Příklad: doplňte úrokový gap banky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0" y="923925"/>
          <a:ext cx="9143995" cy="598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15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Do 3 M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3M – 1R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1R – 5R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Nad 5 R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Bez </a:t>
                      </a:r>
                      <a:r>
                        <a:rPr lang="cs-CZ" sz="1800" dirty="0" err="1"/>
                        <a:t>sp</a:t>
                      </a:r>
                      <a:r>
                        <a:rPr lang="cs-CZ" sz="1800" dirty="0"/>
                        <a:t>.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Celkem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Hotovost, PMR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Pohled.</a:t>
                      </a:r>
                      <a:r>
                        <a:rPr lang="cs-CZ" sz="1800" baseline="0" dirty="0"/>
                        <a:t> za bankami</a:t>
                      </a:r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360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125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485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Úvěry klientům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240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840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135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1.265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Cenné papíry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250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240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500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1.010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Hm.a</a:t>
                      </a:r>
                      <a:r>
                        <a:rPr lang="cs-CZ" sz="1800" baseline="0" dirty="0"/>
                        <a:t> nehmotný majetek</a:t>
                      </a:r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110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Ostatní aktiva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390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390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dirty="0"/>
                        <a:t>Celkem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850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1.205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145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60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1.040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3.300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312"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Závazky vůči</a:t>
                      </a:r>
                      <a:r>
                        <a:rPr lang="cs-CZ" sz="1800" baseline="0" dirty="0"/>
                        <a:t> bankám</a:t>
                      </a:r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450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400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850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Depozita klientů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940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100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1.040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Vlastní kapitál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950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950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/>
                        <a:t>Ostatní pasiva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460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460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dirty="0"/>
                        <a:t>Celkem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1.390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500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1.410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3.300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454">
                <a:tc>
                  <a:txBody>
                    <a:bodyPr/>
                    <a:lstStyle/>
                    <a:p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bg1"/>
                          </a:solidFill>
                        </a:rPr>
                        <a:t>Gap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bg1"/>
                          </a:solidFill>
                        </a:rPr>
                        <a:t>Kumulativní</a:t>
                      </a:r>
                      <a:r>
                        <a:rPr lang="cs-CZ" sz="1800" b="1" baseline="0" dirty="0">
                          <a:solidFill>
                            <a:schemeClr val="bg1"/>
                          </a:solidFill>
                        </a:rPr>
                        <a:t> gap</a:t>
                      </a:r>
                      <a:endParaRPr lang="cs-CZ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68952" cy="548680"/>
          </a:xfrm>
        </p:spPr>
        <p:txBody>
          <a:bodyPr/>
          <a:lstStyle/>
          <a:p>
            <a:pPr eaLnBrk="1" hangingPunct="1"/>
            <a:r>
              <a:rPr lang="cs-CZ" sz="4200" dirty="0"/>
              <a:t>Úrokový gap Fio banky k 31. 12. 2020</a:t>
            </a:r>
            <a:endParaRPr lang="fr-FR" sz="4200" dirty="0"/>
          </a:p>
        </p:txBody>
      </p:sp>
      <p:sp>
        <p:nvSpPr>
          <p:cNvPr id="5" name="Obdélník 4"/>
          <p:cNvSpPr/>
          <p:nvPr/>
        </p:nvSpPr>
        <p:spPr>
          <a:xfrm>
            <a:off x="611560" y="6093763"/>
            <a:ext cx="52565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1600" dirty="0">
                <a:latin typeface="+mn-lt"/>
              </a:rPr>
              <a:t>Fio banka: Výroční zpráva 2020, s. 37</a:t>
            </a:r>
            <a:endParaRPr lang="pt-BR" sz="1600" dirty="0">
              <a:latin typeface="+mn-l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A31120D-AD3D-4D0C-ACC6-4E68D6ECE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70" y="1195096"/>
            <a:ext cx="8897660" cy="4754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Změna čistého úrok. výnosu banky v důsledku změny úrokových sazeb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363272" cy="4680519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cs-CZ" sz="3200" dirty="0">
                <a:solidFill>
                  <a:srgbClr val="42607C"/>
                </a:solidFill>
              </a:rPr>
              <a:t>změna čistého úrokového výnosu - NII (</a:t>
            </a:r>
            <a:r>
              <a:rPr lang="cs-CZ" sz="3200" dirty="0" err="1">
                <a:solidFill>
                  <a:srgbClr val="42607C"/>
                </a:solidFill>
              </a:rPr>
              <a:t>net</a:t>
            </a:r>
            <a:r>
              <a:rPr lang="cs-CZ" sz="3200" dirty="0">
                <a:solidFill>
                  <a:srgbClr val="42607C"/>
                </a:solidFill>
              </a:rPr>
              <a:t> </a:t>
            </a:r>
            <a:r>
              <a:rPr lang="cs-CZ" sz="3200" dirty="0" err="1">
                <a:solidFill>
                  <a:srgbClr val="42607C"/>
                </a:solidFill>
              </a:rPr>
              <a:t>interest</a:t>
            </a:r>
            <a:r>
              <a:rPr lang="cs-CZ" sz="3200" dirty="0">
                <a:solidFill>
                  <a:srgbClr val="42607C"/>
                </a:solidFill>
              </a:rPr>
              <a:t> </a:t>
            </a:r>
            <a:r>
              <a:rPr lang="cs-CZ" sz="3200" dirty="0" err="1">
                <a:solidFill>
                  <a:srgbClr val="42607C"/>
                </a:solidFill>
              </a:rPr>
              <a:t>income</a:t>
            </a:r>
            <a:r>
              <a:rPr lang="cs-CZ" sz="3200" dirty="0">
                <a:solidFill>
                  <a:srgbClr val="42607C"/>
                </a:solidFill>
              </a:rPr>
              <a:t>):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graphicFrame>
        <p:nvGraphicFramePr>
          <p:cNvPr id="104452" name="Object 2"/>
          <p:cNvGraphicFramePr>
            <a:graphicFrameLocks noChangeAspect="1"/>
          </p:cNvGraphicFramePr>
          <p:nvPr/>
        </p:nvGraphicFramePr>
        <p:xfrm>
          <a:off x="1043608" y="3212976"/>
          <a:ext cx="61198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171700" imgH="215900" progId="Equation.3">
                  <p:embed/>
                </p:oleObj>
              </mc:Choice>
              <mc:Fallback>
                <p:oleObj name="Rovnice" r:id="rId3" imgW="2171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12976"/>
                        <a:ext cx="6119812" cy="5762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3"/>
          <p:cNvGraphicFramePr>
            <a:graphicFrameLocks noChangeAspect="1"/>
          </p:cNvGraphicFramePr>
          <p:nvPr/>
        </p:nvGraphicFramePr>
        <p:xfrm>
          <a:off x="1043608" y="4437112"/>
          <a:ext cx="48244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1892300" imgH="215900" progId="Equation.3">
                  <p:embed/>
                </p:oleObj>
              </mc:Choice>
              <mc:Fallback>
                <p:oleObj name="Rovnice" r:id="rId5" imgW="18923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437112"/>
                        <a:ext cx="4824413" cy="5762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Dopady změn úrokových sazeb na čistý úrokový výnos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1A4860-F092-4118-8268-D6A52DBDDAE5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graphicFrame>
        <p:nvGraphicFramePr>
          <p:cNvPr id="6" name="Zástupný symbol pro obsah 7"/>
          <p:cNvGraphicFramePr>
            <a:graphicFrameLocks noGrp="1"/>
          </p:cNvGraphicFramePr>
          <p:nvPr>
            <p:ph idx="1"/>
          </p:nvPr>
        </p:nvGraphicFramePr>
        <p:xfrm>
          <a:off x="214313" y="2357438"/>
          <a:ext cx="864399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Vztah</a:t>
                      </a:r>
                      <a:r>
                        <a:rPr lang="cs-CZ" sz="2400" baseline="0" dirty="0"/>
                        <a:t> mezi RSA a RSL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hodnota gapů je: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když úrokové sazby: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pak</a:t>
                      </a:r>
                      <a:r>
                        <a:rPr lang="cs-CZ" sz="2400" baseline="0" dirty="0"/>
                        <a:t> čistý úrokový výnos:</a:t>
                      </a:r>
                      <a:endParaRPr lang="cs-CZ" sz="24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RSA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&gt; </a:t>
                      </a:r>
                      <a:r>
                        <a:rPr lang="cs-CZ" sz="2400" dirty="0"/>
                        <a:t>RSL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rozdíl. gap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lang="cs-CZ" sz="2400" dirty="0"/>
                        <a:t> 0, podíl. gap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&gt; </a:t>
                      </a:r>
                      <a:r>
                        <a:rPr lang="cs-CZ" sz="2400" dirty="0"/>
                        <a:t>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vzroste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klesne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RSA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&lt; </a:t>
                      </a:r>
                      <a:r>
                        <a:rPr lang="cs-CZ" sz="2400" dirty="0"/>
                        <a:t>RSL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rozdíl. gap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&lt; </a:t>
                      </a:r>
                      <a:r>
                        <a:rPr lang="cs-CZ" sz="2400" dirty="0"/>
                        <a:t>0, podíl. gap </a:t>
                      </a:r>
                      <a:r>
                        <a:rPr lang="cs-CZ" sz="2400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lang="cs-CZ" sz="2400" dirty="0"/>
                        <a:t> 1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klesne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99FF33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cs-CZ" sz="2400" dirty="0"/>
                    </a:p>
                  </a:txBody>
                  <a:tcP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vzroste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sz="2400" dirty="0"/>
                        <a:t>RSA = RSL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rozdíl. gap = 0, podíl. gap = 1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vzrostou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/>
                        <a:t>nezmění se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cs-CZ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klesnou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nezmění se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2774</TotalTime>
  <Words>1777</Words>
  <Application>Microsoft Office PowerPoint</Application>
  <PresentationFormat>Předvádění na obrazovce (4:3)</PresentationFormat>
  <Paragraphs>349</Paragraphs>
  <Slides>34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Arial</vt:lpstr>
      <vt:lpstr>Calibri</vt:lpstr>
      <vt:lpstr>Tahoma</vt:lpstr>
      <vt:lpstr>Times New Roman</vt:lpstr>
      <vt:lpstr>Wingdings</vt:lpstr>
      <vt:lpstr>117</vt:lpstr>
      <vt:lpstr>Rovnice</vt:lpstr>
      <vt:lpstr>Tržní riziko</vt:lpstr>
      <vt:lpstr>Tržní riziko</vt:lpstr>
      <vt:lpstr>Úrokové riziko</vt:lpstr>
      <vt:lpstr>Měření úrokového rizika</vt:lpstr>
      <vt:lpstr>Účetní model – gap analýza</vt:lpstr>
      <vt:lpstr>Příklad: doplňte úrokový gap banky</vt:lpstr>
      <vt:lpstr>Úrokový gap Fio banky k 31. 12. 2020</vt:lpstr>
      <vt:lpstr>Změna čistého úrok. výnosu banky v důsledku změny úrokových sazeb</vt:lpstr>
      <vt:lpstr>Dopady změn úrokových sazeb na čistý úrokový výnos</vt:lpstr>
      <vt:lpstr>Příklad</vt:lpstr>
      <vt:lpstr>Příklad</vt:lpstr>
      <vt:lpstr>Výhody a nevýhody gap analýzy</vt:lpstr>
      <vt:lpstr>Ekonomický model</vt:lpstr>
      <vt:lpstr>Příklad</vt:lpstr>
      <vt:lpstr>Modifikovaná durace</vt:lpstr>
      <vt:lpstr>Citlivost ceny daného aktiva na změnu úrokové sazby</vt:lpstr>
      <vt:lpstr>Příklad</vt:lpstr>
      <vt:lpstr>Durace portfolia</vt:lpstr>
      <vt:lpstr>Příklad</vt:lpstr>
      <vt:lpstr>Změna tržní hodnoty kapitálu banky v důsledku změny úrok.sazeb</vt:lpstr>
      <vt:lpstr>Dopady změn úrokových sazeb na tržní hodnotu kapitálu banky</vt:lpstr>
      <vt:lpstr>Příklad</vt:lpstr>
      <vt:lpstr>Výhody a nevýhody ekonomického modelu – durace gap</vt:lpstr>
      <vt:lpstr>Řízení úrokového rizika</vt:lpstr>
      <vt:lpstr>Výnosové křivky a očekávání ohledně vývoje úrokových sazeb</vt:lpstr>
      <vt:lpstr>Úrokové deriváty</vt:lpstr>
      <vt:lpstr>OTC derivatives notional amount outstanding by risk category</vt:lpstr>
      <vt:lpstr>Prezentace aplikace PowerPoint</vt:lpstr>
      <vt:lpstr>Regulace tržního rizika</vt:lpstr>
      <vt:lpstr>Příklad</vt:lpstr>
      <vt:lpstr>Příklad</vt:lpstr>
      <vt:lpstr>Příklad</vt:lpstr>
      <vt:lpstr>Příklad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148</cp:revision>
  <dcterms:created xsi:type="dcterms:W3CDTF">2012-07-31T14:19:10Z</dcterms:created>
  <dcterms:modified xsi:type="dcterms:W3CDTF">2023-10-05T20:31:21Z</dcterms:modified>
</cp:coreProperties>
</file>