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5" r:id="rId3"/>
    <p:sldId id="296" r:id="rId4"/>
    <p:sldId id="298" r:id="rId5"/>
    <p:sldId id="299" r:id="rId6"/>
    <p:sldId id="297" r:id="rId7"/>
    <p:sldId id="300" r:id="rId8"/>
    <p:sldId id="304" r:id="rId9"/>
    <p:sldId id="340" r:id="rId10"/>
    <p:sldId id="341" r:id="rId11"/>
    <p:sldId id="342" r:id="rId12"/>
    <p:sldId id="305" r:id="rId13"/>
    <p:sldId id="306" r:id="rId14"/>
    <p:sldId id="346" r:id="rId15"/>
    <p:sldId id="344" r:id="rId16"/>
    <p:sldId id="347" r:id="rId17"/>
    <p:sldId id="343" r:id="rId18"/>
    <p:sldId id="345" r:id="rId19"/>
    <p:sldId id="307" r:id="rId20"/>
    <p:sldId id="348" r:id="rId21"/>
    <p:sldId id="357" r:id="rId22"/>
    <p:sldId id="308" r:id="rId23"/>
    <p:sldId id="309" r:id="rId24"/>
    <p:sldId id="311" r:id="rId25"/>
    <p:sldId id="314" r:id="rId26"/>
    <p:sldId id="349" r:id="rId27"/>
    <p:sldId id="351" r:id="rId28"/>
    <p:sldId id="315" r:id="rId29"/>
    <p:sldId id="354" r:id="rId30"/>
    <p:sldId id="356" r:id="rId31"/>
    <p:sldId id="316" r:id="rId32"/>
    <p:sldId id="318" r:id="rId33"/>
    <p:sldId id="293" r:id="rId34"/>
    <p:sldId id="358" r:id="rId35"/>
    <p:sldId id="359" r:id="rId36"/>
    <p:sldId id="270" r:id="rId37"/>
    <p:sldId id="365" r:id="rId38"/>
    <p:sldId id="362" r:id="rId39"/>
    <p:sldId id="363" r:id="rId40"/>
    <p:sldId id="364" r:id="rId41"/>
    <p:sldId id="271" r:id="rId42"/>
    <p:sldId id="269" r:id="rId43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 smtClean="0"/>
            </a:lvl1pPr>
          </a:lstStyle>
          <a:p>
            <a:pPr>
              <a:defRPr/>
            </a:pPr>
            <a:fld id="{34A20E77-A885-4312-BA00-F32CC1590BAC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171BF85-A9E5-4EB0-BA71-6B0247D946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/>
            </a:lvl1pPr>
          </a:lstStyle>
          <a:p>
            <a:pPr>
              <a:defRPr/>
            </a:pPr>
            <a:fld id="{E809BF7B-42E3-4993-963F-5F1EF12E047F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/>
            </a:lvl1pPr>
          </a:lstStyle>
          <a:p>
            <a:pPr>
              <a:defRPr/>
            </a:pPr>
            <a:fld id="{1DB0C1C2-9576-47BA-9266-3EF6979324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CA12-D596-475B-A475-98E3DDC37562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6B24C-1779-4A87-AB9C-C250E8412A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08B9-1F0D-4F60-8F04-82657381C32C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FD55-EF16-4323-B0A3-60543A7DE2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B1F2-5566-4134-9B4E-BB6A1E6D8CDB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B34A-8348-40DC-A4E4-0AAF0652E3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A569-6E1B-47B1-90F4-5228CDB8AD03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ED8F7-8785-4C3F-B809-1F8C882A42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25D-0276-49F9-AA70-9F8A17787DED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262E5-B7EB-4E79-A3A8-E98AC44F34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736A-E228-42DC-A4D6-72F84007668C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6421D-7FCE-41D4-9234-F1E280BEF7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FF0D-60C0-4C94-AA40-3A16F7D83D87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B302-E78E-4054-B326-DF04FB27D0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B4DE-3C9C-40FC-9ACD-2ED702A5F0FF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74332-78C4-4E6D-8280-3571352110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6C4D6-88E2-4677-8E7C-B381D1F4E8F4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ECA4-6127-4E73-87D0-7AB38B2E60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368-AD49-4A6B-9363-B750FF5BA82A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0370-DEB0-4980-B03D-E6CE4E9B6D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DBE8-07C3-48BA-8EBC-673697F00726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49E2-E62A-4F76-965E-016A3C4070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C714B4-3E99-4FD7-8BF5-F26D6AE23E62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AABD2-7748-4E8A-B1E7-E434B606AEA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.cz/export/sites/cnb/cs/legislativa/.galleries/vyhlasky/vyhlaska_163_2014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CS/TXT/PDF/?uri=CELEX:02013R0575-20200627&amp;from=E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Rozvaha banky XYZ je následující: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5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Jak bude vypadat rozvaha této banky po neočekávaném uplatnění úvěrových příslibů ve výši 10 mld. Kč?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755576" y="2564904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Řešení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pasiva: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8" indent="-342900" fontAlgn="base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aktiva: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/>
          </p:cNvGraphicFramePr>
          <p:nvPr/>
        </p:nvGraphicFramePr>
        <p:xfrm>
          <a:off x="755576" y="2204864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110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Zástupný symbol pro obsah 7"/>
          <p:cNvGraphicFramePr>
            <a:graphicFrameLocks/>
          </p:cNvGraphicFramePr>
          <p:nvPr/>
        </p:nvGraphicFramePr>
        <p:xfrm>
          <a:off x="755576" y="4725144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Měření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poměrové ukazatele likvidity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likvidní gap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200" dirty="0">
                <a:solidFill>
                  <a:srgbClr val="42607C"/>
                </a:solidFill>
              </a:rPr>
              <a:t>Value at Risk upravená o riziko likvidity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Poměrové ukazatele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23528" y="1988840"/>
            <a:ext cx="8507288" cy="4680519"/>
          </a:xfrm>
        </p:spPr>
        <p:txBody>
          <a:bodyPr/>
          <a:lstStyle/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celkových aktivech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vkladech a ostatních krátkodobých zdrojích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likvidních aktiv na vkladech klientů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úvěrů na celkových aktivech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úvěrů na vkladech klientů</a:t>
            </a:r>
          </a:p>
          <a:p>
            <a:pPr lvl="0"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podíl čisté pozice na mezibankovním trhu na celkových aktivech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2013</a:t>
            </a:r>
            <a:endParaRPr lang="pt-BR" sz="1600" dirty="0">
              <a:latin typeface="+mn-lt"/>
            </a:endParaRPr>
          </a:p>
        </p:txBody>
      </p:sp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6"/>
            <a:ext cx="4575048" cy="433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3887416" y="1913150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2020-2021, s. 57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CAF091-1BBA-4769-B901-B082CE4C6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6" y="328084"/>
            <a:ext cx="8929435" cy="1060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2017/2018</a:t>
            </a:r>
            <a:endParaRPr lang="pt-BR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58674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6" name="Obdélník 5"/>
          <p:cNvSpPr/>
          <p:nvPr/>
        </p:nvSpPr>
        <p:spPr>
          <a:xfrm>
            <a:off x="971600" y="6381328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2020, s. 47 </a:t>
            </a:r>
            <a:endParaRPr lang="pt-BR" sz="1600" dirty="0">
              <a:latin typeface="+mn-lt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CBFA5F3-AF1A-4CA4-8076-499E144B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Vybrané ukazatele likvidity v českém bankovním sektoru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AB3638-ECED-4FBC-9E27-C8B7B6E7D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4904"/>
            <a:ext cx="9146256" cy="37216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7BF78C9-DF19-4773-9293-39C9F0472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7070"/>
            <a:ext cx="9144001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1" name="Obdélník 10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výkonu dohledu nad finančním trhem 2017</a:t>
            </a:r>
            <a:endParaRPr lang="pt-BR" sz="16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0"/>
            <a:ext cx="7629906" cy="655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Obdélník 2"/>
          <p:cNvSpPr/>
          <p:nvPr/>
        </p:nvSpPr>
        <p:spPr>
          <a:xfrm>
            <a:off x="683568" y="6381328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Raiffeisen </a:t>
            </a:r>
            <a:r>
              <a:rPr lang="cs-CZ" sz="1600" dirty="0" err="1">
                <a:latin typeface="+mn-lt"/>
              </a:rPr>
              <a:t>Research</a:t>
            </a:r>
            <a:r>
              <a:rPr lang="cs-CZ" sz="1600" dirty="0">
                <a:latin typeface="+mn-lt"/>
              </a:rPr>
              <a:t>: CEE Banking </a:t>
            </a:r>
            <a:r>
              <a:rPr lang="cs-CZ" sz="1600" dirty="0" err="1">
                <a:latin typeface="+mn-lt"/>
              </a:rPr>
              <a:t>Sector</a:t>
            </a:r>
            <a:r>
              <a:rPr lang="cs-CZ" sz="1600" dirty="0">
                <a:latin typeface="+mn-lt"/>
              </a:rPr>
              <a:t> Report, June 2020, s. 8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CEE26F7-6C03-47B6-8272-7F3084B3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08" y="476672"/>
            <a:ext cx="8460432" cy="540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Máte k dispozici aktiva a pasiva Fio banky. Vypočítejte následující ukazatele likvidity k 31. 12. 2019 a k 31. 12. 2020: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rychle likvidních aktiv na aktivech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úvěrů na aktivech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úvěrů na vkladech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podíl čisté pozice na mezibankovním trhu na celkových aktivech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Výsledné hodnoty ukazatelů komentujte v kontextu českého bankovního sektoru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Likvidita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definice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financovat zvýšení aktiv a plnit závazky v době, kdy se stanou splatnými, aniž by vznikaly nepřijatelné ztráty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dostát v každém okamžiku svým splatným závazkům, zejména kdykoliv v požadované formě vyplatit splatné vklady klientů, resp. provést platbu z účtu podle příkazu klienta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neustále udržovat rovnováhu mezi přílivem a odlivem peněžních prostředků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schopnost banky získat peněžní prostředky, když jsou potřeba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druhy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200" dirty="0">
                <a:solidFill>
                  <a:srgbClr val="42607C"/>
                </a:solidFill>
              </a:rPr>
              <a:t>krátkodobá, střednědobá a dlouhodobá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69D7B63-E67C-47C8-B13A-8CF7042D5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5" y="1088740"/>
            <a:ext cx="8932969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2CFAA0-0F83-4302-96F4-EDCAA981C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51" y="1315790"/>
            <a:ext cx="8929898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Likvidní gap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likvidní gap (likvidní pozice banky) = přebytek nebo nedostatek zdrojů banky v rámci stanovených časových pásem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druhy likvidních gapů: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toho, jaká aktiva a pasiva bereme v úvahu: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statický gap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dynamický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dle toho, zda bereme v úvahu absolutní výši aktiv a pasiv nebo pouze změny: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jednoduchý gap	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mezní gap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mezní kumulativní gap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Tvorba likvidního gapu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nesplacené částky všech aktiv a pasiv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jejich splátkový rozvrh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vklady na viděnou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dirty="0">
                <a:solidFill>
                  <a:srgbClr val="42607C"/>
                </a:solidFill>
              </a:rPr>
              <a:t>konvence, regresní analýza nebo členění na stabilní a nestabilní část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úvěry bez splátkového kalendáře, poskytnuté úvěrové přísliby, předčasně splacené úvěry,...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42607C"/>
                </a:solidFill>
              </a:rPr>
              <a:t>zásada opatrnosti: při pochybnostech aktivum zařadit do nejvzdálenějšího možného pásma a pasivum do pásma nejbližšího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Možné výsledky likvidního gapu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pozitivní likvidní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má nedostatek zdrojů</a:t>
            </a:r>
          </a:p>
          <a:p>
            <a:pPr eaLnBrk="1" hangingPunct="1">
              <a:lnSpc>
                <a:spcPct val="80000"/>
              </a:lnSpc>
            </a:pPr>
            <a:r>
              <a:rPr lang="cs-CZ" dirty="0">
                <a:solidFill>
                  <a:srgbClr val="42607C"/>
                </a:solidFill>
              </a:rPr>
              <a:t>negativní likvidní gap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banka má přebytek zdrojů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050" cy="936104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Příklad: doplňte likvidní gap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0" y="1052736"/>
          <a:ext cx="9143995" cy="561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15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Do 3 M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3M – 1R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1R – 5R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Nad 5 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Bez </a:t>
                      </a:r>
                      <a:r>
                        <a:rPr lang="cs-CZ" sz="1800" dirty="0" err="1"/>
                        <a:t>sp</a:t>
                      </a:r>
                      <a:r>
                        <a:rPr lang="cs-CZ" sz="1800" dirty="0"/>
                        <a:t>.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Pohled.</a:t>
                      </a:r>
                      <a:r>
                        <a:rPr lang="cs-CZ" sz="1800" baseline="0" dirty="0"/>
                        <a:t> za bankami</a:t>
                      </a:r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Úvěry klientům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Cenné papíry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83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2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Závazky vůči</a:t>
                      </a:r>
                      <a:r>
                        <a:rPr lang="cs-CZ" sz="1800" baseline="0" dirty="0"/>
                        <a:t> bankám</a:t>
                      </a:r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Depozita klientů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80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17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140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Vlastní 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dirty="0"/>
                        <a:t>Ostatní pasiva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3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dirty="0"/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17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18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12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/>
                        <a:t>200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454">
                <a:tc>
                  <a:txBody>
                    <a:bodyPr/>
                    <a:lstStyle/>
                    <a:p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Gap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chemeClr val="bg1"/>
                          </a:solidFill>
                        </a:rPr>
                        <a:t>Kumulativní</a:t>
                      </a:r>
                      <a:r>
                        <a:rPr lang="cs-CZ" sz="1800" b="1" baseline="0" dirty="0">
                          <a:solidFill>
                            <a:schemeClr val="bg1"/>
                          </a:solidFill>
                        </a:rPr>
                        <a:t> gap</a:t>
                      </a:r>
                      <a:endParaRPr lang="cs-CZ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8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050" cy="72008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Příklad: doplňte likvidní gap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graphicFrame>
        <p:nvGraphicFramePr>
          <p:cNvPr id="5" name="Group 385"/>
          <p:cNvGraphicFramePr>
            <a:graphicFrameLocks noGrp="1"/>
          </p:cNvGraphicFramePr>
          <p:nvPr>
            <p:ph idx="1"/>
          </p:nvPr>
        </p:nvGraphicFramePr>
        <p:xfrm>
          <a:off x="0" y="1988840"/>
          <a:ext cx="9144000" cy="3474748"/>
        </p:xfrm>
        <a:graphic>
          <a:graphicData uri="http://schemas.openxmlformats.org/drawingml/2006/table">
            <a:tbl>
              <a:tblPr/>
              <a:tblGrid>
                <a:gridCol w="2123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Období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Do 1 M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 M-3 M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3M-1R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1R-5R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Nad 5R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Bez </a:t>
                      </a:r>
                      <a:r>
                        <a:rPr kumimoji="0" lang="cs-CZ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spec</a:t>
                      </a:r>
                      <a:r>
                        <a:rPr kumimoji="0" lang="cs-CZ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</a:t>
                      </a: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Aktiva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Pasiva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800</a:t>
                      </a: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350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100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Likvidní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Změna aktiv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Změna pasiv</a:t>
                      </a: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Mezní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Kumul. mezní gap</a:t>
                      </a: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548680"/>
          </a:xfrm>
        </p:spPr>
        <p:txBody>
          <a:bodyPr/>
          <a:lstStyle/>
          <a:p>
            <a:pPr eaLnBrk="1" hangingPunct="1"/>
            <a:r>
              <a:rPr lang="cs-CZ" dirty="0"/>
              <a:t>Likvidní gap Fio banky k 31. 12. 2020</a:t>
            </a:r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6" name="Obdélník 5"/>
          <p:cNvSpPr/>
          <p:nvPr/>
        </p:nvSpPr>
        <p:spPr>
          <a:xfrm>
            <a:off x="755576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Fio banka: Výroční zpráva 2020, s. 35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2475FA4-F324-42F3-A342-2C04D510C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8" b="-40"/>
          <a:stretch/>
        </p:blipFill>
        <p:spPr>
          <a:xfrm>
            <a:off x="102535" y="632167"/>
            <a:ext cx="8938930" cy="5895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Likvidní gap a nové obchody banky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500063" y="1989138"/>
            <a:ext cx="7920037" cy="4868862"/>
            <a:chOff x="3883" y="3654"/>
            <a:chExt cx="8265" cy="6536"/>
          </a:xfrm>
        </p:grpSpPr>
        <p:sp>
          <p:nvSpPr>
            <p:cNvPr id="7" name="AutoShape 5"/>
            <p:cNvSpPr>
              <a:spLocks noChangeAspect="1" noChangeArrowheads="1"/>
            </p:cNvSpPr>
            <p:nvPr/>
          </p:nvSpPr>
          <p:spPr bwMode="auto">
            <a:xfrm>
              <a:off x="3883" y="3654"/>
              <a:ext cx="8265" cy="6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4284" y="4497"/>
              <a:ext cx="21" cy="50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4284" y="9517"/>
              <a:ext cx="7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AutoShape 8"/>
            <p:cNvSpPr>
              <a:spLocks/>
            </p:cNvSpPr>
            <p:nvPr/>
          </p:nvSpPr>
          <p:spPr bwMode="auto">
            <a:xfrm>
              <a:off x="3947" y="3654"/>
              <a:ext cx="2150" cy="1547"/>
            </a:xfrm>
            <a:prstGeom prst="accentCallout1">
              <a:avLst>
                <a:gd name="adj1" fmla="val 13625"/>
                <a:gd name="adj2" fmla="val -6542"/>
                <a:gd name="adj3" fmla="val 29676"/>
                <a:gd name="adj4" fmla="val -6542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Nesplac. zůstatek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1" name="AutoShape 9"/>
            <p:cNvSpPr>
              <a:spLocks/>
            </p:cNvSpPr>
            <p:nvPr/>
          </p:nvSpPr>
          <p:spPr bwMode="auto">
            <a:xfrm>
              <a:off x="10996" y="9789"/>
              <a:ext cx="1152" cy="401"/>
            </a:xfrm>
            <a:prstGeom prst="accentCallout2">
              <a:avLst>
                <a:gd name="adj1" fmla="val 52477"/>
                <a:gd name="adj2" fmla="val -12208"/>
                <a:gd name="adj3" fmla="val 52477"/>
                <a:gd name="adj4" fmla="val -14648"/>
                <a:gd name="adj5" fmla="val 57727"/>
                <a:gd name="adj6" fmla="val -2319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Čas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4284" y="5071"/>
              <a:ext cx="1450" cy="136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8456" y="8337"/>
              <a:ext cx="254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10871" y="7973"/>
              <a:ext cx="1025" cy="1041"/>
            </a:xfrm>
            <a:prstGeom prst="callout2">
              <a:avLst>
                <a:gd name="adj1" fmla="val 20245"/>
                <a:gd name="adj2" fmla="val -13713"/>
                <a:gd name="adj3" fmla="val 20245"/>
                <a:gd name="adj4" fmla="val -13713"/>
                <a:gd name="adj5" fmla="val 109222"/>
                <a:gd name="adj6" fmla="val -1371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 err="1">
                  <a:solidFill>
                    <a:srgbClr val="000000"/>
                  </a:solidFill>
                  <a:latin typeface="Comic Sans MS" pitchFamily="66" charset="0"/>
                </a:rPr>
                <a:t>Exist</a:t>
              </a:r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. pasiva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74" y="5161"/>
              <a:ext cx="544" cy="1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AutoShape 14"/>
            <p:cNvSpPr>
              <a:spLocks/>
            </p:cNvSpPr>
            <p:nvPr/>
          </p:nvSpPr>
          <p:spPr bwMode="auto">
            <a:xfrm>
              <a:off x="7822" y="8881"/>
              <a:ext cx="2876" cy="1040"/>
            </a:xfrm>
            <a:prstGeom prst="callout1">
              <a:avLst>
                <a:gd name="adj1" fmla="val 13847"/>
                <a:gd name="adj2" fmla="val 44574"/>
                <a:gd name="adj3" fmla="val 109231"/>
                <a:gd name="adj4" fmla="val 4457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Exist. aktiva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918" y="6341"/>
              <a:ext cx="1270" cy="544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6188" y="6885"/>
              <a:ext cx="1090" cy="8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7278" y="7701"/>
              <a:ext cx="1270" cy="181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5734" y="6431"/>
              <a:ext cx="1362" cy="81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7096" y="7249"/>
              <a:ext cx="1360" cy="10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4284" y="5071"/>
              <a:ext cx="3084" cy="118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7368" y="6251"/>
              <a:ext cx="2086" cy="72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9454" y="6977"/>
              <a:ext cx="1452" cy="63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AutoShape 23"/>
            <p:cNvSpPr>
              <a:spLocks/>
            </p:cNvSpPr>
            <p:nvPr/>
          </p:nvSpPr>
          <p:spPr bwMode="auto">
            <a:xfrm>
              <a:off x="10631" y="6977"/>
              <a:ext cx="1476" cy="1312"/>
            </a:xfrm>
            <a:prstGeom prst="callout1">
              <a:avLst>
                <a:gd name="adj1" fmla="val 16069"/>
                <a:gd name="adj2" fmla="val 19444"/>
                <a:gd name="adj3" fmla="val 107319"/>
                <a:gd name="adj4" fmla="val 1944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Celková pasiva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4284" y="4889"/>
              <a:ext cx="2086" cy="18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6370" y="4617"/>
              <a:ext cx="1542" cy="2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7912" y="4345"/>
              <a:ext cx="1542" cy="27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9454" y="4255"/>
              <a:ext cx="1542" cy="9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AutoShape 28"/>
            <p:cNvSpPr>
              <a:spLocks/>
            </p:cNvSpPr>
            <p:nvPr/>
          </p:nvSpPr>
          <p:spPr bwMode="auto">
            <a:xfrm>
              <a:off x="10877" y="4073"/>
              <a:ext cx="1230" cy="1039"/>
            </a:xfrm>
            <a:prstGeom prst="callout1">
              <a:avLst>
                <a:gd name="adj1" fmla="val 20292"/>
                <a:gd name="adj2" fmla="val -11431"/>
                <a:gd name="adj3" fmla="val 109245"/>
                <a:gd name="adj4" fmla="val -11431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>
                  <a:solidFill>
                    <a:srgbClr val="000000"/>
                  </a:solidFill>
                  <a:latin typeface="Comic Sans MS" pitchFamily="66" charset="0"/>
                </a:rPr>
                <a:t>Celková aktiva</a:t>
              </a:r>
              <a:endParaRPr lang="cs-CZ" sz="2000">
                <a:latin typeface="Comic Sans MS" pitchFamily="66" charset="0"/>
              </a:endParaRPr>
            </a:p>
          </p:txBody>
        </p:sp>
        <p:sp>
          <p:nvSpPr>
            <p:cNvPr id="31" name="AutoShape 29"/>
            <p:cNvSpPr>
              <a:spLocks noChangeArrowheads="1"/>
            </p:cNvSpPr>
            <p:nvPr/>
          </p:nvSpPr>
          <p:spPr bwMode="auto">
            <a:xfrm>
              <a:off x="6824" y="4889"/>
              <a:ext cx="362" cy="2540"/>
            </a:xfrm>
            <a:prstGeom prst="upDownArrow">
              <a:avLst>
                <a:gd name="adj1" fmla="val 50000"/>
                <a:gd name="adj2" fmla="val 140331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" name="AutoShape 30"/>
            <p:cNvSpPr>
              <a:spLocks noChangeArrowheads="1"/>
            </p:cNvSpPr>
            <p:nvPr/>
          </p:nvSpPr>
          <p:spPr bwMode="auto">
            <a:xfrm>
              <a:off x="8207" y="6650"/>
              <a:ext cx="362" cy="1451"/>
            </a:xfrm>
            <a:prstGeom prst="upDownArrow">
              <a:avLst>
                <a:gd name="adj1" fmla="val 50000"/>
                <a:gd name="adj2" fmla="val 80166"/>
              </a:avLst>
            </a:prstGeom>
            <a:solidFill>
              <a:schemeClr val="tx2">
                <a:lumMod val="75000"/>
              </a:schemeClr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AutoShape 31"/>
            <p:cNvSpPr>
              <a:spLocks/>
            </p:cNvSpPr>
            <p:nvPr/>
          </p:nvSpPr>
          <p:spPr bwMode="auto">
            <a:xfrm>
              <a:off x="6824" y="5161"/>
              <a:ext cx="2435" cy="1222"/>
            </a:xfrm>
            <a:prstGeom prst="callout1">
              <a:avLst>
                <a:gd name="adj1" fmla="val 11782"/>
                <a:gd name="adj2" fmla="val 6014"/>
                <a:gd name="adj3" fmla="val 107856"/>
                <a:gd name="adj4" fmla="val 601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Nová aktiva</a:t>
              </a:r>
              <a:endParaRPr lang="cs-CZ" sz="2000" dirty="0">
                <a:latin typeface="Comic Sans MS" pitchFamily="66" charset="0"/>
              </a:endParaRPr>
            </a:p>
          </p:txBody>
        </p:sp>
        <p:sp>
          <p:nvSpPr>
            <p:cNvPr id="34" name="AutoShape 32"/>
            <p:cNvSpPr>
              <a:spLocks/>
            </p:cNvSpPr>
            <p:nvPr/>
          </p:nvSpPr>
          <p:spPr bwMode="auto">
            <a:xfrm>
              <a:off x="8548" y="7157"/>
              <a:ext cx="1696" cy="1040"/>
            </a:xfrm>
            <a:prstGeom prst="callout1">
              <a:avLst>
                <a:gd name="adj1" fmla="val 13847"/>
                <a:gd name="adj2" fmla="val 6014"/>
                <a:gd name="adj3" fmla="val 109231"/>
                <a:gd name="adj4" fmla="val 6014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2179" tIns="31090" rIns="62179" bIns="31090"/>
            <a:lstStyle/>
            <a:p>
              <a:pPr algn="ctr"/>
              <a:r>
                <a:rPr lang="cs-CZ" sz="2000" dirty="0">
                  <a:solidFill>
                    <a:srgbClr val="000000"/>
                  </a:solidFill>
                  <a:latin typeface="Comic Sans MS" pitchFamily="66" charset="0"/>
                </a:rPr>
                <a:t>Nová pasiva</a:t>
              </a:r>
              <a:endParaRPr lang="cs-CZ" sz="20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Banka má RSA 40, FRA 60, RSL 30, FRL 40. Vypočítejte likvidní a úrokový gap.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Banka se rozhodla likvidní gap řešit půjčkou na mezibankovním trhu. Jak se změní oba gapy, bude-li úvěr úročen:</a:t>
            </a:r>
          </a:p>
          <a:p>
            <a:pPr marL="857250" lvl="2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cs-CZ" dirty="0">
                <a:solidFill>
                  <a:srgbClr val="42607C"/>
                </a:solidFill>
              </a:rPr>
              <a:t>pohyblivou sazbou</a:t>
            </a:r>
          </a:p>
          <a:p>
            <a:pPr marL="857250" lvl="2" indent="-457200" eaLnBrk="1" hangingPunct="1">
              <a:lnSpc>
                <a:spcPct val="90000"/>
              </a:lnSpc>
              <a:buFont typeface="+mj-lt"/>
              <a:buAutoNum type="alphaLcParenR"/>
            </a:pPr>
            <a:r>
              <a:rPr lang="cs-CZ" dirty="0">
                <a:solidFill>
                  <a:srgbClr val="42607C"/>
                </a:solidFill>
              </a:rPr>
              <a:t>fixní sazbou?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>
                <a:solidFill>
                  <a:srgbClr val="42607C"/>
                </a:solidFill>
              </a:rPr>
              <a:t>Jak dosáhnout toho, aby likvidní i úrokový gap byl roven nule?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definice: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proměnlivost výnosů v důsledku uspokojování poptávky po likviditě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riziko, že banka ztratí schopnost dostát svým finančním závazkům v době, kdy se stanou splatnými, nebo nebude schopna financovat svá aktiva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>
                <a:solidFill>
                  <a:srgbClr val="42607C"/>
                </a:solidFill>
              </a:rPr>
              <a:t>zdroje rizika likvidity: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aktiva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pasiva banky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mimobilanční položky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600" dirty="0">
                <a:solidFill>
                  <a:srgbClr val="42607C"/>
                </a:solidFill>
              </a:rPr>
              <a:t>velké mezibankovní platby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Value at Risk upravená o riziko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možnosti úpravy: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prodloužit dobu držby, pro kterou počítáme </a:t>
            </a:r>
            <a:r>
              <a:rPr lang="cs-CZ" dirty="0" err="1">
                <a:solidFill>
                  <a:srgbClr val="42607C"/>
                </a:solidFill>
                <a:sym typeface="Wingdings" pitchFamily="2" charset="2"/>
              </a:rPr>
              <a:t>VaR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počítat </a:t>
            </a:r>
            <a:r>
              <a:rPr lang="cs-CZ" dirty="0" err="1">
                <a:solidFill>
                  <a:srgbClr val="42607C"/>
                </a:solidFill>
                <a:sym typeface="Wingdings" pitchFamily="2" charset="2"/>
              </a:rPr>
              <a:t>VaR</a:t>
            </a: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 se zohledněním tržních rozpětí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použít LaR = Liquidity Adjusted Value at Risk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  <a:sym typeface="Wingdings" pitchFamily="2" charset="2"/>
              </a:rPr>
              <a:t>maximální ztráta vzniklá v důsledku nežádoucího vývoje likvidity pro danou hladinu významnosti a dané časové období</a:t>
            </a:r>
          </a:p>
          <a:p>
            <a:pPr eaLnBrk="1" hangingPunct="1">
              <a:lnSpc>
                <a:spcPct val="90000"/>
              </a:lnSpc>
            </a:pPr>
            <a:endParaRPr lang="cs-CZ" sz="2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rizika likvidity: Vyhláška č. 163/2014 Sb.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měření a sledování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přiměřené postupy měření a sledování likvidní pozice tak, aby bylo možné určit kroky banky potřebné k řízení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měřit a porovnávat přítok a odtok peněžních prostředků a sledovat očekávané čisté peněžní toky na denní bázi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řízení rizika likvidity v jednotlivých hlavních měnách a limity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mít postupy umožňující měření, sledování a kontrolu likvidity v každé z hlavních měn, se kterými banka pracuje; limity stanovit jak souhrnně za všechny měny, tak i jednotlivě pro každou hlavní měnu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řízení finančních zdrojů a přístupu na trh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banka stabilizuje a diverzifikuje své finanční zdroje, udržuje kontakty s významnými věřiteli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scénář pro řízení rizika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předpoklady vývoje objemu a struktury aktiv, dluhů a podrozvahových položek a dalších důležitých faktorů</a:t>
            </a:r>
          </a:p>
          <a:p>
            <a:pPr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pohotovostní plán pro případ krize likvidity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1400" dirty="0">
                <a:solidFill>
                  <a:srgbClr val="42607C"/>
                </a:solidFill>
              </a:rPr>
              <a:t>zajištění přesných a včasných informačních toků, vymezení  působností a pravomocí, možné způsoby ovlivnění vývoje aktiv, dluhů, podrozvahových položek, specifikace záložních finančních zdrojů, způsob komunikace s věřiteli,…</a:t>
            </a:r>
          </a:p>
          <a:p>
            <a:pPr eaLnBrk="1" hangingPunct="1"/>
            <a:r>
              <a:rPr lang="cs-CZ" sz="1800" b="1" dirty="0">
                <a:solidFill>
                  <a:srgbClr val="FF0000"/>
                </a:solidFill>
              </a:rPr>
              <a:t>ÚKOL: Povinně prostudovat Přílohu č. 5 Vyhlášky: </a:t>
            </a:r>
          </a:p>
          <a:p>
            <a:pPr eaLnBrk="1" hangingPunct="1">
              <a:buNone/>
            </a:pPr>
            <a:r>
              <a:rPr lang="cs-CZ" sz="1800" dirty="0">
                <a:solidFill>
                  <a:srgbClr val="42607C"/>
                </a:solidFill>
                <a:hlinkClick r:id="rId3"/>
              </a:rPr>
              <a:t>https://www.cnb.cz/export/sites/cnb/cs/legislativa/.galleries/vyhlasky/vyhlaska_163_2014.pdf</a:t>
            </a:r>
            <a:endParaRPr lang="cs-CZ" sz="18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Regulace rizika likvidity podle Basel III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680519"/>
          </a:xfrm>
        </p:spPr>
        <p:txBody>
          <a:bodyPr/>
          <a:lstStyle/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minimální standardy likvidity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ukazatel krytí likvidity</a:t>
            </a:r>
          </a:p>
          <a:p>
            <a:pPr lvl="1" eaLnBrk="1" hangingPunct="1"/>
            <a:r>
              <a:rPr lang="cs-CZ" sz="2400" dirty="0">
                <a:solidFill>
                  <a:srgbClr val="42607C"/>
                </a:solidFill>
              </a:rPr>
              <a:t>ukazatel čistého stabilního financování</a:t>
            </a:r>
          </a:p>
          <a:p>
            <a:pPr eaLnBrk="1" hangingPunct="1"/>
            <a:r>
              <a:rPr lang="cs-CZ" sz="2800" dirty="0">
                <a:solidFill>
                  <a:srgbClr val="42607C"/>
                </a:solidFill>
              </a:rPr>
              <a:t>monitorovací nástroje pro posouzení rizika likvidity</a:t>
            </a:r>
          </a:p>
          <a:p>
            <a:pPr eaLnBrk="1" hangingPunct="1">
              <a:buNone/>
            </a:pPr>
            <a:endParaRPr lang="cs-CZ" sz="1000" dirty="0">
              <a:solidFill>
                <a:srgbClr val="42607C"/>
              </a:solidFill>
            </a:endParaRPr>
          </a:p>
          <a:p>
            <a:pPr eaLnBrk="1" hangingPunct="1">
              <a:buNone/>
            </a:pPr>
            <a:r>
              <a:rPr lang="cs-CZ" sz="2200" b="1" dirty="0">
                <a:solidFill>
                  <a:srgbClr val="FF0000"/>
                </a:solidFill>
              </a:rPr>
              <a:t>ÚKOL: Povinně prostudovat:</a:t>
            </a:r>
          </a:p>
          <a:p>
            <a:pPr eaLnBrk="1" hangingPunct="1"/>
            <a:r>
              <a:rPr lang="cs-CZ" sz="2200" b="1" dirty="0">
                <a:solidFill>
                  <a:srgbClr val="FF0000"/>
                </a:solidFill>
              </a:rPr>
              <a:t>čl. 411 – 429 Nařízení EU č. 575/2013: </a:t>
            </a:r>
          </a:p>
          <a:p>
            <a:pPr eaLnBrk="1" hangingPunct="1">
              <a:buNone/>
            </a:pPr>
            <a:r>
              <a:rPr lang="cs-CZ" sz="2200" dirty="0">
                <a:solidFill>
                  <a:srgbClr val="42607C"/>
                </a:solidFill>
                <a:hlinkClick r:id="rId3"/>
              </a:rPr>
              <a:t>https://eur-lex.europa.eu/legal-content/CS/TXT/PDF/?uri=CELEX:02013R0575-20200627&amp;from=EN</a:t>
            </a:r>
            <a:endParaRPr lang="cs-CZ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(1)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objem vysoce kvalitních likvidních aktiv (= rezerva v oblasti likvidity) musí převyšovat odhadovaný čistý odtok peněžní hotovosti během 30 krizových dnů – vzorec: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cs-CZ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cs-CZ" dirty="0">
              <a:solidFill>
                <a:srgbClr val="42607C"/>
              </a:solidFill>
            </a:endParaRP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 ČR ukazatel LCR zaveden od 1. října 2015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vývoj požadavků na minimální hodnoty ukazatele LCR: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1259632" y="3717032"/>
          <a:ext cx="614580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3530520" imgH="368280" progId="Equation.3">
                  <p:embed/>
                </p:oleObj>
              </mc:Choice>
              <mc:Fallback>
                <p:oleObj name="Rovnice" r:id="rId3" imgW="3530520" imgH="368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717032"/>
                        <a:ext cx="6145807" cy="625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115616" y="5877272"/>
          <a:ext cx="6749964" cy="593852"/>
        </p:xfrm>
        <a:graphic>
          <a:graphicData uri="http://schemas.openxmlformats.org/drawingml/2006/table">
            <a:tbl>
              <a:tblPr/>
              <a:tblGrid>
                <a:gridCol w="3507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2016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2017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cap="all" dirty="0">
                          <a:latin typeface="+mn-lt"/>
                          <a:ea typeface="Times New Roman"/>
                          <a:cs typeface="Times New Roman"/>
                        </a:rPr>
                        <a:t>2018</a:t>
                      </a:r>
                      <a:endParaRPr lang="cs-CZ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Minimální požadované hodnoty LCR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60 %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  <a:cs typeface="Times New Roman"/>
                        </a:rPr>
                        <a:t>70 %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  <a:cs typeface="Times New Roman"/>
                        </a:rPr>
                        <a:t>80 %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  <a:cs typeface="Times New Roman"/>
                        </a:rPr>
                        <a:t>100 %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(2)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00575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2600" dirty="0">
                <a:solidFill>
                  <a:srgbClr val="42607C"/>
                </a:solidFill>
              </a:rPr>
              <a:t>rezerva v oblasti likvidity: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zahrnuje: 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1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hodnota krytých dluhopisů s mimořádně vysokou kvalitou podléhá srážce nejméně o 7 %, jinak se žádné srážky nevyžadují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2A 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hodnota každého z aktiv podléhá srážce nejméně o 15 %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aktiva úrovně 2B</a:t>
            </a:r>
          </a:p>
          <a:p>
            <a:pPr marL="1657350" lvl="4" indent="-342900" eaLnBrk="1" hangingPunct="1">
              <a:lnSpc>
                <a:spcPct val="90000"/>
              </a:lnSpc>
            </a:pPr>
            <a:r>
              <a:rPr lang="cs-CZ" sz="1800" dirty="0">
                <a:solidFill>
                  <a:srgbClr val="42607C"/>
                </a:solidFill>
              </a:rPr>
              <a:t>tržní cena každého aktiva podléhá srážce při ocenění nejméně ve výši 30 % (kryté dluhopisy) či 50 %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složení rezervy: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nejméně 60 % rezervy musí tvořit aktiva úrovně 1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nejméně 30 % rezervy musí tvořit aktiva úrovně 1 bez krytých dluhopisů s mimořádně vysokou kvalitou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nejvýše 15 % rezervy může být drženo v aktivech úrovně 2B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Ukazatel krytí likvidity (3)</a:t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dirty="0">
                <a:solidFill>
                  <a:schemeClr val="bg1"/>
                </a:solidFill>
              </a:rPr>
              <a:t>(LCR – Liquidity Coverage Ratio)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5655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dirty="0">
                <a:solidFill>
                  <a:srgbClr val="42607C"/>
                </a:solidFill>
              </a:rPr>
              <a:t>čistý odtok likvidity za krizové období 30 kalend. dní: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čistý odtok likvidity = součet položek odtoku likvidity snížený o součet přítoku likvidity; nesmí být záporný</a:t>
            </a:r>
          </a:p>
          <a:p>
            <a:pPr marL="742950" lvl="2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scénáře = ukazatele toho, že lze banku považovat za v krizi: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výběr významné části jejích retailových vkladů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částečná nebo úplná ztráta schopnosti nezajištěného mezibankovního financování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částečná nebo úplná ztráta zajištěného krátkodobého financování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další odtok likvidity v důsledku snížení úvěrového ratingu až o tři stupně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zvýšená volatilita trhu, která ovlivňuje hodnotu kolaterálu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neplánované čerpání likvidity a úvěrových příslibů</a:t>
            </a:r>
          </a:p>
          <a:p>
            <a:pPr marL="1200150" lvl="3" indent="-342900" eaLnBrk="1" hangingPunct="1">
              <a:lnSpc>
                <a:spcPct val="90000"/>
              </a:lnSpc>
            </a:pPr>
            <a:r>
              <a:rPr lang="cs-CZ" dirty="0">
                <a:solidFill>
                  <a:srgbClr val="42607C"/>
                </a:solidFill>
              </a:rPr>
              <a:t>potenciální závazek zpětně odkoupit dluh nebo dodržet mimosmluvní závazky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pPr eaLnBrk="1" hangingPunct="1"/>
            <a:r>
              <a:rPr lang="cs-CZ" sz="4200" dirty="0">
                <a:solidFill>
                  <a:schemeClr val="bg1"/>
                </a:solidFill>
              </a:rPr>
              <a:t>Ukazatel čistého stabilního financování (NSFR – Net Stable Funding Ratio)</a:t>
            </a:r>
            <a:endParaRPr lang="fr-FR" sz="4200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cílem motivovat banky k tomu, aby své aktivity financovaly zejména střednědobými a dlouhodobými zdroji financování → disponibilní množství stabilních zdrojů musí být minimálně ve výši požadovaného množství stabilních zdrojů 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vzorec:</a:t>
            </a:r>
          </a:p>
          <a:p>
            <a:pPr eaLnBrk="1" hangingPunct="1">
              <a:lnSpc>
                <a:spcPct val="90000"/>
              </a:lnSpc>
            </a:pPr>
            <a:endParaRPr lang="cs-CZ" sz="3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30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1473200" y="4706938"/>
          <a:ext cx="54752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3111480" imgH="368280" progId="Equation.3">
                  <p:embed/>
                </p:oleObj>
              </mc:Choice>
              <mc:Fallback>
                <p:oleObj name="Rovnice" r:id="rId3" imgW="3111480" imgH="3682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706938"/>
                        <a:ext cx="5475288" cy="625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2010/2011</a:t>
            </a:r>
            <a:endParaRPr lang="pt-BR" sz="1600" dirty="0">
              <a:latin typeface="+mn-lt"/>
            </a:endParaRPr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0"/>
            <a:ext cx="6079160" cy="658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2020/2021, s. 45</a:t>
            </a:r>
            <a:endParaRPr lang="pt-BR" sz="1600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AE42367-1DAE-4864-A1A2-805BB76D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04838"/>
            <a:ext cx="7560840" cy="6272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ADFF91-9125-4D26-8D9C-34097D5E6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98" y="266355"/>
            <a:ext cx="6166404" cy="6114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Složky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riziko měnové likvidity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centrální banka nebude schopna finančnímu systému dodat potřebnou likviditu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dirty="0">
                <a:solidFill>
                  <a:srgbClr val="42607C"/>
                </a:solidFill>
              </a:rPr>
              <a:t>riziko financování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neschopnost banky efektivně řídit peněžní toky (aktuální i budoucí, očekávané i neočekávané) a potřeby zajištění ovlivní každodenní obchody banky nebo její finanční situaci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800" dirty="0">
                <a:solidFill>
                  <a:srgbClr val="42607C"/>
                </a:solidFill>
              </a:rPr>
              <a:t>riziko tržní likvidity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dirty="0">
                <a:solidFill>
                  <a:srgbClr val="42607C"/>
                </a:solidFill>
              </a:rPr>
              <a:t>riziko, že banka nebude schopna uzavřít svou pozici za tržní cenu, a to z důvodu nedostatečné hloubky trhu nebo narušeného fungování trhu</a:t>
            </a: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F7317-05FE-471D-8FD2-FEB0B2C8067A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683568" y="6519446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dirty="0">
                <a:latin typeface="+mn-lt"/>
              </a:rPr>
              <a:t>ČNB: Zpráva o finanční stabilitě 2019/2020</a:t>
            </a:r>
            <a:endParaRPr lang="pt-BR" sz="1600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7E57E51-113F-49B2-8C66-733B3B341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28" y="185167"/>
            <a:ext cx="5704825" cy="629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Monitorovací nástroje pro posuzování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nesouladu smluvních splatností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koncentrace finančních zdrojů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nezatížených aktiv k dispozici, která banka může případně využít jako kolaterál pro získání dalšího zdroje financování</a:t>
            </a:r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cs-CZ" sz="3000" dirty="0">
                <a:solidFill>
                  <a:srgbClr val="42607C"/>
                </a:solidFill>
              </a:rPr>
              <a:t>sledování ukazatele LCR podle různých měn</a:t>
            </a:r>
          </a:p>
          <a:p>
            <a:pPr eaLnBrk="1" hangingPunct="1">
              <a:lnSpc>
                <a:spcPct val="90000"/>
              </a:lnSpc>
            </a:pPr>
            <a:r>
              <a:rPr lang="cs-CZ" sz="3000" dirty="0">
                <a:solidFill>
                  <a:srgbClr val="42607C"/>
                </a:solidFill>
              </a:rPr>
              <a:t>tržně založené indikátory: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>
                <a:solidFill>
                  <a:srgbClr val="42607C"/>
                </a:solidFill>
              </a:rPr>
              <a:t>údaje o vývoji finančních trhů, o finančním sektoru a o jednotlivých bankách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E5FBC-E347-468D-9AE8-1703A65614CA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FFF31-25AD-4D53-85D5-674469C1CDF6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Management rizika likvidity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grpSp>
        <p:nvGrpSpPr>
          <p:cNvPr id="35841" name="Group 1"/>
          <p:cNvGrpSpPr>
            <a:grpSpLocks noChangeAspect="1"/>
          </p:cNvGrpSpPr>
          <p:nvPr/>
        </p:nvGrpSpPr>
        <p:grpSpPr bwMode="auto">
          <a:xfrm>
            <a:off x="179512" y="2132856"/>
            <a:ext cx="8439119" cy="2822431"/>
            <a:chOff x="2061" y="1163"/>
            <a:chExt cx="6585" cy="1677"/>
          </a:xfrm>
        </p:grpSpPr>
        <p:sp>
          <p:nvSpPr>
            <p:cNvPr id="35842" name="AutoShape 2"/>
            <p:cNvSpPr>
              <a:spLocks noChangeArrowheads="1"/>
            </p:cNvSpPr>
            <p:nvPr/>
          </p:nvSpPr>
          <p:spPr bwMode="auto">
            <a:xfrm>
              <a:off x="2061" y="1163"/>
              <a:ext cx="6585" cy="1677"/>
            </a:xfrm>
            <a:prstGeom prst="rect">
              <a:avLst/>
            </a:prstGeom>
            <a:noFill/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43" name="AutoShape 3"/>
            <p:cNvSpPr>
              <a:spLocks noChangeArrowheads="1"/>
            </p:cNvSpPr>
            <p:nvPr/>
          </p:nvSpPr>
          <p:spPr bwMode="auto">
            <a:xfrm>
              <a:off x="2302" y="1239"/>
              <a:ext cx="1671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b="0" i="0" u="none" strike="noStrike" cap="none" normalizeH="0" baseline="0" dirty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Definovat akceptovatelnou míru rizika</a:t>
              </a:r>
              <a:endParaRPr kumimoji="0" lang="cs-CZ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844" name="AutoShape 4"/>
            <p:cNvSpPr>
              <a:spLocks noChangeArrowheads="1"/>
            </p:cNvSpPr>
            <p:nvPr/>
          </p:nvSpPr>
          <p:spPr bwMode="auto">
            <a:xfrm>
              <a:off x="4507" y="1239"/>
              <a:ext cx="1673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Určit zdroje rizika likvidity</a:t>
              </a:r>
            </a:p>
          </p:txBody>
        </p:sp>
        <p:sp>
          <p:nvSpPr>
            <p:cNvPr id="35845" name="AutoShape 5"/>
            <p:cNvSpPr>
              <a:spLocks noChangeArrowheads="1"/>
            </p:cNvSpPr>
            <p:nvPr/>
          </p:nvSpPr>
          <p:spPr bwMode="auto">
            <a:xfrm>
              <a:off x="6714" y="1239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Posoudit schopnost snížit riziko</a:t>
              </a:r>
            </a:p>
          </p:txBody>
        </p:sp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2302" y="2134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Monitorovat a kontrolovat likviditu</a:t>
              </a:r>
            </a:p>
          </p:txBody>
        </p:sp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4507" y="2134"/>
              <a:ext cx="1673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Vytvořit pohotovostní plán</a:t>
              </a:r>
            </a:p>
          </p:txBody>
        </p:sp>
        <p:sp>
          <p:nvSpPr>
            <p:cNvPr id="35848" name="AutoShape 8"/>
            <p:cNvSpPr>
              <a:spLocks noChangeArrowheads="1"/>
            </p:cNvSpPr>
            <p:nvPr/>
          </p:nvSpPr>
          <p:spPr bwMode="auto">
            <a:xfrm>
              <a:off x="6714" y="2134"/>
              <a:ext cx="1672" cy="60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spcAft>
                  <a:spcPts val="1000"/>
                </a:spcAft>
              </a:pPr>
              <a:r>
                <a:rPr lang="cs-CZ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  <a:cs typeface="Arial" pitchFamily="34" charset="0"/>
                </a:rPr>
                <a:t>Modelovat dopad likvidního šoku</a:t>
              </a:r>
            </a:p>
          </p:txBody>
        </p:sp>
        <p:sp>
          <p:nvSpPr>
            <p:cNvPr id="35849" name="AutoShape 9"/>
            <p:cNvSpPr>
              <a:spLocks noChangeArrowheads="1"/>
            </p:cNvSpPr>
            <p:nvPr/>
          </p:nvSpPr>
          <p:spPr bwMode="auto">
            <a:xfrm>
              <a:off x="3973" y="1439"/>
              <a:ext cx="534" cy="195"/>
            </a:xfrm>
            <a:prstGeom prst="rightArrow">
              <a:avLst>
                <a:gd name="adj1" fmla="val 50000"/>
                <a:gd name="adj2" fmla="val 68462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6180" y="1439"/>
              <a:ext cx="534" cy="196"/>
            </a:xfrm>
            <a:prstGeom prst="rightArrow">
              <a:avLst>
                <a:gd name="adj1" fmla="val 50000"/>
                <a:gd name="adj2" fmla="val 68112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1" name="AutoShape 11"/>
            <p:cNvSpPr>
              <a:spLocks noChangeArrowheads="1"/>
            </p:cNvSpPr>
            <p:nvPr/>
          </p:nvSpPr>
          <p:spPr bwMode="auto">
            <a:xfrm>
              <a:off x="7403" y="1841"/>
              <a:ext cx="256" cy="293"/>
            </a:xfrm>
            <a:prstGeom prst="downArrow">
              <a:avLst>
                <a:gd name="adj1" fmla="val 50000"/>
                <a:gd name="adj2" fmla="val 28613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2" name="AutoShape 12"/>
            <p:cNvSpPr>
              <a:spLocks noChangeArrowheads="1"/>
            </p:cNvSpPr>
            <p:nvPr/>
          </p:nvSpPr>
          <p:spPr bwMode="auto">
            <a:xfrm>
              <a:off x="6180" y="2317"/>
              <a:ext cx="534" cy="188"/>
            </a:xfrm>
            <a:prstGeom prst="leftArrow">
              <a:avLst>
                <a:gd name="adj1" fmla="val 50000"/>
                <a:gd name="adj2" fmla="val 71011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853" name="AutoShape 13"/>
            <p:cNvSpPr>
              <a:spLocks noChangeArrowheads="1"/>
            </p:cNvSpPr>
            <p:nvPr/>
          </p:nvSpPr>
          <p:spPr bwMode="auto">
            <a:xfrm>
              <a:off x="3973" y="2317"/>
              <a:ext cx="533" cy="188"/>
            </a:xfrm>
            <a:prstGeom prst="leftArrow">
              <a:avLst>
                <a:gd name="adj1" fmla="val 50000"/>
                <a:gd name="adj2" fmla="val 70878"/>
              </a:avLst>
            </a:prstGeom>
            <a:solidFill>
              <a:srgbClr val="42607C"/>
            </a:solidFill>
            <a:ln w="9525">
              <a:solidFill>
                <a:srgbClr val="42607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Likviditu lze zajistit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80519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prostřednictvím aktiv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primární aktiva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sekundární aktiva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3200" dirty="0">
                <a:solidFill>
                  <a:srgbClr val="42607C"/>
                </a:solidFill>
              </a:rPr>
              <a:t>prostřednictvím pasiv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648072"/>
          </a:xfrm>
        </p:spPr>
        <p:txBody>
          <a:bodyPr/>
          <a:lstStyle/>
          <a:p>
            <a:pPr eaLnBrk="1" hangingPunct="1"/>
            <a:r>
              <a:rPr lang="cs-CZ" dirty="0"/>
              <a:t>Defenzivní a ofenzivní přístup </a:t>
            </a:r>
            <a:br>
              <a:rPr lang="cs-CZ" dirty="0"/>
            </a:br>
            <a:r>
              <a:rPr lang="cs-CZ" dirty="0"/>
              <a:t>k řízení likvidity</a:t>
            </a:r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51520" y="1340769"/>
          <a:ext cx="8568952" cy="5224181"/>
        </p:xfrm>
        <a:graphic>
          <a:graphicData uri="http://schemas.openxmlformats.org/drawingml/2006/table">
            <a:tbl>
              <a:tblPr/>
              <a:tblGrid>
                <a:gridCol w="2502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3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+mn-lt"/>
                          <a:ea typeface="Times New Roman"/>
                        </a:rPr>
                        <a:t>Defenzivní strategie</a:t>
                      </a:r>
                      <a:endParaRPr lang="cs-CZ" sz="1800" dirty="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b="1">
                          <a:latin typeface="+mn-lt"/>
                          <a:ea typeface="Times New Roman"/>
                        </a:rPr>
                        <a:t>Ofenzivní strategie</a:t>
                      </a:r>
                      <a:endParaRPr lang="cs-CZ" sz="1800">
                        <a:latin typeface="+mn-lt"/>
                        <a:ea typeface="Times New Roman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3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Definice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schopnost pokrýt všechna out-flow banky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schopnost získat zdroje za nižší cenu, než je očekávaný výnos z úvěrů/investic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Zaměření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kontraktové splatnosti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reinvestiční výkonnost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Hlavní zdroj likvidity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aktiva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pasiva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Typické instituce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menší banky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větší banky, pobočky zahraničních bank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>
                          <a:latin typeface="+mn-lt"/>
                          <a:ea typeface="Times New Roman"/>
                        </a:rPr>
                        <a:t>Jak často se monitoruje pozice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ne příliš často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velmi často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3333"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Běžně užívané likvidní ukazatele:</a:t>
                      </a: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051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ukazatel úvěry/vklady</a:t>
                      </a: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None/>
                        <a:tabLst>
                          <a:tab pos="270510" algn="l"/>
                        </a:tabLs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marL="742950" lvl="1" indent="0" algn="l">
                        <a:spcAft>
                          <a:spcPts val="0"/>
                        </a:spcAft>
                        <a:buFont typeface="Times New Roman"/>
                        <a:buChar char="-"/>
                        <a:tabLst>
                          <a:tab pos="270510" algn="l"/>
                        </a:tabLs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ukazatel likvidní aktiva/volatilní pasiva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nízký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vysoký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vysoký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endParaRPr lang="cs-CZ" sz="1800" dirty="0">
                        <a:latin typeface="+mn-lt"/>
                        <a:ea typeface="Times New Roman"/>
                      </a:endParaRP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+mn-lt"/>
                          <a:ea typeface="Times New Roman"/>
                        </a:rPr>
                        <a:t>nízký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Příklad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844824"/>
            <a:ext cx="8712968" cy="4824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Rozvaha banky ABC je následující: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5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4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8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Jak bude vypadat rozvaha této banky po neočekávaném výběru depozit ve výši 5 mld. Kč?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683568" y="2636912"/>
          <a:ext cx="7772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75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4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bg1"/>
                </a:solidFill>
              </a:rPr>
              <a:t>Řešení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04055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pasiva: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marL="342900" lvl="8" indent="-342900" fontAlgn="base">
              <a:lnSpc>
                <a:spcPct val="90000"/>
              </a:lnSpc>
              <a:spcAft>
                <a:spcPct val="0"/>
              </a:spcAft>
              <a:buFont typeface="Arial" charset="0"/>
              <a:buChar char="•"/>
              <a:defRPr/>
            </a:pPr>
            <a:endParaRPr lang="cs-CZ" sz="32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>
                <a:solidFill>
                  <a:srgbClr val="42607C"/>
                </a:solidFill>
              </a:rPr>
              <a:t>Přizpůsobení rozvahy přes aktiva: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A4860-F092-4118-8268-D6A52DBDDAE5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graphicFrame>
        <p:nvGraphicFramePr>
          <p:cNvPr id="5" name="Zástupný symbol pro obsah 7"/>
          <p:cNvGraphicFramePr>
            <a:graphicFrameLocks/>
          </p:cNvGraphicFramePr>
          <p:nvPr/>
        </p:nvGraphicFramePr>
        <p:xfrm>
          <a:off x="899592" y="2132856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04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20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100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Zástupný symbol pro obsah 7"/>
          <p:cNvGraphicFramePr>
            <a:graphicFrameLocks/>
          </p:cNvGraphicFramePr>
          <p:nvPr/>
        </p:nvGraphicFramePr>
        <p:xfrm>
          <a:off x="899592" y="4653136"/>
          <a:ext cx="7772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AKTIVA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PASIVA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Hotovost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70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Úvěry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60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Výpůjčky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15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Ostatní aktiva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Kapitál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dirty="0"/>
                        <a:t>10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95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Celkem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1" dirty="0"/>
                        <a:t>95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6971</TotalTime>
  <Words>1892</Words>
  <Application>Microsoft Office PowerPoint</Application>
  <PresentationFormat>Předvádění na obrazovce (4:3)</PresentationFormat>
  <Paragraphs>495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Comic Sans MS</vt:lpstr>
      <vt:lpstr>Times New Roman</vt:lpstr>
      <vt:lpstr>117</vt:lpstr>
      <vt:lpstr>Rovnice</vt:lpstr>
      <vt:lpstr>Riziko likvidity</vt:lpstr>
      <vt:lpstr>Likvidita</vt:lpstr>
      <vt:lpstr>Riziko likvidity</vt:lpstr>
      <vt:lpstr>Složky rizika likvidity</vt:lpstr>
      <vt:lpstr>Management rizika likvidity</vt:lpstr>
      <vt:lpstr>Likviditu lze zajistit</vt:lpstr>
      <vt:lpstr>Defenzivní a ofenzivní přístup  k řízení likvidity</vt:lpstr>
      <vt:lpstr>Příklad</vt:lpstr>
      <vt:lpstr>Řešení</vt:lpstr>
      <vt:lpstr>Příklad</vt:lpstr>
      <vt:lpstr>Řešení</vt:lpstr>
      <vt:lpstr>Měření rizika likvidity</vt:lpstr>
      <vt:lpstr>Poměrové ukazatele likvidity</vt:lpstr>
      <vt:lpstr>Prezentace aplikace PowerPoint</vt:lpstr>
      <vt:lpstr>Prezentace aplikace PowerPoint</vt:lpstr>
      <vt:lpstr>Vybrané ukazatele likvidity v českém bankovním sektoru</vt:lpstr>
      <vt:lpstr>Prezentace aplikace PowerPoint</vt:lpstr>
      <vt:lpstr>Prezentace aplikace PowerPoint</vt:lpstr>
      <vt:lpstr>Příklad</vt:lpstr>
      <vt:lpstr>Prezentace aplikace PowerPoint</vt:lpstr>
      <vt:lpstr>Prezentace aplikace PowerPoint</vt:lpstr>
      <vt:lpstr>Likvidní gap</vt:lpstr>
      <vt:lpstr>Tvorba likvidního gapu</vt:lpstr>
      <vt:lpstr>Možné výsledky likvidního gapu</vt:lpstr>
      <vt:lpstr>Příklad: doplňte likvidní gap banky</vt:lpstr>
      <vt:lpstr>Příklad: doplňte likvidní gap banky</vt:lpstr>
      <vt:lpstr>Likvidní gap Fio banky k 31. 12. 2020</vt:lpstr>
      <vt:lpstr>Likvidní gap a nové obchody banky</vt:lpstr>
      <vt:lpstr>Příklad</vt:lpstr>
      <vt:lpstr>Value at Risk upravená o riziko likvidity</vt:lpstr>
      <vt:lpstr>Regulace rizika likvidity: Vyhláška č. 163/2014 Sb.</vt:lpstr>
      <vt:lpstr>Regulace rizika likvidity podle Basel III</vt:lpstr>
      <vt:lpstr>Ukazatel krytí likvidity (1) (LCR – Liquidity Coverage Ratio)</vt:lpstr>
      <vt:lpstr>Ukazatel krytí likvidity (2) (LCR – Liquidity Coverage Ratio)</vt:lpstr>
      <vt:lpstr>Ukazatel krytí likvidity (3) (LCR – Liquidity Coverage Ratio)</vt:lpstr>
      <vt:lpstr>Ukazatel čistého stabilního financování (NSFR – Net Stable Funding Ratio)</vt:lpstr>
      <vt:lpstr>Prezentace aplikace PowerPoint</vt:lpstr>
      <vt:lpstr>Prezentace aplikace PowerPoint</vt:lpstr>
      <vt:lpstr>Prezentace aplikace PowerPoint</vt:lpstr>
      <vt:lpstr>Prezentace aplikace PowerPoint</vt:lpstr>
      <vt:lpstr>Monitorovací nástroje pro posuzování rizika likvidity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143</cp:revision>
  <dcterms:created xsi:type="dcterms:W3CDTF">2012-07-31T14:19:10Z</dcterms:created>
  <dcterms:modified xsi:type="dcterms:W3CDTF">2023-10-05T20:33:01Z</dcterms:modified>
</cp:coreProperties>
</file>