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8" r:id="rId3"/>
    <p:sldId id="270" r:id="rId4"/>
    <p:sldId id="271" r:id="rId5"/>
    <p:sldId id="294" r:id="rId6"/>
    <p:sldId id="272" r:id="rId7"/>
    <p:sldId id="321" r:id="rId8"/>
    <p:sldId id="324" r:id="rId9"/>
    <p:sldId id="278" r:id="rId10"/>
    <p:sldId id="290" r:id="rId11"/>
    <p:sldId id="291" r:id="rId12"/>
    <p:sldId id="292" r:id="rId13"/>
    <p:sldId id="302" r:id="rId14"/>
    <p:sldId id="303" r:id="rId15"/>
    <p:sldId id="304" r:id="rId16"/>
    <p:sldId id="305" r:id="rId17"/>
    <p:sldId id="306" r:id="rId18"/>
    <p:sldId id="307" r:id="rId19"/>
    <p:sldId id="309" r:id="rId20"/>
    <p:sldId id="311" r:id="rId21"/>
    <p:sldId id="312" r:id="rId22"/>
    <p:sldId id="308" r:id="rId23"/>
    <p:sldId id="320" r:id="rId24"/>
    <p:sldId id="322" r:id="rId25"/>
    <p:sldId id="323" r:id="rId26"/>
    <p:sldId id="318" r:id="rId27"/>
    <p:sldId id="319" r:id="rId28"/>
    <p:sldId id="269" r:id="rId29"/>
  </p:sldIdLst>
  <p:sldSz cx="9144000" cy="6858000" type="screen4x3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60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137" cy="512304"/>
          </a:xfrm>
          <a:prstGeom prst="rect">
            <a:avLst/>
          </a:prstGeom>
        </p:spPr>
        <p:txBody>
          <a:bodyPr vert="horz" lIns="94764" tIns="47382" rIns="94764" bIns="47382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0506" y="1"/>
            <a:ext cx="3077137" cy="512304"/>
          </a:xfrm>
          <a:prstGeom prst="rect">
            <a:avLst/>
          </a:prstGeom>
        </p:spPr>
        <p:txBody>
          <a:bodyPr vert="horz" lIns="94764" tIns="47382" rIns="94764" bIns="47382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DA272C6-1EC9-4E88-B156-9A3FD8137C5A}" type="datetimeFigureOut">
              <a:rPr lang="cs-CZ"/>
              <a:pPr>
                <a:defRPr/>
              </a:pPr>
              <a:t>05.10.2023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4" tIns="47382" rIns="94764" bIns="47382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4" tIns="47382" rIns="94764" bIns="47382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8BF785D-A6E8-4BF5-AA9C-17C42AFF78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77137" cy="512304"/>
          </a:xfrm>
          <a:prstGeom prst="rect">
            <a:avLst/>
          </a:prstGeom>
        </p:spPr>
        <p:txBody>
          <a:bodyPr vert="horz" lIns="94764" tIns="47382" rIns="94764" bIns="47382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0506" y="1"/>
            <a:ext cx="3077137" cy="512304"/>
          </a:xfrm>
          <a:prstGeom prst="rect">
            <a:avLst/>
          </a:prstGeom>
        </p:spPr>
        <p:txBody>
          <a:bodyPr vert="horz" lIns="94764" tIns="47382" rIns="94764" bIns="47382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61F1CB0-397E-42A6-8939-2C718830967C}" type="datetimeFigureOut">
              <a:rPr lang="cs-CZ"/>
              <a:pPr>
                <a:defRPr/>
              </a:pPr>
              <a:t>05.10.2023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8350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4" tIns="47382" rIns="94764" bIns="47382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9599" y="4861156"/>
            <a:ext cx="5680103" cy="4605821"/>
          </a:xfrm>
          <a:prstGeom prst="rect">
            <a:avLst/>
          </a:prstGeom>
        </p:spPr>
        <p:txBody>
          <a:bodyPr vert="horz" lIns="94764" tIns="47382" rIns="94764" bIns="47382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4" tIns="47382" rIns="94764" bIns="47382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4" tIns="47382" rIns="94764" bIns="47382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8A21BE3-C8DF-4C7B-B1FA-4B311B32BD1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E4C3E-109B-4BED-AB66-AB44583FA1E8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19A98-1267-4F11-9692-520A0B0EA89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761B3-A25F-40B9-B07C-A82E0CAE61F6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3EC85-D374-4D1C-BF2F-ECD1CD7D455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E78AE-B119-4343-8487-1B4DA4861D41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F4EBAC-EA3C-4487-AD89-1564DD5B6AB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1DE26-535D-4961-9BB3-1C1DB8F5251D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1899F-802D-4948-8887-7D4CC5A3A2F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161DB-6E88-4FB6-9E31-B456CF13CD9C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552454-04C8-4A8C-A015-A3D2F36A63C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F3DBA1-7CC3-42CB-95E2-8709CDF0C6E0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F7548-3D36-413E-8170-13F9647B6E0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F4369-E2A1-4845-BBBA-DC6825866B54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C0A94-1EEA-49A3-B27E-709B0EC25FD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BFDEC-437E-4CAC-8081-65A4CB107AA5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2E18F-9F70-4E66-B688-0D73D7695C6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117CD-1527-4E7D-B7E3-761B2814AA33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8E8A1E-EA9D-4B6C-AAB3-0031C8AE834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601A8-8637-40EA-B4A9-D3287ED7BC29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FE2FA-E459-478A-8BF7-52F38D4CB20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8972C-57B8-418A-ADBE-5AFE2005F5A7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B4A87-8F69-4939-AEB2-2D8E4E5B03E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717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74E8AC-6B2C-42AE-A5A4-F59F0245C84F}" type="datetime1">
              <a:rPr lang="fr-FR"/>
              <a:pPr>
                <a:defRPr/>
              </a:pPr>
              <a:t>05/10/2023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6301DB4-13ED-4C73-92E0-A6424C9956B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9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8.wmf"/><Relationship Id="rId4" Type="http://schemas.openxmlformats.org/officeDocument/2006/relationships/image" Target="../media/image15.wmf"/><Relationship Id="rId9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gap.cz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Rizikově očištěná výnosnost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258888" y="3716338"/>
            <a:ext cx="6400800" cy="1752600"/>
          </a:xfrm>
        </p:spPr>
        <p:txBody>
          <a:bodyPr/>
          <a:lstStyle/>
          <a:p>
            <a:pPr eaLnBrk="1" hangingPunct="1"/>
            <a:endParaRPr lang="fr-F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Hodnocení výkonnosti banky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ukazatel SVA (Shareholder´s Value Added)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>
                <a:solidFill>
                  <a:srgbClr val="42607C"/>
                </a:solidFill>
              </a:rPr>
              <a:t>vzorec:</a:t>
            </a:r>
          </a:p>
          <a:p>
            <a:pPr lvl="1" eaLnBrk="1" hangingPunct="1">
              <a:lnSpc>
                <a:spcPct val="90000"/>
              </a:lnSpc>
            </a:pPr>
            <a:endParaRPr lang="cs-CZ" altLang="zh-CN">
              <a:solidFill>
                <a:srgbClr val="42607C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cs-CZ" altLang="zh-CN">
              <a:solidFill>
                <a:srgbClr val="42607C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zh-CN">
                <a:solidFill>
                  <a:srgbClr val="42607C"/>
                </a:solidFill>
              </a:rPr>
              <a:t>hodnota je přidaná, když čistý ekonomický zisk převýší ekonomické náklady kapitálu potřebného na vyprodukování provozního zisku</a:t>
            </a:r>
            <a:r>
              <a:rPr lang="en-US" altLang="zh-CN">
                <a:solidFill>
                  <a:srgbClr val="42607C"/>
                </a:solidFill>
              </a:rPr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546DC9-D833-4F16-B3DB-DF76B29EF36C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1331913" y="2997200"/>
          <a:ext cx="421798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2108200" imgH="215900" progId="Equation.3">
                  <p:embed/>
                </p:oleObj>
              </mc:Choice>
              <mc:Fallback>
                <p:oleObj name="Rovnice" r:id="rId3" imgW="2108200" imgH="2159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2997200"/>
                        <a:ext cx="4217987" cy="431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607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Výpočet SVA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marL="514350" indent="-514350" eaLnBrk="1" hangingPunct="1">
              <a:lnSpc>
                <a:spcPct val="90000"/>
              </a:lnSpc>
            </a:pPr>
            <a:r>
              <a:rPr lang="cs-CZ" sz="2800">
                <a:solidFill>
                  <a:srgbClr val="42607C"/>
                </a:solidFill>
              </a:rPr>
              <a:t>výpočet NOPAT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 sz="2400">
                <a:solidFill>
                  <a:srgbClr val="42607C"/>
                </a:solidFill>
              </a:rPr>
              <a:t>čistý provozní zisk, po úpravě o některé operace</a:t>
            </a:r>
          </a:p>
          <a:p>
            <a:pPr marL="514350" indent="-514350" eaLnBrk="1" hangingPunct="1">
              <a:lnSpc>
                <a:spcPct val="90000"/>
              </a:lnSpc>
            </a:pPr>
            <a:r>
              <a:rPr lang="cs-CZ" sz="2800">
                <a:solidFill>
                  <a:srgbClr val="42607C"/>
                </a:solidFill>
              </a:rPr>
              <a:t>výpočet CAR</a:t>
            </a:r>
          </a:p>
          <a:p>
            <a:pPr marL="514350" indent="-514350" eaLnBrk="1" hangingPunct="1">
              <a:lnSpc>
                <a:spcPct val="90000"/>
              </a:lnSpc>
            </a:pPr>
            <a:r>
              <a:rPr lang="cs-CZ" sz="2800">
                <a:solidFill>
                  <a:srgbClr val="42607C"/>
                </a:solidFill>
              </a:rPr>
              <a:t>výpočet WACC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 sz="2400">
                <a:solidFill>
                  <a:srgbClr val="42607C"/>
                </a:solidFill>
              </a:rPr>
              <a:t>vážené průměrné náklady kapitálu</a:t>
            </a:r>
            <a:r>
              <a:rPr lang="en-US" altLang="zh-CN" sz="2400">
                <a:solidFill>
                  <a:srgbClr val="42607C"/>
                </a:solidFill>
              </a:rPr>
              <a:t> </a:t>
            </a:r>
            <a:endParaRPr lang="cs-CZ" altLang="zh-CN" sz="2400">
              <a:solidFill>
                <a:srgbClr val="42607C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cs-CZ" altLang="zh-CN" sz="2400">
              <a:solidFill>
                <a:srgbClr val="42607C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cs-CZ" altLang="zh-CN" sz="2400">
              <a:solidFill>
                <a:srgbClr val="42607C"/>
              </a:solidFill>
            </a:endParaRPr>
          </a:p>
          <a:p>
            <a:pPr lvl="1" eaLnBrk="1" hangingPunct="1">
              <a:lnSpc>
                <a:spcPct val="90000"/>
              </a:lnSpc>
            </a:pPr>
            <a:endParaRPr lang="cs-CZ" altLang="zh-CN" sz="2400">
              <a:solidFill>
                <a:srgbClr val="42607C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altLang="zh-CN" sz="2400">
                <a:solidFill>
                  <a:srgbClr val="42607C"/>
                </a:solidFill>
              </a:rPr>
              <a:t>slouží pak jako minimální požadovaná hodnota rizikově očištěné výnosnosti – a když je tato hodnota překročena, je vytvářena přidaná hodnota akcionářů</a:t>
            </a:r>
            <a:r>
              <a:rPr lang="en-US" altLang="zh-CN" sz="2400">
                <a:solidFill>
                  <a:srgbClr val="42607C"/>
                </a:solidFill>
              </a:rPr>
              <a:t>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60713-8E4B-413C-B493-A7B81170C183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1331913" y="4221163"/>
          <a:ext cx="3382962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688367" imgH="393529" progId="Equation.3">
                  <p:embed/>
                </p:oleObj>
              </mc:Choice>
              <mc:Fallback>
                <p:oleObj name="Rovnice" r:id="rId3" imgW="1688367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4221163"/>
                        <a:ext cx="3382962" cy="7889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607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Výpočet WACC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>
                <a:solidFill>
                  <a:srgbClr val="42607C"/>
                </a:solidFill>
              </a:rPr>
              <a:t>náklady cizího kapitálu</a:t>
            </a:r>
          </a:p>
          <a:p>
            <a:pPr eaLnBrk="1" hangingPunct="1">
              <a:lnSpc>
                <a:spcPct val="90000"/>
              </a:lnSpc>
            </a:pPr>
            <a:r>
              <a:rPr lang="cs-CZ" sz="2800">
                <a:solidFill>
                  <a:srgbClr val="42607C"/>
                </a:solidFill>
              </a:rPr>
              <a:t>náklady vlastního kapitálu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>
                <a:solidFill>
                  <a:srgbClr val="42607C"/>
                </a:solidFill>
              </a:rPr>
              <a:t>náklady na kmenové akcie</a:t>
            </a:r>
          </a:p>
          <a:p>
            <a:pPr lvl="2" eaLnBrk="1" hangingPunct="1">
              <a:lnSpc>
                <a:spcPct val="90000"/>
              </a:lnSpc>
            </a:pPr>
            <a:r>
              <a:rPr lang="cs-CZ" sz="2000">
                <a:solidFill>
                  <a:srgbClr val="42607C"/>
                </a:solidFill>
              </a:rPr>
              <a:t>dividendový hodnotící model</a:t>
            </a:r>
          </a:p>
          <a:p>
            <a:pPr lvl="2" eaLnBrk="1" hangingPunct="1">
              <a:lnSpc>
                <a:spcPct val="90000"/>
              </a:lnSpc>
            </a:pPr>
            <a:endParaRPr lang="cs-CZ" sz="2000">
              <a:solidFill>
                <a:srgbClr val="42607C"/>
              </a:solidFill>
            </a:endParaRPr>
          </a:p>
          <a:p>
            <a:pPr lvl="2" eaLnBrk="1" hangingPunct="1">
              <a:lnSpc>
                <a:spcPct val="90000"/>
              </a:lnSpc>
            </a:pPr>
            <a:endParaRPr lang="cs-CZ" sz="2000">
              <a:solidFill>
                <a:srgbClr val="42607C"/>
              </a:solidFill>
            </a:endParaRPr>
          </a:p>
          <a:p>
            <a:pPr lvl="2" eaLnBrk="1" hangingPunct="1">
              <a:lnSpc>
                <a:spcPct val="90000"/>
              </a:lnSpc>
            </a:pPr>
            <a:endParaRPr lang="cs-CZ" sz="2000">
              <a:solidFill>
                <a:srgbClr val="42607C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cs-CZ" sz="2000">
                <a:solidFill>
                  <a:srgbClr val="42607C"/>
                </a:solidFill>
              </a:rPr>
              <a:t>model CAPM</a:t>
            </a:r>
          </a:p>
          <a:p>
            <a:pPr lvl="2" eaLnBrk="1" hangingPunct="1">
              <a:lnSpc>
                <a:spcPct val="90000"/>
              </a:lnSpc>
            </a:pPr>
            <a:endParaRPr lang="cs-CZ" sz="2000">
              <a:solidFill>
                <a:srgbClr val="42607C"/>
              </a:solidFill>
            </a:endParaRPr>
          </a:p>
          <a:p>
            <a:pPr lvl="2" eaLnBrk="1" hangingPunct="1">
              <a:lnSpc>
                <a:spcPct val="90000"/>
              </a:lnSpc>
            </a:pPr>
            <a:endParaRPr lang="cs-CZ" sz="2000">
              <a:solidFill>
                <a:srgbClr val="42607C"/>
              </a:solidFill>
            </a:endParaRPr>
          </a:p>
          <a:p>
            <a:pPr lvl="2" eaLnBrk="1" hangingPunct="1">
              <a:lnSpc>
                <a:spcPct val="90000"/>
              </a:lnSpc>
            </a:pPr>
            <a:r>
              <a:rPr lang="cs-CZ" sz="2000">
                <a:solidFill>
                  <a:srgbClr val="42607C"/>
                </a:solidFill>
              </a:rPr>
              <a:t>a další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>
                <a:solidFill>
                  <a:srgbClr val="42607C"/>
                </a:solidFill>
              </a:rPr>
              <a:t>náklady na prioritní akcie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>
                <a:solidFill>
                  <a:srgbClr val="42607C"/>
                </a:solidFill>
              </a:rPr>
              <a:t>náklady zadrženého zisku</a:t>
            </a:r>
            <a:endParaRPr lang="en-US" sz="240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74D233-EA26-4F0B-8D65-6C14C59135FF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512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1692275" y="3644900"/>
          <a:ext cx="14462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723586" imgH="393529" progId="Equation.3">
                  <p:embed/>
                </p:oleObj>
              </mc:Choice>
              <mc:Fallback>
                <p:oleObj name="Rovnice" r:id="rId3" imgW="723586" imgH="393529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3644900"/>
                        <a:ext cx="1446213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607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9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1692275" y="5013325"/>
          <a:ext cx="220821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1104421" imgH="215806" progId="Equation.3">
                  <p:embed/>
                </p:oleObj>
              </mc:Choice>
              <mc:Fallback>
                <p:oleObj name="Rovnice" r:id="rId5" imgW="1104421" imgH="21580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5013325"/>
                        <a:ext cx="2208213" cy="431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607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Výhody SVA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lze využít při rozhodování manažerů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lze využít při monitorování výkonnosti, kapitálovém rozpočetnictví, oceňování výstupu a tržním ocenění banky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umožňuje zpětně posoudit, zda investiční rozhodnutí vedlo k přidané hodnotě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D5262B-E1C8-4CD3-A707-4B561BB249CC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Jak lze zvýšit přidanou hodnotu akcionářů?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BC0319-67B4-420C-9ACD-CAC802109EDA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16013" y="1646238"/>
            <a:ext cx="6811962" cy="52117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Správné ocenění zákazníků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675"/>
            <a:ext cx="8229600" cy="72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600">
                <a:solidFill>
                  <a:srgbClr val="42607C"/>
                </a:solidFill>
              </a:rPr>
              <a:t>rozdíl mezi přístupem dle ekonomického a dle regulovaného kapitálu: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6B2AA1-D350-4CE4-B777-2862B7B88802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349500"/>
            <a:ext cx="6811962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Jak stanovit úrokovou sazbu pro klienta?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CBA50F-4895-4D0B-A569-E1F38DF257A1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1476375" y="1989138"/>
          <a:ext cx="5111750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2032000" imgH="215900" progId="Equation.3">
                  <p:embed/>
                </p:oleObj>
              </mc:Choice>
              <mc:Fallback>
                <p:oleObj name="Rovnice" r:id="rId3" imgW="2032000" imgH="2159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6375" y="1989138"/>
                        <a:ext cx="5111750" cy="566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1044575" y="2771775"/>
          <a:ext cx="687546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3009900" imgH="215900" progId="Equation.3">
                  <p:embed/>
                </p:oleObj>
              </mc:Choice>
              <mc:Fallback>
                <p:oleObj name="Rovnice" r:id="rId5" imgW="3009900" imgH="2159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4575" y="2771775"/>
                        <a:ext cx="6875463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971550" y="3563938"/>
          <a:ext cx="6948488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7" imgW="3556000" imgH="215900" progId="Equation.3">
                  <p:embed/>
                </p:oleObj>
              </mc:Choice>
              <mc:Fallback>
                <p:oleObj name="Rovnice" r:id="rId7" imgW="3556000" imgH="2159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563938"/>
                        <a:ext cx="6948488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1116013" y="4356100"/>
          <a:ext cx="6551612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9" imgW="3124200" imgH="215900" progId="Equation.3">
                  <p:embed/>
                </p:oleObj>
              </mc:Choice>
              <mc:Fallback>
                <p:oleObj name="Rovnice" r:id="rId9" imgW="3124200" imgH="2159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4356100"/>
                        <a:ext cx="6551612" cy="503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2"/>
          <p:cNvGraphicFramePr>
            <a:graphicFrameLocks noChangeAspect="1"/>
          </p:cNvGraphicFramePr>
          <p:nvPr/>
        </p:nvGraphicFramePr>
        <p:xfrm>
          <a:off x="2411413" y="5507038"/>
          <a:ext cx="4681537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11" imgW="2145369" imgH="393529" progId="Equation.3">
                  <p:embed/>
                </p:oleObj>
              </mc:Choice>
              <mc:Fallback>
                <p:oleObj name="Rovnice" r:id="rId11" imgW="2145369" imgH="393529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507038"/>
                        <a:ext cx="4681537" cy="8651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1187450" y="5722938"/>
            <a:ext cx="936625" cy="360362"/>
          </a:xfrm>
          <a:prstGeom prst="rightArrow">
            <a:avLst>
              <a:gd name="adj1" fmla="val 50000"/>
              <a:gd name="adj2" fmla="val 6497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Úroková sazba klientovi má tedy tyto složky: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cenu zdrojů 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očekávanou ztrátu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část provozních nákladů, připadajících na tuto transakci 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rizikovou přirážku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EF95C0-672A-4021-A439-ACA53481A8E6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Příklad: Výpočet úrokové sazby pro klienta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C38092-F4DE-42F7-96B1-19EB4F164DE5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755650" y="1700213"/>
          <a:ext cx="7632700" cy="4961890"/>
        </p:xfrm>
        <a:graphic>
          <a:graphicData uri="http://schemas.openxmlformats.org/drawingml/2006/table">
            <a:tbl>
              <a:tblPr/>
              <a:tblGrid>
                <a:gridCol w="452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8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Nízké riziko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Vysoké riziko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Angažovanost (E)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1.000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1.000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Regulatorní kapitál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Ekonomický kapitál (CAR)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40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120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Očekávaná ztráta (EL)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1 %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1 %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Regulatorní kapitál v % angažovanosti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Ekonomický kapitál v % angažovanosti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9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WACC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25 %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25 %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9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Provozní náklady transakce v % (oc)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2 %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2 %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9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Náklady cizího kapitálu r</a:t>
                      </a:r>
                      <a:r>
                        <a:rPr kumimoji="0" lang="cs-CZ" sz="1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D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10 %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10 %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9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Výpočet r založený na regulatorním kapitálu: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9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Riziková prémie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9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Cena úvěru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9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Marže banky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9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Výpočet r založený na ekonomickém kapitálu:</a:t>
                      </a: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9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Riziková prémie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9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Cena úvěru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98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Marže banky</a:t>
                      </a: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3500" marR="6350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Optimalizace portfolia banky (1)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517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>
                <a:solidFill>
                  <a:srgbClr val="42607C"/>
                </a:solidFill>
              </a:rPr>
              <a:t>rizikově očištěná rentabilita jednotlivých transakcí:</a:t>
            </a:r>
            <a:endParaRPr lang="en-US" sz="280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1A46AC-A2C9-4A9E-BDE2-EAEA35E52C22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2297113"/>
            <a:ext cx="6942137" cy="456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1143000"/>
          </a:xfrm>
        </p:spPr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Tradiční měření rentability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>
                <a:solidFill>
                  <a:srgbClr val="42607C"/>
                </a:solidFill>
              </a:rPr>
              <a:t>ROA (return on assets – rentabilita aktiv)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sz="2400"/>
              <a:t>	</a:t>
            </a:r>
            <a:endParaRPr lang="cs-CZ" sz="2000"/>
          </a:p>
          <a:p>
            <a:pPr lvl="1" eaLnBrk="1" hangingPunct="1">
              <a:lnSpc>
                <a:spcPct val="90000"/>
              </a:lnSpc>
            </a:pPr>
            <a:endParaRPr lang="cs-CZ" sz="2000"/>
          </a:p>
          <a:p>
            <a:pPr lvl="4" eaLnBrk="1" hangingPunct="1">
              <a:lnSpc>
                <a:spcPct val="90000"/>
              </a:lnSpc>
            </a:pPr>
            <a:endParaRPr lang="cs-CZ" sz="1600">
              <a:solidFill>
                <a:srgbClr val="42607C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>
                <a:solidFill>
                  <a:srgbClr val="42607C"/>
                </a:solidFill>
              </a:rPr>
              <a:t>měří schopnost managementu využít aktiva banky k vytvoření zisku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>
                <a:solidFill>
                  <a:srgbClr val="42607C"/>
                </a:solidFill>
              </a:rPr>
              <a:t>varianty: ROAA, příp. ROA s čistým ziskem </a:t>
            </a:r>
          </a:p>
          <a:p>
            <a:pPr lvl="1" eaLnBrk="1" hangingPunct="1">
              <a:lnSpc>
                <a:spcPct val="90000"/>
              </a:lnSpc>
            </a:pPr>
            <a:endParaRPr lang="cs-CZ" sz="1200"/>
          </a:p>
          <a:p>
            <a:pPr eaLnBrk="1" hangingPunct="1">
              <a:lnSpc>
                <a:spcPct val="90000"/>
              </a:lnSpc>
            </a:pPr>
            <a:r>
              <a:rPr lang="cs-CZ" sz="2800">
                <a:solidFill>
                  <a:srgbClr val="42607C"/>
                </a:solidFill>
              </a:rPr>
              <a:t>ROE (return on equity – rentabilita kapitálu)</a:t>
            </a:r>
          </a:p>
          <a:p>
            <a:pPr lvl="1" eaLnBrk="1" hangingPunct="1">
              <a:lnSpc>
                <a:spcPct val="90000"/>
              </a:lnSpc>
            </a:pPr>
            <a:endParaRPr lang="cs-CZ" sz="2000"/>
          </a:p>
          <a:p>
            <a:pPr lvl="1" eaLnBrk="1" hangingPunct="1">
              <a:lnSpc>
                <a:spcPct val="90000"/>
              </a:lnSpc>
            </a:pPr>
            <a:endParaRPr lang="cs-CZ" sz="2000"/>
          </a:p>
          <a:p>
            <a:pPr lvl="4" eaLnBrk="1" hangingPunct="1">
              <a:lnSpc>
                <a:spcPct val="90000"/>
              </a:lnSpc>
            </a:pPr>
            <a:endParaRPr lang="cs-CZ" sz="1600">
              <a:solidFill>
                <a:srgbClr val="42607C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>
                <a:solidFill>
                  <a:srgbClr val="42607C"/>
                </a:solidFill>
              </a:rPr>
              <a:t>měří míru úspěšnosti investice akcionářů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>
                <a:solidFill>
                  <a:srgbClr val="42607C"/>
                </a:solidFill>
              </a:rPr>
              <a:t>varianta: ROAE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9243D5-D969-46BE-9D0C-81E5BFA7D445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103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3078" name="Object 6"/>
          <p:cNvGraphicFramePr>
            <a:graphicFrameLocks noChangeAspect="1"/>
          </p:cNvGraphicFramePr>
          <p:nvPr/>
        </p:nvGraphicFramePr>
        <p:xfrm>
          <a:off x="1187450" y="2420938"/>
          <a:ext cx="35290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765300" imgH="431800" progId="Equation.3">
                  <p:embed/>
                </p:oleObj>
              </mc:Choice>
              <mc:Fallback>
                <p:oleObj name="Rovnice" r:id="rId3" imgW="1765300" imgH="431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420938"/>
                        <a:ext cx="3529013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1187450" y="5157788"/>
          <a:ext cx="28940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1447800" imgH="419100" progId="Equation.3">
                  <p:embed/>
                </p:oleObj>
              </mc:Choice>
              <mc:Fallback>
                <p:oleObj name="Rovnice" r:id="rId5" imgW="1447800" imgH="4191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157788"/>
                        <a:ext cx="2894013" cy="838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 advAuto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Optimalizace portfolia banky (2)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8048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>
                <a:solidFill>
                  <a:srgbClr val="42607C"/>
                </a:solidFill>
              </a:rPr>
              <a:t>optimální portfolio = takové, které leží na efektivní hranici:</a:t>
            </a:r>
            <a:endParaRPr lang="en-US" sz="280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D1B197-183F-414C-AF04-9C8ED14FBAAF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565400"/>
            <a:ext cx="652145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Příklad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>
                <a:solidFill>
                  <a:srgbClr val="42607C"/>
                </a:solidFill>
              </a:rPr>
              <a:t>Banka poskytla dva úvěry ve stejné částce. Máte-li k dispozici následující údaje, zjistěte, který z úvěrů je pro banku výhodnější: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>
                <a:solidFill>
                  <a:srgbClr val="42607C"/>
                </a:solidFill>
              </a:rPr>
              <a:t>úvěr 1 byl poskytnut klientovi s ratingem AA, přináší bance úrokový zisk ve výši 20, očekávaná ztráta činí 1 a hodnota CaR je 30,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>
                <a:solidFill>
                  <a:srgbClr val="42607C"/>
                </a:solidFill>
              </a:rPr>
              <a:t>úvěr 2 byl poskytnut klientovi s vyšším rizikem, proto bance přináší úrokový zisk 100;  očekávaná ztráta činí 20 a hodnota CaR je 500.</a:t>
            </a:r>
          </a:p>
          <a:p>
            <a:pPr eaLnBrk="1" hangingPunct="1">
              <a:lnSpc>
                <a:spcPct val="90000"/>
              </a:lnSpc>
            </a:pPr>
            <a:r>
              <a:rPr lang="cs-CZ" sz="2400">
                <a:solidFill>
                  <a:srgbClr val="42607C"/>
                </a:solidFill>
              </a:rPr>
              <a:t>Jak vysoké musí být vážené průměrné náklady kapitálu, aby se bance vyplatily oba dva úvěry?</a:t>
            </a:r>
          </a:p>
          <a:p>
            <a:pPr eaLnBrk="1" hangingPunct="1">
              <a:lnSpc>
                <a:spcPct val="90000"/>
              </a:lnSpc>
            </a:pPr>
            <a:r>
              <a:rPr lang="cs-CZ" sz="2400">
                <a:solidFill>
                  <a:srgbClr val="42607C"/>
                </a:solidFill>
              </a:rPr>
              <a:t>Jsou-li vážené průměrné náklady kapitálu banky 20  %, který z úvěrů přispívá k tvorbě přidané hodnoty akcionářů a který naopak tuto hodnotu ničí?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D7C2FE-FC86-4BBE-8544-A8ED80421D34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Výhody rizikově očištěné rentability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lze srovnávat porovnatelné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lze kvantifikovat riziko celé banky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manažery je možné odměňovat v návaznosti na riziko banky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3CBCFD-56DA-43FF-A0C2-BE14448373BE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3CBCFD-56DA-43FF-A0C2-BE14448373BE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  <p:sp>
        <p:nvSpPr>
          <p:cNvPr id="7" name="Obdélník 6"/>
          <p:cNvSpPr/>
          <p:nvPr/>
        </p:nvSpPr>
        <p:spPr>
          <a:xfrm>
            <a:off x="0" y="6150114"/>
            <a:ext cx="8388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dirty="0" err="1">
                <a:solidFill>
                  <a:srgbClr val="42607C"/>
                </a:solidFill>
                <a:latin typeface="+mn-lt"/>
              </a:rPr>
              <a:t>McKinsey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(2011): The use of economic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capital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in performance management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for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banks: a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perspective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.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McKinsey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Working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Papers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on Risk,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Number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24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 l="15256" t="20560" r="32234" b="17935"/>
          <a:stretch>
            <a:fillRect/>
          </a:stretch>
        </p:blipFill>
        <p:spPr bwMode="auto">
          <a:xfrm>
            <a:off x="0" y="0"/>
            <a:ext cx="9142083" cy="602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3CBCFD-56DA-43FF-A0C2-BE14448373BE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sp>
        <p:nvSpPr>
          <p:cNvPr id="7" name="Obdélník 6"/>
          <p:cNvSpPr/>
          <p:nvPr/>
        </p:nvSpPr>
        <p:spPr>
          <a:xfrm>
            <a:off x="0" y="6150114"/>
            <a:ext cx="8388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dirty="0" err="1">
                <a:solidFill>
                  <a:srgbClr val="42607C"/>
                </a:solidFill>
                <a:latin typeface="+mn-lt"/>
              </a:rPr>
              <a:t>McKinsey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(2011): The use of economic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capital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in performance management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for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banks: a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perspective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.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McKinsey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Working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Papers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on Risk,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Number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24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 l="15748" t="20560" r="30512" b="22747"/>
          <a:stretch>
            <a:fillRect/>
          </a:stretch>
        </p:blipFill>
        <p:spPr bwMode="auto">
          <a:xfrm>
            <a:off x="-4" y="548678"/>
            <a:ext cx="9120357" cy="5412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3CBCFD-56DA-43FF-A0C2-BE14448373BE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sp>
        <p:nvSpPr>
          <p:cNvPr id="7" name="Obdélník 6"/>
          <p:cNvSpPr/>
          <p:nvPr/>
        </p:nvSpPr>
        <p:spPr>
          <a:xfrm>
            <a:off x="0" y="6150114"/>
            <a:ext cx="8388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dirty="0" err="1">
                <a:solidFill>
                  <a:srgbClr val="42607C"/>
                </a:solidFill>
                <a:latin typeface="+mn-lt"/>
              </a:rPr>
              <a:t>McKinsey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(2011): The use of economic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capital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in performance management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for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banks: a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perspective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.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McKinsey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Working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Papers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on Risk,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Number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24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 l="15748" t="18810" r="33219" b="16185"/>
          <a:stretch>
            <a:fillRect/>
          </a:stretch>
        </p:blipFill>
        <p:spPr bwMode="auto">
          <a:xfrm>
            <a:off x="251520" y="0"/>
            <a:ext cx="8660945" cy="620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Příklad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AC2150-BA27-430B-A7D6-0E7385B081FC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250825" y="1773238"/>
            <a:ext cx="8435975" cy="50847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Banka hodlá poskytnout úvěr ve výši 100.000,- Kč. Jakou úrokovou sazbu by měla požadovat, platí-li následující skutečnosti?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dirty="0">
                <a:solidFill>
                  <a:srgbClr val="42607C"/>
                </a:solidFill>
              </a:rPr>
              <a:t>očekávaná míra defaultu dlužníka je 1 %, odchylka míry defaultu je 0,5 %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dirty="0">
                <a:solidFill>
                  <a:srgbClr val="42607C"/>
                </a:solidFill>
              </a:rPr>
              <a:t>provozní náklady transakce jsou 1,5 %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dirty="0">
                <a:solidFill>
                  <a:srgbClr val="42607C"/>
                </a:solidFill>
              </a:rPr>
              <a:t>ekonomický kapitál je počítán pro hladinu významnosti 99 % (konstanta 2,33) a dobu držby 10 dní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dirty="0">
                <a:solidFill>
                  <a:srgbClr val="42607C"/>
                </a:solidFill>
              </a:rPr>
              <a:t>struktura pasiv banky je následující: depozita 6.000.000,- Kč, prostředky získané emisí dluhopisů 4.000.000,- Kč, vlastní kapitál 2.000.000,- Kč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 dirty="0">
                <a:solidFill>
                  <a:srgbClr val="42607C"/>
                </a:solidFill>
              </a:rPr>
              <a:t>náklady cizího kapitálu činí 4 %, náklady vlastního kapitálu 25 %, daň z příjmů právnických osob 20 %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dirty="0">
                <a:solidFill>
                  <a:srgbClr val="42607C"/>
                </a:solidFill>
              </a:rPr>
              <a:t>Dále vypočítejte, zda úvěr přispívá k tvorbě přidané hodnoty akcionářů nebo naopak tuto hodnotu ničí.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Příklad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FFBDC7-BF82-4BC4-9984-ACB22C3B5E49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68313" y="1916113"/>
            <a:ext cx="8229600" cy="47529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000" dirty="0">
                <a:solidFill>
                  <a:srgbClr val="42607C"/>
                </a:solidFill>
              </a:rPr>
              <a:t>Údaje o bance A </a:t>
            </a:r>
            <a:r>
              <a:rPr lang="cs-CZ" sz="2000" dirty="0" err="1">
                <a:solidFill>
                  <a:srgbClr val="42607C"/>
                </a:solidFill>
              </a:rPr>
              <a:t>a</a:t>
            </a:r>
            <a:r>
              <a:rPr lang="cs-CZ" sz="2000" dirty="0">
                <a:solidFill>
                  <a:srgbClr val="42607C"/>
                </a:solidFill>
              </a:rPr>
              <a:t> bance B máte v následující tabulce. Ekonomický kapitál počítají obě banky pro dobu držby 1 den a hladinu významnosti 99 % (konstanta 2,33). Ohodnoťte rentabilitu obou bank pomocí tradičních a rizikově očištěných ukazatelů rentability, výsledky komentujte.</a:t>
            </a:r>
          </a:p>
          <a:p>
            <a:pPr eaLnBrk="1" hangingPunct="1">
              <a:lnSpc>
                <a:spcPct val="90000"/>
              </a:lnSpc>
            </a:pPr>
            <a:endParaRPr lang="cs-CZ" sz="2000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 sz="2000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 sz="2000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 sz="2000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 sz="2000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 sz="2000" dirty="0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 sz="2000" dirty="0">
              <a:solidFill>
                <a:srgbClr val="42607C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63" y="3214688"/>
            <a:ext cx="10928350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endParaRPr lang="cs-CZ" sz="4400">
              <a:solidFill>
                <a:srgbClr val="42607C"/>
              </a:solidFill>
            </a:endParaRPr>
          </a:p>
          <a:p>
            <a:pPr algn="ctr" eaLnBrk="1" hangingPunct="1">
              <a:buFont typeface="Arial" charset="0"/>
              <a:buNone/>
            </a:pPr>
            <a:r>
              <a:rPr lang="cs-CZ" sz="4400">
                <a:solidFill>
                  <a:srgbClr val="42607C"/>
                </a:solidFill>
              </a:rPr>
              <a:t>M Ě J T E   S E   H E Z K Y</a:t>
            </a:r>
          </a:p>
          <a:p>
            <a:pPr algn="ctr" eaLnBrk="1" hangingPunct="1">
              <a:buFont typeface="Arial" charset="0"/>
              <a:buNone/>
            </a:pPr>
            <a:r>
              <a:rPr lang="cs-CZ" sz="6000">
                <a:solidFill>
                  <a:srgbClr val="42607C"/>
                </a:solidFill>
                <a:sym typeface="Wingdings" pitchFamily="2" charset="2"/>
              </a:rPr>
              <a:t>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F7F25F-5033-42D3-8791-5D4532A8E0CA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Nevýhody tradičních ukazatelů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6561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>
                <a:solidFill>
                  <a:srgbClr val="42607C"/>
                </a:solidFill>
              </a:rPr>
              <a:t>pracují pouze s účetními daty</a:t>
            </a:r>
          </a:p>
          <a:p>
            <a:pPr eaLnBrk="1" hangingPunct="1">
              <a:lnSpc>
                <a:spcPct val="90000"/>
              </a:lnSpc>
            </a:pPr>
            <a:r>
              <a:rPr lang="cs-CZ" sz="2400">
                <a:solidFill>
                  <a:srgbClr val="42607C"/>
                </a:solidFill>
              </a:rPr>
              <a:t>lze vypočítat pro celou banku, ale nikoliv pro jednotlivé transakce či obchodní jednotky</a:t>
            </a:r>
          </a:p>
          <a:p>
            <a:pPr eaLnBrk="1" hangingPunct="1">
              <a:lnSpc>
                <a:spcPct val="90000"/>
              </a:lnSpc>
            </a:pPr>
            <a:r>
              <a:rPr lang="cs-CZ" sz="2400">
                <a:solidFill>
                  <a:srgbClr val="42607C"/>
                </a:solidFill>
              </a:rPr>
              <a:t>různé banky mají různé strategie</a:t>
            </a:r>
          </a:p>
          <a:p>
            <a:pPr eaLnBrk="1" hangingPunct="1">
              <a:lnSpc>
                <a:spcPct val="90000"/>
              </a:lnSpc>
            </a:pPr>
            <a:r>
              <a:rPr lang="cs-CZ" sz="2400">
                <a:solidFill>
                  <a:srgbClr val="42607C"/>
                </a:solidFill>
              </a:rPr>
              <a:t>suma celkových aktiv již není smysluplným měřítkem</a:t>
            </a:r>
          </a:p>
          <a:p>
            <a:pPr eaLnBrk="1" hangingPunct="1">
              <a:lnSpc>
                <a:spcPct val="90000"/>
              </a:lnSpc>
            </a:pPr>
            <a:r>
              <a:rPr lang="cs-CZ" sz="2400">
                <a:solidFill>
                  <a:srgbClr val="42607C"/>
                </a:solidFill>
              </a:rPr>
              <a:t>neposkytují přímou informaci o tom, jak nebo které bankovní aktivity přispívají k tvorbě hodnoty pro akcionáře</a:t>
            </a:r>
          </a:p>
          <a:p>
            <a:pPr eaLnBrk="1" hangingPunct="1">
              <a:lnSpc>
                <a:spcPct val="90000"/>
              </a:lnSpc>
            </a:pPr>
            <a:r>
              <a:rPr lang="cs-CZ" sz="2400">
                <a:solidFill>
                  <a:srgbClr val="42607C"/>
                </a:solidFill>
              </a:rPr>
              <a:t>pokud pomineme riziko, řešení nemají tyto problémy: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>
                <a:solidFill>
                  <a:srgbClr val="42607C"/>
                </a:solidFill>
              </a:rPr>
              <a:t>Jak porovnat výnosnost jednotlivých transakcí či obchodních jednotek, když nemají stejné riziko?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>
                <a:solidFill>
                  <a:srgbClr val="42607C"/>
                </a:solidFill>
              </a:rPr>
              <a:t>Jak ocenit a naúčtovat riziko protistraně?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000">
                <a:solidFill>
                  <a:srgbClr val="42607C"/>
                </a:solidFill>
              </a:rPr>
              <a:t>Jak může být celkové riziko alokováno na jednotlivé obchodní jednotky či transakce?</a:t>
            </a:r>
          </a:p>
          <a:p>
            <a:pPr lvl="4" eaLnBrk="1" hangingPunct="1">
              <a:lnSpc>
                <a:spcPct val="80000"/>
              </a:lnSpc>
            </a:pPr>
            <a:endParaRPr lang="cs-CZ" sz="8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cs-CZ" sz="2000"/>
              <a:t> </a:t>
            </a:r>
            <a:r>
              <a:rPr lang="cs-CZ" sz="2400">
                <a:solidFill>
                  <a:srgbClr val="42607C"/>
                </a:solidFill>
                <a:sym typeface="Wingdings" pitchFamily="2" charset="2"/>
              </a:rPr>
              <a:t>→ rizikově očištěná výnosnost</a:t>
            </a:r>
            <a:endParaRPr lang="cs-CZ" altLang="zh-CN" sz="240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FA274D-C042-486B-B362-65362FDA81E9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Metodologie rizikově očištěné výnosnosti vychází z CaR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1093787"/>
          </a:xfrm>
        </p:spPr>
        <p:txBody>
          <a:bodyPr/>
          <a:lstStyle/>
          <a:p>
            <a:pPr marL="342900" lvl="1" indent="-342900" eaLnBrk="1" hangingPunct="1">
              <a:lnSpc>
                <a:spcPct val="90000"/>
              </a:lnSpc>
              <a:buFont typeface="Arial" charset="0"/>
              <a:buChar char="•"/>
              <a:defRPr/>
            </a:pPr>
            <a:r>
              <a:rPr lang="cs-CZ" sz="2600" dirty="0">
                <a:solidFill>
                  <a:srgbClr val="42607C"/>
                </a:solidFill>
              </a:rPr>
              <a:t>CAR = </a:t>
            </a:r>
            <a:r>
              <a:rPr lang="cs-CZ" sz="2600" dirty="0" err="1">
                <a:solidFill>
                  <a:srgbClr val="42607C"/>
                </a:solidFill>
              </a:rPr>
              <a:t>Capital</a:t>
            </a:r>
            <a:r>
              <a:rPr lang="cs-CZ" sz="2600" dirty="0">
                <a:solidFill>
                  <a:srgbClr val="42607C"/>
                </a:solidFill>
              </a:rPr>
              <a:t> </a:t>
            </a:r>
            <a:r>
              <a:rPr lang="cs-CZ" sz="2600" dirty="0" err="1">
                <a:solidFill>
                  <a:srgbClr val="42607C"/>
                </a:solidFill>
              </a:rPr>
              <a:t>at</a:t>
            </a:r>
            <a:r>
              <a:rPr lang="cs-CZ" sz="2600" dirty="0">
                <a:solidFill>
                  <a:srgbClr val="42607C"/>
                </a:solidFill>
              </a:rPr>
              <a:t> Risk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altLang="zh-CN" sz="2200" dirty="0">
                <a:solidFill>
                  <a:srgbClr val="42607C"/>
                </a:solidFill>
              </a:rPr>
              <a:t>kapitál potřebný na pokrytí ztrát na dané hladině významnosti (daná hladina významnosti = pravděpodobnost úpadku banky)</a:t>
            </a:r>
            <a:r>
              <a:rPr lang="en-US" altLang="zh-CN" sz="2200" dirty="0">
                <a:solidFill>
                  <a:srgbClr val="42607C"/>
                </a:solidFill>
              </a:rPr>
              <a:t> </a:t>
            </a:r>
            <a:endParaRPr lang="en-US" sz="2200" dirty="0">
              <a:solidFill>
                <a:srgbClr val="42607C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8546B8-4569-4CC8-9ADB-49C9E36655DE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8888" y="2944813"/>
            <a:ext cx="6291262" cy="3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Ukazatele rizikově očištěné výnosnosti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3FC697-7369-410C-84B3-E3A6E267F3A9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rgbClr val="42607C"/>
                </a:solidFill>
              </a:rPr>
              <a:t>RORAC = Return On Risk Adjusted Capital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rgbClr val="42607C"/>
                </a:solidFill>
              </a:rPr>
              <a:t>RAROC = Risk Adjusted Return On Capital</a:t>
            </a:r>
          </a:p>
          <a:p>
            <a:pPr eaLnBrk="1" hangingPunct="1">
              <a:lnSpc>
                <a:spcPct val="90000"/>
              </a:lnSpc>
            </a:pPr>
            <a:r>
              <a:rPr lang="en-US">
                <a:solidFill>
                  <a:srgbClr val="42607C"/>
                </a:solidFill>
              </a:rPr>
              <a:t>RARORAC = Risk Adjusted Return On Risk Adjusted Capital</a:t>
            </a:r>
            <a:endParaRPr lang="cs-CZ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přístup byl vyvinut v 70. letech skupinou Bankers Trust</a:t>
            </a:r>
            <a:r>
              <a:rPr lang="en-US">
                <a:solidFill>
                  <a:srgbClr val="42607C"/>
                </a:solidFill>
              </a:rPr>
              <a:t> </a:t>
            </a:r>
            <a:endParaRPr lang="cs-CZ">
              <a:solidFill>
                <a:srgbClr val="42607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Výpočet rizikově očištěné rentability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vzorec:</a:t>
            </a:r>
          </a:p>
          <a:p>
            <a:pPr eaLnBrk="1" hangingPunct="1">
              <a:lnSpc>
                <a:spcPct val="90000"/>
              </a:lnSpc>
            </a:pPr>
            <a:endParaRPr lang="cs-CZ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cs-CZ">
              <a:solidFill>
                <a:srgbClr val="42607C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pro úvěrové riziko – je třeba: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 sz="2200">
                <a:solidFill>
                  <a:srgbClr val="42607C"/>
                </a:solidFill>
              </a:rPr>
              <a:t>vymezit časový horizont pro měření rizika a výnosů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 sz="2200">
                <a:solidFill>
                  <a:srgbClr val="42607C"/>
                </a:solidFill>
              </a:rPr>
              <a:t>mít k dispozici údaj o očekávané a neočekávané ztrátě (odvodíme z angažovanosti, měr defaultu a měr ozdravení)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 sz="2200">
                <a:solidFill>
                  <a:srgbClr val="42607C"/>
                </a:solidFill>
              </a:rPr>
              <a:t>rozložení výnosů v průběhu daného časového období</a:t>
            </a:r>
          </a:p>
          <a:p>
            <a:pPr eaLnBrk="1" hangingPunct="1">
              <a:lnSpc>
                <a:spcPct val="90000"/>
              </a:lnSpc>
            </a:pPr>
            <a:r>
              <a:rPr lang="cs-CZ">
                <a:solidFill>
                  <a:srgbClr val="42607C"/>
                </a:solidFill>
              </a:rPr>
              <a:t>minimální požadovaná hodnota ukazatele rizikově očištěné výnosnosti?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6966D-E25B-4FD1-90F5-A19D8236E62D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1042988" y="2420938"/>
          <a:ext cx="3479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739900" imgH="431800" progId="Equation.3">
                  <p:embed/>
                </p:oleObj>
              </mc:Choice>
              <mc:Fallback>
                <p:oleObj name="Rovnice" r:id="rId3" imgW="17399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420938"/>
                        <a:ext cx="3479800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607C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6966D-E25B-4FD1-90F5-A19D8236E62D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 l="15256" t="18373" r="29528" b="14873"/>
          <a:stretch>
            <a:fillRect/>
          </a:stretch>
        </p:blipFill>
        <p:spPr bwMode="auto">
          <a:xfrm>
            <a:off x="-12" y="-2"/>
            <a:ext cx="9128504" cy="6207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délník 9"/>
          <p:cNvSpPr/>
          <p:nvPr/>
        </p:nvSpPr>
        <p:spPr>
          <a:xfrm>
            <a:off x="0" y="6150114"/>
            <a:ext cx="8388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dirty="0" err="1">
                <a:solidFill>
                  <a:srgbClr val="42607C"/>
                </a:solidFill>
                <a:latin typeface="+mn-lt"/>
              </a:rPr>
              <a:t>McKinsey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(2011): The use of economic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capital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in performance management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for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banks: a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perspective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.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McKinsey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Working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Papers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on Risk,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Number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24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D6966D-E25B-4FD1-90F5-A19D8236E62D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205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0" y="5949280"/>
            <a:ext cx="89644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rgbClr val="42607C"/>
                </a:solidFill>
                <a:latin typeface="+mn-lt"/>
              </a:rPr>
              <a:t>BODA, M. (2016). The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Impact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of the 2007-2009 Financial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Crisis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on Risk Management in Credit Institutions.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Copernican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 Journal of Finance &amp;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Accounting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, 5(11), </a:t>
            </a:r>
            <a:r>
              <a:rPr lang="cs-CZ" sz="2000" dirty="0" err="1">
                <a:solidFill>
                  <a:srgbClr val="42607C"/>
                </a:solidFill>
                <a:latin typeface="+mn-lt"/>
              </a:rPr>
              <a:t>pp</a:t>
            </a:r>
            <a:r>
              <a:rPr lang="cs-CZ" sz="2000" dirty="0">
                <a:solidFill>
                  <a:srgbClr val="42607C"/>
                </a:solidFill>
                <a:latin typeface="+mn-lt"/>
              </a:rPr>
              <a:t>. 45-56. </a:t>
            </a:r>
            <a:endParaRPr lang="pt-BR" sz="2000" dirty="0">
              <a:solidFill>
                <a:srgbClr val="42607C"/>
              </a:solidFill>
              <a:latin typeface="+mn-lt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115693" y="-1347560"/>
            <a:ext cx="4916043" cy="9140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>
                <a:solidFill>
                  <a:schemeClr val="bg1"/>
                </a:solidFill>
              </a:rPr>
              <a:t>Využití rizikově očištěné rentability</a:t>
            </a:r>
            <a:endParaRPr lang="fr-FR">
              <a:solidFill>
                <a:schemeClr val="bg1"/>
              </a:solidFill>
            </a:endParaRPr>
          </a:p>
        </p:txBody>
      </p:sp>
      <p:sp>
        <p:nvSpPr>
          <p:cNvPr id="4099" name="Espace réservé du contenu 2"/>
          <p:cNvSpPr>
            <a:spLocks noGrp="1"/>
          </p:cNvSpPr>
          <p:nvPr>
            <p:ph idx="1"/>
          </p:nvPr>
        </p:nvSpPr>
        <p:spPr>
          <a:xfrm>
            <a:off x="457200" y="1903413"/>
            <a:ext cx="8229600" cy="4525962"/>
          </a:xfrm>
        </p:spPr>
        <p:txBody>
          <a:bodyPr/>
          <a:lstStyle/>
          <a:p>
            <a:pPr eaLnBrk="1" hangingPunct="1"/>
            <a:r>
              <a:rPr lang="cs-CZ">
                <a:solidFill>
                  <a:srgbClr val="42607C"/>
                </a:solidFill>
              </a:rPr>
              <a:t>risk management</a:t>
            </a:r>
          </a:p>
          <a:p>
            <a:pPr lvl="1" eaLnBrk="1" hangingPunct="1">
              <a:lnSpc>
                <a:spcPct val="90000"/>
              </a:lnSpc>
            </a:pPr>
            <a:r>
              <a:rPr lang="cs-CZ" altLang="zh-CN">
                <a:solidFill>
                  <a:srgbClr val="42607C"/>
                </a:solidFill>
              </a:rPr>
              <a:t>alokovat kapitál mezi jednotlivé obchodní jednotky a determinovat optimální kapitálovou strukturu banky</a:t>
            </a:r>
            <a:r>
              <a:rPr lang="en-US" altLang="zh-CN">
                <a:solidFill>
                  <a:srgbClr val="42607C"/>
                </a:solidFill>
              </a:rPr>
              <a:t> </a:t>
            </a:r>
            <a:endParaRPr lang="cs-CZ" altLang="zh-CN">
              <a:solidFill>
                <a:srgbClr val="42607C"/>
              </a:solidFill>
              <a:hlinkClick r:id="rId3"/>
            </a:endParaRPr>
          </a:p>
          <a:p>
            <a:pPr eaLnBrk="1" hangingPunct="1"/>
            <a:r>
              <a:rPr lang="cs-CZ">
                <a:solidFill>
                  <a:srgbClr val="42607C"/>
                </a:solidFill>
              </a:rPr>
              <a:t>hodnocení výkonnosti banky</a:t>
            </a:r>
          </a:p>
          <a:p>
            <a:pPr eaLnBrk="1" hangingPunct="1"/>
            <a:r>
              <a:rPr lang="cs-CZ">
                <a:solidFill>
                  <a:srgbClr val="42607C"/>
                </a:solidFill>
              </a:rPr>
              <a:t>správné ocenění zákazníků</a:t>
            </a:r>
          </a:p>
          <a:p>
            <a:pPr eaLnBrk="1" hangingPunct="1"/>
            <a:r>
              <a:rPr lang="cs-CZ">
                <a:solidFill>
                  <a:srgbClr val="42607C"/>
                </a:solidFill>
              </a:rPr>
              <a:t>optimalizace portfolia banky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7CD20-3936-4952-95C1-B5C8B04C3CAE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theme/theme1.xml><?xml version="1.0" encoding="utf-8"?>
<a:theme xmlns:a="http://schemas.openxmlformats.org/drawingml/2006/main" name="11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117</Template>
  <TotalTime>14586</TotalTime>
  <Words>1093</Words>
  <Application>Microsoft Office PowerPoint</Application>
  <PresentationFormat>Předvádění na obrazovce (4:3)</PresentationFormat>
  <Paragraphs>192</Paragraphs>
  <Slides>28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Arial</vt:lpstr>
      <vt:lpstr>Calibri</vt:lpstr>
      <vt:lpstr>Wingdings</vt:lpstr>
      <vt:lpstr>117</vt:lpstr>
      <vt:lpstr>Rovnice</vt:lpstr>
      <vt:lpstr>Rizikově očištěná výnosnost</vt:lpstr>
      <vt:lpstr>Tradiční měření rentability</vt:lpstr>
      <vt:lpstr>Nevýhody tradičních ukazatelů</vt:lpstr>
      <vt:lpstr>Metodologie rizikově očištěné výnosnosti vychází z CaR</vt:lpstr>
      <vt:lpstr>Ukazatele rizikově očištěné výnosnosti</vt:lpstr>
      <vt:lpstr>Výpočet rizikově očištěné rentability</vt:lpstr>
      <vt:lpstr>Prezentace aplikace PowerPoint</vt:lpstr>
      <vt:lpstr>Prezentace aplikace PowerPoint</vt:lpstr>
      <vt:lpstr>Využití rizikově očištěné rentability</vt:lpstr>
      <vt:lpstr>Hodnocení výkonnosti banky</vt:lpstr>
      <vt:lpstr>Výpočet SVA</vt:lpstr>
      <vt:lpstr>Výpočet WACC</vt:lpstr>
      <vt:lpstr>Výhody SVA</vt:lpstr>
      <vt:lpstr>Jak lze zvýšit přidanou hodnotu akcionářů?</vt:lpstr>
      <vt:lpstr>Správné ocenění zákazníků</vt:lpstr>
      <vt:lpstr>Jak stanovit úrokovou sazbu pro klienta?</vt:lpstr>
      <vt:lpstr>Úroková sazba klientovi má tedy tyto složky:</vt:lpstr>
      <vt:lpstr>Příklad: Výpočet úrokové sazby pro klienta</vt:lpstr>
      <vt:lpstr>Optimalizace portfolia banky (1)</vt:lpstr>
      <vt:lpstr>Optimalizace portfolia banky (2)</vt:lpstr>
      <vt:lpstr>Příklad</vt:lpstr>
      <vt:lpstr>Výhody rizikově očištěné rentability</vt:lpstr>
      <vt:lpstr>Prezentace aplikace PowerPoint</vt:lpstr>
      <vt:lpstr>Prezentace aplikace PowerPoint</vt:lpstr>
      <vt:lpstr>Prezentace aplikace PowerPoint</vt:lpstr>
      <vt:lpstr>Příklad</vt:lpstr>
      <vt:lpstr>Příklad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NAME</dc:title>
  <dc:creator>vodova</dc:creator>
  <cp:lastModifiedBy>Roman Hlawiczka</cp:lastModifiedBy>
  <cp:revision>81</cp:revision>
  <dcterms:created xsi:type="dcterms:W3CDTF">2012-07-31T14:19:10Z</dcterms:created>
  <dcterms:modified xsi:type="dcterms:W3CDTF">2023-10-05T20:05:42Z</dcterms:modified>
</cp:coreProperties>
</file>