
<file path=[Content_Types].xml><?xml version="1.0" encoding="utf-8"?>
<Types xmlns="http://schemas.openxmlformats.org/package/2006/content-types">
  <Default Extension="png" ContentType="image/png"/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3"/>
  </p:notesMasterIdLst>
  <p:handoutMasterIdLst>
    <p:handoutMasterId r:id="rId114"/>
  </p:handoutMasterIdLst>
  <p:sldIdLst>
    <p:sldId id="256" r:id="rId2"/>
    <p:sldId id="286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288" r:id="rId13"/>
    <p:sldId id="294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319" r:id="rId25"/>
    <p:sldId id="320" r:id="rId26"/>
    <p:sldId id="321" r:id="rId27"/>
    <p:sldId id="322" r:id="rId28"/>
    <p:sldId id="323" r:id="rId29"/>
    <p:sldId id="324" r:id="rId30"/>
    <p:sldId id="325" r:id="rId31"/>
    <p:sldId id="326" r:id="rId32"/>
    <p:sldId id="327" r:id="rId33"/>
    <p:sldId id="328" r:id="rId34"/>
    <p:sldId id="329" r:id="rId35"/>
    <p:sldId id="330" r:id="rId36"/>
    <p:sldId id="347" r:id="rId37"/>
    <p:sldId id="331" r:id="rId38"/>
    <p:sldId id="332" r:id="rId39"/>
    <p:sldId id="333" r:id="rId40"/>
    <p:sldId id="334" r:id="rId41"/>
    <p:sldId id="335" r:id="rId42"/>
    <p:sldId id="336" r:id="rId43"/>
    <p:sldId id="337" r:id="rId44"/>
    <p:sldId id="338" r:id="rId45"/>
    <p:sldId id="339" r:id="rId46"/>
    <p:sldId id="340" r:id="rId47"/>
    <p:sldId id="341" r:id="rId48"/>
    <p:sldId id="342" r:id="rId49"/>
    <p:sldId id="343" r:id="rId50"/>
    <p:sldId id="344" r:id="rId51"/>
    <p:sldId id="345" r:id="rId52"/>
    <p:sldId id="346" r:id="rId53"/>
    <p:sldId id="348" r:id="rId54"/>
    <p:sldId id="349" r:id="rId55"/>
    <p:sldId id="350" r:id="rId56"/>
    <p:sldId id="351" r:id="rId57"/>
    <p:sldId id="352" r:id="rId58"/>
    <p:sldId id="353" r:id="rId59"/>
    <p:sldId id="354" r:id="rId60"/>
    <p:sldId id="355" r:id="rId61"/>
    <p:sldId id="356" r:id="rId62"/>
    <p:sldId id="357" r:id="rId63"/>
    <p:sldId id="358" r:id="rId64"/>
    <p:sldId id="359" r:id="rId65"/>
    <p:sldId id="360" r:id="rId66"/>
    <p:sldId id="361" r:id="rId67"/>
    <p:sldId id="362" r:id="rId68"/>
    <p:sldId id="363" r:id="rId69"/>
    <p:sldId id="364" r:id="rId70"/>
    <p:sldId id="365" r:id="rId71"/>
    <p:sldId id="366" r:id="rId72"/>
    <p:sldId id="367" r:id="rId73"/>
    <p:sldId id="368" r:id="rId74"/>
    <p:sldId id="369" r:id="rId75"/>
    <p:sldId id="370" r:id="rId76"/>
    <p:sldId id="371" r:id="rId77"/>
    <p:sldId id="372" r:id="rId78"/>
    <p:sldId id="373" r:id="rId79"/>
    <p:sldId id="374" r:id="rId80"/>
    <p:sldId id="375" r:id="rId81"/>
    <p:sldId id="376" r:id="rId82"/>
    <p:sldId id="377" r:id="rId83"/>
    <p:sldId id="378" r:id="rId84"/>
    <p:sldId id="379" r:id="rId85"/>
    <p:sldId id="380" r:id="rId86"/>
    <p:sldId id="381" r:id="rId87"/>
    <p:sldId id="382" r:id="rId88"/>
    <p:sldId id="383" r:id="rId89"/>
    <p:sldId id="384" r:id="rId90"/>
    <p:sldId id="385" r:id="rId91"/>
    <p:sldId id="386" r:id="rId92"/>
    <p:sldId id="387" r:id="rId93"/>
    <p:sldId id="388" r:id="rId94"/>
    <p:sldId id="389" r:id="rId95"/>
    <p:sldId id="390" r:id="rId96"/>
    <p:sldId id="391" r:id="rId97"/>
    <p:sldId id="392" r:id="rId98"/>
    <p:sldId id="393" r:id="rId99"/>
    <p:sldId id="394" r:id="rId100"/>
    <p:sldId id="395" r:id="rId101"/>
    <p:sldId id="396" r:id="rId102"/>
    <p:sldId id="397" r:id="rId103"/>
    <p:sldId id="398" r:id="rId104"/>
    <p:sldId id="399" r:id="rId105"/>
    <p:sldId id="400" r:id="rId106"/>
    <p:sldId id="401" r:id="rId107"/>
    <p:sldId id="402" r:id="rId108"/>
    <p:sldId id="403" r:id="rId109"/>
    <p:sldId id="404" r:id="rId110"/>
    <p:sldId id="405" r:id="rId111"/>
    <p:sldId id="295" r:id="rId112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. Roman Hlawiczka, Ph.D." initials="IRHP" lastIdx="1" clrIdx="0">
    <p:extLst>
      <p:ext uri="{19B8F6BF-5375-455C-9EA6-DF929625EA0E}">
        <p15:presenceInfo xmlns:p15="http://schemas.microsoft.com/office/powerpoint/2012/main" userId="Ing. Roman Hlawiczka, Ph.D.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0037" autoAdjust="0"/>
  </p:normalViewPr>
  <p:slideViewPr>
    <p:cSldViewPr>
      <p:cViewPr>
        <p:scale>
          <a:sx n="64" d="100"/>
          <a:sy n="64" d="100"/>
        </p:scale>
        <p:origin x="960" y="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viewProps" Target="viewProp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notesMaster" Target="notesMasters/notesMaster1.xml"/><Relationship Id="rId118" Type="http://schemas.openxmlformats.org/officeDocument/2006/relationships/theme" Target="theme/theme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handoutMaster" Target="handoutMasters/handoutMaster1.xml"/><Relationship Id="rId119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commentAuthors" Target="commentAuthor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10T08:13:27.288" idx="1">
    <p:pos x="812" y="2436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839C0-F4CD-4C01-A69C-3E3C42B15C8A}" type="datetimeFigureOut">
              <a:rPr lang="cs-CZ" smtClean="0"/>
              <a:t>09.10.2025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EB2BD-C1B8-4CD9-B3CB-7AACE26BD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204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09.10.2025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3987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6563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2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14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_l2rqgL0BI&amp;list=PLeJXxpEi4UA9yxAtlxPUNeVqi4sGNpg6A" TargetMode="External"/><Relationship Id="rId2" Type="http://schemas.openxmlformats.org/officeDocument/2006/relationships/hyperlink" Target="https://www.youtube.com/playlist?list=PLeJXxpEi4UA9yxAtlxPUNeVqi4sGNpg6A" TargetMode="Externa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roman.hlawiczka@opf.slu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1131590"/>
            <a:ext cx="5616624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b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finančních a bankovních rizik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95886"/>
            <a:ext cx="2600071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FIU/BPFPM</a:t>
            </a:r>
          </a:p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Roman Hlawiczka, Ph.D.</a:t>
            </a:r>
          </a:p>
          <a:p>
            <a:pPr algn="r"/>
            <a:r>
              <a:rPr lang="pl-PL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689525-F1A2-867D-C3DF-CFAB7517B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Zkouška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453DCE9F-F430-8055-42EC-0393A1403FBC}"/>
              </a:ext>
            </a:extLst>
          </p:cNvPr>
          <p:cNvSpPr txBox="1"/>
          <p:nvPr/>
        </p:nvSpPr>
        <p:spPr>
          <a:xfrm>
            <a:off x="2286000" y="1555599"/>
            <a:ext cx="4572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celkově lze získat max. 60 bodů</a:t>
            </a:r>
          </a:p>
          <a:p>
            <a:r>
              <a:rPr lang="cs-CZ" dirty="0"/>
              <a:t>• termín:</a:t>
            </a:r>
          </a:p>
          <a:p>
            <a:r>
              <a:rPr lang="cs-CZ" dirty="0"/>
              <a:t>• ve zkouškovém období</a:t>
            </a:r>
          </a:p>
          <a:p>
            <a:r>
              <a:rPr lang="cs-CZ" dirty="0"/>
              <a:t>• průběh ústní zkoušky:</a:t>
            </a:r>
          </a:p>
          <a:p>
            <a:r>
              <a:rPr lang="cs-CZ" dirty="0"/>
              <a:t>• odpovědi na dvě teoretické otázky (každá max. za</a:t>
            </a:r>
          </a:p>
          <a:p>
            <a:r>
              <a:rPr lang="cs-CZ" dirty="0"/>
              <a:t>30 bodů)</a:t>
            </a:r>
          </a:p>
        </p:txBody>
      </p:sp>
    </p:spTree>
    <p:extLst>
      <p:ext uri="{BB962C8B-B14F-4D97-AF65-F5344CB8AC3E}">
        <p14:creationId xmlns:p14="http://schemas.microsoft.com/office/powerpoint/2010/main" val="211287431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2CD4AD-550E-4895-ACAE-F5AE6C02F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Strategické řízení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72106B2-2FC2-4898-AAA6-6395380FB03D}"/>
              </a:ext>
            </a:extLst>
          </p:cNvPr>
          <p:cNvSpPr/>
          <p:nvPr/>
        </p:nvSpPr>
        <p:spPr>
          <a:xfrm>
            <a:off x="251520" y="1805034"/>
            <a:ext cx="8424936" cy="2712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Strategické řízení rizik znamená, že rizika nejsou řízena izolovaně, ale jsou součástí celkové strategie banky.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Každé strategické rozhodnutí (např. expanze na nový trh, zavedení nového produktu, fúze) má rizikové důsledky, které musí být předem vyhodnoceny.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 je, aby strategie banky byla dlouhodobě udržitelná, tj. zisková při přiměřeném riziku.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Riziko se tak stává nejen hrozbou, ale i příležitostí – správně řízené riziko může přinášet konkurenční výhodu.</a:t>
            </a:r>
          </a:p>
        </p:txBody>
      </p:sp>
    </p:spTree>
    <p:extLst>
      <p:ext uri="{BB962C8B-B14F-4D97-AF65-F5344CB8AC3E}">
        <p14:creationId xmlns:p14="http://schemas.microsoft.com/office/powerpoint/2010/main" val="1492737757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6B7C33-B955-4EE4-91C7-A6E1A496D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dirty="0"/>
              <a:t>Strategické plánování a řízení kapitálu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F01BE33-F14C-4C47-B985-32C8AB53BC40}"/>
              </a:ext>
            </a:extLst>
          </p:cNvPr>
          <p:cNvSpPr/>
          <p:nvPr/>
        </p:nvSpPr>
        <p:spPr>
          <a:xfrm>
            <a:off x="251520" y="1095641"/>
            <a:ext cx="8424936" cy="4213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Strategické plánování v bankovnictví úzce souvisí s kapitálovým řízením.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Banka musí mít dostatek kapitálu nejen k pokrytí stávajících rizik, ale i k financování budoucího růstu.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Plánování kapitálu zahrnuje: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projekce kapitálových potřeb,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scénáře růstu úvěrového portfolia,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hodnocení návratnosti kapitálu (ROE, RAROC),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udržování rezerv na stresové scénáře.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Správné plánování kapitálu zajišťuje, že banka může růst bez ohrožení své stability.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25738815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9B6693-AB13-45CF-BE82-F7F5F0CC9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Komunikace s regulátorem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A7F7D96-D63B-439D-AB2A-E1AAD4DB4675}"/>
              </a:ext>
            </a:extLst>
          </p:cNvPr>
          <p:cNvSpPr/>
          <p:nvPr/>
        </p:nvSpPr>
        <p:spPr>
          <a:xfrm>
            <a:off x="284349" y="915566"/>
            <a:ext cx="8208912" cy="2712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Otevřená a transparentní komunikace s regulátorem je základní podmínkou důvěry.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Banky pravidelně předkládají regulatorní výkazy (COREP, FINREP), výsledky stres testů a interní hodnocení rizik (ICAAP, ILAAP).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ČNB a EBA očekávají, že banka bude prokazovat porozumění vlastním rizikům, nikoli jen formálně plnit povinnosti.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Důvěra mezi regulátorem a bankou umožňuje flexibilnější přístup při schvalování modelů a hodnocení kapitálu.</a:t>
            </a:r>
          </a:p>
        </p:txBody>
      </p:sp>
    </p:spTree>
    <p:extLst>
      <p:ext uri="{BB962C8B-B14F-4D97-AF65-F5344CB8AC3E}">
        <p14:creationId xmlns:p14="http://schemas.microsoft.com/office/powerpoint/2010/main" val="210327010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549E68-352F-412B-8265-7E9BF0D48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768752" cy="507703"/>
          </a:xfrm>
        </p:spPr>
        <p:txBody>
          <a:bodyPr/>
          <a:lstStyle/>
          <a:p>
            <a:r>
              <a:rPr lang="en-US" dirty="0" err="1"/>
              <a:t>Krizové</a:t>
            </a:r>
            <a:r>
              <a:rPr lang="en-US" dirty="0"/>
              <a:t> </a:t>
            </a:r>
            <a:r>
              <a:rPr lang="en-US" dirty="0" err="1"/>
              <a:t>řízení</a:t>
            </a:r>
            <a:r>
              <a:rPr lang="en-US" dirty="0"/>
              <a:t> a </a:t>
            </a:r>
            <a:r>
              <a:rPr lang="en-US" dirty="0" err="1"/>
              <a:t>plán</a:t>
            </a:r>
            <a:r>
              <a:rPr lang="en-US" dirty="0"/>
              <a:t> </a:t>
            </a:r>
            <a:r>
              <a:rPr lang="en-US" dirty="0" err="1"/>
              <a:t>obnovy</a:t>
            </a:r>
            <a:r>
              <a:rPr lang="en-US" dirty="0"/>
              <a:t> (Recovery Plan)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161C77B-A902-437C-BF1E-B500A8E24C39}"/>
              </a:ext>
            </a:extLst>
          </p:cNvPr>
          <p:cNvSpPr/>
          <p:nvPr/>
        </p:nvSpPr>
        <p:spPr>
          <a:xfrm>
            <a:off x="251520" y="1245746"/>
            <a:ext cx="8280920" cy="3781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Každá významná banka musí mít zpracovaný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plán obnovy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Recovery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který popisuje, jak bude postupovat v případě ztráty kapitálu nebo likvidity.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Plán zahrnuje: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indikátory spouštějící krizová opatření,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kroky ke stabilizaci situace (prodej aktiv, snížení nákladů, omezení dividend),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plán komunikace s veřejností a regulátorem.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Smyslem není krizi předvídat, ale být na ni připraven a reagovat koordinovaně a rychle.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0351901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A2A5AA-B83A-4865-81BF-44C30BFB8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it-IT" dirty="0"/>
              <a:t>Finanční stabilita a systémové riziko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89BA735-DBB6-4638-A33C-037154F722EC}"/>
              </a:ext>
            </a:extLst>
          </p:cNvPr>
          <p:cNvSpPr/>
          <p:nvPr/>
        </p:nvSpPr>
        <p:spPr>
          <a:xfrm>
            <a:off x="251520" y="1245746"/>
            <a:ext cx="8424936" cy="3451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Kromě rizik jednotlivých bank existuje i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systémové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které ohrožuje stabilitu celého finančního systému.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Může vzniknout: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přenosem problémů mezi bankami (např. mezibankovní expozice),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panikou mezi klienty,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nadměrnou koncentrací úvěrů do jednoho sektoru.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Proto jsou zaváděny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makroobezřetnostní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nástroje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jako jsou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proticyklické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kapitálové rezervy nebo limity na hypoteční úvěry (LTV, DTI, DSTI).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00216005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297734-AB38-4C1B-AEE8-3A6534E75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264696" cy="507703"/>
          </a:xfrm>
        </p:spPr>
        <p:txBody>
          <a:bodyPr/>
          <a:lstStyle/>
          <a:p>
            <a:r>
              <a:rPr lang="cs-CZ" dirty="0"/>
              <a:t>Role ČNB při zajištění finanční stability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9BD1BA2-028C-48AC-BC46-86644F2E0D42}"/>
              </a:ext>
            </a:extLst>
          </p:cNvPr>
          <p:cNvSpPr/>
          <p:nvPr/>
        </p:nvSpPr>
        <p:spPr>
          <a:xfrm>
            <a:off x="395536" y="1293259"/>
            <a:ext cx="7920880" cy="3554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ČNB sleduje finanční stabilitu prostřednictvím: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Makroobezřetnostní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politiky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Stresových testů sektoru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Analýz systémových rizik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Zveřejňování zpráv o finanční stabilitě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Pokud ČNB vyhodnotí, že se systémové riziko zvyšuje, může například zvýšit kapitálové rezervy nebo omezit poskytování rizikových úvěrů.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Cílem je předcházet krizím, nikoli na ně pouze reagovat.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32663771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7CA294-C034-433F-B0B3-C9D4F9441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/>
              <a:t>Firemní kultura a odpovědnost vedení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FD6DA0F-8606-4A3F-AAB6-D391DEB292DC}"/>
              </a:ext>
            </a:extLst>
          </p:cNvPr>
          <p:cNvSpPr/>
          <p:nvPr/>
        </p:nvSpPr>
        <p:spPr>
          <a:xfrm>
            <a:off x="251520" y="1022283"/>
            <a:ext cx="8064896" cy="4110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Stabilita banky nezávisí pouze na modelech a kapitálu, ale i na lidech, kteří banku řídí.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Kultura odpovědnosti, etiky a transparentnosti je základním pilířem zdravého řízení rizik.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Vedení banky musí: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jít příkladem,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podporovat otevřenou komunikaci,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odměňovat zodpovědné chování, ne krátkodobý zisk.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Jak ukázala historie, kolapsy bank byly často důsledkem selhání kultury, nikoli nedostatku kapitálu.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60268577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CD28CA-1E9F-4B60-9EE8-EC4485E3F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Moderní trendy v řízení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2CBC7D1-EB4F-4317-8128-802E883874F9}"/>
              </a:ext>
            </a:extLst>
          </p:cNvPr>
          <p:cNvSpPr/>
          <p:nvPr/>
        </p:nvSpPr>
        <p:spPr>
          <a:xfrm>
            <a:off x="251520" y="1143154"/>
            <a:ext cx="8352928" cy="3657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Řízení rizik se dynamicky vyvíjí. Mezi současné trendy patří: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využití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umělé inteligence a strojového učení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při odhadu kreditního rizika,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automatizace procesů (RPA)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 oblasti monitoringu 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compliance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big data analýzy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 včasnou detekci rizik,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integrace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ESG a klimatických faktorů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rozvoj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kybernetické odolnosti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Cyber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Resilience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Budoucnost řízení rizik bude založena na schopnosti kombinovat data, technologie a lidský úsudek.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79612534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964271-A11C-46DA-B189-EA1CBDB14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Závěrečné shrnutí 1. bloku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9D6F219-989C-4EE9-82B8-279D27B9BCF8}"/>
              </a:ext>
            </a:extLst>
          </p:cNvPr>
          <p:cNvSpPr/>
          <p:nvPr/>
        </p:nvSpPr>
        <p:spPr>
          <a:xfrm>
            <a:off x="251520" y="915566"/>
            <a:ext cx="8280920" cy="441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První blok přednášky poskytl ucelený přehled základů řízení finančních a bankovních rizik: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význam a klasifikaci rizik,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úlohu orgánů banky,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regulatorní rámec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metody měření rizika (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stresové testy, IRB),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řízení úvěrového, tržního, operačního a likviditního rizika,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moderní přístupy (ERM, ESG, AI).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Základní myšlenka: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řízení rizik není pouze kontrolní proces, ale strategický nástroj řízení banky.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25212508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0C19F9-81AC-4C48-983E-F7257D043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631C3CA-C253-420D-BC59-D866C8E65361}"/>
              </a:ext>
            </a:extLst>
          </p:cNvPr>
          <p:cNvSpPr/>
          <p:nvPr/>
        </p:nvSpPr>
        <p:spPr>
          <a:xfrm>
            <a:off x="395536" y="897061"/>
            <a:ext cx="7920880" cy="3349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Otázky k opakování: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Jaký je hlavní rozdíl mezi tradičním a integrovaným přístupem k řízení rizik?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Tradiční přístup sleduje rizika odděleně, zatímco integrovaný (ERM) je propojuje a hodnotí jejich vzájemné dopady.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 znamená pojem „risk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appetite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 a jak se projevuje v praxi?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Vyjadřuje úroveň rizika, kterou je banka ochotna nést; promítá se do limitů, politik a kapitálového plánování.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88315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961052-ED0B-F408-C871-D46BDD1EA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aktivit</a:t>
            </a:r>
            <a:br>
              <a:rPr lang="cs-CZ" dirty="0"/>
            </a:br>
            <a:endParaRPr lang="cs-CZ" dirty="0"/>
          </a:p>
        </p:txBody>
      </p:sp>
      <p:pic>
        <p:nvPicPr>
          <p:cNvPr id="6" name="Obrázek 5" descr="Obsah obrázku text&#10;&#10;Popis byl vytvořen automaticky">
            <a:extLst>
              <a:ext uri="{FF2B5EF4-FFF2-40B4-BE49-F238E27FC236}">
                <a16:creationId xmlns:a16="http://schemas.microsoft.com/office/drawing/2014/main" id="{1823203A-32A1-57F4-D1DE-CA3612D5E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201" y="1398168"/>
            <a:ext cx="6195597" cy="234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82247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A4DE00-E85D-4730-AC3F-F1386C502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/>
              <a:t>VIDEO </a:t>
            </a:r>
            <a:r>
              <a:rPr lang="cs-CZ" b="1" dirty="0">
                <a:hlinkClick r:id="rId2"/>
              </a:rPr>
              <a:t>Risk Management </a:t>
            </a:r>
            <a:r>
              <a:rPr lang="cs-CZ" b="1" dirty="0" err="1">
                <a:hlinkClick r:id="rId2"/>
              </a:rPr>
              <a:t>at</a:t>
            </a:r>
            <a:r>
              <a:rPr lang="cs-CZ" b="1" dirty="0">
                <a:hlinkClick r:id="rId2"/>
              </a:rPr>
              <a:t> </a:t>
            </a:r>
            <a:r>
              <a:rPr lang="cs-CZ" b="1" dirty="0" err="1">
                <a:hlinkClick r:id="rId2"/>
              </a:rPr>
              <a:t>Banks</a:t>
            </a:r>
            <a:br>
              <a:rPr lang="cs-CZ" b="1" dirty="0"/>
            </a:br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A1164740-A030-410A-A695-E642E812B712}"/>
              </a:ext>
            </a:extLst>
          </p:cNvPr>
          <p:cNvSpPr/>
          <p:nvPr/>
        </p:nvSpPr>
        <p:spPr>
          <a:xfrm>
            <a:off x="2286000" y="2110085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>
                <a:hlinkClick r:id="rId3"/>
              </a:rPr>
              <a:t>https://www.youtube.com/watch?v=z_l2rqgL0BI&amp;list=PLeJXxpEi4UA9yxAtlxPUNeVqi4sGNpg6A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7333591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Clr>
                <a:srgbClr val="307871"/>
              </a:buClr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 algn="ctr">
              <a:buClr>
                <a:srgbClr val="307871"/>
              </a:buClr>
              <a:buNone/>
            </a:pPr>
            <a:r>
              <a:rPr lang="cs-CZ" altLang="cs-CZ" sz="4800" dirty="0"/>
              <a:t>DISKUSE</a:t>
            </a:r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6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755576" y="1059582"/>
            <a:ext cx="8208912" cy="345638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/>
              <a:t>A:	91 – 100 bodů</a:t>
            </a:r>
          </a:p>
          <a:p>
            <a:r>
              <a:rPr lang="cs-CZ" sz="2000" dirty="0"/>
              <a:t>B: 	81 – 90 bodů</a:t>
            </a:r>
          </a:p>
          <a:p>
            <a:r>
              <a:rPr lang="cs-CZ" sz="2000" dirty="0"/>
              <a:t>C: 	71 – 80 bodů</a:t>
            </a:r>
          </a:p>
          <a:p>
            <a:r>
              <a:rPr lang="cs-CZ" sz="2000" dirty="0"/>
              <a:t>D: 	61 – 70 bodů</a:t>
            </a:r>
          </a:p>
          <a:p>
            <a:r>
              <a:rPr lang="cs-CZ" sz="2000" dirty="0"/>
              <a:t>E: 	51 – 60 bodů</a:t>
            </a:r>
          </a:p>
          <a:p>
            <a:r>
              <a:rPr lang="cs-CZ" sz="2000" dirty="0"/>
              <a:t>F: 	  0 – 50 bodů</a:t>
            </a:r>
            <a:endParaRPr lang="en-US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cs-CZ" b="1" dirty="0"/>
              <a:t>Celkové hodnocení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14278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1059582"/>
            <a:ext cx="8784976" cy="3456384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800" dirty="0"/>
              <a:t>Veškeré materiály ke studiu předmětu budou k dispozici v is.slu.cz (podklady k přednáškám a seminářům, zadání příkladů)</a:t>
            </a:r>
          </a:p>
          <a:p>
            <a:pPr algn="just"/>
            <a:endParaRPr lang="cs-CZ" sz="1800" dirty="0"/>
          </a:p>
          <a:p>
            <a:pPr algn="just"/>
            <a:r>
              <a:rPr lang="cs-CZ" sz="1800" dirty="0"/>
              <a:t>Na přednášky i semináře mějte připravenou kalkulačku</a:t>
            </a:r>
          </a:p>
          <a:p>
            <a:pPr algn="just"/>
            <a:endParaRPr lang="cs-CZ" sz="1800" dirty="0"/>
          </a:p>
          <a:p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cs-CZ" altLang="cs-CZ" b="1" dirty="0"/>
              <a:t>Organizace výuky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825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BA02D1-72D5-41FE-91C4-1D90AC64C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095C5E3-AD70-4B0C-A1B0-CB62766FEF5A}"/>
              </a:ext>
            </a:extLst>
          </p:cNvPr>
          <p:cNvSpPr/>
          <p:nvPr/>
        </p:nvSpPr>
        <p:spPr>
          <a:xfrm>
            <a:off x="827584" y="1275606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dirty="0"/>
              <a:t>Základy řízení rizik v bankovnictví a měření rizika</a:t>
            </a:r>
          </a:p>
        </p:txBody>
      </p:sp>
    </p:spTree>
    <p:extLst>
      <p:ext uri="{BB962C8B-B14F-4D97-AF65-F5344CB8AC3E}">
        <p14:creationId xmlns:p14="http://schemas.microsoft.com/office/powerpoint/2010/main" val="1728502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9C3812-E5F1-45D3-810F-08291F022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řízení rizik v bankovnictví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20EC0FB-81BE-4471-9C94-ECE942B3A5B0}"/>
              </a:ext>
            </a:extLst>
          </p:cNvPr>
          <p:cNvSpPr/>
          <p:nvPr/>
        </p:nvSpPr>
        <p:spPr>
          <a:xfrm>
            <a:off x="539552" y="725091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Řízení rizik představuje jednu z nejdůležitějších oblastí řízení banky. Riziko je přirozenou součástí všech bankovních činností – od poskytování úvěrů přes investice až po obchodování s finančními instrumenty. Bez jeho vědomého řízení by banka nemohla dlouhodobě přežít.</a:t>
            </a:r>
          </a:p>
          <a:p>
            <a:endParaRPr lang="cs-CZ" dirty="0"/>
          </a:p>
          <a:p>
            <a:r>
              <a:rPr lang="cs-CZ" dirty="0"/>
              <a:t>Cílem řízení rizik je omezit pravděpodobnost a dopady nežádoucích událostí, které mohou ovlivnit likviditu, ziskovost nebo stabilitu finanční instituce. </a:t>
            </a:r>
          </a:p>
          <a:p>
            <a:endParaRPr lang="cs-CZ" dirty="0"/>
          </a:p>
          <a:p>
            <a:r>
              <a:rPr lang="cs-CZ" dirty="0"/>
              <a:t>Efektivní řízení rizik tedy neslouží jen k ochraně banky, ale také ke zvýšení její výkonnosti a důvěryhodnosti na trhu.</a:t>
            </a:r>
          </a:p>
        </p:txBody>
      </p:sp>
    </p:spTree>
    <p:extLst>
      <p:ext uri="{BB962C8B-B14F-4D97-AF65-F5344CB8AC3E}">
        <p14:creationId xmlns:p14="http://schemas.microsoft.com/office/powerpoint/2010/main" val="4085421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82C313-4C09-4CA6-80CF-50869CA4B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95486"/>
            <a:ext cx="6480720" cy="507703"/>
          </a:xfrm>
        </p:spPr>
        <p:txBody>
          <a:bodyPr/>
          <a:lstStyle/>
          <a:p>
            <a:r>
              <a:rPr lang="pl-PL" dirty="0"/>
              <a:t>Riziko jako součást podnikání banky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3DA60DD-8B3B-4C66-BBD9-FEB6B59CBBC8}"/>
              </a:ext>
            </a:extLst>
          </p:cNvPr>
          <p:cNvSpPr/>
          <p:nvPr/>
        </p:nvSpPr>
        <p:spPr>
          <a:xfrm>
            <a:off x="395536" y="1059582"/>
            <a:ext cx="68407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Každý obchod, který banka uzavře, v sobě nese určité riziko. Úvěr může být nesplacen, investice může ztratit hodnotu, klient může reagovat jinak, než banka očekává. </a:t>
            </a:r>
          </a:p>
          <a:p>
            <a:endParaRPr lang="cs-CZ" dirty="0"/>
          </a:p>
          <a:p>
            <a:r>
              <a:rPr lang="cs-CZ" dirty="0"/>
              <a:t>Riziko proto nelze odstranit, lze jej pouze řídit.</a:t>
            </a:r>
          </a:p>
          <a:p>
            <a:endParaRPr lang="cs-CZ" dirty="0"/>
          </a:p>
          <a:p>
            <a:r>
              <a:rPr lang="cs-CZ" dirty="0"/>
              <a:t>Banka je úspěšná tehdy, pokud umí rozlišovat mezi riziky, která se vyplatí podstoupit, a těmi, která by mohla ohrozit její existenci. Řízení rizik tak úzce souvisí s výnosem – čím větší riziko banka podstoupí, tím vyšší výnos může dosáhnout, ale zároveň tím větší ztrátu může utrpět.</a:t>
            </a:r>
          </a:p>
        </p:txBody>
      </p:sp>
    </p:spTree>
    <p:extLst>
      <p:ext uri="{BB962C8B-B14F-4D97-AF65-F5344CB8AC3E}">
        <p14:creationId xmlns:p14="http://schemas.microsoft.com/office/powerpoint/2010/main" val="23621103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04133B-A903-46EB-8D20-36FF7B325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264696" cy="507703"/>
          </a:xfrm>
        </p:spPr>
        <p:txBody>
          <a:bodyPr/>
          <a:lstStyle/>
          <a:p>
            <a:r>
              <a:rPr lang="cs-CZ" dirty="0"/>
              <a:t>Historický vývoj přístupu k rizikům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307B892-7D5E-432B-9BE0-09CD90206B21}"/>
              </a:ext>
            </a:extLst>
          </p:cNvPr>
          <p:cNvSpPr/>
          <p:nvPr/>
        </p:nvSpPr>
        <p:spPr>
          <a:xfrm>
            <a:off x="395536" y="1059581"/>
            <a:ext cx="78488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 minulosti bylo řízení rizik v bankovnictví spíše intuitivní. Rozhodovalo se podle zkušeností manažerů a osobního odhadu. Postupně se však ukázalo, že s rostoucí složitostí trhů je třeba rizika systematicky měřit a řídit. </a:t>
            </a:r>
          </a:p>
          <a:p>
            <a:r>
              <a:rPr lang="cs-CZ" dirty="0"/>
              <a:t>V 80. a 90. letech se začaly objevovat první specializované útvary risk managementu, které měly na starost identifikaci, měření a monitoring rizik.</a:t>
            </a:r>
          </a:p>
          <a:p>
            <a:endParaRPr lang="cs-CZ" dirty="0"/>
          </a:p>
          <a:p>
            <a:r>
              <a:rPr lang="cs-CZ" dirty="0"/>
              <a:t>Po finanční krizi v roce 2008 se řízení rizik stalo klíčovou součástí strategického řízení banky. Regulátoři (např. </a:t>
            </a:r>
            <a:r>
              <a:rPr lang="cs-CZ" dirty="0" err="1"/>
              <a:t>Basel</a:t>
            </a:r>
            <a:r>
              <a:rPr lang="cs-CZ" dirty="0"/>
              <a:t> </a:t>
            </a:r>
            <a:r>
              <a:rPr lang="cs-CZ" dirty="0" err="1"/>
              <a:t>Committee</a:t>
            </a:r>
            <a:r>
              <a:rPr lang="cs-CZ" dirty="0"/>
              <a:t>) zpřísnili kapitálové požadavky a stanovili nové mezinárodní standardy.</a:t>
            </a:r>
          </a:p>
        </p:txBody>
      </p:sp>
    </p:spTree>
    <p:extLst>
      <p:ext uri="{BB962C8B-B14F-4D97-AF65-F5344CB8AC3E}">
        <p14:creationId xmlns:p14="http://schemas.microsoft.com/office/powerpoint/2010/main" val="1051554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4EB3F1-796A-405D-A5FB-F7DF258DC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řízení rizik v bance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F2CE106-0355-491A-98D3-946F845B0AA6}"/>
              </a:ext>
            </a:extLst>
          </p:cNvPr>
          <p:cNvSpPr/>
          <p:nvPr/>
        </p:nvSpPr>
        <p:spPr>
          <a:xfrm>
            <a:off x="395536" y="1203597"/>
            <a:ext cx="77768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Cílem řízení rizik je dosahovat dlouhodobé stability a udržitelného zisku při přiměřené úrovni rizika.</a:t>
            </a:r>
          </a:p>
          <a:p>
            <a:endParaRPr lang="cs-CZ" dirty="0"/>
          </a:p>
          <a:p>
            <a:r>
              <a:rPr lang="cs-CZ" dirty="0"/>
              <a:t>To znamená, že banka musí:</a:t>
            </a:r>
          </a:p>
          <a:p>
            <a:r>
              <a:rPr lang="cs-CZ" dirty="0"/>
              <a:t>identifikovat všechna významná rizika,</a:t>
            </a:r>
          </a:p>
          <a:p>
            <a:r>
              <a:rPr lang="cs-CZ" dirty="0"/>
              <a:t>měřit jejich velikost a pravděpodobnost,</a:t>
            </a:r>
          </a:p>
          <a:p>
            <a:r>
              <a:rPr lang="cs-CZ" dirty="0"/>
              <a:t>průběžně je sledovat,</a:t>
            </a:r>
          </a:p>
          <a:p>
            <a:r>
              <a:rPr lang="cs-CZ" dirty="0"/>
              <a:t>vytvářet opatření ke zmírnění jejich dopadu.</a:t>
            </a:r>
          </a:p>
          <a:p>
            <a:endParaRPr lang="cs-CZ" dirty="0"/>
          </a:p>
          <a:p>
            <a:r>
              <a:rPr lang="cs-CZ" dirty="0"/>
              <a:t>Správné řízení rizik pomáhá ochránit nejen samotnou banku, ale i její klienty, akcionáře a celý finanční systém.</a:t>
            </a:r>
          </a:p>
        </p:txBody>
      </p:sp>
    </p:spTree>
    <p:extLst>
      <p:ext uri="{BB962C8B-B14F-4D97-AF65-F5344CB8AC3E}">
        <p14:creationId xmlns:p14="http://schemas.microsoft.com/office/powerpoint/2010/main" val="3282503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69E081-5C75-4516-AB44-E5B0CAB22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fáze procesu řízení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3797451-07A0-43BA-A593-CBE2273B1F18}"/>
              </a:ext>
            </a:extLst>
          </p:cNvPr>
          <p:cNvSpPr/>
          <p:nvPr/>
        </p:nvSpPr>
        <p:spPr>
          <a:xfrm>
            <a:off x="467544" y="1131590"/>
            <a:ext cx="78488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Proces řízení rizik je systematický a má několik fází:</a:t>
            </a:r>
          </a:p>
          <a:p>
            <a:endParaRPr lang="cs-CZ" dirty="0"/>
          </a:p>
          <a:p>
            <a:r>
              <a:rPr lang="cs-CZ" dirty="0"/>
              <a:t>1.	Identifikace rizik – určení, která rizika mohou ohrozit činnost banky.</a:t>
            </a:r>
          </a:p>
          <a:p>
            <a:r>
              <a:rPr lang="cs-CZ" dirty="0"/>
              <a:t>2.	Měření a hodnocení rizik – stanovení pravděpodobnosti výskytu a potenciální ztráty.</a:t>
            </a:r>
          </a:p>
          <a:p>
            <a:r>
              <a:rPr lang="cs-CZ" dirty="0"/>
              <a:t>3.	Omezení rizik – využití nástrojů ke snížení expozice (zajištění, diverzifikace, pojištění).</a:t>
            </a:r>
          </a:p>
          <a:p>
            <a:r>
              <a:rPr lang="cs-CZ" dirty="0"/>
              <a:t>4.	Monitoring – průběžné sledování rizik a jejich vývoje.</a:t>
            </a:r>
          </a:p>
          <a:p>
            <a:pPr marL="342900" indent="-342900">
              <a:buAutoNum type="arabicPeriod" startAt="5"/>
            </a:pPr>
            <a:r>
              <a:rPr lang="cs-CZ" dirty="0"/>
              <a:t>Reporting – předávání informací vedení banky a regulátorům.</a:t>
            </a:r>
          </a:p>
          <a:p>
            <a:pPr marL="342900" indent="-342900">
              <a:buAutoNum type="arabicPeriod" startAt="5"/>
            </a:pPr>
            <a:endParaRPr lang="cs-CZ" dirty="0"/>
          </a:p>
          <a:p>
            <a:pPr marL="342900" indent="-342900">
              <a:buAutoNum type="arabicPeriod" startAt="5"/>
            </a:pPr>
            <a:endParaRPr lang="cs-CZ" dirty="0"/>
          </a:p>
          <a:p>
            <a:r>
              <a:rPr lang="cs-CZ" dirty="0"/>
              <a:t>Jednotlivé fáze na sebe navazují a tvoří uzavřený cyklus, který se v čase opakuje.</a:t>
            </a:r>
          </a:p>
        </p:txBody>
      </p:sp>
    </p:spTree>
    <p:extLst>
      <p:ext uri="{BB962C8B-B14F-4D97-AF65-F5344CB8AC3E}">
        <p14:creationId xmlns:p14="http://schemas.microsoft.com/office/powerpoint/2010/main" val="1967224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/>
              <a:t>Ing. Roman Hlawiczka, Ph.D.</a:t>
            </a:r>
          </a:p>
          <a:p>
            <a:pPr lvl="1"/>
            <a:r>
              <a:rPr lang="cs-CZ" sz="1700" dirty="0"/>
              <a:t>tel: 606 630 236</a:t>
            </a:r>
          </a:p>
          <a:p>
            <a:pPr lvl="1"/>
            <a:r>
              <a:rPr lang="cs-CZ" sz="1700" dirty="0"/>
              <a:t>e-mail: </a:t>
            </a:r>
            <a:r>
              <a:rPr lang="cs-CZ" sz="1700" dirty="0">
                <a:hlinkClick r:id="rId3"/>
              </a:rPr>
              <a:t>roman.hlawiczka@opf.slu.cz</a:t>
            </a:r>
            <a:r>
              <a:rPr lang="cs-CZ" sz="1700" dirty="0"/>
              <a:t>, </a:t>
            </a:r>
          </a:p>
          <a:p>
            <a:r>
              <a:rPr lang="cs-CZ" sz="2000" dirty="0"/>
              <a:t>Konzultační hodiny </a:t>
            </a:r>
          </a:p>
          <a:p>
            <a:pPr lvl="1"/>
            <a:r>
              <a:rPr lang="cs-CZ" sz="1700" dirty="0"/>
              <a:t>Vždy předem dohodnout a potvrdil si telefonicky</a:t>
            </a:r>
          </a:p>
          <a:p>
            <a:pPr marL="0" indent="0">
              <a:buNone/>
            </a:pPr>
            <a:endParaRPr lang="cs-CZ" sz="17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cs-CZ" b="1" dirty="0"/>
              <a:t>Kontakt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818872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7FBD3B-A093-45B5-8237-2D138995E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Riziko versus nejistota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682C8D5-D468-4E4E-97E2-6D33C229AC49}"/>
              </a:ext>
            </a:extLst>
          </p:cNvPr>
          <p:cNvSpPr/>
          <p:nvPr/>
        </p:nvSpPr>
        <p:spPr>
          <a:xfrm>
            <a:off x="467544" y="1131589"/>
            <a:ext cx="81369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Pojmy riziko a nejistota se často zaměňují, přesto mají rozdílný význam.</a:t>
            </a:r>
          </a:p>
          <a:p>
            <a:endParaRPr lang="cs-CZ" dirty="0"/>
          </a:p>
          <a:p>
            <a:r>
              <a:rPr lang="cs-CZ" dirty="0"/>
              <a:t>•	Riziko je situace, kdy lze určit pravděpodobnost výsledku (např. historicky odhadnutelné selhání úvěru).</a:t>
            </a:r>
          </a:p>
          <a:p>
            <a:r>
              <a:rPr lang="cs-CZ" dirty="0"/>
              <a:t>•	Nejistota nastává tehdy, když pravděpodobnost nelze určit (např. dopady nové legislativy nebo války).</a:t>
            </a:r>
          </a:p>
          <a:p>
            <a:endParaRPr lang="cs-CZ" dirty="0"/>
          </a:p>
          <a:p>
            <a:r>
              <a:rPr lang="cs-CZ" dirty="0"/>
              <a:t>Banky se snaží proměnit nejistotu v riziko – tedy vyjádřit možné scénáře a jejich pravděpodobnosti, aby mohly plánovat a tvořit kapitálové rezervy.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27444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F012F-0C6C-4C14-AC0D-799EDEA2C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Vztah mezi rizikem a výnosem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C3E9D20-F8F3-49F8-A6D7-8960CCEEB7EC}"/>
              </a:ext>
            </a:extLst>
          </p:cNvPr>
          <p:cNvSpPr/>
          <p:nvPr/>
        </p:nvSpPr>
        <p:spPr>
          <a:xfrm>
            <a:off x="395536" y="902158"/>
            <a:ext cx="7704856" cy="2951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Vztah mezi rizikem a výnosem je přímý: čím vyšší riziko banka podstupuje, tím vyšší výnos může očekávat.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Tento princip je základem všech investičních a úvěrových rozhodnutí.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Problém nastává, když banka podstoupí rizika, jejichž potenciální ztráty převyšují možné výnosy – typicky při špatně nastavené úvěrové politice nebo spekulativních obchodech.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Řízení rizik pomáhá vymezit hranici mezi „zdravým“ a „nepřiměřeným“ rizikem.</a:t>
            </a:r>
          </a:p>
        </p:txBody>
      </p:sp>
    </p:spTree>
    <p:extLst>
      <p:ext uri="{BB962C8B-B14F-4D97-AF65-F5344CB8AC3E}">
        <p14:creationId xmlns:p14="http://schemas.microsoft.com/office/powerpoint/2010/main" val="40258225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BBBF73-E852-4108-9BB8-4C0602E43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Typologie bankovních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ABEDBD8-D027-4301-BA0D-61F857746C24}"/>
              </a:ext>
            </a:extLst>
          </p:cNvPr>
          <p:cNvSpPr/>
          <p:nvPr/>
        </p:nvSpPr>
        <p:spPr>
          <a:xfrm>
            <a:off x="395536" y="1131589"/>
            <a:ext cx="8208912" cy="2961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praxi rozlišujeme několik základních druhů rizik: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Úvěrové riziko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dlužník nesplní své závazky.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Tržní riziko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ztráty způsobené změnou úrokových sazeb, měnových kurzů či cen aktiv.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Riziko likvidity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banka není schopna dostát závazkům.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Operační riziko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selhání procesů, systémů nebo lidí.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Kapitálové riziko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nedostatek kapitálu k pokrytí ztrát.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Kromě těchto typů existují i další, např. reputační, právní či strategická rizika.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3897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60FD06-D032-42F5-932E-D0163DC36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Příklad: propojení jednotlivých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5B08FA3-CD93-438A-AA5C-7E0FFB083468}"/>
              </a:ext>
            </a:extLst>
          </p:cNvPr>
          <p:cNvSpPr/>
          <p:nvPr/>
        </p:nvSpPr>
        <p:spPr>
          <a:xfrm>
            <a:off x="467544" y="1140589"/>
            <a:ext cx="734481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 praxi nejsou rizika izolovaná – často se navzájem ovlivňují.</a:t>
            </a:r>
          </a:p>
          <a:p>
            <a:endParaRPr lang="cs-CZ" dirty="0"/>
          </a:p>
          <a:p>
            <a:r>
              <a:rPr lang="cs-CZ" dirty="0"/>
              <a:t>Například nárůst úvěrového rizika (nesplácení klientů) může vést ke ztrátám, ty sníží kapitál a tím se zvýší riziko likvidity.</a:t>
            </a:r>
          </a:p>
          <a:p>
            <a:endParaRPr lang="cs-CZ" dirty="0"/>
          </a:p>
          <a:p>
            <a:r>
              <a:rPr lang="cs-CZ" dirty="0"/>
              <a:t>V krizových obdobích tak dochází k řetězové reakci, která může ohrozit stabilitu celé banky.</a:t>
            </a:r>
          </a:p>
          <a:p>
            <a:endParaRPr lang="cs-CZ" dirty="0"/>
          </a:p>
          <a:p>
            <a:r>
              <a:rPr lang="cs-CZ" dirty="0"/>
              <a:t>Moderní řízení rizik proto používá integrovaný přístup (</a:t>
            </a:r>
            <a:r>
              <a:rPr lang="cs-CZ" dirty="0" err="1"/>
              <a:t>Enterprise</a:t>
            </a:r>
            <a:r>
              <a:rPr lang="cs-CZ" dirty="0"/>
              <a:t> Risk Management), který sleduje všechny druhy rizik v souvislostech.</a:t>
            </a:r>
          </a:p>
        </p:txBody>
      </p:sp>
    </p:spTree>
    <p:extLst>
      <p:ext uri="{BB962C8B-B14F-4D97-AF65-F5344CB8AC3E}">
        <p14:creationId xmlns:p14="http://schemas.microsoft.com/office/powerpoint/2010/main" val="33544228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59B895-7289-4EF2-B174-07A7C43C2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84776" cy="507703"/>
          </a:xfrm>
        </p:spPr>
        <p:txBody>
          <a:bodyPr/>
          <a:lstStyle/>
          <a:p>
            <a:r>
              <a:rPr lang="cs-CZ" dirty="0"/>
              <a:t>Význam řízení rizik pro stabilitu banky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32325A5-A426-4358-A12A-E0F61F4D6069}"/>
              </a:ext>
            </a:extLst>
          </p:cNvPr>
          <p:cNvSpPr/>
          <p:nvPr/>
        </p:nvSpPr>
        <p:spPr>
          <a:xfrm>
            <a:off x="395536" y="863590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Dobře fungující systém řízení rizik umožňuje bance předvídat potenciální problémy a včas na ně reagovat.</a:t>
            </a:r>
          </a:p>
          <a:p>
            <a:r>
              <a:rPr lang="cs-CZ" dirty="0"/>
              <a:t>Například už jen včasná identifikace rostoucí míry nesplácení úvěrů může zabránit mnohamilionovým ztrátám.</a:t>
            </a:r>
          </a:p>
          <a:p>
            <a:r>
              <a:rPr lang="cs-CZ" dirty="0"/>
              <a:t>Řízení rizik je také signálem pro investory a regulátory – banka, která má přehled o svých rizicích, působí důvěryhodně a stabilně.</a:t>
            </a:r>
          </a:p>
          <a:p>
            <a:r>
              <a:rPr lang="cs-CZ" dirty="0"/>
              <a:t>V době krizí platí, že přežívají ty banky, které mají rizika pod kontrolou, nikoli ty, které dosahují nejvyšších zisků.</a:t>
            </a:r>
          </a:p>
        </p:txBody>
      </p:sp>
    </p:spTree>
    <p:extLst>
      <p:ext uri="{BB962C8B-B14F-4D97-AF65-F5344CB8AC3E}">
        <p14:creationId xmlns:p14="http://schemas.microsoft.com/office/powerpoint/2010/main" val="6291288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A02993-5A31-4050-A161-8B31D35AA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Organizační rámec řízení rizik v bance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0F48417-0766-4216-B83B-5F16397B9CE1}"/>
              </a:ext>
            </a:extLst>
          </p:cNvPr>
          <p:cNvSpPr/>
          <p:nvPr/>
        </p:nvSpPr>
        <p:spPr>
          <a:xfrm>
            <a:off x="467544" y="1140589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Řízení rizik v bance je komplexní proces, který vyžaduje jasně stanovené kompetence a odpovědnosti.</a:t>
            </a:r>
          </a:p>
          <a:p>
            <a:endParaRPr lang="cs-CZ" dirty="0"/>
          </a:p>
          <a:p>
            <a:r>
              <a:rPr lang="cs-CZ" dirty="0"/>
              <a:t>Běžně se používá tzv. model tří linií obrany, který rozděluje odpovědnost mezi </a:t>
            </a:r>
            <a:r>
              <a:rPr lang="cs-CZ" b="1" dirty="0"/>
              <a:t>provozní útvary, oddělení řízení rizik a interní audit.</a:t>
            </a:r>
          </a:p>
          <a:p>
            <a:endParaRPr lang="cs-CZ" dirty="0"/>
          </a:p>
          <a:p>
            <a:r>
              <a:rPr lang="cs-CZ" dirty="0"/>
              <a:t>Každá linie má vlastní úlohu: první zodpovídá za každodenní řízení rizik, druhá za metodiku a dohled a třetí za nezávislé ověření celého systému.</a:t>
            </a:r>
          </a:p>
        </p:txBody>
      </p:sp>
    </p:spTree>
    <p:extLst>
      <p:ext uri="{BB962C8B-B14F-4D97-AF65-F5344CB8AC3E}">
        <p14:creationId xmlns:p14="http://schemas.microsoft.com/office/powerpoint/2010/main" val="15414101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6D0FBB-AE33-402B-B42D-213FAE084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pl-PL" dirty="0"/>
              <a:t>První linie obrany: provozní jednotky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4DF30C4-DA06-4CDB-B163-8A146E082A1E}"/>
              </a:ext>
            </a:extLst>
          </p:cNvPr>
          <p:cNvSpPr/>
          <p:nvPr/>
        </p:nvSpPr>
        <p:spPr>
          <a:xfrm>
            <a:off x="467544" y="1050340"/>
            <a:ext cx="7776864" cy="1857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První linie představuje všechny útvary, které přímo vytvářejí nebo přijímají riziko – úvěrové oddělení,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treasury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obchodníci s cennými papíry, oddělení platebního styku apod.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Jejich povinností je řídit rizika v rámci svých procesů – například ověřovat bonitu klienta před poskytnutím úvěru nebo sledovat limity otevřených pozic.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Tato linie nese primární odpovědnost za to, že rizika jsou řízena tam, kde vznikají.</a:t>
            </a:r>
          </a:p>
        </p:txBody>
      </p:sp>
    </p:spTree>
    <p:extLst>
      <p:ext uri="{BB962C8B-B14F-4D97-AF65-F5344CB8AC3E}">
        <p14:creationId xmlns:p14="http://schemas.microsoft.com/office/powerpoint/2010/main" val="38926663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D5A4A4-AE69-4C64-82D7-2479FD0EF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Druhá linie obrany: útvar řízení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7F3428B-AFDC-427F-A8E1-77A0DB97D4E1}"/>
              </a:ext>
            </a:extLst>
          </p:cNvPr>
          <p:cNvSpPr/>
          <p:nvPr/>
        </p:nvSpPr>
        <p:spPr>
          <a:xfrm>
            <a:off x="467544" y="1279089"/>
            <a:ext cx="85689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Druhá linie zajišťuje metodické řízení a dohled.</a:t>
            </a:r>
          </a:p>
          <a:p>
            <a:endParaRPr lang="cs-CZ" dirty="0"/>
          </a:p>
          <a:p>
            <a:r>
              <a:rPr lang="cs-CZ" dirty="0"/>
              <a:t>Útvar řízení rizik vytváří rámce, politiky, limity a modely, které určují, jak mají jednotlivé složky banky rizika měřit a řídit.</a:t>
            </a:r>
          </a:p>
          <a:p>
            <a:endParaRPr lang="cs-CZ" dirty="0"/>
          </a:p>
          <a:p>
            <a:r>
              <a:rPr lang="cs-CZ" dirty="0"/>
              <a:t>Zároveň nezávisle hodnotí, zda první linie dodržuje pravidla.</a:t>
            </a:r>
          </a:p>
          <a:p>
            <a:endParaRPr lang="cs-CZ" dirty="0"/>
          </a:p>
          <a:p>
            <a:r>
              <a:rPr lang="cs-CZ" dirty="0"/>
              <a:t>Útvar řízení rizik bývá přímo podřízen představenstvu nebo </a:t>
            </a:r>
            <a:r>
              <a:rPr lang="cs-CZ" dirty="0" err="1"/>
              <a:t>Chief</a:t>
            </a:r>
            <a:r>
              <a:rPr lang="cs-CZ" dirty="0"/>
              <a:t> Risk </a:t>
            </a:r>
            <a:r>
              <a:rPr lang="cs-CZ" dirty="0" err="1"/>
              <a:t>Officerovi</a:t>
            </a:r>
            <a:r>
              <a:rPr lang="cs-CZ" dirty="0"/>
              <a:t> (CRO), aby byla zajištěna jeho nezávislost.</a:t>
            </a:r>
          </a:p>
        </p:txBody>
      </p:sp>
    </p:spTree>
    <p:extLst>
      <p:ext uri="{BB962C8B-B14F-4D97-AF65-F5344CB8AC3E}">
        <p14:creationId xmlns:p14="http://schemas.microsoft.com/office/powerpoint/2010/main" val="23595828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7B81EB-EBB2-4B04-8172-0A95F5EC5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Třetí linie obrany: interní audit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43055D6-9D9A-4A81-9DEB-D605DEAA4C49}"/>
              </a:ext>
            </a:extLst>
          </p:cNvPr>
          <p:cNvSpPr/>
          <p:nvPr/>
        </p:nvSpPr>
        <p:spPr>
          <a:xfrm>
            <a:off x="251520" y="1140589"/>
            <a:ext cx="84249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Interní audit poskytuje nezávislé ujištění, že systém řízení rizik funguje efektivně.</a:t>
            </a:r>
          </a:p>
          <a:p>
            <a:endParaRPr lang="cs-CZ" dirty="0"/>
          </a:p>
          <a:p>
            <a:r>
              <a:rPr lang="cs-CZ" dirty="0"/>
              <a:t>Provádí kontroly procesů, testuje dodržování interních předpisů a ověřuje správnost výpočtů a reportů.</a:t>
            </a:r>
          </a:p>
          <a:p>
            <a:endParaRPr lang="cs-CZ" dirty="0"/>
          </a:p>
          <a:p>
            <a:r>
              <a:rPr lang="cs-CZ" dirty="0"/>
              <a:t>Audit má přímý přístup k představenstvu a dozorčí radě, čímž se zajišťuje objektivní hodnocení.</a:t>
            </a:r>
          </a:p>
          <a:p>
            <a:endParaRPr lang="cs-CZ" dirty="0"/>
          </a:p>
          <a:p>
            <a:r>
              <a:rPr lang="cs-CZ" dirty="0"/>
              <a:t>Výstupy z auditu se využívají při aktualizaci politik řízení rizik.</a:t>
            </a:r>
          </a:p>
        </p:txBody>
      </p:sp>
    </p:spTree>
    <p:extLst>
      <p:ext uri="{BB962C8B-B14F-4D97-AF65-F5344CB8AC3E}">
        <p14:creationId xmlns:p14="http://schemas.microsoft.com/office/powerpoint/2010/main" val="18171224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E617D8-003D-458A-9EDA-5DE23C75E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Role představenstva a vrcholového managementu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57072A9-DD78-43A9-80D4-947C00B9769E}"/>
              </a:ext>
            </a:extLst>
          </p:cNvPr>
          <p:cNvSpPr/>
          <p:nvPr/>
        </p:nvSpPr>
        <p:spPr>
          <a:xfrm>
            <a:off x="395536" y="1140589"/>
            <a:ext cx="83529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Představenstvo nese konečnou odpovědnost za řízení rizik.</a:t>
            </a:r>
          </a:p>
          <a:p>
            <a:endParaRPr lang="cs-CZ" dirty="0"/>
          </a:p>
          <a:p>
            <a:r>
              <a:rPr lang="cs-CZ" dirty="0"/>
              <a:t>Stanovuje strategii, limity, úvěrovou politiku a kapitálovou přiměřenost.</a:t>
            </a:r>
          </a:p>
          <a:p>
            <a:endParaRPr lang="cs-CZ" dirty="0"/>
          </a:p>
          <a:p>
            <a:r>
              <a:rPr lang="cs-CZ" dirty="0"/>
              <a:t>Vrcholový management zajišťuje implementaci strategie do praxe, včetně komunikace rizikové kultury směrem k zaměstnancům.</a:t>
            </a:r>
          </a:p>
          <a:p>
            <a:endParaRPr lang="cs-CZ" dirty="0"/>
          </a:p>
          <a:p>
            <a:r>
              <a:rPr lang="cs-CZ" dirty="0"/>
              <a:t>Silné vedení je předpokladem pro efektivní řízení rizik, protože nastavuje tón „shora“ – tzv. tone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top.</a:t>
            </a:r>
          </a:p>
        </p:txBody>
      </p:sp>
    </p:spTree>
    <p:extLst>
      <p:ext uri="{BB962C8B-B14F-4D97-AF65-F5344CB8AC3E}">
        <p14:creationId xmlns:p14="http://schemas.microsoft.com/office/powerpoint/2010/main" val="928839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04F13-99EC-A4D0-4201-7231300A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výkladu</a:t>
            </a:r>
          </a:p>
        </p:txBody>
      </p:sp>
      <p:pic>
        <p:nvPicPr>
          <p:cNvPr id="12" name="Obrázek 11" descr="Obsah obrázku text&#10;&#10;Popis byl vytvořen automaticky">
            <a:extLst>
              <a:ext uri="{FF2B5EF4-FFF2-40B4-BE49-F238E27FC236}">
                <a16:creationId xmlns:a16="http://schemas.microsoft.com/office/drawing/2014/main" id="{E3F3732F-F1AD-4F1A-65A2-50087FCF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915566"/>
            <a:ext cx="6165114" cy="3817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4424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6FF8C4-9529-4601-A189-A47194F3B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dozorčí rady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69714A4-993E-4FA4-A647-4A0BC8346677}"/>
              </a:ext>
            </a:extLst>
          </p:cNvPr>
          <p:cNvSpPr/>
          <p:nvPr/>
        </p:nvSpPr>
        <p:spPr>
          <a:xfrm>
            <a:off x="251520" y="1279089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Dozorčí rada dohlíží na činnost představenstva a hodnotí, zda banka udržuje zdravý poměr mezi rizikem a výnosem.</a:t>
            </a:r>
          </a:p>
          <a:p>
            <a:endParaRPr lang="cs-CZ" dirty="0"/>
          </a:p>
          <a:p>
            <a:r>
              <a:rPr lang="cs-CZ" dirty="0"/>
              <a:t>Posuzuje účinnost interních kontrolních systémů, schvaluje strategii řízení rizik a má přístup ke všem klíčovým dokumentům.</a:t>
            </a:r>
          </a:p>
          <a:p>
            <a:endParaRPr lang="cs-CZ" dirty="0"/>
          </a:p>
          <a:p>
            <a:r>
              <a:rPr lang="cs-CZ" dirty="0"/>
              <a:t>Její nezávislá pozice zajišťuje, že risk management není pouze formální proces, ale skutečně ovlivňuje rozhodování banky.</a:t>
            </a:r>
          </a:p>
        </p:txBody>
      </p:sp>
    </p:spTree>
    <p:extLst>
      <p:ext uri="{BB962C8B-B14F-4D97-AF65-F5344CB8AC3E}">
        <p14:creationId xmlns:p14="http://schemas.microsoft.com/office/powerpoint/2010/main" val="5175056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5EA2EC-1FC8-4A17-9058-0361636B5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632848" cy="507703"/>
          </a:xfrm>
        </p:spPr>
        <p:txBody>
          <a:bodyPr/>
          <a:lstStyle/>
          <a:p>
            <a:r>
              <a:rPr lang="cs-CZ" dirty="0"/>
              <a:t>Úloha </a:t>
            </a:r>
            <a:r>
              <a:rPr lang="cs-CZ" dirty="0" err="1"/>
              <a:t>compliance</a:t>
            </a:r>
            <a:r>
              <a:rPr lang="cs-CZ" dirty="0"/>
              <a:t> a vnitřní kontroly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433413C-0A25-4691-A317-F7C2D940C550}"/>
              </a:ext>
            </a:extLst>
          </p:cNvPr>
          <p:cNvSpPr/>
          <p:nvPr/>
        </p:nvSpPr>
        <p:spPr>
          <a:xfrm>
            <a:off x="467544" y="1279089"/>
            <a:ext cx="7776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Součástí organizačního rámce je i útvar </a:t>
            </a:r>
            <a:r>
              <a:rPr lang="cs-CZ" b="1" dirty="0" err="1"/>
              <a:t>compliance</a:t>
            </a:r>
            <a:r>
              <a:rPr lang="cs-CZ" b="1" dirty="0"/>
              <a:t>, </a:t>
            </a:r>
            <a:r>
              <a:rPr lang="cs-CZ" dirty="0"/>
              <a:t>který dohlíží na dodržování zákonů, etických pravidel a interních směrnic.</a:t>
            </a:r>
          </a:p>
          <a:p>
            <a:endParaRPr lang="cs-CZ" dirty="0"/>
          </a:p>
          <a:p>
            <a:r>
              <a:rPr lang="cs-CZ" dirty="0"/>
              <a:t>Zajišťuje, aby činnost banky byla v souladu s legislativou (např. AML zákon, GDPR, zákon o spotřebitelském úvěru).</a:t>
            </a:r>
          </a:p>
          <a:p>
            <a:endParaRPr lang="cs-CZ" dirty="0"/>
          </a:p>
          <a:p>
            <a:r>
              <a:rPr lang="cs-CZ" dirty="0" err="1"/>
              <a:t>Compliance</a:t>
            </a:r>
            <a:r>
              <a:rPr lang="cs-CZ" dirty="0"/>
              <a:t> úzce spolupracuje s řízením rizik a interním auditem – společně tvoří tzv. kontrolní trojúhelník.</a:t>
            </a:r>
          </a:p>
        </p:txBody>
      </p:sp>
    </p:spTree>
    <p:extLst>
      <p:ext uri="{BB962C8B-B14F-4D97-AF65-F5344CB8AC3E}">
        <p14:creationId xmlns:p14="http://schemas.microsoft.com/office/powerpoint/2010/main" val="41709892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21C9A2-BA6A-4B8C-A9AB-EFFE6D23B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Interní kontrolní systém banky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8769305-F773-473E-AD2A-78ABD99DBEF0}"/>
              </a:ext>
            </a:extLst>
          </p:cNvPr>
          <p:cNvSpPr/>
          <p:nvPr/>
        </p:nvSpPr>
        <p:spPr>
          <a:xfrm>
            <a:off x="251520" y="1279089"/>
            <a:ext cx="8136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Interní kontrolní systém (ICS) je soubor pravidel, opatření a procesů, které zajišťují, že banka jedná obezřetně a v souladu se zákonem.</a:t>
            </a:r>
          </a:p>
          <a:p>
            <a:endParaRPr lang="cs-CZ" dirty="0"/>
          </a:p>
          <a:p>
            <a:r>
              <a:rPr lang="cs-CZ" dirty="0"/>
              <a:t>Obsahuje kontrolní mechanismy, reporting, hodnocení rizik a vnitřní audity.</a:t>
            </a:r>
          </a:p>
          <a:p>
            <a:endParaRPr lang="cs-CZ" dirty="0"/>
          </a:p>
          <a:p>
            <a:r>
              <a:rPr lang="cs-CZ" dirty="0"/>
              <a:t>Každá banka musí ročně hodnotit účinnost ICS a uvádět výsledky ve výroční zprávě.</a:t>
            </a:r>
          </a:p>
          <a:p>
            <a:endParaRPr lang="cs-CZ" dirty="0"/>
          </a:p>
          <a:p>
            <a:r>
              <a:rPr lang="cs-CZ" dirty="0"/>
              <a:t>Neúčinný kontrolní systém bývá jednou z hlavních příčin pádů finančních institucí.</a:t>
            </a:r>
          </a:p>
        </p:txBody>
      </p:sp>
    </p:spTree>
    <p:extLst>
      <p:ext uri="{BB962C8B-B14F-4D97-AF65-F5344CB8AC3E}">
        <p14:creationId xmlns:p14="http://schemas.microsoft.com/office/powerpoint/2010/main" val="19147733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54E9E1-5A69-4E2D-964C-C5F536B31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568952" cy="507703"/>
          </a:xfrm>
        </p:spPr>
        <p:txBody>
          <a:bodyPr/>
          <a:lstStyle/>
          <a:p>
            <a:r>
              <a:rPr lang="pt-BR" dirty="0"/>
              <a:t>Legislativa a regulatorní rámec v České republice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BB4749D-8D66-4177-A5E8-0037E2C532E3}"/>
              </a:ext>
            </a:extLst>
          </p:cNvPr>
          <p:cNvSpPr/>
          <p:nvPr/>
        </p:nvSpPr>
        <p:spPr>
          <a:xfrm>
            <a:off x="251520" y="725091"/>
            <a:ext cx="77048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Základním předpisem je zákon č. 21/1992 Sb., o bankách, který stanovuje podmínky činnosti bank, pravidla řízení rizik, vnitřní kontrolní systém i dohled ČNB.</a:t>
            </a:r>
          </a:p>
          <a:p>
            <a:endParaRPr lang="cs-CZ" dirty="0"/>
          </a:p>
          <a:p>
            <a:r>
              <a:rPr lang="cs-CZ" dirty="0"/>
              <a:t>Doplňujícím předpisem je vyhláška ČNB č. 163/2014 Sb., která upravuje pravidla obezřetného podnikání bank.</a:t>
            </a:r>
          </a:p>
          <a:p>
            <a:endParaRPr lang="cs-CZ" dirty="0"/>
          </a:p>
          <a:p>
            <a:r>
              <a:rPr lang="cs-CZ" dirty="0"/>
              <a:t>Banky se také řídí evropskými nařízeními CRR II (</a:t>
            </a:r>
            <a:r>
              <a:rPr lang="cs-CZ" dirty="0" err="1"/>
              <a:t>Capital</a:t>
            </a:r>
            <a:r>
              <a:rPr lang="cs-CZ" dirty="0"/>
              <a:t> </a:t>
            </a:r>
            <a:r>
              <a:rPr lang="cs-CZ" dirty="0" err="1"/>
              <a:t>Requirements</a:t>
            </a:r>
            <a:r>
              <a:rPr lang="cs-CZ" dirty="0"/>
              <a:t> </a:t>
            </a:r>
            <a:r>
              <a:rPr lang="cs-CZ" dirty="0" err="1"/>
              <a:t>Regulation</a:t>
            </a:r>
            <a:r>
              <a:rPr lang="cs-CZ" dirty="0"/>
              <a:t>) a CRD V (</a:t>
            </a:r>
            <a:r>
              <a:rPr lang="cs-CZ" dirty="0" err="1"/>
              <a:t>Capital</a:t>
            </a:r>
            <a:r>
              <a:rPr lang="cs-CZ" dirty="0"/>
              <a:t> </a:t>
            </a:r>
            <a:r>
              <a:rPr lang="cs-CZ" dirty="0" err="1"/>
              <a:t>Requirements</a:t>
            </a:r>
            <a:r>
              <a:rPr lang="cs-CZ" dirty="0"/>
              <a:t> </a:t>
            </a:r>
            <a:r>
              <a:rPr lang="cs-CZ" dirty="0" err="1"/>
              <a:t>Directive</a:t>
            </a:r>
            <a:r>
              <a:rPr lang="cs-CZ" dirty="0"/>
              <a:t>).</a:t>
            </a:r>
          </a:p>
          <a:p>
            <a:endParaRPr lang="cs-CZ" dirty="0"/>
          </a:p>
          <a:p>
            <a:r>
              <a:rPr lang="cs-CZ" dirty="0"/>
              <a:t>Tyto normy vycházejí z mezinárodních doporučení </a:t>
            </a:r>
            <a:r>
              <a:rPr lang="cs-CZ" dirty="0" err="1"/>
              <a:t>Basel</a:t>
            </a:r>
            <a:r>
              <a:rPr lang="cs-CZ" dirty="0"/>
              <a:t> </a:t>
            </a:r>
            <a:r>
              <a:rPr lang="cs-CZ" dirty="0" err="1"/>
              <a:t>Committee</a:t>
            </a:r>
            <a:r>
              <a:rPr lang="cs-CZ" dirty="0"/>
              <a:t> on </a:t>
            </a:r>
            <a:r>
              <a:rPr lang="cs-CZ" dirty="0" err="1"/>
              <a:t>Banking</a:t>
            </a:r>
            <a:r>
              <a:rPr lang="cs-CZ" dirty="0"/>
              <a:t> </a:t>
            </a:r>
            <a:r>
              <a:rPr lang="cs-CZ" dirty="0" err="1"/>
              <a:t>Supervision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90851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075C04-6C4B-4C5C-A62A-5708420AA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Mezinárodní rámec </a:t>
            </a:r>
            <a:r>
              <a:rPr lang="cs-CZ" dirty="0" err="1"/>
              <a:t>Basel</a:t>
            </a:r>
            <a:r>
              <a:rPr lang="cs-CZ" dirty="0"/>
              <a:t> III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0045EDE-3E32-4657-BE54-3DCE383CCED1}"/>
              </a:ext>
            </a:extLst>
          </p:cNvPr>
          <p:cNvSpPr/>
          <p:nvPr/>
        </p:nvSpPr>
        <p:spPr>
          <a:xfrm>
            <a:off x="251520" y="915566"/>
            <a:ext cx="842493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/>
              <a:t>Basel</a:t>
            </a:r>
            <a:r>
              <a:rPr lang="cs-CZ" dirty="0"/>
              <a:t> III byl přijat po finanční krizi v roce 2008 a představuje globální standard pro kapitálovou přiměřenost, likviditu a pákový poměr bank.</a:t>
            </a:r>
          </a:p>
          <a:p>
            <a:r>
              <a:rPr lang="cs-CZ" dirty="0"/>
              <a:t>Jeho cílem je zvýšit odolnost bankovního sektoru vůči krizím a zlepšit schopnost absorbovat ztráty.</a:t>
            </a:r>
          </a:p>
          <a:p>
            <a:r>
              <a:rPr lang="cs-CZ" dirty="0"/>
              <a:t>Hlavní principy </a:t>
            </a:r>
            <a:r>
              <a:rPr lang="cs-CZ" dirty="0" err="1"/>
              <a:t>Basel</a:t>
            </a:r>
            <a:r>
              <a:rPr lang="cs-CZ" dirty="0"/>
              <a:t> III:</a:t>
            </a:r>
          </a:p>
          <a:p>
            <a:r>
              <a:rPr lang="cs-CZ" dirty="0"/>
              <a:t>•	zvýšení kvality kapitálu (větší podíl vlastních zdrojů),</a:t>
            </a:r>
          </a:p>
          <a:p>
            <a:r>
              <a:rPr lang="cs-CZ" dirty="0"/>
              <a:t>•	zavedení pákového poměru (</a:t>
            </a:r>
            <a:r>
              <a:rPr lang="cs-CZ" dirty="0" err="1"/>
              <a:t>leverage</a:t>
            </a:r>
            <a:r>
              <a:rPr lang="cs-CZ" dirty="0"/>
              <a:t> ratio),</a:t>
            </a:r>
          </a:p>
          <a:p>
            <a:r>
              <a:rPr lang="cs-CZ" dirty="0"/>
              <a:t>•	nové standardy likvidity (LCR, NSFR),</a:t>
            </a:r>
          </a:p>
          <a:p>
            <a:r>
              <a:rPr lang="cs-CZ" dirty="0"/>
              <a:t>•	</a:t>
            </a:r>
            <a:r>
              <a:rPr lang="cs-CZ" dirty="0" err="1"/>
              <a:t>proticyklické</a:t>
            </a:r>
            <a:r>
              <a:rPr lang="cs-CZ" dirty="0"/>
              <a:t> kapitálové rezervy,</a:t>
            </a:r>
          </a:p>
          <a:p>
            <a:r>
              <a:rPr lang="cs-CZ" dirty="0"/>
              <a:t>•	přísnější dohled a stresové testování.</a:t>
            </a:r>
          </a:p>
          <a:p>
            <a:r>
              <a:rPr lang="cs-CZ" dirty="0" err="1"/>
              <a:t>Basel</a:t>
            </a:r>
            <a:r>
              <a:rPr lang="cs-CZ" dirty="0"/>
              <a:t> III tak vytváří rámec, který propojuje řízení rizik s kapitálovým plánováním a stabilitou celého finančního systému.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20893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0B588F-16D7-4F10-B091-16DBB924B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39502"/>
            <a:ext cx="4536504" cy="507703"/>
          </a:xfrm>
        </p:spPr>
        <p:txBody>
          <a:bodyPr/>
          <a:lstStyle/>
          <a:p>
            <a:r>
              <a:rPr lang="cs-CZ" dirty="0"/>
              <a:t>Role České národní banky (ČNB)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A10171B-F897-4D36-9EDE-44CF4DB43723}"/>
              </a:ext>
            </a:extLst>
          </p:cNvPr>
          <p:cNvSpPr/>
          <p:nvPr/>
        </p:nvSpPr>
        <p:spPr>
          <a:xfrm>
            <a:off x="395536" y="1140589"/>
            <a:ext cx="81369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Česká národní banka vykonává dohled nad činností bank a finančních institucí.</a:t>
            </a:r>
          </a:p>
          <a:p>
            <a:r>
              <a:rPr lang="cs-CZ" dirty="0"/>
              <a:t>V rámci řízení rizik dohlíží zejména na:</a:t>
            </a:r>
          </a:p>
          <a:p>
            <a:r>
              <a:rPr lang="cs-CZ" dirty="0"/>
              <a:t>•	dodržování pravidel obezřetného podnikání,</a:t>
            </a:r>
          </a:p>
          <a:p>
            <a:r>
              <a:rPr lang="cs-CZ" dirty="0"/>
              <a:t>•	kapitálovou přiměřenost a likviditu,</a:t>
            </a:r>
          </a:p>
          <a:p>
            <a:r>
              <a:rPr lang="cs-CZ" dirty="0"/>
              <a:t>•	používání interních modelů měření rizika,</a:t>
            </a:r>
          </a:p>
          <a:p>
            <a:r>
              <a:rPr lang="cs-CZ" dirty="0"/>
              <a:t>•	správnost výkaznictví vůči regulátorům (COREP, FINREP).</a:t>
            </a:r>
          </a:p>
          <a:p>
            <a:r>
              <a:rPr lang="cs-CZ" dirty="0"/>
              <a:t>ČNB provádí pravidelné kontroly, hodnotí stabilitu finančního sektoru a vydává metodická stanoviska, která přebírají pokyny Evropského orgánu pro bankovnictví (EBA).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575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6754EB-CF25-4450-BC01-5059BAEEF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064896" cy="507703"/>
          </a:xfrm>
        </p:spPr>
        <p:txBody>
          <a:bodyPr/>
          <a:lstStyle/>
          <a:p>
            <a:r>
              <a:rPr lang="cs-CZ" dirty="0"/>
              <a:t>Evropský orgán pro bankovnictví (EBA)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F65C8B4-6686-46DC-B8C5-5CFE1428F255}"/>
              </a:ext>
            </a:extLst>
          </p:cNvPr>
          <p:cNvSpPr/>
          <p:nvPr/>
        </p:nvSpPr>
        <p:spPr>
          <a:xfrm>
            <a:off x="251520" y="1140589"/>
            <a:ext cx="83529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EBA (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Banking</a:t>
            </a:r>
            <a:r>
              <a:rPr lang="cs-CZ" dirty="0"/>
              <a:t> </a:t>
            </a:r>
            <a:r>
              <a:rPr lang="cs-CZ" dirty="0" err="1"/>
              <a:t>Authority</a:t>
            </a:r>
            <a:r>
              <a:rPr lang="cs-CZ" dirty="0"/>
              <a:t>) je klíčovou institucí Evropské unie, která sjednocuje pravidla dohledu nad bankami.</a:t>
            </a:r>
          </a:p>
          <a:p>
            <a:r>
              <a:rPr lang="cs-CZ" dirty="0"/>
              <a:t>Jejím cílem je zajistit, aby se rizika v evropském bankovnictví měřila a řídila podle jednotných principů.</a:t>
            </a:r>
          </a:p>
          <a:p>
            <a:r>
              <a:rPr lang="cs-CZ" dirty="0"/>
              <a:t>Hlavní úlohy EBA:</a:t>
            </a:r>
          </a:p>
          <a:p>
            <a:r>
              <a:rPr lang="cs-CZ" dirty="0"/>
              <a:t>•	vydává technické standardy a doporučení (tzv. EBA </a:t>
            </a:r>
            <a:r>
              <a:rPr lang="cs-CZ" dirty="0" err="1"/>
              <a:t>Guidelines</a:t>
            </a:r>
            <a:r>
              <a:rPr lang="cs-CZ" dirty="0"/>
              <a:t>),</a:t>
            </a:r>
          </a:p>
          <a:p>
            <a:r>
              <a:rPr lang="cs-CZ" dirty="0"/>
              <a:t>•	koordinuje stresové testy evropských bank,</a:t>
            </a:r>
          </a:p>
          <a:p>
            <a:r>
              <a:rPr lang="cs-CZ" dirty="0"/>
              <a:t>•	podporuje harmonizaci pravidel </a:t>
            </a:r>
            <a:r>
              <a:rPr lang="cs-CZ" dirty="0" err="1"/>
              <a:t>Basel</a:t>
            </a:r>
            <a:r>
              <a:rPr lang="cs-CZ" dirty="0"/>
              <a:t> III v rámci EU,</a:t>
            </a:r>
          </a:p>
          <a:p>
            <a:r>
              <a:rPr lang="cs-CZ" dirty="0"/>
              <a:t>•	sleduje rizika spojená s digitalizací, kybernetickou bezpečností a ESG.</a:t>
            </a:r>
          </a:p>
          <a:p>
            <a:endParaRPr lang="cs-CZ" dirty="0"/>
          </a:p>
          <a:p>
            <a:r>
              <a:rPr lang="cs-CZ" dirty="0"/>
              <a:t>Díky činnosti EBA lze dnes srovnávat rizikové profily bank napříč evropskými zeměmi.</a:t>
            </a:r>
          </a:p>
        </p:txBody>
      </p:sp>
    </p:spTree>
    <p:extLst>
      <p:ext uri="{BB962C8B-B14F-4D97-AF65-F5344CB8AC3E}">
        <p14:creationId xmlns:p14="http://schemas.microsoft.com/office/powerpoint/2010/main" val="8804442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E5330B-52B1-4E45-AEE3-4DE8223FE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Dohledový proces SREP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6543FCF-6D8F-477F-A671-3647ED4856C3}"/>
              </a:ext>
            </a:extLst>
          </p:cNvPr>
          <p:cNvSpPr/>
          <p:nvPr/>
        </p:nvSpPr>
        <p:spPr>
          <a:xfrm>
            <a:off x="467544" y="1059582"/>
            <a:ext cx="82089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Důležitým nástrojem dohledu ČNB i EBA je proces SREP (</a:t>
            </a:r>
            <a:r>
              <a:rPr lang="cs-CZ" dirty="0" err="1"/>
              <a:t>Supervisory</a:t>
            </a:r>
            <a:r>
              <a:rPr lang="cs-CZ" dirty="0"/>
              <a:t> </a:t>
            </a:r>
            <a:r>
              <a:rPr lang="cs-CZ" dirty="0" err="1"/>
              <a:t>Review</a:t>
            </a:r>
            <a:r>
              <a:rPr lang="cs-CZ" dirty="0"/>
              <a:t> and </a:t>
            </a:r>
            <a:r>
              <a:rPr lang="cs-CZ" dirty="0" err="1"/>
              <a:t>Evaluation</a:t>
            </a:r>
            <a:r>
              <a:rPr lang="cs-CZ" dirty="0"/>
              <a:t> </a:t>
            </a:r>
            <a:r>
              <a:rPr lang="cs-CZ" dirty="0" err="1"/>
              <a:t>Process</a:t>
            </a:r>
            <a:r>
              <a:rPr lang="cs-CZ" dirty="0"/>
              <a:t>).</a:t>
            </a:r>
          </a:p>
          <a:p>
            <a:endParaRPr lang="cs-CZ" dirty="0"/>
          </a:p>
          <a:p>
            <a:r>
              <a:rPr lang="cs-CZ" dirty="0"/>
              <a:t>Ten hodnotí čtyři hlavní oblasti:</a:t>
            </a:r>
          </a:p>
          <a:p>
            <a:endParaRPr lang="cs-CZ" dirty="0"/>
          </a:p>
          <a:p>
            <a:r>
              <a:rPr lang="cs-CZ" dirty="0"/>
              <a:t>1.	interní řízení rizik a </a:t>
            </a:r>
            <a:r>
              <a:rPr lang="cs-CZ" dirty="0" err="1"/>
              <a:t>governance</a:t>
            </a:r>
            <a:r>
              <a:rPr lang="cs-CZ" dirty="0"/>
              <a:t>,</a:t>
            </a:r>
          </a:p>
          <a:p>
            <a:r>
              <a:rPr lang="cs-CZ" dirty="0"/>
              <a:t>2.	kapitálovou přiměřenost,</a:t>
            </a:r>
          </a:p>
          <a:p>
            <a:r>
              <a:rPr lang="cs-CZ" dirty="0"/>
              <a:t>3.	likviditu a financování,</a:t>
            </a:r>
          </a:p>
          <a:p>
            <a:pPr marL="342900" indent="-342900">
              <a:buAutoNum type="arabicPeriod" startAt="4"/>
            </a:pPr>
            <a:r>
              <a:rPr lang="cs-CZ" dirty="0"/>
              <a:t>obchodní model a strategii banky.</a:t>
            </a:r>
          </a:p>
          <a:p>
            <a:endParaRPr lang="cs-CZ" dirty="0"/>
          </a:p>
          <a:p>
            <a:r>
              <a:rPr lang="cs-CZ" dirty="0"/>
              <a:t>Na základě SREP může regulátor uložit dodatečné kapitálové požadavky, pokud zjistí zvýšené riziko nebo nedostatky v systému řízení.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0632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0870EC-0F9E-49F8-AF88-2E442FA78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480720" cy="507703"/>
          </a:xfrm>
        </p:spPr>
        <p:txBody>
          <a:bodyPr/>
          <a:lstStyle/>
          <a:p>
            <a:r>
              <a:rPr lang="pl-PL" dirty="0"/>
              <a:t>Význam regulace pro stabilitu systému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8732189-9121-4BBF-81DB-55864FC8F68F}"/>
              </a:ext>
            </a:extLst>
          </p:cNvPr>
          <p:cNvSpPr/>
          <p:nvPr/>
        </p:nvSpPr>
        <p:spPr>
          <a:xfrm>
            <a:off x="377280" y="863590"/>
            <a:ext cx="80111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Bez efektivní regulace by hrozilo, že banky budou podstupovat nadměrná rizika ve snaze o krátkodobý zisk.</a:t>
            </a:r>
          </a:p>
          <a:p>
            <a:endParaRPr lang="cs-CZ" dirty="0"/>
          </a:p>
          <a:p>
            <a:r>
              <a:rPr lang="cs-CZ" dirty="0"/>
              <a:t>Dohled ČNB a EBA zajišťuje, že finanční instituce zachovávají přiměřenou úroveň rizika a mají dostatečné kapitálové rezervy.</a:t>
            </a:r>
          </a:p>
          <a:p>
            <a:endParaRPr lang="cs-CZ" dirty="0"/>
          </a:p>
          <a:p>
            <a:r>
              <a:rPr lang="cs-CZ" dirty="0"/>
              <a:t>Regulace zároveň chrání vkladatele, podporuje důvěru veřejnosti a stabilitu finančního systému.</a:t>
            </a:r>
          </a:p>
          <a:p>
            <a:endParaRPr lang="cs-CZ" dirty="0"/>
          </a:p>
          <a:p>
            <a:r>
              <a:rPr lang="cs-CZ" dirty="0"/>
              <a:t>Cílem není zabránit riziku, ale udržet jej na úrovni, kterou banka může zvládnout bez ohrožení své existence.</a:t>
            </a:r>
          </a:p>
        </p:txBody>
      </p:sp>
    </p:spTree>
    <p:extLst>
      <p:ext uri="{BB962C8B-B14F-4D97-AF65-F5344CB8AC3E}">
        <p14:creationId xmlns:p14="http://schemas.microsoft.com/office/powerpoint/2010/main" val="42668130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C22734-369F-4F52-9BAE-709751CF2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/>
              <a:t>Asymetrie informací v bankovnictví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BE85ACA-4166-4FFF-BB25-250A24947407}"/>
              </a:ext>
            </a:extLst>
          </p:cNvPr>
          <p:cNvSpPr/>
          <p:nvPr/>
        </p:nvSpPr>
        <p:spPr>
          <a:xfrm>
            <a:off x="251520" y="725091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Jedním z klíčových problémů řízení rizik je asymetrie informací.</a:t>
            </a:r>
          </a:p>
          <a:p>
            <a:endParaRPr lang="cs-CZ" dirty="0"/>
          </a:p>
          <a:p>
            <a:r>
              <a:rPr lang="cs-CZ" dirty="0"/>
              <a:t>Ta vzniká, když jedna strana (např. dlužník) má více informací o své situaci než druhá strana (banka).Výsledkem mohou být dva typy problémů:</a:t>
            </a:r>
          </a:p>
          <a:p>
            <a:endParaRPr lang="cs-CZ" dirty="0"/>
          </a:p>
          <a:p>
            <a:r>
              <a:rPr lang="cs-CZ" dirty="0"/>
              <a:t>Nepříznivý výběr (</a:t>
            </a:r>
            <a:r>
              <a:rPr lang="cs-CZ" dirty="0" err="1"/>
              <a:t>adverse</a:t>
            </a:r>
            <a:r>
              <a:rPr lang="cs-CZ" dirty="0"/>
              <a:t> </a:t>
            </a:r>
            <a:r>
              <a:rPr lang="cs-CZ" dirty="0" err="1"/>
              <a:t>selection</a:t>
            </a:r>
            <a:r>
              <a:rPr lang="cs-CZ" dirty="0"/>
              <a:t>) – rizikoví klienti žádají úvěr častěji než nerizikoví, což vede ke zhoršení kvality portfolia.</a:t>
            </a:r>
          </a:p>
          <a:p>
            <a:r>
              <a:rPr lang="cs-CZ" dirty="0"/>
              <a:t>Morální hazard (</a:t>
            </a:r>
            <a:r>
              <a:rPr lang="cs-CZ" dirty="0" err="1"/>
              <a:t>moral</a:t>
            </a:r>
            <a:r>
              <a:rPr lang="cs-CZ" dirty="0"/>
              <a:t> hazard) – klient po získání úvěru změní své chování a zvýší riziko nesplacení.</a:t>
            </a:r>
          </a:p>
          <a:p>
            <a:endParaRPr lang="cs-CZ" dirty="0"/>
          </a:p>
          <a:p>
            <a:r>
              <a:rPr lang="cs-CZ" dirty="0"/>
              <a:t>Banky se snaží tyto jevy omezovat prostřednictvím důkladného hodnocení klientů, </a:t>
            </a:r>
            <a:r>
              <a:rPr lang="cs-CZ" dirty="0" err="1"/>
              <a:t>scoringu</a:t>
            </a:r>
            <a:r>
              <a:rPr lang="cs-CZ" dirty="0"/>
              <a:t> a průběžného monitoringu.</a:t>
            </a:r>
          </a:p>
        </p:txBody>
      </p:sp>
    </p:spTree>
    <p:extLst>
      <p:ext uri="{BB962C8B-B14F-4D97-AF65-F5344CB8AC3E}">
        <p14:creationId xmlns:p14="http://schemas.microsoft.com/office/powerpoint/2010/main" val="3271910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BB8D10-8E96-2898-7655-96A32F9DF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Povinná literatura</a:t>
            </a:r>
          </a:p>
        </p:txBody>
      </p:sp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4DC2DDBC-40F6-2913-074B-871BA5D736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91960"/>
            <a:ext cx="6424217" cy="385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9111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7362DD-26C4-400E-9DCF-B3D97F5D4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cs-CZ" dirty="0"/>
              <a:t>Nástroje omezující asymetrii informací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7349A80-AD31-40C7-89B1-23C834ED1DA8}"/>
              </a:ext>
            </a:extLst>
          </p:cNvPr>
          <p:cNvSpPr/>
          <p:nvPr/>
        </p:nvSpPr>
        <p:spPr>
          <a:xfrm>
            <a:off x="467544" y="725091"/>
            <a:ext cx="79928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Banka používá několik mechanismů, které pomáhají snížit informační nerovnost:</a:t>
            </a:r>
          </a:p>
          <a:p>
            <a:r>
              <a:rPr lang="cs-CZ" dirty="0"/>
              <a:t>•	</a:t>
            </a:r>
            <a:r>
              <a:rPr lang="cs-CZ" dirty="0" err="1"/>
              <a:t>Scoringové</a:t>
            </a:r>
            <a:r>
              <a:rPr lang="cs-CZ" dirty="0"/>
              <a:t> a ratingové modely – kvantitativní hodnocení bonity klienta.</a:t>
            </a:r>
          </a:p>
          <a:p>
            <a:r>
              <a:rPr lang="cs-CZ" dirty="0"/>
              <a:t>•	Zajištění (kolaterál) – zástava nemovitosti, zboží nebo pohledávek.</a:t>
            </a:r>
          </a:p>
          <a:p>
            <a:r>
              <a:rPr lang="cs-CZ" dirty="0"/>
              <a:t>•	Sdílení dat mezi bankami – registry dlužníků (BRKI, NRKI).</a:t>
            </a:r>
          </a:p>
          <a:p>
            <a:r>
              <a:rPr lang="cs-CZ" dirty="0"/>
              <a:t>•	Monitoring klientů – sledování platební morálky, aktualizace finančních údajů.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Tyto nástroje zvyšují kvalitu rozhodování a snižují pravděpodobnost úvěrových ztrát.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619676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6D51B8-01C6-49E8-A1F6-3E073A328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Měření rizik jako základ rozhodování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ECEE938-334B-4BA4-A04F-A791B8BA9A9E}"/>
              </a:ext>
            </a:extLst>
          </p:cNvPr>
          <p:cNvSpPr/>
          <p:nvPr/>
        </p:nvSpPr>
        <p:spPr>
          <a:xfrm>
            <a:off x="395536" y="1140589"/>
            <a:ext cx="77768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Měření rizik umožňuje převést nejistotu do kvantifikovatelné podoby, kterou lze řídit.</a:t>
            </a:r>
          </a:p>
          <a:p>
            <a:r>
              <a:rPr lang="cs-CZ" dirty="0"/>
              <a:t>Bez měření by banka rozhodovala intuitivně a nemohla by efektivně plánovat kapitál či limity.</a:t>
            </a:r>
          </a:p>
          <a:p>
            <a:r>
              <a:rPr lang="cs-CZ" dirty="0"/>
              <a:t>Měření rizik je proto základem všech moderních přístupů k řízení – od úvěrového hodnocení přes řízení portfolia až po stanovení kapitálové přiměřenosti.</a:t>
            </a:r>
          </a:p>
          <a:p>
            <a:r>
              <a:rPr lang="cs-CZ" dirty="0"/>
              <a:t>Účelem není rizika odstranit, ale porozumět jim a vyčíslit jejich možný dopad.</a:t>
            </a:r>
          </a:p>
        </p:txBody>
      </p:sp>
    </p:spTree>
    <p:extLst>
      <p:ext uri="{BB962C8B-B14F-4D97-AF65-F5344CB8AC3E}">
        <p14:creationId xmlns:p14="http://schemas.microsoft.com/office/powerpoint/2010/main" val="27099332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9D6BB6-5FAE-4854-A468-38759A0B7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dirty="0"/>
              <a:t>Kvalitativní versus kvantitativní přístupy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37D75F7-C7C9-4922-8407-A26CC05433B1}"/>
              </a:ext>
            </a:extLst>
          </p:cNvPr>
          <p:cNvSpPr/>
          <p:nvPr/>
        </p:nvSpPr>
        <p:spPr>
          <a:xfrm>
            <a:off x="683568" y="1395851"/>
            <a:ext cx="7920880" cy="3207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bankovní praxi se používají dva hlavní přístupy: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Kvalitativní metody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založené na úsudku odborníků, slovním hodnocení nebo bodovém systému. Používají se tam, kde chybí dostatek dat (např. nové produkty, inovace).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Kvantitativní metody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využívají statistické a matematické modely, které převádějí riziko do číselné hodnoty. Jsou přesnější, ale vyžadují rozsáhlé datové soubory a validaci.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Oba přístupy se často kombinují, aby výsledek byl co nejobjektivnější</a:t>
            </a:r>
            <a:r>
              <a:rPr lang="cs-CZ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875242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62775B-39B0-4F17-A14F-9239A25B7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/>
              <a:t>Základní kvantitativní metody měření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6E398B4-690E-4527-B6F7-3891F830E426}"/>
              </a:ext>
            </a:extLst>
          </p:cNvPr>
          <p:cNvSpPr/>
          <p:nvPr/>
        </p:nvSpPr>
        <p:spPr>
          <a:xfrm>
            <a:off x="467544" y="843558"/>
            <a:ext cx="7848872" cy="4403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Citlivostní analýza (Sensitivity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Analysis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Sleduje, jak se změní hodnota aktiva při změně vybraného faktoru (např. úrokové sazby).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Umožňuje odhadnout dopad malých změn tržních proměnných na výsledek.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Směrodatná odchylka (Standard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Deviation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Vyjadřuje, jak moc se jednotlivé hodnoty liší od průměru.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Vysoká směrodatná odchylka znamená vyšší volatilitu a tedy větší riziko.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Value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Risk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VaR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Udává maximální očekávanou ztrátu při určité hladině spolehlivosti (např. 99 %) za stanovené období.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Například: 99%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VaR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5 mil. Kč znamená, že s 99% pravděpodobností banka neztratí více než 5 mil. Kč během jednoho dne.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428746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C81C21-8D06-47D4-8FCA-C5FA3855C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192688" cy="507703"/>
          </a:xfrm>
        </p:spPr>
        <p:txBody>
          <a:bodyPr/>
          <a:lstStyle/>
          <a:p>
            <a:r>
              <a:rPr lang="cs-CZ" dirty="0"/>
              <a:t>Praktické využití kvantitativních metod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46875B2-D20F-4C23-9CA7-C895A7B5B70E}"/>
              </a:ext>
            </a:extLst>
          </p:cNvPr>
          <p:cNvSpPr/>
          <p:nvPr/>
        </p:nvSpPr>
        <p:spPr>
          <a:xfrm>
            <a:off x="539552" y="863590"/>
            <a:ext cx="705678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Banky kombinují několik metod, aby získaly co nejpřesnější obraz o riziku.</a:t>
            </a:r>
          </a:p>
          <a:p>
            <a:r>
              <a:rPr lang="cs-CZ" dirty="0"/>
              <a:t>Citlivostní analýza ukazuje, jak se riziko mění v závislosti na parametrech, směrodatná odchylka měří kolísání výsledků a </a:t>
            </a:r>
            <a:r>
              <a:rPr lang="cs-CZ" dirty="0" err="1"/>
              <a:t>Value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Risk umožňuje odhadnout maximální ztrátu.</a:t>
            </a:r>
          </a:p>
          <a:p>
            <a:endParaRPr lang="cs-CZ" dirty="0"/>
          </a:p>
          <a:p>
            <a:r>
              <a:rPr lang="cs-CZ" dirty="0"/>
              <a:t>Tyto přístupy tvoří základ interních modelů používaných pro výpočet kapitálových požadavků v rámci </a:t>
            </a:r>
            <a:r>
              <a:rPr lang="cs-CZ" dirty="0" err="1"/>
              <a:t>Basel</a:t>
            </a:r>
            <a:r>
              <a:rPr lang="cs-CZ" dirty="0"/>
              <a:t> III.</a:t>
            </a:r>
          </a:p>
          <a:p>
            <a:endParaRPr lang="cs-CZ" dirty="0"/>
          </a:p>
          <a:p>
            <a:r>
              <a:rPr lang="cs-CZ" dirty="0"/>
              <a:t>V praxi jsou doplňovány stresovým testováním, které ukazuje, jak by se banka chovala v extrémních scénářích.</a:t>
            </a:r>
          </a:p>
        </p:txBody>
      </p:sp>
    </p:spTree>
    <p:extLst>
      <p:ext uri="{BB962C8B-B14F-4D97-AF65-F5344CB8AC3E}">
        <p14:creationId xmlns:p14="http://schemas.microsoft.com/office/powerpoint/2010/main" val="27532634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0A32D2-CD64-4FF3-BFD4-868C048B9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Stresové testování jako nástroj řízení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E68152B-D5FA-4AB2-9306-251F46AF39FD}"/>
              </a:ext>
            </a:extLst>
          </p:cNvPr>
          <p:cNvSpPr/>
          <p:nvPr/>
        </p:nvSpPr>
        <p:spPr>
          <a:xfrm>
            <a:off x="395536" y="987573"/>
            <a:ext cx="81369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Stresové testování patří mezi klíčové nástroje moderního risk managementu.</a:t>
            </a:r>
          </a:p>
          <a:p>
            <a:r>
              <a:rPr lang="cs-CZ" dirty="0"/>
              <a:t>Jeho cílem je zjistit, jak by se banka chovala v případě extrémních, ale realistických situací.</a:t>
            </a:r>
          </a:p>
          <a:p>
            <a:r>
              <a:rPr lang="cs-CZ" dirty="0"/>
              <a:t>Testy simulují např. prudký pokles HDP, růst úrokových sazeb, kolaps finančního trhu nebo masivní odliv vkladů.</a:t>
            </a:r>
          </a:p>
          <a:p>
            <a:r>
              <a:rPr lang="cs-CZ" dirty="0"/>
              <a:t>Výsledky ukazují, zda má banka dostatečný kapitál a likvidní rezervy, aby tyto situace přežila.</a:t>
            </a:r>
          </a:p>
          <a:p>
            <a:endParaRPr lang="cs-CZ" dirty="0"/>
          </a:p>
          <a:p>
            <a:r>
              <a:rPr lang="cs-CZ" dirty="0"/>
              <a:t>ČNB i EBA vyžadují, aby banky prováděly stresové testy pravidelně, nejméně jednou ročně, a používaly je při kapitálovém plánování.</a:t>
            </a:r>
          </a:p>
        </p:txBody>
      </p:sp>
    </p:spTree>
    <p:extLst>
      <p:ext uri="{BB962C8B-B14F-4D97-AF65-F5344CB8AC3E}">
        <p14:creationId xmlns:p14="http://schemas.microsoft.com/office/powerpoint/2010/main" val="281162384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DEE5CF-9692-43E0-9DB1-42CFF50CD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stresových testů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4D25252-4E93-4AA8-964E-338825C4F985}"/>
              </a:ext>
            </a:extLst>
          </p:cNvPr>
          <p:cNvSpPr/>
          <p:nvPr/>
        </p:nvSpPr>
        <p:spPr>
          <a:xfrm>
            <a:off x="467544" y="1052584"/>
            <a:ext cx="7992888" cy="3986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Rozlišujeme tři základní typy stresových testů: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Jednofaktorové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testy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mění pouze jeden faktor (např. úrokové sazby).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Vícefaktorové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testy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kombinují vliv několika proměnných (např. růst nezaměstnanosti a pokles cen nemovitostí).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Reverse stress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začíná od negativního výsledku (např. ztráta 1 mld. Kč) a hledá kombinaci faktorů, které by k němu vedly.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Stresové testy se často používají nejen pro řízení rizik, ale i jako argumentační nástroj vůči regulátorům a investorům.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1746816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1FD417-6C71-40B0-A346-DDAE09F4C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Význam stresových testů pro bankovní praxi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F0C798C-9EE6-4456-8F45-94459EC7C8B5}"/>
              </a:ext>
            </a:extLst>
          </p:cNvPr>
          <p:cNvSpPr/>
          <p:nvPr/>
        </p:nvSpPr>
        <p:spPr>
          <a:xfrm>
            <a:off x="251520" y="863590"/>
            <a:ext cx="84249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Stresové testování pomáhá bance odhalit slabá místa, která by v běžných podmínkách nebyla patrná.</a:t>
            </a:r>
          </a:p>
          <a:p>
            <a:r>
              <a:rPr lang="cs-CZ" dirty="0"/>
              <a:t>Například test může ukázat, že při poklesu hodnoty zajištění o 20 % by banka překročila limity kapitálové přiměřenosti.</a:t>
            </a:r>
          </a:p>
          <a:p>
            <a:endParaRPr lang="cs-CZ" dirty="0"/>
          </a:p>
          <a:p>
            <a:r>
              <a:rPr lang="cs-CZ" dirty="0"/>
              <a:t>Na základě těchto výsledků může banka upravit úvěrovou politiku, navýšit rezervy nebo posílit kapitál.</a:t>
            </a:r>
          </a:p>
          <a:p>
            <a:endParaRPr lang="cs-CZ" dirty="0"/>
          </a:p>
          <a:p>
            <a:r>
              <a:rPr lang="cs-CZ" dirty="0"/>
              <a:t>Stresové testy tak nejsou pouze regulační povinností, ale především nástrojem strategického rozhodování.</a:t>
            </a:r>
          </a:p>
        </p:txBody>
      </p:sp>
    </p:spTree>
    <p:extLst>
      <p:ext uri="{BB962C8B-B14F-4D97-AF65-F5344CB8AC3E}">
        <p14:creationId xmlns:p14="http://schemas.microsoft.com/office/powerpoint/2010/main" val="8840409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6E11D3-E3C7-4133-ADDB-98008C81E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Interní modely měření rizik (IRB přístup)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B38CE3F-23C1-42FA-994A-E6F358615103}"/>
              </a:ext>
            </a:extLst>
          </p:cNvPr>
          <p:cNvSpPr/>
          <p:nvPr/>
        </p:nvSpPr>
        <p:spPr>
          <a:xfrm>
            <a:off x="251520" y="1146937"/>
            <a:ext cx="8280920" cy="3781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 umožňuje bankám využívat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interní modely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 výpočet kapitálových požadavků k úvěrovému riziku – tzv.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IRB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Internal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Ratings-Based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Tyto modely vycházejí z historických dat o klientech a umožňují přesněji odhadnout rizikovost úvěrového portfolia.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IRB přístup využívá tři klíčové parametry: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 (Probability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Default)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pravděpodobnost, že klient nesplní závazky,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LGD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Loss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Default)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ztráta, kterou banka utrpí při selhání klienta,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EAD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Exposure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Default)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výše expozice v době selhání.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0859294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FC6ECB-86AC-41B3-8BCC-7E76DDC20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dirty="0"/>
              <a:t>Výpočet očekávané ztráty (</a:t>
            </a:r>
            <a:r>
              <a:rPr lang="cs-CZ" dirty="0" err="1"/>
              <a:t>Expected</a:t>
            </a:r>
            <a:r>
              <a:rPr lang="cs-CZ" dirty="0"/>
              <a:t> </a:t>
            </a:r>
            <a:r>
              <a:rPr lang="cs-CZ" dirty="0" err="1"/>
              <a:t>Loss</a:t>
            </a:r>
            <a:r>
              <a:rPr lang="cs-CZ" dirty="0"/>
              <a:t>)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E595DFE6-2831-4AD4-A9C0-CDADF3E12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942" y="1131590"/>
            <a:ext cx="8056474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270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1478B3-A53B-7955-3B55-BF53AEF2B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Doporučená literatura</a:t>
            </a:r>
          </a:p>
        </p:txBody>
      </p:sp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6F7A1886-EA1C-21BC-215F-5BEC56A5FF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954788"/>
            <a:ext cx="7178662" cy="3993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3900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A71EEB-5F1B-4694-A348-FFF719C3E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120680" cy="507703"/>
          </a:xfrm>
        </p:spPr>
        <p:txBody>
          <a:bodyPr/>
          <a:lstStyle/>
          <a:p>
            <a:r>
              <a:rPr lang="pt-BR" dirty="0"/>
              <a:t>Význam parametrů PD, LGD a EAD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DBFF659-4CEC-465E-B8EA-53B0494E5C41}"/>
              </a:ext>
            </a:extLst>
          </p:cNvPr>
          <p:cNvSpPr/>
          <p:nvPr/>
        </p:nvSpPr>
        <p:spPr>
          <a:xfrm>
            <a:off x="395536" y="1700358"/>
            <a:ext cx="7992888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PD (pravděpodobnost selhání)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je obvykle odvozena z interního ratingu klienta a historických dat.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LGD (ztráta při selhání)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závisí na kvalitě zajištění a právní vymahatelnosti pohledávek.</a:t>
            </a:r>
          </a:p>
          <a:p>
            <a:pPr marL="342900" indent="-342900">
              <a:buFont typeface="Symbol" panose="05050102010706020507" pitchFamily="18" charset="2"/>
              <a:buChar char="·"/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EAD (expozice při selhání)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zohledňuje nejen jistinu, ale i úroky a nevyčerpané úvěrové limity.</a:t>
            </a:r>
          </a:p>
          <a:p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Každý z těchto parametrů je pravidelně validován a přehodnocován, aby modely zůstaly spolehlivé i při změně ekonomických podmínek.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5281124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3C970A-4551-44FD-B517-914F7D553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192688" cy="507703"/>
          </a:xfrm>
        </p:spPr>
        <p:txBody>
          <a:bodyPr/>
          <a:lstStyle/>
          <a:p>
            <a:r>
              <a:rPr lang="cs-CZ" dirty="0"/>
              <a:t>Validace a zpětné testování modelů (</a:t>
            </a:r>
            <a:r>
              <a:rPr lang="cs-CZ" dirty="0" err="1"/>
              <a:t>Backtesting</a:t>
            </a:r>
            <a:r>
              <a:rPr lang="cs-CZ" dirty="0"/>
              <a:t>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4EBE3B7-C6CF-4408-94B1-928113DD0957}"/>
              </a:ext>
            </a:extLst>
          </p:cNvPr>
          <p:cNvSpPr/>
          <p:nvPr/>
        </p:nvSpPr>
        <p:spPr>
          <a:xfrm>
            <a:off x="251520" y="1140589"/>
            <a:ext cx="828092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Aby mohly banky interní modely používat, musí prokázat jejich přesnost a stabilitu.</a:t>
            </a:r>
          </a:p>
          <a:p>
            <a:r>
              <a:rPr lang="cs-CZ" sz="2000" dirty="0" err="1"/>
              <a:t>Backtesting</a:t>
            </a:r>
            <a:r>
              <a:rPr lang="cs-CZ" sz="2000" dirty="0"/>
              <a:t> znamená srovnání modelovaných výsledků s reálnými daty z minulosti.</a:t>
            </a:r>
          </a:p>
          <a:p>
            <a:endParaRPr lang="cs-CZ" sz="2000" dirty="0"/>
          </a:p>
          <a:p>
            <a:r>
              <a:rPr lang="cs-CZ" sz="2000" dirty="0"/>
              <a:t>Pokud se zjištěné odchylky pohybují mimo stanovené limity, je nutné model upravit nebo zcela přepracovat.</a:t>
            </a:r>
          </a:p>
          <a:p>
            <a:endParaRPr lang="cs-CZ" sz="2000" dirty="0"/>
          </a:p>
          <a:p>
            <a:r>
              <a:rPr lang="cs-CZ" sz="2000" dirty="0"/>
              <a:t>Tento proces zajišťuje, že modely zůstávají konzistentní a spolehlivé i v různých fázích ekonomického cyklu.</a:t>
            </a:r>
          </a:p>
        </p:txBody>
      </p:sp>
    </p:spTree>
    <p:extLst>
      <p:ext uri="{BB962C8B-B14F-4D97-AF65-F5344CB8AC3E}">
        <p14:creationId xmlns:p14="http://schemas.microsoft.com/office/powerpoint/2010/main" val="127113715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AB5415-4DB7-485E-A5B8-4A3B5FBB9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264696" cy="507703"/>
          </a:xfrm>
        </p:spPr>
        <p:txBody>
          <a:bodyPr/>
          <a:lstStyle/>
          <a:p>
            <a:r>
              <a:rPr lang="cs-CZ" dirty="0"/>
              <a:t>Praktické využití interních modelů v bance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CAA1CD7-AF5F-4ABA-9AAD-E22103E1B8EA}"/>
              </a:ext>
            </a:extLst>
          </p:cNvPr>
          <p:cNvSpPr/>
          <p:nvPr/>
        </p:nvSpPr>
        <p:spPr>
          <a:xfrm>
            <a:off x="395536" y="1392068"/>
            <a:ext cx="7920880" cy="3225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Interní modely se používají pro: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stanovení kapitálových požadavků,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cenotvorbu úvěrů (risk-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řízení portfolia klientů podle rizikových skupin,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tvorbu opravných položek a rezerv.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Díky modelům IRB mohou banky lépe rozlišovat mezi nízko- a vysoko-rizikovými klienty a přesněji odhadovat návratnost kapitálu.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7251278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875EE1-B402-4819-829B-98DC1485C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632848" cy="507703"/>
          </a:xfrm>
        </p:spPr>
        <p:txBody>
          <a:bodyPr/>
          <a:lstStyle/>
          <a:p>
            <a:r>
              <a:rPr lang="cs-CZ" dirty="0"/>
              <a:t>Výhody a nevýhody interních modelů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69818E7-83B1-476D-AF6A-15CA79534E0D}"/>
              </a:ext>
            </a:extLst>
          </p:cNvPr>
          <p:cNvSpPr/>
          <p:nvPr/>
        </p:nvSpPr>
        <p:spPr>
          <a:xfrm>
            <a:off x="467544" y="1040562"/>
            <a:ext cx="7632848" cy="4520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Výhody: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přesnější odhad rizika,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lepší řízení kapitálu,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možnost konkurenční výhody při správné implementaci.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Nevýhody: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vysoké náklady na vývoj a údržbu modelů,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nutnost rozsáhlých datových sad,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riziko modelových chyb, pokud jsou vstupní data nekvalitní.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Regulátoři proto vyžadují pravidelné audity a schvalování interních modelů.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50034821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9070BA-CD38-4203-A24E-87A57514E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344816" cy="507703"/>
          </a:xfrm>
        </p:spPr>
        <p:txBody>
          <a:bodyPr/>
          <a:lstStyle/>
          <a:p>
            <a:r>
              <a:rPr lang="cs-CZ" dirty="0"/>
              <a:t>Shrnutí a kontrolní otázky k první kapitole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FC25A88-A174-4FBA-82BC-9538D77EDCF0}"/>
              </a:ext>
            </a:extLst>
          </p:cNvPr>
          <p:cNvSpPr/>
          <p:nvPr/>
        </p:nvSpPr>
        <p:spPr>
          <a:xfrm>
            <a:off x="467544" y="1091858"/>
            <a:ext cx="8136904" cy="3759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Shrnutí: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Řízení rizik je klíčovým prvkem bankovního managementu.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Cílem není rizika odstranit, ale poznat a řídit je.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Regulace (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III, ČNB, EBA) vytváří rámec pro stabilitu systému.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Banky používají kombinaci kvalitativních a kvantitativních metod měření rizika.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Interní modely IRB umožňují přesnější výpočet kapitálových požadavků.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Stresové testování je nástrojem pro odhalení zranitelných oblastí.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2989257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C6EA19-9BE9-4EDB-8AFD-7D6E98DEB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FF23D1C-6DA2-47D8-A264-C6E7FABE8CF6}"/>
              </a:ext>
            </a:extLst>
          </p:cNvPr>
          <p:cNvSpPr/>
          <p:nvPr/>
        </p:nvSpPr>
        <p:spPr>
          <a:xfrm>
            <a:off x="467544" y="1608025"/>
            <a:ext cx="8136904" cy="2561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Symbol" panose="05050102010706020507" pitchFamily="18" charset="2"/>
              <a:buChar char="·"/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 je cílem stresového testování a jaký je jeho přínos pro banku?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Cílem je zjistit, jak by banka reagovala na extrémní, ale realistické scénáře. Přínosem je včasné odhalení slabin a zvýšení stability.</a:t>
            </a:r>
          </a:p>
          <a:p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Jaké parametry používá interní model IRB a co každý z nich vyjadřuje?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PD – pravděpodobnost selhání, LGD – ztráta při selhání, EAD – expozice při selhání; jejich kombinací se vypočítá očekávaná ztráta.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6181191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20062B-47E4-44AE-BB34-05EAD7447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/>
              <a:t>Význam úvěrové politiky v řízení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25B9CEB-4418-44D1-A77A-62E926B87913}"/>
              </a:ext>
            </a:extLst>
          </p:cNvPr>
          <p:cNvSpPr/>
          <p:nvPr/>
        </p:nvSpPr>
        <p:spPr>
          <a:xfrm>
            <a:off x="395536" y="1805034"/>
            <a:ext cx="7848872" cy="2712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Úvěrová politika je základním nástrojem, kterým banka reguluje úvěrové riziko.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Stanovuje zásady pro poskytování úvěrů, jejich zajištění, schvalovací proces a limity pro jednotlivé klienty i sektory.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 je zajistit, aby banka poskytovala úvěry pouze těm klientům, kteří mají dostatečnou schopnost a vůli splácet.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Dobře nastavená úvěrová politika omezuje ztráty, zvyšuje kvalitu portfolia a podporuje stabilitu výnosů.</a:t>
            </a:r>
          </a:p>
        </p:txBody>
      </p:sp>
    </p:spTree>
    <p:extLst>
      <p:ext uri="{BB962C8B-B14F-4D97-AF65-F5344CB8AC3E}">
        <p14:creationId xmlns:p14="http://schemas.microsoft.com/office/powerpoint/2010/main" val="357929060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21D6BC-AD63-43BA-ACCE-A3D2813C6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úvěrové politiky banky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B89FB25-5126-499D-AF02-21C746DF7635}"/>
              </a:ext>
            </a:extLst>
          </p:cNvPr>
          <p:cNvSpPr/>
          <p:nvPr/>
        </p:nvSpPr>
        <p:spPr>
          <a:xfrm>
            <a:off x="395536" y="1190667"/>
            <a:ext cx="8064896" cy="4089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Typická úvěrová politika obsahuje: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segmentaci klientů (retail, SME, korporace),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podmínky pro poskytnutí úvěru,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pravidla pro hodnocení bonity,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limity pro jednotlivé druhy úvěrů,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zásady pro zajištění a kolaterál,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postupy při restrukturalizaci a vymáhání pohledávek.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Úvěrová politika je pravidelně aktualizována podle ekonomické situace a zkušeností z praxe.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835930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9C4252-474D-45A6-A978-962F74FB4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úvěrového schvalování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5376F9A-C47B-46D7-AE3F-692A9E6176B6}"/>
              </a:ext>
            </a:extLst>
          </p:cNvPr>
          <p:cNvSpPr/>
          <p:nvPr/>
        </p:nvSpPr>
        <p:spPr>
          <a:xfrm>
            <a:off x="395536" y="1194450"/>
            <a:ext cx="8136904" cy="3883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Schvalovací proces má obvykle několik fází: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Předběžné posouzení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ověření základních údajů a účelu úvěru.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Analýza bonity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hodnocení finanční situace, historie splácení a kvality zajištění.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Rozhodnutí úvěrového výboru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schválení nebo zamítnutí návrhu.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Monitoring úvěru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sledování průběhu splácení a ekonomické situace klienta.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Tento proces zajišťuje, že banka podstupuje rizika vědomě a s dostatečnou informovaností.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2141454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4DEB9C-8F87-4319-A501-1632ADC5F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Ratingové a </a:t>
            </a:r>
            <a:r>
              <a:rPr lang="cs-CZ" dirty="0" err="1"/>
              <a:t>scoringové</a:t>
            </a:r>
            <a:r>
              <a:rPr lang="cs-CZ" dirty="0"/>
              <a:t> systémy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CCB0F4F-3C5B-4F18-92B8-34AA31F630DC}"/>
              </a:ext>
            </a:extLst>
          </p:cNvPr>
          <p:cNvSpPr/>
          <p:nvPr/>
        </p:nvSpPr>
        <p:spPr>
          <a:xfrm>
            <a:off x="395536" y="1198233"/>
            <a:ext cx="8280920" cy="4008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objektivní hodnocení rizika používají banky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ratingové a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scoringové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modely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Rating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hodnotí rizikovost firemních klientů (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corporate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segment) a vyjadřuje pravděpodobnost selhání.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Scoring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 jednodušší model určený pro retailové klienty a spotřebitelské úvěry.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Oba systémy využívají statistické metody, které vyhodnocují desítky proměnných – od finančních ukazatelů po chování klienta v minulosti.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základě výsledku modelu je klient zařazen do rizikové třídy, která ovlivňuje cenu úvěru i požadavky na zajištění.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31103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56AA3F-AE85-E795-439B-A4BD7DF38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absolvování</a:t>
            </a:r>
          </a:p>
        </p:txBody>
      </p:sp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0C40A447-4A1C-8712-D3E3-C5941DA39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858" y="1535340"/>
            <a:ext cx="6744284" cy="207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51606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16645F-1068-4D95-8C06-B72B0E327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Faktory ovlivňující hodnocení klienta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A70514D-76D4-4C69-A00F-77E99B48E707}"/>
              </a:ext>
            </a:extLst>
          </p:cNvPr>
          <p:cNvSpPr/>
          <p:nvPr/>
        </p:nvSpPr>
        <p:spPr>
          <a:xfrm>
            <a:off x="251520" y="1194450"/>
            <a:ext cx="8280920" cy="3883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Při posuzování bonity banka zohledňuje několik skupin faktorů: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Finanční ukazatele: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rentabilita, likvidita, zadluženost.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Kvalitativní faktory: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zkušenosti managementu, postavení na trhu, obchodní strategie.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Externí faktory: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ekonomická situace v odvětví, legislativní prostředí, úrokové sazby.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Historie klienta: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platební morálka, délka vztahu s bankou, záznamy v registrech dlužníků.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Kombinace těchto faktorů vytváří ucelený obraz o rizikovosti klienta.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5971456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8D10C4-E7DB-4FEC-884A-5FB3BBB02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Riziková kultura banky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EBF2E68-6C15-4A5D-880F-9F3B5ADEAC28}"/>
              </a:ext>
            </a:extLst>
          </p:cNvPr>
          <p:cNvSpPr/>
          <p:nvPr/>
        </p:nvSpPr>
        <p:spPr>
          <a:xfrm>
            <a:off x="467544" y="1095641"/>
            <a:ext cx="8136904" cy="4542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Riziková kultura představuje soubor hodnot, postojů a chování zaměstnanců banky vůči riziku.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Silná riziková kultura znamená, že každý zaměstnanec chápe rizika své práce a jedná v souladu s politikou banky.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Základní prvky rizikové kultury: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jasná komunikace z vedení,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odpovědnost na všech úrovních,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důraz na etiku a integritu,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podpora otevřené diskuse o rizicích.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Bez zdravé rizikové kultury sebelepší modely a systémy nefungují efektivně.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657541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D78998-DDF7-4E69-8A78-07D4B82CF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768752" cy="507703"/>
          </a:xfrm>
        </p:spPr>
        <p:txBody>
          <a:bodyPr/>
          <a:lstStyle/>
          <a:p>
            <a:r>
              <a:rPr lang="cs-CZ" dirty="0"/>
              <a:t>Řízení rizik v praxi: příklad hypotečního úvěru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C43ECFC-BDC4-45A6-A152-C5424B767E9F}"/>
              </a:ext>
            </a:extLst>
          </p:cNvPr>
          <p:cNvSpPr/>
          <p:nvPr/>
        </p:nvSpPr>
        <p:spPr>
          <a:xfrm>
            <a:off x="251520" y="1048128"/>
            <a:ext cx="8136904" cy="4110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Při posuzování hypotéky banka analyzuje nejen výši příjmu klienta, ale i jeho stabilitu, celkovou zadluženost a hodnotu nemovitosti.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Riziko se snižuje: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požadavkem na minimální vlastní zdroje klienta (např. 20 % LTV),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fixací úrokové sazby,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zajištěním kvalitní nemovitostí.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Každý úvěr má svou rizikovou váhu, která ovlivňuje, kolik kapitálu musí banka držet.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Například hypoteční úvěr s vysokým LTV a krátkou historií příjmů má vyšší rizikovou váhu než stabilní úvěr s dlouhou pracovní historií klienta.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200122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20BC7F-8422-40D2-8F20-982ECA8B9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056784" cy="507703"/>
          </a:xfrm>
        </p:spPr>
        <p:txBody>
          <a:bodyPr/>
          <a:lstStyle/>
          <a:p>
            <a:r>
              <a:rPr lang="cs-CZ" dirty="0"/>
              <a:t>Řízení rizik v praxi: příklad korporátního úvěru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2A1AEF1-B092-4003-87CA-99727705DCAD}"/>
              </a:ext>
            </a:extLst>
          </p:cNvPr>
          <p:cNvSpPr/>
          <p:nvPr/>
        </p:nvSpPr>
        <p:spPr>
          <a:xfrm>
            <a:off x="251520" y="1714464"/>
            <a:ext cx="8496944" cy="2712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firemního klienta banka zkoumá hospodaření podniku, obchodní model, cash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flow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kvalitu zajištění.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Posuzuje se i riziko koncentrace – zda banka nemá příliš velkou expozici vůči jednomu klientovi nebo sektoru.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případě negativních trendů (např. pokles tržeb, růst zadlužení) může banka snížit úvěrový rámec nebo požadovat dodatečné zajištění.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Korporátní úvěry bývají často provázány s covenanty – smluvními podmínkami, které omezují chování dlužníka, např. udržení určité výše vlastního kapitálu.</a:t>
            </a:r>
          </a:p>
        </p:txBody>
      </p:sp>
    </p:spTree>
    <p:extLst>
      <p:ext uri="{BB962C8B-B14F-4D97-AF65-F5344CB8AC3E}">
        <p14:creationId xmlns:p14="http://schemas.microsoft.com/office/powerpoint/2010/main" val="295052315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167B6F-91D0-46A5-9754-A4988CCC2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/>
              <a:t>Řízení rizik v praxi: případová studie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7D13EA6-0EDC-4200-94ED-3548092932B8}"/>
              </a:ext>
            </a:extLst>
          </p:cNvPr>
          <p:cNvSpPr/>
          <p:nvPr/>
        </p:nvSpPr>
        <p:spPr>
          <a:xfrm>
            <a:off x="395536" y="886288"/>
            <a:ext cx="7992888" cy="3370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roce 2023 došlo k pádu americké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Silicon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Valley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Bank (SVB)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který ukázal, jak neefektivní řízení rizika likvidity a úrokového rizika může vést ke kolapsu.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Banka držela velké portfolio dlouhodobých dluhopisů, které ztratily hodnotu po růstu sazeb.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Klienti začali masivně vybírat vklady a SVB musela prodávat aktiva se ztrátou.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Případ ukázal, že i zisková banka může zkolabovat, pokud podcení rizika úrokové citlivosti a řízení likvidity.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Tento příklad je dnes často citován při výuce risk managementu jako ilustrace potřeby diverzifikace a aktivního řízení tržních rizik.</a:t>
            </a:r>
          </a:p>
        </p:txBody>
      </p:sp>
    </p:spTree>
    <p:extLst>
      <p:ext uri="{BB962C8B-B14F-4D97-AF65-F5344CB8AC3E}">
        <p14:creationId xmlns:p14="http://schemas.microsoft.com/office/powerpoint/2010/main" val="180549258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465558-867B-4FE7-8AF3-ABF8F4962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dirty="0"/>
              <a:t>Shrnutí a kontrolní otázky k části o úvěrové politice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7B1B2BB-DF33-4421-B666-28E4954BBB3A}"/>
              </a:ext>
            </a:extLst>
          </p:cNvPr>
          <p:cNvSpPr/>
          <p:nvPr/>
        </p:nvSpPr>
        <p:spPr>
          <a:xfrm>
            <a:off x="251520" y="1241963"/>
            <a:ext cx="8424936" cy="3327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Shrnutí: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Úvěrová politika tvoří základ řízení úvěrového rizika.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Schvalovací proces musí být transparentní a oddělený od obchodních zájmů.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Ratingové 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scoringové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modely zvyšují objektivitu rozhodování.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Riziková kultura podporuje odpovědné chování všech zaměstnanců.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Praktické příklady ukazují, že řízení rizik je klíčové i pro silné a stabilní banky.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9575980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EB2FB3-292B-4B85-869B-0CD67C023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AF817BA-A60A-418C-9A30-8A26DDAAC31B}"/>
              </a:ext>
            </a:extLst>
          </p:cNvPr>
          <p:cNvSpPr/>
          <p:nvPr/>
        </p:nvSpPr>
        <p:spPr>
          <a:xfrm>
            <a:off x="251520" y="1700358"/>
            <a:ext cx="83529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Symbol" panose="05050102010706020507" pitchFamily="18" charset="2"/>
              <a:buChar char="·"/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Jaký je rozdíl mezi ratingem 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scoringem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kdy se každý z nich používá?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Rating se používá u firemních klientů,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scoring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u retailových; rating je komplexnější a zahrnuje kvalitativní faktory.</a:t>
            </a:r>
          </a:p>
          <a:p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·"/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Jaký je význam rizikové kultury pro efektivní řízení rizik?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Silná riziková kultura zajišťuje, že řízení rizik je integrováno do všech procesů a že zaměstnanci jednají v souladu s pravidly i bez přímého dohledu.</a:t>
            </a:r>
          </a:p>
          <a:p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45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F75A3B-70FD-48CE-B429-0D2B31417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Tržní riziko: podstata a význam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D2914B5-D643-43D2-A94B-4BCB984EF588}"/>
              </a:ext>
            </a:extLst>
          </p:cNvPr>
          <p:cNvSpPr/>
          <p:nvPr/>
        </p:nvSpPr>
        <p:spPr>
          <a:xfrm>
            <a:off x="251520" y="1059582"/>
            <a:ext cx="8352928" cy="2712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Tržní riziko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vyjadřuje možnost ztráty v důsledku nepříznivého vývoje tržních proměnných – úrokových sazeb, měnových kurzů, cen akcií nebo komodit.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Toto riziko se týká zejména obchodních činností bank (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treasury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trading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 investičního portfolia.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Tržní riziko je velmi proměnlivé a často reaguje na makroekonomické i psychologické faktory (např. paniku na trzích).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 řízení je omezit expozice vůči nežádoucím pohybům trhu a ochránit kapitál banky.</a:t>
            </a:r>
          </a:p>
        </p:txBody>
      </p:sp>
    </p:spTree>
    <p:extLst>
      <p:ext uri="{BB962C8B-B14F-4D97-AF65-F5344CB8AC3E}">
        <p14:creationId xmlns:p14="http://schemas.microsoft.com/office/powerpoint/2010/main" val="363488427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8D2238-9CD6-43B1-96AE-E4F0028D1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druhy tržních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5A9B7C5-58CE-4F98-A49D-8B68264201AB}"/>
              </a:ext>
            </a:extLst>
          </p:cNvPr>
          <p:cNvSpPr/>
          <p:nvPr/>
        </p:nvSpPr>
        <p:spPr>
          <a:xfrm>
            <a:off x="395536" y="1700358"/>
            <a:ext cx="8064896" cy="2561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Úrokové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změna úrokových sazeb ovlivní výnosy a hodnotu aktiv.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Měnové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pohyb směnných kurzů ovlivní hodnotu aktiv nebo závazků v cizích měnách.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Akciové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pokles hodnoty akcií v portfoliu banky.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Komoditní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výkyvy cen komodit (ropa, plyn, kovy).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Každý typ má vlastní měřicí metody a limity. Pro efektivní řízení banka sleduje rizika odděleně i v souhrnu.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3469616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C06CF5-B09F-47F5-B5B7-977F30ADC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Úrokové riziko: charakteristika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B515D70-5C7B-44BC-9D43-9B159FC07391}"/>
              </a:ext>
            </a:extLst>
          </p:cNvPr>
          <p:cNvSpPr/>
          <p:nvPr/>
        </p:nvSpPr>
        <p:spPr>
          <a:xfrm>
            <a:off x="251520" y="1395851"/>
            <a:ext cx="8496944" cy="3349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Úrokové riziko vzniká, když se úrokové sazby na trhu mění jinak, než banka očekávala.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 dva základní dopady: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výnosy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Perspective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mění se úrokové příjmy a náklady.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hodnotu aktiv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Perspective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mění se tržní hodnota portfolia.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Banka musí zajistit, aby změny úrokových sazeb neměly zásadní dopad na její ziskovost ani kapitál.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13243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62E583-9591-C4C0-54FD-2267C60D2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Průběžný test 1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4ACE8E3-293D-BC86-B363-DE6596CB354E}"/>
              </a:ext>
            </a:extLst>
          </p:cNvPr>
          <p:cNvSpPr txBox="1"/>
          <p:nvPr/>
        </p:nvSpPr>
        <p:spPr>
          <a:xfrm>
            <a:off x="2286000" y="1278600"/>
            <a:ext cx="4572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Lze získat max. 15 bodů </a:t>
            </a:r>
          </a:p>
          <a:p>
            <a:r>
              <a:rPr lang="cs-CZ" dirty="0"/>
              <a:t>• termín: </a:t>
            </a:r>
          </a:p>
          <a:p>
            <a:r>
              <a:rPr lang="cs-CZ" dirty="0"/>
              <a:t>• na semináři </a:t>
            </a:r>
          </a:p>
          <a:p>
            <a:r>
              <a:rPr lang="cs-CZ" dirty="0"/>
              <a:t>• struktura: </a:t>
            </a:r>
          </a:p>
          <a:p>
            <a:r>
              <a:rPr lang="cs-CZ" dirty="0"/>
              <a:t>• příklady z probraných témat (viz prezentace a podkladové soubory) </a:t>
            </a:r>
          </a:p>
          <a:p>
            <a:r>
              <a:rPr lang="cs-CZ" dirty="0"/>
              <a:t>• k dispozici budou vybrané vzorce</a:t>
            </a:r>
          </a:p>
        </p:txBody>
      </p:sp>
    </p:spTree>
    <p:extLst>
      <p:ext uri="{BB962C8B-B14F-4D97-AF65-F5344CB8AC3E}">
        <p14:creationId xmlns:p14="http://schemas.microsoft.com/office/powerpoint/2010/main" val="43483213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21403D-F82D-49BF-9402-0EC2911B3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696744" cy="507703"/>
          </a:xfrm>
        </p:spPr>
        <p:txBody>
          <a:bodyPr/>
          <a:lstStyle/>
          <a:p>
            <a:r>
              <a:rPr lang="cs-CZ" dirty="0"/>
              <a:t>Měření úrokového rizika: metoda GAP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C73A19C-E966-4541-B2A7-310C2552066A}"/>
              </a:ext>
            </a:extLst>
          </p:cNvPr>
          <p:cNvSpPr/>
          <p:nvPr/>
        </p:nvSpPr>
        <p:spPr>
          <a:xfrm>
            <a:off x="359532" y="1275606"/>
            <a:ext cx="8424936" cy="2915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Metoda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GAP analýzy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srovnává citlivá aktiva a pasiva podle doby jejich přecenění.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Pokud jsou citlivá aktiva (RSA) větší než pasiva (RSL), má banka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kladný GAP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zvyšování sazeb zvyšuje zisk.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Pokud jsou pasiva vyšší, jde o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záporný GAP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růst sazeb snižuje zisk.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/>
              <a:t>GAP analýza ukazuje, jak je banka vystavena změnám úrokových sazeb v různých časových pásmech (0–3 měsíce, 3–12 měsíců, nad 1 rok).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43305EF-2DC8-429C-894B-16D4199FF7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3075352"/>
            <a:ext cx="2016224" cy="37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42783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21BA9F-7FFB-465A-88EF-CC0D00567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408712" cy="507703"/>
          </a:xfrm>
        </p:spPr>
        <p:txBody>
          <a:bodyPr/>
          <a:lstStyle/>
          <a:p>
            <a:r>
              <a:rPr lang="cs-CZ" dirty="0"/>
              <a:t>Měření úrokového rizika: metoda </a:t>
            </a:r>
            <a:r>
              <a:rPr lang="cs-CZ" dirty="0" err="1"/>
              <a:t>Duration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CB6B6AB-ED19-4DBB-B819-E61031868683}"/>
              </a:ext>
            </a:extLst>
          </p:cNvPr>
          <p:cNvSpPr/>
          <p:nvPr/>
        </p:nvSpPr>
        <p:spPr>
          <a:xfrm>
            <a:off x="467544" y="1131590"/>
            <a:ext cx="7704856" cy="3144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Metoda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Duration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(modifikovaná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durace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měří citlivost ceny dluhopisu nebo portfolia na změnu úrokové sazby.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Čím delší je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durace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tím citlivější je cena aktiva na změnu sazeb.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Příklad: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Pokud má portfolio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duraci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 let, růst úrokové sazby o 1 % sníží jeho hodnotu přibližně o 5 %.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Duration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používá i při řízení úrokového rizika bankovních knih (ALM –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Asset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Liability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Management).</a:t>
            </a:r>
          </a:p>
        </p:txBody>
      </p:sp>
    </p:spTree>
    <p:extLst>
      <p:ext uri="{BB962C8B-B14F-4D97-AF65-F5344CB8AC3E}">
        <p14:creationId xmlns:p14="http://schemas.microsoft.com/office/powerpoint/2010/main" val="102882829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EED3D-56E8-440F-93A6-1A7AF8D54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úrokového rizika v praxi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01FD0A3-A902-466C-A2F4-B42F5F30E7B0}"/>
              </a:ext>
            </a:extLst>
          </p:cNvPr>
          <p:cNvSpPr/>
          <p:nvPr/>
        </p:nvSpPr>
        <p:spPr>
          <a:xfrm>
            <a:off x="251520" y="1194450"/>
            <a:ext cx="8352928" cy="3883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Banky využívají kombinaci nástrojů: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přirozené zajištění (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matchování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aktiv a pasiv podle splatnosti),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deriváty (swapy,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opce),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limity pro jednotlivé typy expozic,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pravidelný stres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Cílem není riziko zcela eliminovat, ale udržet ho v rámci tolerance stanovené strategií banky.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Správné řízení úrokového rizika je klíčové pro stabilitu výnosů, zejména při prudkých změnách sazeb, jako tomu bylo v letech 2021–2023.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3305131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2EB12B-0E03-41E6-91DA-ADC032E46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Riziko likvidity: podstata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DE78683-F45B-4300-BAAC-3FDEF9B344EE}"/>
              </a:ext>
            </a:extLst>
          </p:cNvPr>
          <p:cNvSpPr/>
          <p:nvPr/>
        </p:nvSpPr>
        <p:spPr>
          <a:xfrm>
            <a:off x="251520" y="1198233"/>
            <a:ext cx="8064896" cy="3678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Riziko likvidity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představuje možnost, že banka nebude schopna včas splnit své závazky.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Rozlišujeme dva druhy: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Finanční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funding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nedostatek zdrojů k financování aktiv.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Tržní (market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liquidity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aktiva nelze rychle prodat bez výrazné ztráty.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Nedostatek likvidity může způsobit i solventní bance okamžité potíže.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Krach banky často začíná ztrátou důvěry, která vyvolá odliv vkladů (tzv. </a:t>
            </a: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 run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7065683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F99DF6-2EA8-466A-B8DD-7DD16B248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07703"/>
          </a:xfrm>
        </p:spPr>
        <p:txBody>
          <a:bodyPr/>
          <a:lstStyle/>
          <a:p>
            <a:r>
              <a:rPr lang="cs-CZ" dirty="0"/>
              <a:t>Řízení rizika likvidity: nástroje a ukazatele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F0BFDA6-DFEB-4195-ACAD-7C92300223C4}"/>
              </a:ext>
            </a:extLst>
          </p:cNvPr>
          <p:cNvSpPr/>
          <p:nvPr/>
        </p:nvSpPr>
        <p:spPr>
          <a:xfrm>
            <a:off x="323528" y="1131590"/>
            <a:ext cx="8208912" cy="1929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Banky sledují likviditu pomocí regulačních ukazatelů: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LCR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Liquidity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Coverage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Ratio)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krátkodobý ukazatel, který vyžaduje, aby banka měla dostatek likvidních aktiv na pokrytí 30denního odlivu prostředků.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1E9125-C99F-4428-B9B3-1CACFE1F63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044" y="2427734"/>
            <a:ext cx="3660148" cy="633359"/>
          </a:xfrm>
          <a:prstGeom prst="rect">
            <a:avLst/>
          </a:prstGeom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BA83AE90-6760-4977-92F2-F35D0D308BDE}"/>
              </a:ext>
            </a:extLst>
          </p:cNvPr>
          <p:cNvSpPr/>
          <p:nvPr/>
        </p:nvSpPr>
        <p:spPr>
          <a:xfrm>
            <a:off x="354044" y="3363838"/>
            <a:ext cx="8178396" cy="1600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NSFR (Net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Stable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Funding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Ratio)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dlouhodobý ukazatel stabilního financování, který porovnává dostupné stabilní zdroje s požadovanými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2CB274A2-8F24-47FC-BBED-933E949885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4066684"/>
            <a:ext cx="5616624" cy="881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51112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11E47F-21DE-488F-AAC3-A76D487E8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Praktické řízení likvidity v bankách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0664276-59AA-4457-A9EF-213D8C0D4C76}"/>
              </a:ext>
            </a:extLst>
          </p:cNvPr>
          <p:cNvSpPr/>
          <p:nvPr/>
        </p:nvSpPr>
        <p:spPr>
          <a:xfrm>
            <a:off x="251520" y="1623894"/>
            <a:ext cx="8496944" cy="2712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praxi řízení likvidity zajišťuje oddělení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Asset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Liability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Management (ALM)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plánuje strukturu bilance, analyzuje splatnosti a připravuje scénáře možných výkyvů.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Používají se interní limity pro hotovost, mezibankovní depozita a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operace.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Banky také pravidelně testují svou likvidní pozici vůči krizovým scénářům, např. náhlému odlivu vkladů nebo uzavření mezibankovního trhu.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případě napětí může banka využít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operace u ČNB nebo interní likvidní rezervy.</a:t>
            </a:r>
          </a:p>
        </p:txBody>
      </p:sp>
    </p:spTree>
    <p:extLst>
      <p:ext uri="{BB962C8B-B14F-4D97-AF65-F5344CB8AC3E}">
        <p14:creationId xmlns:p14="http://schemas.microsoft.com/office/powerpoint/2010/main" val="242300165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F670E4-03B8-48F6-8F62-72A39800C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064896" cy="507703"/>
          </a:xfrm>
        </p:spPr>
        <p:txBody>
          <a:bodyPr/>
          <a:lstStyle/>
          <a:p>
            <a:r>
              <a:rPr lang="cs-CZ" dirty="0"/>
              <a:t>Shrnutí a kontrolní otázky k části o tržních a likviditních rizicích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60734FD-0CA7-465E-AED4-7D9253EFF370}"/>
              </a:ext>
            </a:extLst>
          </p:cNvPr>
          <p:cNvSpPr/>
          <p:nvPr/>
        </p:nvSpPr>
        <p:spPr>
          <a:xfrm>
            <a:off x="251520" y="1340772"/>
            <a:ext cx="8064896" cy="3327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Shrnutí: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Tržní riziko vzniká z pohybu tržních proměnných (úroky, měny, ceny aktiv).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Úrokové riziko se měří metodami GAP 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Duration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Řízení rizik využívá přirozené zajištění a derivátové nástroje.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Riziko likvidity se sleduje prostřednictvím ukazatelů LCR a NSFR.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Stabilní řízení aktiv a pasiv (ALM) je základem finanční stability.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274075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0F440A-BFB2-4776-8794-4E3557EE6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35A82E9-85DC-4BB7-A37D-C42E602E9527}"/>
              </a:ext>
            </a:extLst>
          </p:cNvPr>
          <p:cNvSpPr/>
          <p:nvPr/>
        </p:nvSpPr>
        <p:spPr>
          <a:xfrm>
            <a:off x="611560" y="1119077"/>
            <a:ext cx="8352928" cy="2154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 měří ukazatel LCR a jaký je jeho minimální požadavek?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Měří schopnost banky pokrýt 30denní čistý odliv prostředků likvidními aktivy; musí být alespoň 100 %.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Jaký je rozdíl mezi metodou GAP 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Duration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při měření úrokového rizika?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GAP sleduje rozdíl v citlivých aktivech a pasivech podle splatnosti,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Duration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měří citlivost hodnoty aktiv na změnu úrokové sazby.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26542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1B9D3B-B0B4-4E43-B41B-4073FBB3E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Operační riziko: definice a význam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19C1555-D567-4BCE-8BF6-C5CFDD751BB3}"/>
              </a:ext>
            </a:extLst>
          </p:cNvPr>
          <p:cNvSpPr/>
          <p:nvPr/>
        </p:nvSpPr>
        <p:spPr>
          <a:xfrm>
            <a:off x="251520" y="1059582"/>
            <a:ext cx="8352928" cy="2712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Operační riziko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riziko ztráty vyplývající z nedostatečných nebo selhávajících interních procesů, systémů, lidských chyb nebo vnějších událostí.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Zahrnuje vše od chybných plateb, selhání IT systémů, poškození reputace až po přírodní katastrofy.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Operační riziko je specifické tím, že se nevztahuje přímo na trh nebo klienta, ale na vnitřní fungování banky.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Moderní banky mu věnují stále větší pozornost – zejména s rozvojem digitalizace, automatizace a vzdálených služeb.</a:t>
            </a:r>
          </a:p>
        </p:txBody>
      </p:sp>
    </p:spTree>
    <p:extLst>
      <p:ext uri="{BB962C8B-B14F-4D97-AF65-F5344CB8AC3E}">
        <p14:creationId xmlns:p14="http://schemas.microsoft.com/office/powerpoint/2010/main" val="83948831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E222D4-C6CC-4FA2-8744-6936DB6DA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pl-PL" dirty="0"/>
              <a:t>Kategorie operačních rizik podle Basel II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5738998-F0B1-4A71-B0AC-93D36294E294}"/>
              </a:ext>
            </a:extLst>
          </p:cNvPr>
          <p:cNvSpPr/>
          <p:nvPr/>
        </p:nvSpPr>
        <p:spPr>
          <a:xfrm>
            <a:off x="251520" y="941753"/>
            <a:ext cx="8352928" cy="4520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 rozlišuje několik hlavních kategorií operačních rizik: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Interní podvody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zneužití postavení zaměstnance, zpronevěra.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Externí podvody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podvodné transakce,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phishing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útoky na účty klientů.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Zaměstnanecké postupy a bezpečnost práce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chybná rozhodnutí, nedostatečné školení, pracovní spory.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Klienti, produkty a obchodní praktiky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nesprávně nastavené smlouvy, klamavé informace.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Poškození majetku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požár, povodeň, výpadky elektřiny.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Selhání IT systémů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technické chyby,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kyberútoky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výpadky.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Externí události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pandemie, geopolitické krize, válka.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61505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AABB18-E32B-7A8B-D79B-132799BBF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Průběžný test 2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DBAEC6F-588D-1D77-AF82-448FB6E1185B}"/>
              </a:ext>
            </a:extLst>
          </p:cNvPr>
          <p:cNvSpPr txBox="1"/>
          <p:nvPr/>
        </p:nvSpPr>
        <p:spPr>
          <a:xfrm>
            <a:off x="2286000" y="1555599"/>
            <a:ext cx="4572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Lze získat max. 15 bodů</a:t>
            </a:r>
          </a:p>
          <a:p>
            <a:endParaRPr lang="cs-CZ" dirty="0"/>
          </a:p>
          <a:p>
            <a:r>
              <a:rPr lang="cs-CZ" dirty="0"/>
              <a:t>• termín:</a:t>
            </a:r>
          </a:p>
          <a:p>
            <a:r>
              <a:rPr lang="cs-CZ" dirty="0"/>
              <a:t>• na semináři</a:t>
            </a:r>
          </a:p>
          <a:p>
            <a:r>
              <a:rPr lang="cs-CZ" dirty="0"/>
              <a:t>• struktura:</a:t>
            </a:r>
          </a:p>
          <a:p>
            <a:r>
              <a:rPr lang="cs-CZ" dirty="0"/>
              <a:t>• příklady z probraných témat (viz</a:t>
            </a:r>
          </a:p>
          <a:p>
            <a:r>
              <a:rPr lang="cs-CZ" dirty="0"/>
              <a:t>prezentace a podkladové soubory)</a:t>
            </a:r>
          </a:p>
          <a:p>
            <a:r>
              <a:rPr lang="cs-CZ" dirty="0"/>
              <a:t>• k dispozici budou vybrané vzorce</a:t>
            </a:r>
          </a:p>
        </p:txBody>
      </p:sp>
    </p:spTree>
    <p:extLst>
      <p:ext uri="{BB962C8B-B14F-4D97-AF65-F5344CB8AC3E}">
        <p14:creationId xmlns:p14="http://schemas.microsoft.com/office/powerpoint/2010/main" val="252707940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9A500D-90F1-41BD-984E-641CA3B80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Měření operačního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D48A578-9112-4C26-8074-715385C31612}"/>
              </a:ext>
            </a:extLst>
          </p:cNvPr>
          <p:cNvSpPr/>
          <p:nvPr/>
        </p:nvSpPr>
        <p:spPr>
          <a:xfrm>
            <a:off x="251520" y="1245746"/>
            <a:ext cx="8064896" cy="4110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Banka může měřit operační riziko třemi přístupy podle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rámce: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Basic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Indicator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(BIA)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jednoduchý přístup, kde se kapitál počítá jako procento z hrubého výnosu.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Standardised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(SA)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rozdělení činností do segmentů (např. obchodní činnosti, retailové bankovnictví) a použití specifických koeficientů.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Advanced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Measurement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(AMA)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využití interních modelů založených na historických datech o ztrátách, externích datech 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scénářové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analýze.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Každý přístup zvyšuje přesnost, ale i nároky na data a řízení.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2395263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48C3B0-90F5-4B81-8413-DFC1ABB0F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424936" cy="507703"/>
          </a:xfrm>
        </p:spPr>
        <p:txBody>
          <a:bodyPr/>
          <a:lstStyle/>
          <a:p>
            <a:r>
              <a:rPr lang="cs-CZ" dirty="0"/>
              <a:t>Systém řízení operačního rizika v bance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9A601A4-DA5B-4B27-9E53-5733CE554F29}"/>
              </a:ext>
            </a:extLst>
          </p:cNvPr>
          <p:cNvSpPr/>
          <p:nvPr/>
        </p:nvSpPr>
        <p:spPr>
          <a:xfrm>
            <a:off x="251520" y="1340772"/>
            <a:ext cx="7992888" cy="3657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Efektivní řízení operačního rizika zahrnuje: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Identifikaci rizikových oblastí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Sbírání a analýzu událostí ztrát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Vyhodnocování dopadů a pravděpodobností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Tvorbu kontrolních mechanismů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(např. čtyř- očkový princip),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Zprávy a eskalace incidentů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vedení banky.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Součástí systému je i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Loss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Database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kde se evidují všechny ztrátové události a jejich příčiny.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4437283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28531-A0E5-4C04-97FF-4E6828452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Lidský faktor a firemní kultura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D6D40D3-3B96-4FFF-A78D-18E8BA5AB64E}"/>
              </a:ext>
            </a:extLst>
          </p:cNvPr>
          <p:cNvSpPr/>
          <p:nvPr/>
        </p:nvSpPr>
        <p:spPr>
          <a:xfrm>
            <a:off x="251520" y="1194450"/>
            <a:ext cx="7848872" cy="4213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Velká část operačních ztrát souvisí s lidským faktorem – nedbalostí, únavou, špatnou komunikací nebo nedostatečnou kontrolou.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Proto je zásadní vytvářet kulturu odpovědnosti, kde zaměstnanci vědí, že jejich činnost má přímý dopad na rizikový profil banky.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Klíčové principy: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kvalitní školení,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jasně stanovené pravomoci,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kontrolní mechanismy,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otevřená komunikace o chybách bez sankčního strachu.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Cílem není trestat, ale poučit se a předcházet opakování.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4848928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4A33A5-B5F5-408D-9EB4-115B86AD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Kybernetické riziko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CB890FF-9414-44E2-80D4-13A54DCB5ABB}"/>
              </a:ext>
            </a:extLst>
          </p:cNvPr>
          <p:cNvSpPr/>
          <p:nvPr/>
        </p:nvSpPr>
        <p:spPr>
          <a:xfrm>
            <a:off x="323158" y="731669"/>
            <a:ext cx="7848872" cy="4542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rostoucí digitalizací bankovnictví se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kybernetické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stalo jedním z nejvýznamnějších operačních rizik.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Zahrnuje hrozby spojené s neoprávněným přístupem, zneužitím dat, útoky na IT infrastrukturu nebo zneužití identity klientů.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Běžné formy útoků: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phishing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malware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ransomware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DDoS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útoky,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podvody s internetovým bankovnictvím,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útoky na API a mobilní aplikace.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Kybernetické útoky mohou způsobit nejen finanční ztráty, ale i dlouhodobé poškození reputace banky.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2403758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4C7A42-002A-4CEB-AA6F-73B6CE0BB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kybernetických rizik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4772A17-8007-4526-8831-87AA93FE6D80}"/>
              </a:ext>
            </a:extLst>
          </p:cNvPr>
          <p:cNvSpPr/>
          <p:nvPr/>
        </p:nvSpPr>
        <p:spPr>
          <a:xfrm>
            <a:off x="395536" y="1241963"/>
            <a:ext cx="8208912" cy="3986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Základní opatření zahrnují: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Bezpečnostní architekturu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(firewally, antiviry, šifrování),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Pravidelné penetrační testy a audity IT infrastruktury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Vzdělávání zaměstnanců a klientů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 oblasti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kyberbezpečnosti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Incident Response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plán reakce na útok, který zahrnuje technické i komunikační kroky,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Zálohování dat a kontinuitní plánování (BCP, DRP)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ČNB i EBA zdůrazňují, že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kyberbezpečnost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musí být součástí celkové strategie řízení rizik, nikoli pouze technickou funkcí IT.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6593758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EBB039-C12C-4BB1-A1F2-85734B034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696744" cy="507703"/>
          </a:xfrm>
        </p:spPr>
        <p:txBody>
          <a:bodyPr/>
          <a:lstStyle/>
          <a:p>
            <a:r>
              <a:rPr lang="pl-PL" dirty="0"/>
              <a:t>Příklad z praxe: útok na banku v České republice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65FEBF1-900D-47A9-9A72-DE0C30C60F80}"/>
              </a:ext>
            </a:extLst>
          </p:cNvPr>
          <p:cNvSpPr/>
          <p:nvPr/>
        </p:nvSpPr>
        <p:spPr>
          <a:xfrm>
            <a:off x="467544" y="1714464"/>
            <a:ext cx="7776864" cy="3041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roce 2022 čelila jedna z českých bank rozsáhlému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DDoS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útoku, který způsobil několikahodinový výpadek internetového bankovnictví.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Útok nevedl ke ztrátě dat, ale banka musela přijmout opatření – posílení záloh, nové servery, spolupráci s Národním úřadem pro kybernetickou a informační bezpečnost (NÚKIB).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Událost potvrdila, že i krátkodobý výpadek může způsobit reputační škodu a odliv klientů.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Prevence a krizová komunikace jsou proto stejně důležité jako samotná technická obrana.</a:t>
            </a:r>
          </a:p>
        </p:txBody>
      </p:sp>
    </p:spTree>
    <p:extLst>
      <p:ext uri="{BB962C8B-B14F-4D97-AF65-F5344CB8AC3E}">
        <p14:creationId xmlns:p14="http://schemas.microsoft.com/office/powerpoint/2010/main" val="414919409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7176D6-E948-4A77-B5EA-26D22C174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Reputační riziko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07D98DB-F9BF-4B2C-B564-454AEEF6F1FE}"/>
              </a:ext>
            </a:extLst>
          </p:cNvPr>
          <p:cNvSpPr/>
          <p:nvPr/>
        </p:nvSpPr>
        <p:spPr>
          <a:xfrm>
            <a:off x="251520" y="1194450"/>
            <a:ext cx="8208912" cy="3883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Reputační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znamená hrozbu ztráty důvěry klientů, investorů nebo veřejnosti v důsledku negativních informací či událostí.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Může být způsobeno: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finančními problémy,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neetickým chováním,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porušením zákonů,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špatnou krizovou komunikací.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dnešní době sociálních sítí se reputační škoda šíří velmi rychle. I drobný incident může vést k poklesu tržní hodnoty a ztrátě klientů.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2375448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E4D9FB-B66B-48CC-B870-AD142B006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064896" cy="507703"/>
          </a:xfrm>
        </p:spPr>
        <p:txBody>
          <a:bodyPr/>
          <a:lstStyle/>
          <a:p>
            <a:r>
              <a:rPr lang="cs-CZ" dirty="0"/>
              <a:t>Shrnutí a kontrolní otázky k části o operačních rizicích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44E3743-A79D-4393-9A8E-6A28117854C7}"/>
              </a:ext>
            </a:extLst>
          </p:cNvPr>
          <p:cNvSpPr/>
          <p:nvPr/>
        </p:nvSpPr>
        <p:spPr>
          <a:xfrm>
            <a:off x="395536" y="1241963"/>
            <a:ext cx="8208912" cy="3657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Shrnutí: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Operační riziko vzniká uvnitř organizace – selháním procesů, systémů nebo lidí.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Měření probíhá podle přístupů BIA, SA a AMA.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Kybernetická bezpečnost je dnes klíčovou součástí risk managementu.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Lidský faktor a kultura odpovědnosti hrají zásadní roli.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Reputační riziko může mít dlouhodobé následky, které nelze snadno odstranit.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4321806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01910E-4A9B-4717-BB1C-884C41890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BFA84F5-470C-4C91-9408-5AF15CA62B81}"/>
              </a:ext>
            </a:extLst>
          </p:cNvPr>
          <p:cNvSpPr/>
          <p:nvPr/>
        </p:nvSpPr>
        <p:spPr>
          <a:xfrm>
            <a:off x="251520" y="1131590"/>
            <a:ext cx="8208912" cy="2813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Jaké jsou nejčastější zdroje operačního rizika v bankovnictví?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Lidské chyby, selhání systémů, podvody, externí útoky a procesní nedostatky.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Proč se kybernetické riziko považuje za jedno z největších operačních rizik současnosti?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Protože digitalizace zvýšila závislost bank na IT systémech, jejichž selhání nebo napadení může ohrozit celé fungování banky i důvěru klientů.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16193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29CF1-9F0E-443A-9CF2-08B8B7B19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640960" cy="507703"/>
          </a:xfrm>
        </p:spPr>
        <p:txBody>
          <a:bodyPr/>
          <a:lstStyle/>
          <a:p>
            <a:r>
              <a:rPr lang="cs-CZ" dirty="0"/>
              <a:t>Integrované řízení rizik (ERM – </a:t>
            </a:r>
            <a:r>
              <a:rPr lang="cs-CZ" dirty="0" err="1"/>
              <a:t>Enterprise</a:t>
            </a:r>
            <a:r>
              <a:rPr lang="cs-CZ" dirty="0"/>
              <a:t> Risk Management)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51AFE62-F442-451C-99C1-8921BE3F08FF}"/>
              </a:ext>
            </a:extLst>
          </p:cNvPr>
          <p:cNvSpPr/>
          <p:nvPr/>
        </p:nvSpPr>
        <p:spPr>
          <a:xfrm>
            <a:off x="251520" y="1095641"/>
            <a:ext cx="8496944" cy="4213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Tradiční řízení rizik bývalo rozděleno podle typů (úvěrové, tržní, operační).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Moderní banky přecházejí na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integrovaný přístup (ERM)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který sleduje všechna rizika v souvislostech a jejich vzájemné dopady.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ERM zahrnuje: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jednotný rámec řízení rizik napříč organizací,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sdílenou datovou základnu,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centralizované vyhodnocování dopadů,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přímé propojení s plánováním kapitálu a strategií banky.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Výhodou ERM je schopnost odhalit kumulaci rizik, které by izolovaný přístup přehlédl.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02553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3688AC-1F0F-B894-BF72-E41474C9C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Kvízy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0C8959D3-A581-2844-384B-5DAC80EC5A06}"/>
              </a:ext>
            </a:extLst>
          </p:cNvPr>
          <p:cNvSpPr txBox="1"/>
          <p:nvPr/>
        </p:nvSpPr>
        <p:spPr>
          <a:xfrm>
            <a:off x="2286000" y="1971097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lze získat max. 10 bodů</a:t>
            </a:r>
          </a:p>
          <a:p>
            <a:r>
              <a:rPr lang="cs-CZ" dirty="0"/>
              <a:t>• vyplňování kvízů přes IS</a:t>
            </a:r>
          </a:p>
        </p:txBody>
      </p:sp>
    </p:spTree>
    <p:extLst>
      <p:ext uri="{BB962C8B-B14F-4D97-AF65-F5344CB8AC3E}">
        <p14:creationId xmlns:p14="http://schemas.microsoft.com/office/powerpoint/2010/main" val="306525871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D3D3BA-1BBB-4300-95B4-79E83CA3D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principy ERM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6AE6408-63F4-4760-85DD-5E944918C4FF}"/>
              </a:ext>
            </a:extLst>
          </p:cNvPr>
          <p:cNvSpPr/>
          <p:nvPr/>
        </p:nvSpPr>
        <p:spPr>
          <a:xfrm>
            <a:off x="395536" y="1131590"/>
            <a:ext cx="8352928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Komplexnost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řízení všech významných rizik společně.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Strategická integrace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vazba na cíle banky a plánování kapitálu.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Transparentnost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dostupnost informací pro rozhodování managementu.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Kultura řízení rizik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odpovědnost všech zaměstnanců, ne jen útvaru risk managementu.</a:t>
            </a:r>
          </a:p>
          <a:p>
            <a:r>
              <a:rPr lang="cs-CZ" sz="2000" dirty="0">
                <a:latin typeface="Symbol" panose="05050102010706020507" pitchFamily="18" charset="2"/>
                <a:ea typeface="Times New Roman" panose="02020603050405020304" pitchFamily="18" charset="0"/>
              </a:rPr>
              <a:t>·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Agilita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schopnost rychle reagovat na nové typy rizik (např. ESG, kybernetické).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Úspěch ERM závisí na kvalitě informací a schopnosti vedení chápat propojení mezi riziky.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8042645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0C1123-0730-42C7-ABEA-5F9053B8A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Risk </a:t>
            </a:r>
            <a:r>
              <a:rPr lang="cs-CZ" dirty="0" err="1"/>
              <a:t>Appetite</a:t>
            </a:r>
            <a:r>
              <a:rPr lang="cs-CZ" dirty="0"/>
              <a:t> Framework (RAF)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997C367-0E07-4DA0-ABE4-3439561DCAFC}"/>
              </a:ext>
            </a:extLst>
          </p:cNvPr>
          <p:cNvSpPr/>
          <p:nvPr/>
        </p:nvSpPr>
        <p:spPr>
          <a:xfrm>
            <a:off x="251520" y="1245746"/>
            <a:ext cx="8640960" cy="3781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Risk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appetite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vyjadřuje, jakou míru rizika je banka ochotna přijmout, aby dosáhla svých strategických cílů.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 to klíčový nástroj ERM, který propojuje strategii, kapitálové plánování a každodenní řízení.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Rámec RAF zahrnuje: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kvantitativní limity (např. maximální úvěrové ztráty, LCR),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kvalitativní zásady (např. etické standardy, riziková kultura),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systém reportingu a eskalace při překročení limitů.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Správně nastavený RAF zajišťuje rovnováhu mezi ziskem a bezpečností.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1757152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592B3D-6E1A-4E6B-80BD-34FDEBF5D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Kapitálová přiměřenost (CAR)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42F2AC7-85E6-46A7-BA36-92F4D5BDF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1" y="986503"/>
            <a:ext cx="864096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Kapitálová přiměřenost (Capital Adequacy Ratio)</a:t>
            </a:r>
            <a:r>
              <a:rPr kumimoji="0" lang="cs-CZ" altLang="cs-CZ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měří, zda má banka dostatek vlastního kapitálu na pokrytí rizik.</a:t>
            </a:r>
            <a:br>
              <a:rPr kumimoji="0" lang="cs-CZ" altLang="cs-CZ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cs-CZ" altLang="cs-CZ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Základní vzorec:</a:t>
            </a:r>
            <a:endParaRPr kumimoji="0" lang="cs-CZ" altLang="cs-CZ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Obrázek 3">
            <a:extLst>
              <a:ext uri="{FF2B5EF4-FFF2-40B4-BE49-F238E27FC236}">
                <a16:creationId xmlns:a16="http://schemas.microsoft.com/office/drawing/2014/main" id="{EEA74E17-A78D-492F-947E-0BF0D1C0B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753639"/>
            <a:ext cx="3528392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7A1CE29-3377-4CD4-B044-7667A13A8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329" y="2709964"/>
            <a:ext cx="874334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Podle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Basel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III musí být minimálně </a:t>
            </a:r>
            <a:r>
              <a:rPr kumimoji="0" lang="cs-CZ" altLang="cs-C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8 %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ale většina bank udržuje vyšší úroveň (10–14 %) pro zachování důvěry trhu.</a:t>
            </a:r>
            <a:b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Dostatečný kapitál chrání banku před neočekávanými ztrátami a zajišťuje její solventnost i v krizových situacích.</a:t>
            </a:r>
            <a:endParaRPr kumimoji="0" lang="cs-CZ" altLang="cs-C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17527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D078B7-06E9-46F0-A1F2-CDF295851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Struktura kapitálu podle Basel III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BA8CB7F-5C1B-4B4E-83C5-3FDF02F315C3}"/>
              </a:ext>
            </a:extLst>
          </p:cNvPr>
          <p:cNvSpPr/>
          <p:nvPr/>
        </p:nvSpPr>
        <p:spPr>
          <a:xfrm>
            <a:off x="251520" y="1443364"/>
            <a:ext cx="8352928" cy="3122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Kapitál se dělí na tři vrstvy: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Tier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(základní kapitál)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akciový kapitál, nerozdělený zisk, emisní ážio, fondy.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Tier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(doplňkový kapitál)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podřízené dluhy, rezervy na ztráty.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Tier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(dříve obchodní rizika)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v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 již odstraněn.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Kromě toho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 zavádí i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pákový poměr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leverage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ratio)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který omezuje celkovou zadluženost banky nezávisle na rizikových vahách.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5701986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4040A4-8F3B-4736-8B65-0B29D6DE3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dirty="0"/>
              <a:t>Stresové testy kapitálové přiměřenosti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0B850FD-E56B-4703-BC23-32A8368075B9}"/>
              </a:ext>
            </a:extLst>
          </p:cNvPr>
          <p:cNvSpPr/>
          <p:nvPr/>
        </p:nvSpPr>
        <p:spPr>
          <a:xfrm>
            <a:off x="287292" y="915566"/>
            <a:ext cx="8371184" cy="2712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Banky pravidelně testují, zda by jejich kapitál obstál i při negativních scénářích – např. prudkém poklesu HDP, růstu úrokových sazeb nebo oslabení měny.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 stres testů je odhadnout, jaký pokles kapitálu by banka snesla, aniž by porušila minimální požadavky.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Výsledky se využívají k úpravě risk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appetite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ke strategickému plánování kapitálu.</a:t>
            </a:r>
            <a:b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Regulátoři (ČNB, EBA) požadují, aby banky reportovaly výsledky testů pravidelně.</a:t>
            </a:r>
          </a:p>
        </p:txBody>
      </p:sp>
    </p:spTree>
    <p:extLst>
      <p:ext uri="{BB962C8B-B14F-4D97-AF65-F5344CB8AC3E}">
        <p14:creationId xmlns:p14="http://schemas.microsoft.com/office/powerpoint/2010/main" val="318834800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633809-1C30-4507-B0B9-518D172C9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ESG rizika v bankovnictví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F802B00-ECF6-4A80-AE60-9FD3E6294A52}"/>
              </a:ext>
            </a:extLst>
          </p:cNvPr>
          <p:cNvSpPr/>
          <p:nvPr/>
        </p:nvSpPr>
        <p:spPr>
          <a:xfrm>
            <a:off x="251520" y="1146937"/>
            <a:ext cx="8064896" cy="4110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Novým trendem je začlenění 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ESG faktorů (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Governance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systému řízení rizik.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Banky jsou vystaveny rizikům spojeným s klimatickou změnou, společenskými dopady a správou podniků, které financují.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Příklady: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financování těžby uhlí může představovat reputační i úvěrové riziko,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povodně mohou ovlivnit hodnotu zajištění,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nedodržení ESG zásad může vést ke ztrátě investorů.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EBA i ECB vydávají pokyny, jak mají banky ESG rizika začlenit do svých strategií a modelů.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9707862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4F77F1-9FC7-41A3-9D3B-61779C522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704856" cy="507703"/>
          </a:xfrm>
        </p:spPr>
        <p:txBody>
          <a:bodyPr/>
          <a:lstStyle/>
          <a:p>
            <a:r>
              <a:rPr lang="cs-CZ" dirty="0"/>
              <a:t>Klimatické a environmentální riziko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053B05E-5CE4-4255-8CBE-309A7FC5CCB9}"/>
              </a:ext>
            </a:extLst>
          </p:cNvPr>
          <p:cNvSpPr/>
          <p:nvPr/>
        </p:nvSpPr>
        <p:spPr>
          <a:xfrm>
            <a:off x="251520" y="1494661"/>
            <a:ext cx="8136904" cy="3020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Klimatické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dělí na dvě složky: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Fyzické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přímé škody způsobené klimatickými jevy (povodně, sucha, bouře).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Přechodové riziko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ekonomické dopady přechodu na nízkouhlíkovou ekonomiku (např. pokles hodnoty aktiv v těžkém průmyslu).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Banky proto analyzují klimatické scénáře a hodnotí, jak se změny klimatu promítnou do hodnoty jejich portfolia i zajištění.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5918011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8A37FF-3FCD-42E0-8F82-22F216E98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Governance</a:t>
            </a:r>
            <a:r>
              <a:rPr lang="cs-CZ" dirty="0"/>
              <a:t> rizika a etika řízení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2FCB47E-1327-407B-9512-84CD67D804C7}"/>
              </a:ext>
            </a:extLst>
          </p:cNvPr>
          <p:cNvSpPr/>
          <p:nvPr/>
        </p:nvSpPr>
        <p:spPr>
          <a:xfrm>
            <a:off x="251520" y="1245746"/>
            <a:ext cx="7992888" cy="4110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Rizika spojená s řízením banky (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Governance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se týkají kvality vedení, transparentnosti, střetu zájmů a odměňování.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Nedostatečná správa může vést k chybným rozhodnutím a poškození reputace.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Příklady z praxe: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manipulace s úrokovými sazbami (kauza LIBOR),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neetické prodeje produktů klientům,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nedostatečný dohled dozorčí rady.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Kvalitní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governance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vytváří prostředí důvěry, které je základem stability banky.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4809989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348F4B-93F0-4032-BE72-65CC926B1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992888" cy="507703"/>
          </a:xfrm>
        </p:spPr>
        <p:txBody>
          <a:bodyPr/>
          <a:lstStyle/>
          <a:p>
            <a:r>
              <a:rPr lang="cs-CZ" dirty="0"/>
              <a:t>Shrnutí a kontrolní otázky k části o integrovaném řízení a ESG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620BEDD-D5C6-4436-996A-72EA02DF8CF8}"/>
              </a:ext>
            </a:extLst>
          </p:cNvPr>
          <p:cNvSpPr/>
          <p:nvPr/>
        </p:nvSpPr>
        <p:spPr>
          <a:xfrm>
            <a:off x="251520" y="1439581"/>
            <a:ext cx="8352928" cy="2998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Shrnutí: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ERM spojuje řízení všech rizik do jednotného rámce.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Risk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appetite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určuje míru rizika, kterou je banka ochotna nést.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Kapitálová přiměřenost zajišťuje stabilitu a důvěryhodnost.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ESG rizika jsou novou dimenzí bankovního risk managementu.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Klimatické a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governance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faktory ovlivňují dlouhodobou udržitelnost bank.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2570171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92230E-821F-41C1-BC11-36BFD1355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otázky: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DB7A62B-7A34-4FDD-B613-890A25A54CF4}"/>
              </a:ext>
            </a:extLst>
          </p:cNvPr>
          <p:cNvSpPr/>
          <p:nvPr/>
        </p:nvSpPr>
        <p:spPr>
          <a:xfrm>
            <a:off x="395536" y="1589847"/>
            <a:ext cx="8208912" cy="2483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 znamená pojem „risk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appetite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 a jaký má význam pro řízení banky?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Vyjadřuje míru rizika, kterou je banka ochotna podstoupit při plnění svých cílů; zajišťuje rovnováhu mezi výnosem a bezpečností.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Jaké dva typy klimatických rizik rozlišujeme a čím se liší?</a:t>
            </a:r>
            <a:b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Odpověď: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Fyzické riziko (škody z klimatických jevů) a přechodové riziko (dopady změny hospodářského modelu při přechodu na zelenou ekonomiku).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038899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6116</TotalTime>
  <Words>7773</Words>
  <Application>Microsoft Office PowerPoint</Application>
  <PresentationFormat>Předvádění na obrazovce (16:9)</PresentationFormat>
  <Paragraphs>651</Paragraphs>
  <Slides>111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111</vt:i4>
      </vt:variant>
    </vt:vector>
  </HeadingPairs>
  <TitlesOfParts>
    <vt:vector size="117" baseType="lpstr">
      <vt:lpstr>Arial</vt:lpstr>
      <vt:lpstr>Calibri</vt:lpstr>
      <vt:lpstr>Enriqueta</vt:lpstr>
      <vt:lpstr>Symbol</vt:lpstr>
      <vt:lpstr>Times New Roman</vt:lpstr>
      <vt:lpstr>SLU</vt:lpstr>
      <vt:lpstr> Řízení finančních a bankovních rizik</vt:lpstr>
      <vt:lpstr>Kontakt</vt:lpstr>
      <vt:lpstr>Struktura výkladu</vt:lpstr>
      <vt:lpstr>Povinná literatura</vt:lpstr>
      <vt:lpstr>Doporučená literatura</vt:lpstr>
      <vt:lpstr>Podmínky absolvování</vt:lpstr>
      <vt:lpstr>Průběžný test 1</vt:lpstr>
      <vt:lpstr>Průběžný test 2</vt:lpstr>
      <vt:lpstr>Kvízy</vt:lpstr>
      <vt:lpstr>Zkouška</vt:lpstr>
      <vt:lpstr>Hodnocení aktivit </vt:lpstr>
      <vt:lpstr>Celkové hodnocení</vt:lpstr>
      <vt:lpstr>Organizace výuky</vt:lpstr>
      <vt:lpstr>Prezentace aplikace PowerPoint</vt:lpstr>
      <vt:lpstr>Význam řízení rizik v bankovnictví</vt:lpstr>
      <vt:lpstr>Riziko jako součást podnikání banky</vt:lpstr>
      <vt:lpstr>Historický vývoj přístupu k rizikům</vt:lpstr>
      <vt:lpstr>Cíl řízení rizik v bance</vt:lpstr>
      <vt:lpstr>Základní fáze procesu řízení rizik</vt:lpstr>
      <vt:lpstr>Riziko versus nejistota</vt:lpstr>
      <vt:lpstr>Vztah mezi rizikem a výnosem</vt:lpstr>
      <vt:lpstr>Typologie bankovních rizik</vt:lpstr>
      <vt:lpstr>Příklad: propojení jednotlivých rizik</vt:lpstr>
      <vt:lpstr>Význam řízení rizik pro stabilitu banky</vt:lpstr>
      <vt:lpstr>Organizační rámec řízení rizik v bance</vt:lpstr>
      <vt:lpstr>První linie obrany: provozní jednotky</vt:lpstr>
      <vt:lpstr>Druhá linie obrany: útvar řízení rizik</vt:lpstr>
      <vt:lpstr>Třetí linie obrany: interní audit</vt:lpstr>
      <vt:lpstr>Role představenstva a vrcholového managementu</vt:lpstr>
      <vt:lpstr>Role dozorčí rady</vt:lpstr>
      <vt:lpstr>Úloha compliance a vnitřní kontroly</vt:lpstr>
      <vt:lpstr>Interní kontrolní systém banky</vt:lpstr>
      <vt:lpstr>Legislativa a regulatorní rámec v České republice</vt:lpstr>
      <vt:lpstr>Mezinárodní rámec Basel III</vt:lpstr>
      <vt:lpstr>Role České národní banky (ČNB)</vt:lpstr>
      <vt:lpstr>Evropský orgán pro bankovnictví (EBA)</vt:lpstr>
      <vt:lpstr>Dohledový proces SREP</vt:lpstr>
      <vt:lpstr>Význam regulace pro stabilitu systému</vt:lpstr>
      <vt:lpstr>Asymetrie informací v bankovnictví</vt:lpstr>
      <vt:lpstr>Nástroje omezující asymetrii informací</vt:lpstr>
      <vt:lpstr>Měření rizik jako základ rozhodování</vt:lpstr>
      <vt:lpstr>Kvalitativní versus kvantitativní přístupy</vt:lpstr>
      <vt:lpstr>Základní kvantitativní metody měření rizika</vt:lpstr>
      <vt:lpstr>Praktické využití kvantitativních metod</vt:lpstr>
      <vt:lpstr>Stresové testování jako nástroj řízení rizik</vt:lpstr>
      <vt:lpstr>Typy stresových testů</vt:lpstr>
      <vt:lpstr>Význam stresových testů pro bankovní praxi</vt:lpstr>
      <vt:lpstr>Interní modely měření rizik (IRB přístup)</vt:lpstr>
      <vt:lpstr>Výpočet očekávané ztráty (Expected Loss)</vt:lpstr>
      <vt:lpstr>Význam parametrů PD, LGD a EAD</vt:lpstr>
      <vt:lpstr>Validace a zpětné testování modelů (Backtesting)</vt:lpstr>
      <vt:lpstr>Praktické využití interních modelů v bance</vt:lpstr>
      <vt:lpstr>Výhody a nevýhody interních modelů</vt:lpstr>
      <vt:lpstr>Shrnutí a kontrolní otázky k první kapitole</vt:lpstr>
      <vt:lpstr>Kontrolní otázky:</vt:lpstr>
      <vt:lpstr>Význam úvěrové politiky v řízení rizik</vt:lpstr>
      <vt:lpstr>Obsah úvěrové politiky banky</vt:lpstr>
      <vt:lpstr>Proces úvěrového schvalování</vt:lpstr>
      <vt:lpstr>Ratingové a scoringové systémy</vt:lpstr>
      <vt:lpstr>Faktory ovlivňující hodnocení klienta</vt:lpstr>
      <vt:lpstr>Riziková kultura banky</vt:lpstr>
      <vt:lpstr>Řízení rizik v praxi: příklad hypotečního úvěru</vt:lpstr>
      <vt:lpstr>Řízení rizik v praxi: příklad korporátního úvěru</vt:lpstr>
      <vt:lpstr>Řízení rizik v praxi: případová studie</vt:lpstr>
      <vt:lpstr>Shrnutí a kontrolní otázky k části o úvěrové politice</vt:lpstr>
      <vt:lpstr>Kontrolní otázky:</vt:lpstr>
      <vt:lpstr>Tržní riziko: podstata a význam</vt:lpstr>
      <vt:lpstr>Hlavní druhy tržních rizik</vt:lpstr>
      <vt:lpstr>Úrokové riziko: charakteristika</vt:lpstr>
      <vt:lpstr>Měření úrokového rizika: metoda GAP</vt:lpstr>
      <vt:lpstr>Měření úrokového rizika: metoda Duration</vt:lpstr>
      <vt:lpstr>Řízení úrokového rizika v praxi</vt:lpstr>
      <vt:lpstr>Riziko likvidity: podstata</vt:lpstr>
      <vt:lpstr>Řízení rizika likvidity: nástroje a ukazatele</vt:lpstr>
      <vt:lpstr>Praktické řízení likvidity v bankách</vt:lpstr>
      <vt:lpstr>Shrnutí a kontrolní otázky k části o tržních a likviditních rizicích</vt:lpstr>
      <vt:lpstr>Kontrolní otázky:</vt:lpstr>
      <vt:lpstr>Operační riziko: definice a význam</vt:lpstr>
      <vt:lpstr>Kategorie operačních rizik podle Basel II</vt:lpstr>
      <vt:lpstr>Měření operačního rizika</vt:lpstr>
      <vt:lpstr>Systém řízení operačního rizika v bance</vt:lpstr>
      <vt:lpstr>Lidský faktor a firemní kultura</vt:lpstr>
      <vt:lpstr>Kybernetické riziko</vt:lpstr>
      <vt:lpstr>Řízení kybernetických rizik</vt:lpstr>
      <vt:lpstr>Příklad z praxe: útok na banku v České republice</vt:lpstr>
      <vt:lpstr>Reputační riziko</vt:lpstr>
      <vt:lpstr>Shrnutí a kontrolní otázky k části o operačních rizicích</vt:lpstr>
      <vt:lpstr>Kontrolní otázky:</vt:lpstr>
      <vt:lpstr>Integrované řízení rizik (ERM – Enterprise Risk Management)</vt:lpstr>
      <vt:lpstr>Hlavní principy ERM</vt:lpstr>
      <vt:lpstr>Risk Appetite Framework (RAF)</vt:lpstr>
      <vt:lpstr>Kapitálová přiměřenost (CAR)</vt:lpstr>
      <vt:lpstr>Struktura kapitálu podle Basel III</vt:lpstr>
      <vt:lpstr>Stresové testy kapitálové přiměřenosti</vt:lpstr>
      <vt:lpstr>ESG rizika v bankovnictví</vt:lpstr>
      <vt:lpstr>Klimatické a environmentální riziko</vt:lpstr>
      <vt:lpstr>Governance rizika a etika řízení</vt:lpstr>
      <vt:lpstr>Shrnutí a kontrolní otázky k části o integrovaném řízení a ESG</vt:lpstr>
      <vt:lpstr>Kontrolní otázky:</vt:lpstr>
      <vt:lpstr>Strategické řízení rizik</vt:lpstr>
      <vt:lpstr>Strategické plánování a řízení kapitálu</vt:lpstr>
      <vt:lpstr>Komunikace s regulátorem</vt:lpstr>
      <vt:lpstr>Krizové řízení a plán obnovy (Recovery Plan)</vt:lpstr>
      <vt:lpstr>Finanční stabilita a systémové riziko</vt:lpstr>
      <vt:lpstr>Role ČNB při zajištění finanční stability</vt:lpstr>
      <vt:lpstr>Firemní kultura a odpovědnost vedení</vt:lpstr>
      <vt:lpstr>Moderní trendy v řízení rizik</vt:lpstr>
      <vt:lpstr>Závěrečné shrnutí 1. bloku</vt:lpstr>
      <vt:lpstr>Kontrolní otázky</vt:lpstr>
      <vt:lpstr>VIDEO Risk Management at Banks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Ing. Roman Hlawiczka, Ph.D.</cp:lastModifiedBy>
  <cp:revision>131</cp:revision>
  <cp:lastPrinted>2017-09-19T07:48:06Z</cp:lastPrinted>
  <dcterms:created xsi:type="dcterms:W3CDTF">2016-07-06T15:42:34Z</dcterms:created>
  <dcterms:modified xsi:type="dcterms:W3CDTF">2025-10-10T06:57:26Z</dcterms:modified>
</cp:coreProperties>
</file>