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5"/>
  </p:notesMasterIdLst>
  <p:handoutMasterIdLst>
    <p:handoutMasterId r:id="rId116"/>
  </p:handoutMasterIdLst>
  <p:sldIdLst>
    <p:sldId id="256" r:id="rId2"/>
    <p:sldId id="286" r:id="rId3"/>
    <p:sldId id="303" r:id="rId4"/>
    <p:sldId id="304" r:id="rId5"/>
    <p:sldId id="305" r:id="rId6"/>
    <p:sldId id="306" r:id="rId7"/>
    <p:sldId id="307" r:id="rId8"/>
    <p:sldId id="308" r:id="rId9"/>
    <p:sldId id="288" r:id="rId10"/>
    <p:sldId id="406" r:id="rId11"/>
    <p:sldId id="407" r:id="rId12"/>
    <p:sldId id="408" r:id="rId13"/>
    <p:sldId id="409" r:id="rId14"/>
    <p:sldId id="410" r:id="rId15"/>
    <p:sldId id="411" r:id="rId16"/>
    <p:sldId id="412" r:id="rId17"/>
    <p:sldId id="413" r:id="rId18"/>
    <p:sldId id="414" r:id="rId19"/>
    <p:sldId id="415" r:id="rId20"/>
    <p:sldId id="416" r:id="rId21"/>
    <p:sldId id="417" r:id="rId22"/>
    <p:sldId id="418" r:id="rId23"/>
    <p:sldId id="419" r:id="rId24"/>
    <p:sldId id="420" r:id="rId25"/>
    <p:sldId id="421" r:id="rId26"/>
    <p:sldId id="422" r:id="rId27"/>
    <p:sldId id="423" r:id="rId28"/>
    <p:sldId id="424" r:id="rId29"/>
    <p:sldId id="425" r:id="rId30"/>
    <p:sldId id="426" r:id="rId31"/>
    <p:sldId id="427" r:id="rId32"/>
    <p:sldId id="428" r:id="rId33"/>
    <p:sldId id="429" r:id="rId34"/>
    <p:sldId id="430" r:id="rId35"/>
    <p:sldId id="431" r:id="rId36"/>
    <p:sldId id="432" r:id="rId37"/>
    <p:sldId id="433" r:id="rId38"/>
    <p:sldId id="434" r:id="rId39"/>
    <p:sldId id="435" r:id="rId40"/>
    <p:sldId id="436" r:id="rId41"/>
    <p:sldId id="437" r:id="rId42"/>
    <p:sldId id="438" r:id="rId43"/>
    <p:sldId id="439" r:id="rId44"/>
    <p:sldId id="440" r:id="rId45"/>
    <p:sldId id="441" r:id="rId46"/>
    <p:sldId id="442" r:id="rId47"/>
    <p:sldId id="443" r:id="rId48"/>
    <p:sldId id="444" r:id="rId49"/>
    <p:sldId id="445" r:id="rId50"/>
    <p:sldId id="446" r:id="rId51"/>
    <p:sldId id="447" r:id="rId52"/>
    <p:sldId id="448" r:id="rId53"/>
    <p:sldId id="449" r:id="rId54"/>
    <p:sldId id="450" r:id="rId55"/>
    <p:sldId id="451" r:id="rId56"/>
    <p:sldId id="452" r:id="rId57"/>
    <p:sldId id="453" r:id="rId58"/>
    <p:sldId id="454" r:id="rId59"/>
    <p:sldId id="455" r:id="rId60"/>
    <p:sldId id="456" r:id="rId61"/>
    <p:sldId id="457" r:id="rId62"/>
    <p:sldId id="458" r:id="rId63"/>
    <p:sldId id="459" r:id="rId64"/>
    <p:sldId id="460" r:id="rId65"/>
    <p:sldId id="461" r:id="rId66"/>
    <p:sldId id="462" r:id="rId67"/>
    <p:sldId id="463" r:id="rId68"/>
    <p:sldId id="464" r:id="rId69"/>
    <p:sldId id="465" r:id="rId70"/>
    <p:sldId id="466" r:id="rId71"/>
    <p:sldId id="467" r:id="rId72"/>
    <p:sldId id="468" r:id="rId73"/>
    <p:sldId id="469" r:id="rId74"/>
    <p:sldId id="470" r:id="rId75"/>
    <p:sldId id="471" r:id="rId76"/>
    <p:sldId id="472" r:id="rId77"/>
    <p:sldId id="473" r:id="rId78"/>
    <p:sldId id="474" r:id="rId79"/>
    <p:sldId id="475" r:id="rId80"/>
    <p:sldId id="476" r:id="rId81"/>
    <p:sldId id="477" r:id="rId82"/>
    <p:sldId id="478" r:id="rId83"/>
    <p:sldId id="479" r:id="rId84"/>
    <p:sldId id="480" r:id="rId85"/>
    <p:sldId id="481" r:id="rId86"/>
    <p:sldId id="482" r:id="rId87"/>
    <p:sldId id="483" r:id="rId88"/>
    <p:sldId id="484" r:id="rId89"/>
    <p:sldId id="485" r:id="rId90"/>
    <p:sldId id="486" r:id="rId91"/>
    <p:sldId id="487" r:id="rId92"/>
    <p:sldId id="488" r:id="rId93"/>
    <p:sldId id="489" r:id="rId94"/>
    <p:sldId id="490" r:id="rId95"/>
    <p:sldId id="491" r:id="rId96"/>
    <p:sldId id="492" r:id="rId97"/>
    <p:sldId id="493" r:id="rId98"/>
    <p:sldId id="494" r:id="rId99"/>
    <p:sldId id="495" r:id="rId100"/>
    <p:sldId id="496" r:id="rId101"/>
    <p:sldId id="497" r:id="rId102"/>
    <p:sldId id="498" r:id="rId103"/>
    <p:sldId id="499" r:id="rId104"/>
    <p:sldId id="500" r:id="rId105"/>
    <p:sldId id="501" r:id="rId106"/>
    <p:sldId id="502" r:id="rId107"/>
    <p:sldId id="503" r:id="rId108"/>
    <p:sldId id="504" r:id="rId109"/>
    <p:sldId id="505" r:id="rId110"/>
    <p:sldId id="506" r:id="rId111"/>
    <p:sldId id="507" r:id="rId112"/>
    <p:sldId id="508" r:id="rId113"/>
    <p:sldId id="295" r:id="rId114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. Roman Hlawiczka, Ph.D." initials="IRHP" lastIdx="1" clrIdx="0">
    <p:extLst>
      <p:ext uri="{19B8F6BF-5375-455C-9EA6-DF929625EA0E}">
        <p15:presenceInfo xmlns:p15="http://schemas.microsoft.com/office/powerpoint/2012/main" userId="Ing. Roman Hlawiczka, Ph.D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0037" autoAdjust="0"/>
  </p:normalViewPr>
  <p:slideViewPr>
    <p:cSldViewPr>
      <p:cViewPr varScale="1">
        <p:scale>
          <a:sx n="59" d="100"/>
          <a:sy n="59" d="100"/>
        </p:scale>
        <p:origin x="1098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commentAuthors" Target="commentAuthor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presProps" Target="pres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viewProps" Target="viewProps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tableStyles" Target="tableStyle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30.10.2025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30.10.2025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98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563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UMgqPLH2qpI?si=leR__cANkYaAD1zm" TargetMode="Externa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oman.hlawiczka@opf.slu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p9TeYzqaRkg?si=f6lvTUFaPW8TM-OC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Value_at_risk?utm_source=chatgpt.com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finančních a bankovních rizik – Blok 2, kapitola 3 - 5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95886"/>
            <a:ext cx="2600071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FIU/BPFPM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269278-AD07-401A-9B49-B4B5FFDF5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424936" cy="507703"/>
          </a:xfrm>
        </p:spPr>
        <p:txBody>
          <a:bodyPr/>
          <a:lstStyle/>
          <a:p>
            <a:r>
              <a:rPr lang="cs-CZ" dirty="0"/>
              <a:t>Opakování kap 1 – 2- Přehled základních druhů finančních rizik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0DCE8B0F-3617-463B-B54D-7E9A069FCA35}"/>
              </a:ext>
            </a:extLst>
          </p:cNvPr>
          <p:cNvSpPr/>
          <p:nvPr/>
        </p:nvSpPr>
        <p:spPr>
          <a:xfrm>
            <a:off x="539552" y="915565"/>
            <a:ext cx="813690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Činnost bank je vždy spojena s finančními riziky, která ovlivňují jejich stabilitu a ziskovost.</a:t>
            </a:r>
            <a:br>
              <a:rPr lang="cs-CZ" sz="2000" dirty="0"/>
            </a:br>
            <a:r>
              <a:rPr lang="cs-CZ" sz="2000" dirty="0"/>
              <a:t>Hlavní druhy rizik:</a:t>
            </a:r>
          </a:p>
          <a:p>
            <a:pPr lvl="0"/>
            <a:r>
              <a:rPr lang="cs-CZ" sz="2000" b="1" dirty="0"/>
              <a:t>Úvěrové riziko:</a:t>
            </a:r>
            <a:r>
              <a:rPr lang="cs-CZ" sz="2000" dirty="0"/>
              <a:t> dlužník nesplní závazky vůči bance.</a:t>
            </a:r>
          </a:p>
          <a:p>
            <a:pPr lvl="0"/>
            <a:r>
              <a:rPr lang="cs-CZ" sz="2000" b="1" dirty="0"/>
              <a:t>Tržní riziko:</a:t>
            </a:r>
            <a:r>
              <a:rPr lang="cs-CZ" sz="2000" dirty="0"/>
              <a:t> ztráta vlivem vývoje sazeb, měn, akcií nebo komodit.</a:t>
            </a:r>
          </a:p>
          <a:p>
            <a:pPr lvl="0"/>
            <a:r>
              <a:rPr lang="cs-CZ" sz="2000" b="1" dirty="0"/>
              <a:t>Riziko likvidity:</a:t>
            </a:r>
            <a:r>
              <a:rPr lang="cs-CZ" sz="2000" dirty="0"/>
              <a:t> banka nedokáže včas plnit své závazky.</a:t>
            </a:r>
          </a:p>
          <a:p>
            <a:pPr lvl="0"/>
            <a:r>
              <a:rPr lang="cs-CZ" sz="2000" b="1" dirty="0"/>
              <a:t>Operační riziko:</a:t>
            </a:r>
            <a:r>
              <a:rPr lang="cs-CZ" sz="2000" dirty="0"/>
              <a:t> ztráta z chyb procesů, lidí nebo systémů.</a:t>
            </a:r>
          </a:p>
          <a:p>
            <a:pPr lvl="0"/>
            <a:r>
              <a:rPr lang="cs-CZ" sz="2000" b="1" dirty="0"/>
              <a:t>Kapitálové riziko:</a:t>
            </a:r>
            <a:r>
              <a:rPr lang="cs-CZ" sz="2000" dirty="0"/>
              <a:t> nedostatek kapitálu k pokrytí ztrát.</a:t>
            </a:r>
          </a:p>
          <a:p>
            <a:pPr lvl="0"/>
            <a:endParaRPr lang="cs-CZ" sz="2000" dirty="0"/>
          </a:p>
          <a:p>
            <a:r>
              <a:rPr lang="cs-CZ" sz="2000" dirty="0"/>
              <a:t>Cílem řízení rizik je </a:t>
            </a:r>
            <a:r>
              <a:rPr lang="cs-CZ" sz="2000" b="1" dirty="0"/>
              <a:t>včas rozpoznat hrozby a udržet je na přijatelné úrovni</a:t>
            </a:r>
            <a:r>
              <a:rPr lang="cs-CZ" sz="2000" dirty="0"/>
              <a:t>, aby banka mohla dlouhodobě fungovat bezpečně.</a:t>
            </a:r>
          </a:p>
          <a:p>
            <a:r>
              <a:rPr lang="cs-CZ" sz="2000" dirty="0"/>
              <a:t> 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00268075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835E5D-FAA4-4ED5-95E0-25FFD036A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B33C06C-9774-4692-9A36-51314A2A779A}"/>
              </a:ext>
            </a:extLst>
          </p:cNvPr>
          <p:cNvSpPr/>
          <p:nvPr/>
        </p:nvSpPr>
        <p:spPr>
          <a:xfrm>
            <a:off x="395536" y="1131590"/>
            <a:ext cx="7128792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Odpověď: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Přirozené zajištění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spočívá ve sladění aktiv a pasiv tak, aby se rizika navzájem vyrušila (např. příjmy i výdaje ve stejné měně). Je levné, ale méně flexibilní.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Finanční zajištění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využívá deriváty, které umožňují přesnější řízení rizika, i když s vyššími náklady.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praxi banky kombinují oba přístupy – přirozené zajištění pro základní stabilitu a finanční nástroje pro přesné doladění expozic.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62578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1B6763-2FD4-4743-85ED-30A5D01AC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AI modely v zajištění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1E6BC4E-43AB-4861-A2E5-A71D98CDE74E}"/>
              </a:ext>
            </a:extLst>
          </p:cNvPr>
          <p:cNvSpPr/>
          <p:nvPr/>
        </p:nvSpPr>
        <p:spPr>
          <a:xfrm>
            <a:off x="395536" y="737723"/>
            <a:ext cx="6462464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Moderní banky využívají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umělou inteligenci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při modelování rizik i tvorbě zajišťovacích strategií.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AI dokáže: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analyzovat stovky tisíc dat o volatilitě a tržních vztazích,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automaticky navrhovat optimální kombinace derivátů,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vyhodnocovat efektivitu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hedgingu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 reálném čase.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Výsledkem je rychlejší rozhodování a nižší náklady na řízení rizik.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28580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06EB06-6C0D-48A3-BCD5-272A2624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Příklad: AI v praxi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D6FB622-73E9-4A49-95D2-FE1B8C088F9F}"/>
              </a:ext>
            </a:extLst>
          </p:cNvPr>
          <p:cNvSpPr/>
          <p:nvPr/>
        </p:nvSpPr>
        <p:spPr>
          <a:xfrm>
            <a:off x="467544" y="1014721"/>
            <a:ext cx="7776864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roce 2024 implementovala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Raiffeisen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Bank International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AI nástroj pro řízení měnových pozic: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systém sleduje změny kurzů EUR/CZK a automaticky aktivuje forwardové smlouvy,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predikuje krátkodobé trendy na základě dat z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Bloombergu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ECB,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snížil volatilitu výsledků o 12 %.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AI tak pomáhá řízení zajištění posunout z reaktivního na prediktivní proces.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81258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C2E909-4E4C-40F2-B98A-5CCBA1CA7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136904" cy="507703"/>
          </a:xfrm>
        </p:spPr>
        <p:txBody>
          <a:bodyPr/>
          <a:lstStyle/>
          <a:p>
            <a:r>
              <a:rPr lang="cs-CZ" dirty="0"/>
              <a:t>Automatické </a:t>
            </a:r>
            <a:r>
              <a:rPr lang="cs-CZ" dirty="0" err="1"/>
              <a:t>rebalancování</a:t>
            </a:r>
            <a:r>
              <a:rPr lang="cs-CZ" dirty="0"/>
              <a:t> portfolií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4801A83-AFE1-44C5-8B46-2415A3B06B4A}"/>
              </a:ext>
            </a:extLst>
          </p:cNvPr>
          <p:cNvSpPr/>
          <p:nvPr/>
        </p:nvSpPr>
        <p:spPr>
          <a:xfrm>
            <a:off x="251520" y="876222"/>
            <a:ext cx="7848872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Moderní platformy sledují tržní vývoj a při překročení volatility provádějí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rebalancování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zajišťovacích pozic.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Výhody: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omezení lidských chyb a zpoždění rozhodnutí,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nižší transakční náklady díky automatizaci,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okamžité přizpůsobení tržním podmínkám.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Tento trend je součástí konceptu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Smart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Hedging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který v Evropě od roku 2025 nabízí např. platforma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Refinitiv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AI Risk.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82154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925BF0-C6FA-45E2-BF8F-601B7C543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Digitální reporting v reálném čase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060FE91-1590-4D4F-B08A-B9A0EE84D1C2}"/>
              </a:ext>
            </a:extLst>
          </p:cNvPr>
          <p:cNvSpPr/>
          <p:nvPr/>
        </p:nvSpPr>
        <p:spPr>
          <a:xfrm>
            <a:off x="395536" y="876222"/>
            <a:ext cx="7704856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Regulátoři (EBA, ČNB) požadují rychlejší a transparentnější reportování zajišťovacích transakcí.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Banky používají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cloudové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systémy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které automaticky: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generují IFRS reporty o efektivitě zajištění,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sledují expozice v reálném čase,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odesílají data regulátorům v předem definovaném formátu.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Tento přístup posiluje důvěru a umožňuje rychlou reakci na rizikové události.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76105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C16302-4FCB-4C05-9B14-E72E72E57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Integrovaný přístup ERM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CDE3A11-FCA8-4598-8FD5-87CDB1FAE00D}"/>
              </a:ext>
            </a:extLst>
          </p:cNvPr>
          <p:cNvSpPr/>
          <p:nvPr/>
        </p:nvSpPr>
        <p:spPr>
          <a:xfrm>
            <a:off x="611560" y="1014721"/>
            <a:ext cx="7776864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Enterprise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 Management (ERM)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spojuje všechna finanční rizika do jednotného rámce.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jeho rámci se zajištění plánuje společně s kreditním, tržním a operačním rizikem.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Výhody: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lepší koordinace rozhodnutí,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menší duplicitní zajištění,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větší efektivita kapitálového využití.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 roku 2025 jej vyžaduje EBA u bank s rozšířenou licencí v EU.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46033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5017BC-6639-421E-908C-ADBB160B6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z českého prostředí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E84BDFC-DF14-4927-AFFB-E686265E210B}"/>
              </a:ext>
            </a:extLst>
          </p:cNvPr>
          <p:cNvSpPr/>
          <p:nvPr/>
        </p:nvSpPr>
        <p:spPr>
          <a:xfrm>
            <a:off x="539552" y="1014721"/>
            <a:ext cx="7272808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Komerční banka (2025)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zavedla nový model integrovaného zajištění: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propojení oddělení Risk,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Treasury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Controllingu,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AI nástroj na predikci měnové expozice na týdenní úrovni,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reportování v reálném čase ČNB a mateřské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Société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Générale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Díky tomu snížila náklady na zajištění o 8 % a zvýšila transparentnost.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4794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7784C3-737B-4466-A68F-149F08B31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Zajištění a makroekonomické prostředí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D85DD02-90E4-4C8B-92FC-A693AAA99F56}"/>
              </a:ext>
            </a:extLst>
          </p:cNvPr>
          <p:cNvSpPr/>
          <p:nvPr/>
        </p:nvSpPr>
        <p:spPr>
          <a:xfrm>
            <a:off x="107504" y="876222"/>
            <a:ext cx="8064896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Efektivita zajištění se mění v závislosti na ekonomickém cyklu: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období vysoké volatility roste poptávka po derivátech,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při stabilním prostředí je zajištění často nahrazováno přirozenou ochranou,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úrokové rozdíly (EUR/CZK) v roce 2024–2025 výrazně ovlivňují volbu měnových swapů.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Makroekonomický kontext tak významně ovlivňuje náklady i efektivitu zajištění.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03559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EF66D5-ABE6-45CC-98CC-6E255B1AA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Přínosy moderního zajištění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740F89C-64D5-4695-8DE2-09FA8855DB8A}"/>
              </a:ext>
            </a:extLst>
          </p:cNvPr>
          <p:cNvSpPr/>
          <p:nvPr/>
        </p:nvSpPr>
        <p:spPr>
          <a:xfrm>
            <a:off x="395536" y="860897"/>
            <a:ext cx="7560840" cy="2793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omezení ztrát z nepředvídaných výkyvů cen a sazeb,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stabilizace zisku a hotovostních toků,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posílení ratingu a důvěry investorů,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snížení kapitálových požadavků díky menší volatilitě výnosů.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Zajištění je tedy strategickým nástrojem nejen pro řízení rizik, ale i pro dlouhodobou konkurenceschopnost banky.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864852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6BD61-F86C-4A5D-A61F-2D729D1D5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kapitoly 6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3CFE8A3-75A5-438F-9E38-BD8C339F3BE3}"/>
              </a:ext>
            </a:extLst>
          </p:cNvPr>
          <p:cNvSpPr/>
          <p:nvPr/>
        </p:nvSpPr>
        <p:spPr>
          <a:xfrm>
            <a:off x="539552" y="1009079"/>
            <a:ext cx="7416824" cy="312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Zajištění je klíčovým nástrojem pro řízení tržních, měnových a úrokových rizik.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Moderní banky spojují derivátové nástroje s AI a ERM systémy.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Účinnost zajištění musí být pravidelně měřena a reportována dle IFRS 9.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Roky 2024–2025 přinášejí trend automatizace,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tokenizace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zelených derivátů.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327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802060-B088-43F5-8DA4-8EE2FA89E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a metody řízení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6AC8709-D086-4034-843C-7DC1397286FF}"/>
              </a:ext>
            </a:extLst>
          </p:cNvPr>
          <p:cNvSpPr/>
          <p:nvPr/>
        </p:nvSpPr>
        <p:spPr>
          <a:xfrm>
            <a:off x="336813" y="1153220"/>
            <a:ext cx="8496944" cy="4100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Řízení rizik je základem stability bankovního sektoru a důvěry klientů.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Jeho smyslem je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identifikovat, měřit a omezit hrozby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dříve, než ohrozí banku.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Základní metody měření: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Citlivost: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určuje, jak změna faktoru ovlivní zisk nebo hodnotu portfolia.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Směrodatná odchylka: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měří kolísání výnosů – čím větší, tím vyšší riziko.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Value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vyjadřuje maximální očekávanou ztrátu při určité spolehlivosti.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Stresové a zpětné testy: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simulují extrémní scénáře a ověřují reakci banky.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Efektivní risk management umožňuje lepší rozhodování, alokaci kapitálu a stanovení cen produktů.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527176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17B49B-AA24-410F-B5C0-0F2D81455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F425A86-972A-466F-BDAF-9FDDA90DD2F4}"/>
              </a:ext>
            </a:extLst>
          </p:cNvPr>
          <p:cNvSpPr/>
          <p:nvPr/>
        </p:nvSpPr>
        <p:spPr>
          <a:xfrm>
            <a:off x="755576" y="1971586"/>
            <a:ext cx="73448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Otázka:</a:t>
            </a:r>
            <a:br>
              <a:rPr lang="cs-CZ" sz="2000" dirty="0"/>
            </a:br>
            <a:r>
              <a:rPr lang="cs-CZ" sz="2000" dirty="0"/>
              <a:t>Jak koncept </a:t>
            </a:r>
            <a:r>
              <a:rPr lang="cs-CZ" sz="2000" dirty="0" err="1"/>
              <a:t>Enterprise</a:t>
            </a:r>
            <a:r>
              <a:rPr lang="cs-CZ" sz="2000" dirty="0"/>
              <a:t> Risk Management (ERM) ovlivňuje řízení zajišťovacích operací v bankách?</a:t>
            </a:r>
          </a:p>
        </p:txBody>
      </p:sp>
    </p:spTree>
    <p:extLst>
      <p:ext uri="{BB962C8B-B14F-4D97-AF65-F5344CB8AC3E}">
        <p14:creationId xmlns:p14="http://schemas.microsoft.com/office/powerpoint/2010/main" val="339168645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8E29B5-FE89-4998-BF7E-C2E5A9E8A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95AC96B-E918-42A3-B7D4-1E7E0A9A2EF7}"/>
              </a:ext>
            </a:extLst>
          </p:cNvPr>
          <p:cNvSpPr/>
          <p:nvPr/>
        </p:nvSpPr>
        <p:spPr>
          <a:xfrm>
            <a:off x="467544" y="1050340"/>
            <a:ext cx="7704856" cy="238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Odpověď: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ERM zajišťuje, že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hedging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není vnímán izolovaně, ale jako součást celkového řízení rizik.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Umožňuje koordinovat rozhodnutí napříč odděleními a optimalizovat kapitál v rámci celé banky.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Díky tomu lze lépe vyhodnocovat vzájemné vazby mezi tržním, kreditním a likviditním rizikem a předcházet duplicitnímu zajištění.</a:t>
            </a:r>
          </a:p>
        </p:txBody>
      </p:sp>
    </p:spTree>
    <p:extLst>
      <p:ext uri="{BB962C8B-B14F-4D97-AF65-F5344CB8AC3E}">
        <p14:creationId xmlns:p14="http://schemas.microsoft.com/office/powerpoint/2010/main" val="406461135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D0A648-139B-4F54-BEDD-101D82FF0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568952" cy="1728192"/>
          </a:xfrm>
        </p:spPr>
        <p:txBody>
          <a:bodyPr/>
          <a:lstStyle/>
          <a:p>
            <a:r>
              <a:rPr lang="en-US" b="1" dirty="0"/>
              <a:t>What Is Enterprise Risk Management (ERM) In Banking? - Learn About Economics</a:t>
            </a:r>
            <a:br>
              <a:rPr lang="en-US" b="1" dirty="0"/>
            </a:b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D8F48B4-DF7D-43BC-A76D-951F9A70E671}"/>
              </a:ext>
            </a:extLst>
          </p:cNvPr>
          <p:cNvSpPr/>
          <p:nvPr/>
        </p:nvSpPr>
        <p:spPr>
          <a:xfrm>
            <a:off x="1187624" y="2213523"/>
            <a:ext cx="68945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hlinkClick r:id="rId2"/>
              </a:rPr>
              <a:t>https://youtu.be/UMgqPLH2qpI?si=leR__cANkYaAD1zm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3447279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 sz="4800" dirty="0"/>
              <a:t>DISKUSE</a:t>
            </a:r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1C89BB-478A-4283-97E0-797602358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Úvěrové riziko a jeho měření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2B083A0-EF06-46E5-868A-9CB83D107735}"/>
              </a:ext>
            </a:extLst>
          </p:cNvPr>
          <p:cNvSpPr/>
          <p:nvPr/>
        </p:nvSpPr>
        <p:spPr>
          <a:xfrm>
            <a:off x="251520" y="915566"/>
            <a:ext cx="8496944" cy="3792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Úvěrové riziko je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nejvýznamnějším rizikem bank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vzniká, pokud dlužník nesplácí úvěr podle dohody.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Modely měření úvěrového rizika: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CreditMetrics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sleduje změny ratingů a dopad na portfolio.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CreditRisk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+: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využívá pravděpodobnost nesplácení a rozdělení ztrát.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KMV model: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odhaduje riziko defaultu z tržní hodnoty aktiv a volatility.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Modely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McKinsey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KPMG: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vyhodnocují úvěrové portfolio z interních dat.</a:t>
            </a:r>
          </a:p>
          <a:p>
            <a:pPr lvl="0">
              <a:buSzPts val="1000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Banky také využívají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sekuritizaci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úvěrové deriváty a pojištění úvěrů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které umožňují přenést riziko na jiné subjekty.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84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83BDEB-83D6-4FC8-88EE-4616AC690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 3 - Transfer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69E3A72-91C1-4C68-972C-F36E094891CE}"/>
              </a:ext>
            </a:extLst>
          </p:cNvPr>
          <p:cNvSpPr/>
          <p:nvPr/>
        </p:nvSpPr>
        <p:spPr>
          <a:xfrm>
            <a:off x="611560" y="1694587"/>
            <a:ext cx="79928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Cílem kapitoly je vysvětlit, jak mohou banky </a:t>
            </a:r>
            <a:r>
              <a:rPr lang="cs-CZ" sz="2000" b="1" dirty="0"/>
              <a:t>přenášet úvěrové riziko</a:t>
            </a:r>
            <a:r>
              <a:rPr lang="cs-CZ" sz="2000" dirty="0"/>
              <a:t> na jiné subjekty a tím zvyšovat stabilitu a flexibilitu svého portfolia.</a:t>
            </a:r>
          </a:p>
          <a:p>
            <a:br>
              <a:rPr lang="cs-CZ" sz="2000" dirty="0"/>
            </a:br>
            <a:r>
              <a:rPr lang="cs-CZ" sz="2000" dirty="0"/>
              <a:t>Transfer rizika mění vztah mezi </a:t>
            </a:r>
            <a:r>
              <a:rPr lang="cs-CZ" sz="2000" b="1" dirty="0"/>
              <a:t>věřitelem a dlužníkem</a:t>
            </a:r>
            <a:r>
              <a:rPr lang="cs-CZ" sz="2000" dirty="0"/>
              <a:t>, ale umožňuje efektivnější řízení expozice vůči ztrátám.</a:t>
            </a:r>
          </a:p>
        </p:txBody>
      </p:sp>
    </p:spTree>
    <p:extLst>
      <p:ext uri="{BB962C8B-B14F-4D97-AF65-F5344CB8AC3E}">
        <p14:creationId xmlns:p14="http://schemas.microsoft.com/office/powerpoint/2010/main" val="1908191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EF3E7F-F18D-45BF-8B97-40E8437BD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přenášet úvěrové riziko?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757DD86-5F90-4121-B0A4-F4E6913884EE}"/>
              </a:ext>
            </a:extLst>
          </p:cNvPr>
          <p:cNvSpPr/>
          <p:nvPr/>
        </p:nvSpPr>
        <p:spPr>
          <a:xfrm>
            <a:off x="539552" y="1014721"/>
            <a:ext cx="8136904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Banky přenášejí riziko z několika důvodů: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snížení zátěže kapitálu a zlepšení ukazatelů kapitálové přiměřenosti,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diverzifikace úvěrového portfolia,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získání dodatečné likvidity,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stabilizace ziskovosti a snížení volatility výnosů.</a:t>
            </a:r>
          </a:p>
          <a:p>
            <a:pPr lvl="0">
              <a:buSzPts val="1000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Transfer rizika zvyšuje schopnost bank poskytovat nové úvěry bez růstu celkové rizikovosti.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419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728D35-114A-48B1-A8C4-A8C974F59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Účastníci trhu s úvěrovým rizikem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D8D6A39-6E29-463F-AAC7-821018F5BF3E}"/>
              </a:ext>
            </a:extLst>
          </p:cNvPr>
          <p:cNvSpPr/>
          <p:nvPr/>
        </p:nvSpPr>
        <p:spPr>
          <a:xfrm>
            <a:off x="467544" y="1153221"/>
            <a:ext cx="7776864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 trhu s úvěrovým rizikem vystupují: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Banka – věřitel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který riziko přenáší.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Investor nebo pojišťovna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která riziko přebírá.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Zprostředkovatelé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např. investiční fondy nebo specializované instituce.</a:t>
            </a:r>
          </a:p>
          <a:p>
            <a:pPr lvl="0">
              <a:buSzPts val="1000"/>
              <a:tabLst>
                <a:tab pos="457200" algn="l"/>
              </a:tabLst>
            </a:pP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Tito účastníci vytvářejí sekundární trh, který umožňuje obchodování s úvěrovými expozicemi.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106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4371E5-C160-4492-AFFD-360C79C8D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Dopad na vztah banka–klient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075D27A-03C2-4870-80EC-AB864BF78DAC}"/>
              </a:ext>
            </a:extLst>
          </p:cNvPr>
          <p:cNvSpPr/>
          <p:nvPr/>
        </p:nvSpPr>
        <p:spPr>
          <a:xfrm>
            <a:off x="539552" y="1014721"/>
            <a:ext cx="8064896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Transfer rizika může ovlivnit vztah mezi bankou a dlužníkem: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může dojít ke změně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motivace banky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sledovat klienta po přenosu rizika,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dlužník může vnímat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menší odpovědnost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za plnění závazků,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existuje riziko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morálního hazardu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pokud banka přenese příliš velkou část rizika.</a:t>
            </a:r>
          </a:p>
          <a:p>
            <a:pPr lvl="0">
              <a:buSzPts val="1000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Proto musí být proces transferu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transparentní a regulovaný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864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4232D-E8EB-4EF5-96BC-663ED24BF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Nástroje přenosu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026642B-4AA0-4105-8FC3-A1AEE3B8002C}"/>
              </a:ext>
            </a:extLst>
          </p:cNvPr>
          <p:cNvSpPr/>
          <p:nvPr/>
        </p:nvSpPr>
        <p:spPr>
          <a:xfrm>
            <a:off x="467544" y="1430220"/>
            <a:ext cx="7920880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Základními nástroji jsou: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Prodej úvěrů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na sekundárním trhu,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Pojištění úvěrů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Úvěrové deriváty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(např.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credit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default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swaps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342900" lvl="0" indent="-342900"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Každý z těchto nástrojů má jinou formu, rizikovost a dopad na bilanci banky.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829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AA64AA-9B50-4899-9CE0-98DD3ACD1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Prodej úvěrů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9CF1A1D-E2EE-49EB-8742-3EA9B54684B7}"/>
              </a:ext>
            </a:extLst>
          </p:cNvPr>
          <p:cNvSpPr/>
          <p:nvPr/>
        </p:nvSpPr>
        <p:spPr>
          <a:xfrm>
            <a:off x="539552" y="876222"/>
            <a:ext cx="7704856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Představuje přímý převod pohledávky z banky na jiný subjekt.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Banka prodává úvěry investorům, často za diskontní cenu.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Výhodou je okamžité snížení expozice a získání likvidity.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Nevýhodou může být ztráta části výnosu a důvěry klientů, pokud se převody dějí masově.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Používá se zejména u nesplácených nebo rizikových úvěrů (tzv. NPL portfolia).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890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AAA717-FB36-4414-ACA9-F953E74D7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Pojištění úvěrů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6D65584-DF1B-46C6-AEE9-15B114146EDA}"/>
              </a:ext>
            </a:extLst>
          </p:cNvPr>
          <p:cNvSpPr/>
          <p:nvPr/>
        </p:nvSpPr>
        <p:spPr>
          <a:xfrm>
            <a:off x="395536" y="1014721"/>
            <a:ext cx="7416824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Úvěrové pojištění přenáší riziko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nesplacení úvěru na pojišťovnu</a:t>
            </a: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Pojišťovna se zavazuje nahradit bance ztrátu, pokud dlužník selže.</a:t>
            </a:r>
          </a:p>
          <a:p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Výhody: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snížení kapitálových požadavků,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větší ochota poskytovat rizikovější úvěry,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stabilnější výnosy.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Nevýhodou jsou vysoké pojistné náklady a závislost na kvalitě pojišťovny.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591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/>
              <a:t>Ing. Roman Hlawiczka, Ph.D.</a:t>
            </a:r>
          </a:p>
          <a:p>
            <a:pPr lvl="1"/>
            <a:r>
              <a:rPr lang="cs-CZ" sz="1700" dirty="0"/>
              <a:t>tel: 606 630 236</a:t>
            </a:r>
          </a:p>
          <a:p>
            <a:pPr lvl="1"/>
            <a:r>
              <a:rPr lang="cs-CZ" sz="1700" dirty="0"/>
              <a:t>e-mail: </a:t>
            </a:r>
            <a:r>
              <a:rPr lang="cs-CZ" sz="1700" dirty="0">
                <a:hlinkClick r:id="rId3"/>
              </a:rPr>
              <a:t>roman.hlawiczka@opf.slu.cz</a:t>
            </a:r>
            <a:r>
              <a:rPr lang="cs-CZ" sz="1700" dirty="0"/>
              <a:t>, </a:t>
            </a:r>
          </a:p>
          <a:p>
            <a:r>
              <a:rPr lang="cs-CZ" sz="2000" dirty="0"/>
              <a:t>Konzultační hodiny </a:t>
            </a:r>
          </a:p>
          <a:p>
            <a:pPr lvl="1"/>
            <a:r>
              <a:rPr lang="cs-CZ" sz="1700" dirty="0"/>
              <a:t>Vždy předem dohodnout a potvrdil si telefonicky</a:t>
            </a:r>
          </a:p>
          <a:p>
            <a:pPr marL="0" indent="0">
              <a:buNone/>
            </a:pPr>
            <a:endParaRPr lang="cs-CZ" sz="17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b="1" dirty="0"/>
              <a:t>Kontakt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1887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FB5698-F145-45F5-85A1-9E1244473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Sekuritizace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870B277-B1E2-419F-9D44-81C29581065F}"/>
              </a:ext>
            </a:extLst>
          </p:cNvPr>
          <p:cNvSpPr/>
          <p:nvPr/>
        </p:nvSpPr>
        <p:spPr>
          <a:xfrm>
            <a:off x="827584" y="1833086"/>
            <a:ext cx="7200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err="1"/>
              <a:t>Sekuritizace</a:t>
            </a:r>
            <a:r>
              <a:rPr lang="cs-CZ" sz="2000" dirty="0"/>
              <a:t> je proces, při kterém banka převede úvěry do </a:t>
            </a:r>
            <a:r>
              <a:rPr lang="cs-CZ" sz="2000" b="1" dirty="0"/>
              <a:t>speciální společnosti (SPV)</a:t>
            </a:r>
            <a:r>
              <a:rPr lang="cs-CZ" sz="2000" dirty="0"/>
              <a:t>, která vydá cenné papíry kryté těmito úvěry.</a:t>
            </a:r>
          </a:p>
          <a:p>
            <a:br>
              <a:rPr lang="cs-CZ" sz="2000" dirty="0"/>
            </a:br>
            <a:r>
              <a:rPr lang="cs-CZ" sz="2000" dirty="0"/>
              <a:t>Investoři kupují tyto cenné papíry a nesou úvěrové riziko místo banky.</a:t>
            </a:r>
          </a:p>
        </p:txBody>
      </p:sp>
    </p:spTree>
    <p:extLst>
      <p:ext uri="{BB962C8B-B14F-4D97-AF65-F5344CB8AC3E}">
        <p14:creationId xmlns:p14="http://schemas.microsoft.com/office/powerpoint/2010/main" val="4089237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24553-59D4-4E38-A424-30B2A27CC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77677FF-B45D-4848-AFFB-2CB36680633D}"/>
              </a:ext>
            </a:extLst>
          </p:cNvPr>
          <p:cNvSpPr/>
          <p:nvPr/>
        </p:nvSpPr>
        <p:spPr>
          <a:xfrm>
            <a:off x="683568" y="1291720"/>
            <a:ext cx="7200800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Přínosy: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zlepšení likvidity,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snížení rizikové expozice,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uvolnění kapitálu pro nové úvěry.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Nevýhody: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složitost a regulační požadavky,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reputační riziko při špatné kvalitě podkladových úvěrů.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007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6485B4-1560-4828-87C4-D0E90C16B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Úvěrové deriváty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6AFC1AE-DBE5-4DCA-AA8D-6AF11F91F8B7}"/>
              </a:ext>
            </a:extLst>
          </p:cNvPr>
          <p:cNvSpPr/>
          <p:nvPr/>
        </p:nvSpPr>
        <p:spPr>
          <a:xfrm>
            <a:off x="467544" y="1014721"/>
            <a:ext cx="7776864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Úvěrové deriváty umožňují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oddělit riziko od vlastnictví aktiva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Nejčastější forma: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credit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default swap (CDS)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Princip: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Kupující CDS platí pojistné,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Prodávající se zavazuje pokrýt ztrátu při defaultu dlužníka.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Úvěrové deriváty zvyšují flexibilitu řízení rizik, ale mohou vést k řetězovým problémům, pokud se trh destabilizuje.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548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3981E5-01B4-483F-8D02-F9F5A1A4F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Současné trendy v přenosu úvěrového rizika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88635D8-18E5-44E1-A138-B2EB72598764}"/>
              </a:ext>
            </a:extLst>
          </p:cNvPr>
          <p:cNvSpPr/>
          <p:nvPr/>
        </p:nvSpPr>
        <p:spPr>
          <a:xfrm>
            <a:off x="251520" y="987574"/>
            <a:ext cx="8280920" cy="3450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posledních letech dochází k rychlému rozvoji moderních forem přenosu rizika: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Syntetická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banka neprodává samotné úvěry, ale přenáší riziko prostřednictvím derivátů.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Zelené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podkladová aktiva tvoří úvěry na udržitelné projekty (ESG).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Tokenizace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pohledávek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využití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blockchainu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převodu úvěrových práv.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Tyto nástroje rozšiřují možnosti řízení rizik a zvyšují transparentnost.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6931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18C125-B79F-4060-A11B-86A9637DF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Regulační rámec přenosu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177D13B-57C3-4CFB-9520-74254BCEC542}"/>
              </a:ext>
            </a:extLst>
          </p:cNvPr>
          <p:cNvSpPr/>
          <p:nvPr/>
        </p:nvSpPr>
        <p:spPr>
          <a:xfrm>
            <a:off x="395536" y="1131590"/>
            <a:ext cx="8064896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Transfer rizika podléhá přísným pravidlům EU i ČNB.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Klíčové předpisy: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Nařízení CRR II (EU 2019/876)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stanovuje kapitálové požadavky pro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Směrnice CRD V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upravuje dohled a povinnosti bank při přenosu rizik.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III/IV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klade důraz na udržitelnost a transparentnost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sekuritizací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Cílem je zabránit opakování problémů z finanční krize 2008.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2591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21EC96-AEBD-4AE6-9102-CCF8F9B6F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9433048" cy="507703"/>
          </a:xfrm>
        </p:spPr>
        <p:txBody>
          <a:bodyPr/>
          <a:lstStyle/>
          <a:p>
            <a:r>
              <a:rPr lang="cs-CZ" dirty="0"/>
              <a:t>Příklad: syntetická </a:t>
            </a:r>
            <a:r>
              <a:rPr lang="cs-CZ" dirty="0" err="1"/>
              <a:t>sekuritizace</a:t>
            </a:r>
            <a:r>
              <a:rPr lang="cs-CZ" dirty="0"/>
              <a:t> v praxi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7D41457-74ED-4AB8-BF36-E66AB7820FB5}"/>
              </a:ext>
            </a:extLst>
          </p:cNvPr>
          <p:cNvSpPr/>
          <p:nvPr/>
        </p:nvSpPr>
        <p:spPr>
          <a:xfrm>
            <a:off x="395536" y="876222"/>
            <a:ext cx="7560840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Příklad z roku 2024 –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UniCredit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Group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provedla syntetickou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sekuritizaci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úvěrového portfolia SME.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Přenesla 1,1 mld. EUR rizik na investory pomocí CDS.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Získala kapitálovou úlevu cca 250 mil. EUR.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Úvěry zůstaly v rozvaze banky, riziko přešlo na investory.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Tento přístup umožňuje bankám uvolnit kapitál bez nutnosti prodávat úvěry.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5009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004E86-4E61-4854-B66F-16010ECCF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úvěrových ratingů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236DDB7-0556-4EDA-9FC0-ECF0988B53FD}"/>
              </a:ext>
            </a:extLst>
          </p:cNvPr>
          <p:cNvSpPr/>
          <p:nvPr/>
        </p:nvSpPr>
        <p:spPr>
          <a:xfrm>
            <a:off x="683568" y="1045371"/>
            <a:ext cx="7200800" cy="3450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Ratingové agentury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Moody’s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S&amp;P,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Fitch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hodnotí kvalitu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sekuritizovaných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aktiv.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Rating ovlivňuje: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cenu cenných papírů,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důvěru investorů,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kapitálové požadavky bank.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 roce 2020 se zvyšuje tlak na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transparentní metodiky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zohlednění ESG faktorů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při hodnocení rizika.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9415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F57D3F-5DBE-413C-B5E5-9A5C3872A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dirty="0"/>
              <a:t>Výhody transferu úvěrového rizika pro banku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AA90E66-0CEA-4BBA-B79F-A1FBDB1AF03C}"/>
              </a:ext>
            </a:extLst>
          </p:cNvPr>
          <p:cNvSpPr/>
          <p:nvPr/>
        </p:nvSpPr>
        <p:spPr>
          <a:xfrm>
            <a:off x="539552" y="876222"/>
            <a:ext cx="7704856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Uvolnění kapitálu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možnost financovat další úvěry.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Zlepšení likvidity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kapitálové přiměřenosti.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Diverzifikace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portfolia a snížení koncentrace rizika.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Zvýšení stability výnosů.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Lepší rating banky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díky nižšímu rizikovému profilu.</a:t>
            </a:r>
          </a:p>
          <a:p>
            <a:pPr lvl="0">
              <a:buSzPts val="1000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Transfer rizika tak přispívá ke stabilnějšímu bankovnímu systému.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4343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0B9119-A21D-43BA-BE93-5C6E022FB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Rizika a omezení přenosu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57C12BA-1582-4457-8D44-BADCA22EA430}"/>
              </a:ext>
            </a:extLst>
          </p:cNvPr>
          <p:cNvSpPr/>
          <p:nvPr/>
        </p:nvSpPr>
        <p:spPr>
          <a:xfrm>
            <a:off x="467544" y="1014721"/>
            <a:ext cx="7560840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Právní a smluvní složitost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(zejména u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sekuritizace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CDS).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Informační asymetrie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mezi bankou a investory.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Reputační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při nesplacení úvěrů.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Nadměrná závislost na externím trhu.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Etické otázky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přenesení odpovědnosti za špatné úvěry na jiné subjekty.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Proto je důležité kombinovat externí a interní nástroje řízení rizik.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0493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C4369A-C38F-4F36-BDB7-8CCA4B288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208912" cy="507703"/>
          </a:xfrm>
        </p:spPr>
        <p:txBody>
          <a:bodyPr/>
          <a:lstStyle/>
          <a:p>
            <a:r>
              <a:rPr lang="cs-CZ" dirty="0"/>
              <a:t>Alternativní nástroje řízení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F4B5B89-7A56-4DFE-B869-780B42479071}"/>
              </a:ext>
            </a:extLst>
          </p:cNvPr>
          <p:cNvSpPr/>
          <p:nvPr/>
        </p:nvSpPr>
        <p:spPr>
          <a:xfrm>
            <a:off x="611560" y="1137126"/>
            <a:ext cx="7848872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Vedle klasických metod banky využívají: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Kreditní fondy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sdílení rizika mezi více investory.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Tržní zajištění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hedging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pomocí úrokových a měnových derivátů.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Crowdlending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platformy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decentralizovaný přenos rizika mezi jednotlivé investory.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AI modely pro predikci defaultu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moderní nástroj pro interní řízení rizika.</a:t>
            </a:r>
          </a:p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Tyto trendy mění podobu risk managementu v bankovnictví.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676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56AA3F-AE85-E795-439B-A4BD7DF38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absolvování</a:t>
            </a:r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0C40A447-4A1C-8712-D3E3-C5941DA3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858" y="1535340"/>
            <a:ext cx="6744284" cy="207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5160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6ADB89-4911-40D2-BD7D-73D08BF5C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9433048" cy="507703"/>
          </a:xfrm>
        </p:spPr>
        <p:txBody>
          <a:bodyPr/>
          <a:lstStyle/>
          <a:p>
            <a:r>
              <a:rPr lang="cs-CZ" dirty="0"/>
              <a:t>Příklad z praxe: AI v řízení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E2E9A32-D8CB-4CB2-A2C5-B531DA6AEF98}"/>
              </a:ext>
            </a:extLst>
          </p:cNvPr>
          <p:cNvSpPr/>
          <p:nvPr/>
        </p:nvSpPr>
        <p:spPr>
          <a:xfrm>
            <a:off x="539552" y="1014721"/>
            <a:ext cx="7920880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Moderní banky (např. ING, KB,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Santander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využívají umělou inteligenci: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sledování kreditních rizik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 reálném čase,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predikci nesplácení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na základě transakčních dat,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identifikaci anomálií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zlepšení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scoringu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klientů.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Výsledek: přesnější predikce selhání a lepší alokace kapitálu.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6984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697A6-5FF0-4359-AA68-BC39F0894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kapitoly 3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C8B9C14-C064-48F3-9F27-DE66869360AF}"/>
              </a:ext>
            </a:extLst>
          </p:cNvPr>
          <p:cNvSpPr/>
          <p:nvPr/>
        </p:nvSpPr>
        <p:spPr>
          <a:xfrm>
            <a:off x="251520" y="1140589"/>
            <a:ext cx="77768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Transfer úvěrového rizika představuje klíčový nástroj řízení rizik.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Umožňuje bance stabilizovat výnosy a omezit ztráty.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Hlavní formy: </a:t>
            </a:r>
            <a:r>
              <a:rPr lang="cs-CZ" sz="2000" b="1" dirty="0"/>
              <a:t>prodej úvěrů, pojištění, </a:t>
            </a:r>
            <a:r>
              <a:rPr lang="cs-CZ" sz="2000" b="1" dirty="0" err="1"/>
              <a:t>sekuritizace</a:t>
            </a:r>
            <a:r>
              <a:rPr lang="cs-CZ" sz="2000" b="1" dirty="0"/>
              <a:t>, úvěrové deriváty.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Trendy 2023–2025: syntetické a zelené </a:t>
            </a:r>
            <a:r>
              <a:rPr lang="cs-CZ" sz="2000" dirty="0" err="1"/>
              <a:t>sekuritizace</a:t>
            </a:r>
            <a:r>
              <a:rPr lang="cs-CZ" sz="2000" dirty="0"/>
              <a:t>, </a:t>
            </a:r>
            <a:r>
              <a:rPr lang="cs-CZ" sz="2000" dirty="0" err="1"/>
              <a:t>tokenizace</a:t>
            </a:r>
            <a:r>
              <a:rPr lang="cs-CZ" sz="2000" dirty="0"/>
              <a:t>, využití AI.</a:t>
            </a:r>
          </a:p>
          <a:p>
            <a:br>
              <a:rPr lang="cs-CZ" sz="2000" dirty="0"/>
            </a:br>
            <a:r>
              <a:rPr lang="cs-CZ" sz="2000" dirty="0"/>
              <a:t>Úspěšné řízení transferu rizika vyžaduje rovnováhu mezi výnosem, kapitálem a regulací.</a:t>
            </a:r>
          </a:p>
        </p:txBody>
      </p:sp>
    </p:spTree>
    <p:extLst>
      <p:ext uri="{BB962C8B-B14F-4D97-AF65-F5344CB8AC3E}">
        <p14:creationId xmlns:p14="http://schemas.microsoft.com/office/powerpoint/2010/main" val="270479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2ECA0A-EE43-4127-9179-E3678D5E5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1512168"/>
          </a:xfrm>
        </p:spPr>
        <p:txBody>
          <a:bodyPr/>
          <a:lstStyle/>
          <a:p>
            <a:r>
              <a:rPr lang="en-US" b="1" dirty="0"/>
              <a:t>Whiteboard series - How AI and ML are revolutionizing credit risk modeling?</a:t>
            </a:r>
            <a:br>
              <a:rPr lang="en-US" b="1" dirty="0"/>
            </a:b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5C107C3-D21C-49F2-B0CA-3DE35368327D}"/>
              </a:ext>
            </a:extLst>
          </p:cNvPr>
          <p:cNvSpPr/>
          <p:nvPr/>
        </p:nvSpPr>
        <p:spPr>
          <a:xfrm>
            <a:off x="683568" y="2248585"/>
            <a:ext cx="61744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hlinkClick r:id="rId2"/>
              </a:rPr>
              <a:t>https://youtu.be/p9TeYzqaRkg?si=f6lvTUFaPW8TM-OC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21298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C1A95A-D360-48D2-8DAF-07B7975E7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A6DBC29-F896-4231-BA1D-F50DE42C796C}"/>
              </a:ext>
            </a:extLst>
          </p:cNvPr>
          <p:cNvSpPr/>
          <p:nvPr/>
        </p:nvSpPr>
        <p:spPr>
          <a:xfrm>
            <a:off x="611561" y="2387084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/>
              <a:t>Kapitola 4. - Operační a tržní riziko</a:t>
            </a:r>
          </a:p>
        </p:txBody>
      </p:sp>
    </p:spTree>
    <p:extLst>
      <p:ext uri="{BB962C8B-B14F-4D97-AF65-F5344CB8AC3E}">
        <p14:creationId xmlns:p14="http://schemas.microsoft.com/office/powerpoint/2010/main" val="8085201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9B5D0B-34F7-4119-89D5-A68EF0DE3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85D985B-16D7-4C2C-88FE-5842FBFAAE76}"/>
              </a:ext>
            </a:extLst>
          </p:cNvPr>
          <p:cNvSpPr/>
          <p:nvPr/>
        </p:nvSpPr>
        <p:spPr>
          <a:xfrm>
            <a:off x="467544" y="1417588"/>
            <a:ext cx="74888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Tato kapitola se zaměřuje na </a:t>
            </a:r>
            <a:r>
              <a:rPr lang="cs-CZ" sz="2000" b="1" dirty="0"/>
              <a:t>operační a tržní riziko</a:t>
            </a:r>
            <a:r>
              <a:rPr lang="cs-CZ" sz="2000" dirty="0"/>
              <a:t>, která patří mezi nejčastější hrozby stability bank.</a:t>
            </a:r>
          </a:p>
          <a:p>
            <a:br>
              <a:rPr lang="cs-CZ" sz="2000" dirty="0"/>
            </a:br>
            <a:r>
              <a:rPr lang="cs-CZ" sz="2000" dirty="0"/>
              <a:t>Zatímco operační riziko souvisí s vnitřními procesy a lidskými chybami, tržní riziko vzniká vlivem změn tržních podmínek.</a:t>
            </a:r>
          </a:p>
          <a:p>
            <a:br>
              <a:rPr lang="cs-CZ" sz="2000" dirty="0"/>
            </a:br>
            <a:r>
              <a:rPr lang="cs-CZ" sz="2000" dirty="0"/>
              <a:t>Obě rizika vyžadují systematické sledování, měření a regulaci podle standardů </a:t>
            </a:r>
            <a:r>
              <a:rPr lang="cs-CZ" sz="2000" b="1" dirty="0" err="1"/>
              <a:t>Basel</a:t>
            </a:r>
            <a:r>
              <a:rPr lang="cs-CZ" sz="2000" b="1" dirty="0"/>
              <a:t> III/IV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9506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9DF29C-2343-4C0B-9134-31C87A773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cs-CZ" dirty="0"/>
              <a:t>Operační riziko: základní charakteristika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B89E6FE-C9D7-4421-8B89-32D897D61A09}"/>
              </a:ext>
            </a:extLst>
          </p:cNvPr>
          <p:cNvSpPr/>
          <p:nvPr/>
        </p:nvSpPr>
        <p:spPr>
          <a:xfrm>
            <a:off x="449288" y="1140589"/>
            <a:ext cx="81551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Operační riziko</a:t>
            </a:r>
            <a:r>
              <a:rPr lang="cs-CZ" sz="2000" dirty="0"/>
              <a:t> představuje riziko ztráty vyplývající z nedostatků v procesech, selhání systémů, chyb zaměstnanců nebo vnějších událostí.</a:t>
            </a:r>
            <a:br>
              <a:rPr lang="cs-CZ" sz="2000" dirty="0"/>
            </a:br>
            <a:r>
              <a:rPr lang="cs-CZ" sz="2000" dirty="0"/>
              <a:t>Typickým příkladem jsou </a:t>
            </a:r>
            <a:r>
              <a:rPr lang="cs-CZ" sz="2000" b="1" dirty="0"/>
              <a:t>technické závady, podvody, kybernetické útoky</a:t>
            </a:r>
            <a:r>
              <a:rPr lang="cs-CZ" sz="2000" dirty="0"/>
              <a:t> či </a:t>
            </a:r>
            <a:r>
              <a:rPr lang="cs-CZ" sz="2000" b="1" dirty="0"/>
              <a:t>přerušení provozu</a:t>
            </a:r>
            <a:r>
              <a:rPr lang="cs-CZ" sz="2000" dirty="0"/>
              <a:t>.</a:t>
            </a:r>
            <a:br>
              <a:rPr lang="cs-CZ" sz="2000" dirty="0"/>
            </a:br>
            <a:r>
              <a:rPr lang="cs-CZ" sz="2000" dirty="0"/>
              <a:t>Operační riziko je přítomné ve všech činnostech banky a nelze je zcela eliminovat – cílem je minimalizovat jeho dopad.</a:t>
            </a:r>
          </a:p>
        </p:txBody>
      </p:sp>
    </p:spTree>
    <p:extLst>
      <p:ext uri="{BB962C8B-B14F-4D97-AF65-F5344CB8AC3E}">
        <p14:creationId xmlns:p14="http://schemas.microsoft.com/office/powerpoint/2010/main" val="27073798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019ED4-3CAD-419A-ADD9-6D73131D5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operačního rizika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2D62BFF-C5C2-4E10-B888-2C8DFE52FAC4}"/>
              </a:ext>
            </a:extLst>
          </p:cNvPr>
          <p:cNvSpPr/>
          <p:nvPr/>
        </p:nvSpPr>
        <p:spPr>
          <a:xfrm>
            <a:off x="395536" y="725091"/>
            <a:ext cx="79208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Hlavní složky operačního rizika:</a:t>
            </a:r>
          </a:p>
          <a:p>
            <a:r>
              <a:rPr lang="cs-CZ" sz="2000" dirty="0"/>
              <a:t>1.	Lidský faktor – chyby, nedbalost, neetické chování.</a:t>
            </a:r>
          </a:p>
          <a:p>
            <a:r>
              <a:rPr lang="cs-CZ" sz="2000" dirty="0"/>
              <a:t>2.	Technologická rizika – výpadky systémů, ztráta dat, kybernetické 	útoky.</a:t>
            </a:r>
          </a:p>
          <a:p>
            <a:r>
              <a:rPr lang="cs-CZ" sz="2000" dirty="0"/>
              <a:t>3.	Procesní rizika – neefektivní interní kontrola, chybné schvalování.</a:t>
            </a:r>
          </a:p>
          <a:p>
            <a:pPr marL="457200" indent="-457200">
              <a:buAutoNum type="arabicPeriod" startAt="4"/>
            </a:pPr>
            <a:r>
              <a:rPr lang="cs-CZ" sz="2000" dirty="0"/>
              <a:t>       Externí události – přírodní katastrofy, pandemie, geopolitické 	vlivy.</a:t>
            </a:r>
          </a:p>
          <a:p>
            <a:endParaRPr lang="cs-CZ" sz="2000" dirty="0"/>
          </a:p>
          <a:p>
            <a:r>
              <a:rPr lang="cs-CZ" sz="2000" dirty="0"/>
              <a:t>V současnosti roste význam kybernetické bezpečnosti jako klíčové složky operačního rizika.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522993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E9C8AD-E436-4F54-A791-90122A589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Měření operačního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38EA2B1-B7B0-4309-84C3-97E4FAABF1F2}"/>
              </a:ext>
            </a:extLst>
          </p:cNvPr>
          <p:cNvSpPr/>
          <p:nvPr/>
        </p:nvSpPr>
        <p:spPr>
          <a:xfrm>
            <a:off x="611560" y="876222"/>
            <a:ext cx="7992888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Banky používají tři přístupy dle pravidel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BIA (Basic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Indicator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Approach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riziko se měří jako procento hrubého výnosu banky.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Standardized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Approach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používá se vážení podle typu činností.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AMA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Advanced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Measurement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Approach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sofistikovaný model, využívající interní data o ztrátách.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 roku 2023 se klade důraz na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standardizovaný přístup SA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který je povinný pro většinu evropských bank.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2374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3D5FED-FD59-4445-A703-8C11314D7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Regulace a kapitál na krytí operačního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2EEB046-8E5A-440F-AD9C-A6B15D7144F9}"/>
              </a:ext>
            </a:extLst>
          </p:cNvPr>
          <p:cNvSpPr/>
          <p:nvPr/>
        </p:nvSpPr>
        <p:spPr>
          <a:xfrm>
            <a:off x="539552" y="1346703"/>
            <a:ext cx="7272808" cy="2917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Každá banka musí držet kapitál pro pokrytí potenciálních ztrát z operačního rizika.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Podle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Basel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tento kapitál určuje na základě výše provozních výnosů a rizikového profilu banky.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je zajistit, aby i při nečekaných událostech byla zachována stabilita a schopnost plnit závazky vůči klientům.</a:t>
            </a:r>
          </a:p>
        </p:txBody>
      </p:sp>
    </p:spTree>
    <p:extLst>
      <p:ext uri="{BB962C8B-B14F-4D97-AF65-F5344CB8AC3E}">
        <p14:creationId xmlns:p14="http://schemas.microsoft.com/office/powerpoint/2010/main" val="7248045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3F3E57-545C-41CC-89D0-70FDE29E5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operačních selhání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5153565-E380-48C0-913D-BD515348E468}"/>
              </a:ext>
            </a:extLst>
          </p:cNvPr>
          <p:cNvSpPr/>
          <p:nvPr/>
        </p:nvSpPr>
        <p:spPr>
          <a:xfrm>
            <a:off x="467544" y="915566"/>
            <a:ext cx="7920880" cy="3225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Kybernetické útoky (např.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ransomware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ztráty v milionech eur.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Zneužití dat klientů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pokuty od regulátorů a poškození reputace.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Selhání vnitřní kontroly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případy podvodů uvnitř bank.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·"/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Technologické výpadky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přerušení provozu platebních systémů.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těchto událostí se banky učí – zavedly krizové plány, záložní systémy a testování odolnosti (tzv.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resilience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272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2E583-9591-C4C0-54FD-2267C60D2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Průběžný test 1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4ACE8E3-293D-BC86-B363-DE6596CB354E}"/>
              </a:ext>
            </a:extLst>
          </p:cNvPr>
          <p:cNvSpPr txBox="1"/>
          <p:nvPr/>
        </p:nvSpPr>
        <p:spPr>
          <a:xfrm>
            <a:off x="2286000" y="1278600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15 bodů </a:t>
            </a:r>
          </a:p>
          <a:p>
            <a:r>
              <a:rPr lang="cs-CZ" dirty="0"/>
              <a:t>• termín: </a:t>
            </a:r>
          </a:p>
          <a:p>
            <a:r>
              <a:rPr lang="cs-CZ" dirty="0"/>
              <a:t>• na semináři </a:t>
            </a:r>
          </a:p>
          <a:p>
            <a:r>
              <a:rPr lang="cs-CZ" dirty="0"/>
              <a:t>• struktura: </a:t>
            </a:r>
          </a:p>
          <a:p>
            <a:r>
              <a:rPr lang="cs-CZ" dirty="0"/>
              <a:t>• příklady z probraných témat (viz prezentace a podkladové soubory) </a:t>
            </a:r>
          </a:p>
          <a:p>
            <a:r>
              <a:rPr lang="cs-CZ" dirty="0"/>
              <a:t>• k dispozici budou vybrané vzorce</a:t>
            </a:r>
          </a:p>
        </p:txBody>
      </p:sp>
    </p:spTree>
    <p:extLst>
      <p:ext uri="{BB962C8B-B14F-4D97-AF65-F5344CB8AC3E}">
        <p14:creationId xmlns:p14="http://schemas.microsoft.com/office/powerpoint/2010/main" val="434832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F5D8CA-FE22-4B13-9221-75C5FD578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Tržní riziko: vymezení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8196402-62AB-410D-82E9-4513F2B7965B}"/>
              </a:ext>
            </a:extLst>
          </p:cNvPr>
          <p:cNvSpPr/>
          <p:nvPr/>
        </p:nvSpPr>
        <p:spPr>
          <a:xfrm>
            <a:off x="683568" y="1556088"/>
            <a:ext cx="76328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Tržní riziko</a:t>
            </a:r>
            <a:r>
              <a:rPr lang="cs-CZ" sz="2000" dirty="0"/>
              <a:t> znamená riziko ztráty z pohybu tržních cen, zejména úrokových sazeb, měnových kurzů, akcií a komodit.</a:t>
            </a:r>
            <a:br>
              <a:rPr lang="cs-CZ" sz="2000" dirty="0"/>
            </a:br>
            <a:r>
              <a:rPr lang="cs-CZ" sz="2000" dirty="0"/>
              <a:t>Ovlivňuje hodnotu obchodního portfolia i čistý úrokový výnos.</a:t>
            </a:r>
            <a:br>
              <a:rPr lang="cs-CZ" sz="2000" dirty="0"/>
            </a:br>
            <a:r>
              <a:rPr lang="cs-CZ" sz="2000" dirty="0"/>
              <a:t>Cílem banky je udržet přiměřenou rovnováhu mezi očekávaným výnosem a možnou ztrátou.</a:t>
            </a:r>
          </a:p>
        </p:txBody>
      </p:sp>
    </p:spTree>
    <p:extLst>
      <p:ext uri="{BB962C8B-B14F-4D97-AF65-F5344CB8AC3E}">
        <p14:creationId xmlns:p14="http://schemas.microsoft.com/office/powerpoint/2010/main" val="7081616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04C66D-7F37-4EA0-86CE-69B2DCDE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0BCA54D-C2C5-4A7A-99C9-0A668080CB30}"/>
              </a:ext>
            </a:extLst>
          </p:cNvPr>
          <p:cNvSpPr/>
          <p:nvPr/>
        </p:nvSpPr>
        <p:spPr>
          <a:xfrm>
            <a:off x="467544" y="1203598"/>
            <a:ext cx="7776864" cy="345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Úrokové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změny úrokových sazeb ovlivňují výnosy a hodnotu aktiv.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Měnové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ztráty z nepříznivého pohybu kurzů.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Akciové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pokles cen akcií nebo indexů.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Komoditní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výkyvy cen ropy, kovů nebo zemědělských produktů.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tato rizika aktivně sledují a zajišťují pomocí derivátů a limitních politik.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9973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A10F1E-9474-4F4A-8892-911C325BF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Měření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560E2FC-F5DB-45DF-9E25-2A704EC3F315}"/>
              </a:ext>
            </a:extLst>
          </p:cNvPr>
          <p:cNvSpPr/>
          <p:nvPr/>
        </p:nvSpPr>
        <p:spPr>
          <a:xfrm>
            <a:off x="251520" y="737723"/>
            <a:ext cx="8064896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Nejpoužívanější metody: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Value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určuje maximální očekávanou ztrátu při určité pravděpodobnosti.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Stress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testing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hodnotí dopady extrémních tržních výkyvů.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Gap analýza: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sleduje nesoulad mezi splatností aktiv a pasiv.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Duration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Convexity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měří citlivost portfolia na změnu úrokových sazeb.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Tyto nástroje pomáhají odhadnout, kolik kapitálu je nutné pro krytí rizika držet.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1127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6AD499-C68E-4420-8CB7-6059094FC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Nové trendy v řízení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9AC4A79-05A4-4B34-AABD-6D9C52E97B96}"/>
              </a:ext>
            </a:extLst>
          </p:cNvPr>
          <p:cNvSpPr/>
          <p:nvPr/>
        </p:nvSpPr>
        <p:spPr>
          <a:xfrm>
            <a:off x="611560" y="1002090"/>
            <a:ext cx="74888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Aktuální vývoj v letech 2023–2025 přináší: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Dynamické modelování rizik pomocí AI</a:t>
            </a:r>
            <a:r>
              <a:rPr lang="cs-CZ" sz="2000" dirty="0"/>
              <a:t> a strojového učení.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Scénáře klimatických rizik</a:t>
            </a:r>
            <a:r>
              <a:rPr lang="cs-CZ" sz="2000" dirty="0"/>
              <a:t> – dopad ESG faktorů na ceny aktiv.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Reálné časové monitorování expozic</a:t>
            </a:r>
            <a:r>
              <a:rPr lang="cs-CZ" sz="2000" dirty="0"/>
              <a:t> (</a:t>
            </a:r>
            <a:r>
              <a:rPr lang="cs-CZ" sz="2000" dirty="0" err="1"/>
              <a:t>real-time</a:t>
            </a:r>
            <a:r>
              <a:rPr lang="cs-CZ" sz="2000" dirty="0"/>
              <a:t> risk </a:t>
            </a:r>
            <a:r>
              <a:rPr lang="cs-CZ" sz="2000" dirty="0" err="1"/>
              <a:t>dashboards</a:t>
            </a:r>
            <a:r>
              <a:rPr lang="cs-CZ" sz="2000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Integraci dat z různých trhů</a:t>
            </a:r>
            <a:r>
              <a:rPr lang="cs-CZ" sz="2000" dirty="0"/>
              <a:t> pro komplexní řízení rizik.</a:t>
            </a:r>
            <a:br>
              <a:rPr lang="cs-CZ" sz="2000" dirty="0"/>
            </a:br>
            <a:endParaRPr lang="cs-CZ" sz="2000" dirty="0"/>
          </a:p>
          <a:p>
            <a:r>
              <a:rPr lang="cs-CZ" sz="2000" dirty="0"/>
              <a:t>Digitalizace tak mění způsob, jakým banky identifikují a kontrolují tržní rizika.</a:t>
            </a:r>
          </a:p>
        </p:txBody>
      </p:sp>
    </p:spTree>
    <p:extLst>
      <p:ext uri="{BB962C8B-B14F-4D97-AF65-F5344CB8AC3E}">
        <p14:creationId xmlns:p14="http://schemas.microsoft.com/office/powerpoint/2010/main" val="25305298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85017B-3B11-4123-8FC9-F16715C2E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/>
              <a:t>Interpretace Value at Risk (VaR)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928C7ED-F63C-4262-B0FE-984103FFB828}"/>
              </a:ext>
            </a:extLst>
          </p:cNvPr>
          <p:cNvSpPr/>
          <p:nvPr/>
        </p:nvSpPr>
        <p:spPr>
          <a:xfrm>
            <a:off x="683568" y="1346703"/>
            <a:ext cx="7488832" cy="248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Risk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vyjadřuje nejvyšší možnou ztrátu, kterou banka očekává s danou pravděpodobností během určitého období.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Příklad: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(99 %, 10 mil. Kč) = 0,8 mil. Kč → s 99% pravděpodobností banka nepřijde o více než 0,8 mil. Kč za den.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základním ukazatelem pro výpočet kapitálových požadavků a limitů expozic.</a:t>
            </a:r>
          </a:p>
        </p:txBody>
      </p:sp>
    </p:spTree>
    <p:extLst>
      <p:ext uri="{BB962C8B-B14F-4D97-AF65-F5344CB8AC3E}">
        <p14:creationId xmlns:p14="http://schemas.microsoft.com/office/powerpoint/2010/main" val="31703792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BFB6A4-09D0-490A-9B1F-2BF66DCC7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Omezení metody </a:t>
            </a:r>
            <a:r>
              <a:rPr lang="cs-CZ" dirty="0" err="1"/>
              <a:t>VaR</a:t>
            </a: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1E826B0-F5A4-46A8-A86F-C1ABE6DBCBE5}"/>
              </a:ext>
            </a:extLst>
          </p:cNvPr>
          <p:cNvSpPr/>
          <p:nvPr/>
        </p:nvSpPr>
        <p:spPr>
          <a:xfrm>
            <a:off x="251520" y="1059582"/>
            <a:ext cx="7704856" cy="3125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Nepočítá s extrémními výkyvy (tržní krize).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Vyžaduje spolehlivá historická data.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·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Není vhodný pro nelineární instrumenty (opce).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 je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vždy doplněn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stresovým testováním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zpětnou verifikací (</a:t>
            </a:r>
            <a:r>
              <a:rPr lang="cs-CZ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backtesting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 roku 2024 regulace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IV požaduje i ukazatel </a:t>
            </a:r>
            <a:r>
              <a:rPr lang="cs-CZ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Expected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Shortfall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(ES)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zachycuje ztráty nad hranicí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2158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2DD71F-65C5-449A-8AA5-E9F7A6CBA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Stress </a:t>
            </a:r>
            <a:r>
              <a:rPr lang="cs-CZ" dirty="0" err="1"/>
              <a:t>testing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E16DD44-45A8-4BD9-8D4A-D32A1F03EA9F}"/>
              </a:ext>
            </a:extLst>
          </p:cNvPr>
          <p:cNvSpPr/>
          <p:nvPr/>
        </p:nvSpPr>
        <p:spPr>
          <a:xfrm>
            <a:off x="251520" y="876222"/>
            <a:ext cx="7848872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Stresové testy ukazují, jak banka reaguje na mimořádné situace: prudký pokles akcií, devalvaci měny, růst sazeb apod.</a:t>
            </a:r>
          </a:p>
          <a:p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Scénáře mohou být: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historické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(krize 2008, pandemie 2020),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hypotetické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(např. default velkého dlužníka),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kombinované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(růst sazeb + pokles likvidity).</a:t>
            </a:r>
          </a:p>
          <a:p>
            <a:pPr lvl="0">
              <a:buSzPts val="1000"/>
              <a:tabLst>
                <a:tab pos="457200" algn="l"/>
              </a:tabLst>
            </a:pP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Výsledky slouží ČNB i EBA pro testy odolnosti bank.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8983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D6A7E1-498C-428C-AF5C-24A4D2602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80720" cy="507703"/>
          </a:xfrm>
        </p:spPr>
        <p:txBody>
          <a:bodyPr/>
          <a:lstStyle/>
          <a:p>
            <a:r>
              <a:rPr lang="cs-CZ" dirty="0"/>
              <a:t>Gap analýza a řízení úrokového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665856F-8668-43E4-8EFD-FC77B86DB85D}"/>
              </a:ext>
            </a:extLst>
          </p:cNvPr>
          <p:cNvSpPr/>
          <p:nvPr/>
        </p:nvSpPr>
        <p:spPr>
          <a:xfrm>
            <a:off x="611560" y="1140589"/>
            <a:ext cx="71287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Gap analýza</a:t>
            </a:r>
            <a:r>
              <a:rPr lang="cs-CZ" sz="2000" dirty="0"/>
              <a:t> porovnává splatnost aktiv a pasiv.</a:t>
            </a:r>
          </a:p>
          <a:p>
            <a:br>
              <a:rPr lang="cs-CZ" sz="2000" dirty="0"/>
            </a:br>
            <a:r>
              <a:rPr lang="cs-CZ" sz="2000" dirty="0"/>
              <a:t>Cílem je určit citlivost banky na změnu úrokových sazeb.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Kladný gap</a:t>
            </a:r>
            <a:r>
              <a:rPr lang="cs-CZ" sz="2000" dirty="0"/>
              <a:t> → výnosy rostou při zvyšování sazeb.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Záporný gap</a:t>
            </a:r>
            <a:r>
              <a:rPr lang="cs-CZ" sz="2000" dirty="0"/>
              <a:t> → zisky klesají.</a:t>
            </a:r>
            <a:br>
              <a:rPr lang="cs-CZ" sz="2000" dirty="0"/>
            </a:br>
            <a:endParaRPr lang="cs-CZ" sz="2000" dirty="0"/>
          </a:p>
          <a:p>
            <a:r>
              <a:rPr lang="cs-CZ" sz="2000" dirty="0"/>
              <a:t>Banky doporučují udržovat </a:t>
            </a:r>
            <a:r>
              <a:rPr lang="cs-CZ" sz="2000" b="1" dirty="0"/>
              <a:t>vyvážený gap</a:t>
            </a:r>
            <a:r>
              <a:rPr lang="cs-CZ" sz="2000" dirty="0"/>
              <a:t> pro stabilní marži.</a:t>
            </a:r>
            <a:br>
              <a:rPr lang="cs-CZ" sz="2000" dirty="0"/>
            </a:br>
            <a:r>
              <a:rPr lang="cs-CZ" sz="2000" dirty="0"/>
              <a:t>K upřesnění vlivu sazeb se používají ukazatele </a:t>
            </a:r>
            <a:r>
              <a:rPr lang="cs-CZ" sz="2000" b="1" dirty="0" err="1"/>
              <a:t>duration</a:t>
            </a:r>
            <a:r>
              <a:rPr lang="cs-CZ" sz="2000" dirty="0"/>
              <a:t> a </a:t>
            </a:r>
            <a:r>
              <a:rPr lang="cs-CZ" sz="2000" b="1" dirty="0" err="1"/>
              <a:t>convexity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25895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19AC9C-7443-4865-80BB-4835C92B0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Duration</a:t>
            </a:r>
            <a:r>
              <a:rPr lang="cs-CZ" dirty="0"/>
              <a:t> a </a:t>
            </a:r>
            <a:r>
              <a:rPr lang="cs-CZ" dirty="0" err="1"/>
              <a:t>Convexity</a:t>
            </a:r>
            <a:r>
              <a:rPr lang="cs-CZ" dirty="0"/>
              <a:t> v praxi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3C740F0-7244-4B30-A0B6-B58C0E677E11}"/>
              </a:ext>
            </a:extLst>
          </p:cNvPr>
          <p:cNvSpPr/>
          <p:nvPr/>
        </p:nvSpPr>
        <p:spPr>
          <a:xfrm>
            <a:off x="395536" y="1203597"/>
            <a:ext cx="8424936" cy="1825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vyjadřuje průměrnou dobu splacení dluhopisu a jeho citlivost na změnu sazeb.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Např.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 → pokles úroků o 1 % zvýší cenu o 5 %.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Convexity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zohledňuje nelinearitu vztahu mezi cenou a sazbami.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Tyto nástroje bankám pomáhají optimalizovat portfolia a plánovat zajištění.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6928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63CFB5-15DA-421F-92AA-2E99F1A3B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/>
              <a:t>Regulace tržního rizika (</a:t>
            </a:r>
            <a:r>
              <a:rPr lang="cs-CZ" dirty="0" err="1"/>
              <a:t>Basel</a:t>
            </a:r>
            <a:r>
              <a:rPr lang="cs-CZ" dirty="0"/>
              <a:t> III a IV)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38EB6CB-951D-4E9D-BDE6-F5ACA637C445}"/>
              </a:ext>
            </a:extLst>
          </p:cNvPr>
          <p:cNvSpPr/>
          <p:nvPr/>
        </p:nvSpPr>
        <p:spPr>
          <a:xfrm>
            <a:off x="611560" y="987574"/>
            <a:ext cx="7488832" cy="2915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III/IV musí banky držet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kapitál pro krytí tržního rizika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obchodním portfoliu.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Nově se uplatňuje tzv.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FRTB –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Trading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který zpřesňuje metody měření a zvyšuje požadavky na data.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je zabránit přesunům aktiv mezi portfolii a omezit arbitrážní praktiky.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731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AABB18-E32B-7A8B-D79B-132799BBF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Průběžný test 2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DBAEC6F-588D-1D77-AF82-448FB6E1185B}"/>
              </a:ext>
            </a:extLst>
          </p:cNvPr>
          <p:cNvSpPr txBox="1"/>
          <p:nvPr/>
        </p:nvSpPr>
        <p:spPr>
          <a:xfrm>
            <a:off x="2286000" y="1555599"/>
            <a:ext cx="457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15 bodů</a:t>
            </a:r>
          </a:p>
          <a:p>
            <a:endParaRPr lang="cs-CZ" dirty="0"/>
          </a:p>
          <a:p>
            <a:r>
              <a:rPr lang="cs-CZ" dirty="0"/>
              <a:t>• termín:</a:t>
            </a:r>
          </a:p>
          <a:p>
            <a:r>
              <a:rPr lang="cs-CZ" dirty="0"/>
              <a:t>• na semináři</a:t>
            </a:r>
          </a:p>
          <a:p>
            <a:r>
              <a:rPr lang="cs-CZ" dirty="0"/>
              <a:t>• struktura:</a:t>
            </a:r>
          </a:p>
          <a:p>
            <a:r>
              <a:rPr lang="cs-CZ" dirty="0"/>
              <a:t>• příklady z probraných témat (viz</a:t>
            </a:r>
          </a:p>
          <a:p>
            <a:r>
              <a:rPr lang="cs-CZ" dirty="0"/>
              <a:t>prezentace a podkladové soubory)</a:t>
            </a:r>
          </a:p>
          <a:p>
            <a:r>
              <a:rPr lang="cs-CZ" dirty="0"/>
              <a:t>• k dispozici budou vybrané vzorce</a:t>
            </a:r>
          </a:p>
        </p:txBody>
      </p:sp>
    </p:spTree>
    <p:extLst>
      <p:ext uri="{BB962C8B-B14F-4D97-AF65-F5344CB8AC3E}">
        <p14:creationId xmlns:p14="http://schemas.microsoft.com/office/powerpoint/2010/main" val="252707940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A3F066-EB75-4125-B3B8-ACB9BADCF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568952" cy="507703"/>
          </a:xfrm>
        </p:spPr>
        <p:txBody>
          <a:bodyPr/>
          <a:lstStyle/>
          <a:p>
            <a:r>
              <a:rPr lang="cs-CZ" dirty="0"/>
              <a:t>Příklad z praxe: řízení tržního rizika v ČR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1D92F58-B2CE-4098-AB32-C8BF135E8498}"/>
              </a:ext>
            </a:extLst>
          </p:cNvPr>
          <p:cNvSpPr/>
          <p:nvPr/>
        </p:nvSpPr>
        <p:spPr>
          <a:xfrm>
            <a:off x="539552" y="1417588"/>
            <a:ext cx="8280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České banky mají konzervativní přístup – většina tržního rizika plyne z úrokových pozic.</a:t>
            </a:r>
            <a:br>
              <a:rPr lang="cs-CZ" sz="2000" dirty="0"/>
            </a:br>
            <a:r>
              <a:rPr lang="cs-CZ" sz="2000" dirty="0"/>
              <a:t>ČNB provádí každoročně </a:t>
            </a:r>
            <a:r>
              <a:rPr lang="cs-CZ" sz="2000" b="1" dirty="0"/>
              <a:t>makro-stresové testy</a:t>
            </a:r>
            <a:r>
              <a:rPr lang="cs-CZ" sz="2000" dirty="0"/>
              <a:t>, které ověřují odolnost sektoru.</a:t>
            </a:r>
            <a:br>
              <a:rPr lang="cs-CZ" sz="2000" dirty="0"/>
            </a:br>
            <a:r>
              <a:rPr lang="cs-CZ" sz="2000" dirty="0"/>
              <a:t>Výsledky 2024: český bankovní sektor zůstává stabilní i při poklesu HDP o 4 %.</a:t>
            </a:r>
            <a:br>
              <a:rPr lang="cs-CZ" sz="2000" dirty="0"/>
            </a:br>
            <a:r>
              <a:rPr lang="cs-CZ" sz="2000" dirty="0"/>
              <a:t>Největší riziko představují kybernetické a ESG scénáře.</a:t>
            </a:r>
          </a:p>
        </p:txBody>
      </p:sp>
    </p:spTree>
    <p:extLst>
      <p:ext uri="{BB962C8B-B14F-4D97-AF65-F5344CB8AC3E}">
        <p14:creationId xmlns:p14="http://schemas.microsoft.com/office/powerpoint/2010/main" val="62556548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FFD791-C510-4156-9D3E-877EFCE9D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dirty="0"/>
              <a:t>Propojení operačního a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037CD15-846F-45F6-B6A7-3DC7D9EED989}"/>
              </a:ext>
            </a:extLst>
          </p:cNvPr>
          <p:cNvSpPr/>
          <p:nvPr/>
        </p:nvSpPr>
        <p:spPr>
          <a:xfrm>
            <a:off x="593304" y="1417588"/>
            <a:ext cx="77951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Operační chyby mohou způsobit tržní ztráty (např. chybně zadané obchody).</a:t>
            </a:r>
          </a:p>
          <a:p>
            <a:br>
              <a:rPr lang="cs-CZ" sz="2000" dirty="0"/>
            </a:br>
            <a:r>
              <a:rPr lang="cs-CZ" sz="2000" dirty="0"/>
              <a:t>Naopak tržní šoky mohou zvýšit provozní tlak a chybovost zaměstnanců.</a:t>
            </a:r>
            <a:br>
              <a:rPr lang="cs-CZ" sz="2000" dirty="0"/>
            </a:br>
            <a:r>
              <a:rPr lang="cs-CZ" sz="2000" dirty="0"/>
              <a:t>Banky proto spojují obě oblasti v rámci </a:t>
            </a:r>
            <a:r>
              <a:rPr lang="cs-CZ" sz="2000" b="1" dirty="0" err="1"/>
              <a:t>Enterprise</a:t>
            </a:r>
            <a:r>
              <a:rPr lang="cs-CZ" sz="2000" b="1" dirty="0"/>
              <a:t> Risk Managementu (ERM)</a:t>
            </a:r>
            <a:r>
              <a:rPr lang="cs-CZ" sz="2000" dirty="0"/>
              <a:t>, kde se rizika měří souhrnně a vyhodnocují vzájemné vazby.</a:t>
            </a:r>
          </a:p>
        </p:txBody>
      </p:sp>
    </p:spTree>
    <p:extLst>
      <p:ext uri="{BB962C8B-B14F-4D97-AF65-F5344CB8AC3E}">
        <p14:creationId xmlns:p14="http://schemas.microsoft.com/office/powerpoint/2010/main" val="7596801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38BC23-D656-439B-BF3D-B91DF020B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kapitoly 4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C5C7CBC-0DB2-4355-B5EB-C0A6D30060CE}"/>
              </a:ext>
            </a:extLst>
          </p:cNvPr>
          <p:cNvSpPr/>
          <p:nvPr/>
        </p:nvSpPr>
        <p:spPr>
          <a:xfrm>
            <a:off x="539552" y="994075"/>
            <a:ext cx="7488832" cy="2462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Operační riziko → vnitřní selhání, technologie, lidé.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Tržní riziko → změny sazeb, kurzů, cen.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Klíčové nástroje: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stress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gap analýza,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convexity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Regulace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III/IV posiluje transparentnost a odolnost.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Nové trendy: AI modely, ESG scénáře,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realtime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monitoring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9822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E49171-3DE5-4A02-A481-515156380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 pro studenty: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1B18756-DCF6-435B-8466-004981CBD997}"/>
              </a:ext>
            </a:extLst>
          </p:cNvPr>
          <p:cNvSpPr/>
          <p:nvPr/>
        </p:nvSpPr>
        <p:spPr>
          <a:xfrm>
            <a:off x="251520" y="1275607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Jaký je hlavní rozdíl mezi 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 a </a:t>
            </a:r>
            <a:r>
              <a:rPr lang="cs-CZ" dirty="0" err="1"/>
              <a:t>Expected</a:t>
            </a:r>
            <a:r>
              <a:rPr lang="cs-CZ" dirty="0"/>
              <a:t> </a:t>
            </a:r>
            <a:r>
              <a:rPr lang="cs-CZ" dirty="0" err="1"/>
              <a:t>Shortfall</a:t>
            </a:r>
            <a:r>
              <a:rPr lang="cs-CZ" dirty="0"/>
              <a:t> a proč je ES považován za přesnější?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63754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FFA669-6CB1-47C2-B388-E8FC7D49E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AD8B988-33B8-4E9A-BB9B-9DFF078137A0}"/>
              </a:ext>
            </a:extLst>
          </p:cNvPr>
          <p:cNvSpPr/>
          <p:nvPr/>
        </p:nvSpPr>
        <p:spPr>
          <a:xfrm>
            <a:off x="251520" y="1140589"/>
            <a:ext cx="8280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Hlavní rozdíl: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 err="1"/>
              <a:t>VaR</a:t>
            </a:r>
            <a:r>
              <a:rPr lang="cs-CZ" sz="2000" dirty="0"/>
              <a:t> udává hranici ztráty pro danou hladinu spolehlivosti – např. „s 99 % pravděpodobností nepřekročíme ztrátu X za den“. </a:t>
            </a:r>
            <a:endParaRPr lang="cs-CZ" sz="2000" dirty="0">
              <a:hlinkClick r:id="rId2"/>
            </a:endParaRPr>
          </a:p>
          <a:p>
            <a:pPr>
              <a:buFont typeface="Arial" panose="020B0604020202020204" pitchFamily="34" charset="0"/>
              <a:buChar char="•"/>
            </a:pPr>
            <a:endParaRPr lang="cs-CZ" sz="2000" dirty="0">
              <a:hlinkClick r:id="rId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ES (někdy též </a:t>
            </a:r>
            <a:r>
              <a:rPr lang="cs-CZ" sz="2000" dirty="0" err="1"/>
              <a:t>CVaR</a:t>
            </a:r>
            <a:r>
              <a:rPr lang="cs-CZ" sz="2000" dirty="0"/>
              <a:t>) udává </a:t>
            </a:r>
            <a:r>
              <a:rPr lang="cs-CZ" sz="2000" b="1" dirty="0"/>
              <a:t>průměrnou ztrátu</a:t>
            </a:r>
            <a:r>
              <a:rPr lang="cs-CZ" sz="2000" dirty="0"/>
              <a:t>, pokud už ta hranice </a:t>
            </a:r>
            <a:r>
              <a:rPr lang="cs-CZ" sz="2000" dirty="0" err="1"/>
              <a:t>VaR</a:t>
            </a:r>
            <a:r>
              <a:rPr lang="cs-CZ" sz="2000" dirty="0"/>
              <a:t> byla překročena – tj. „pokud dojde ke špatnému scénáři, jaká bude průměrná ztráta v té nejhorší části distribučního prostoru“. </a:t>
            </a:r>
          </a:p>
        </p:txBody>
      </p:sp>
    </p:spTree>
    <p:extLst>
      <p:ext uri="{BB962C8B-B14F-4D97-AF65-F5344CB8AC3E}">
        <p14:creationId xmlns:p14="http://schemas.microsoft.com/office/powerpoint/2010/main" val="17875206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D65C84-78F5-4B4C-B5AE-ACC63806F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B6DCBE6-466E-424F-9B7C-47D012C2B5B1}"/>
              </a:ext>
            </a:extLst>
          </p:cNvPr>
          <p:cNvSpPr/>
          <p:nvPr/>
        </p:nvSpPr>
        <p:spPr>
          <a:xfrm>
            <a:off x="539552" y="1131590"/>
            <a:ext cx="79928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Proč je ES považován za přesnější:</a:t>
            </a:r>
            <a:endParaRPr lang="cs-CZ" sz="2000" dirty="0"/>
          </a:p>
          <a:p>
            <a:pPr>
              <a:buFont typeface="+mj-lt"/>
              <a:buAutoNum type="arabicPeriod"/>
            </a:pPr>
            <a:r>
              <a:rPr lang="cs-CZ" sz="2000" dirty="0"/>
              <a:t>ES bere v úvahu </a:t>
            </a:r>
            <a:r>
              <a:rPr lang="cs-CZ" sz="2000" b="1" dirty="0"/>
              <a:t>velikost ztrát v nejhorších případech</a:t>
            </a:r>
            <a:r>
              <a:rPr lang="cs-CZ" sz="2000" dirty="0"/>
              <a:t>, ne jen jejich pravděpodobnost či hranici. </a:t>
            </a:r>
            <a:r>
              <a:rPr lang="cs-CZ" sz="2000" dirty="0" err="1"/>
              <a:t>VaR</a:t>
            </a:r>
            <a:r>
              <a:rPr lang="cs-CZ" sz="2000" dirty="0"/>
              <a:t> končí přesně na kvantilu a dál už „nekouká“.</a:t>
            </a:r>
          </a:p>
          <a:p>
            <a:pPr>
              <a:buFont typeface="+mj-lt"/>
              <a:buAutoNum type="arabicPeriod"/>
            </a:pPr>
            <a:r>
              <a:rPr lang="cs-CZ" sz="2000" dirty="0"/>
              <a:t>ES splňuje lepší matematické vlastnosti v řízení rizika – je tzv. «koherenční» mírou rizika (např. splňuje sub-</a:t>
            </a:r>
            <a:r>
              <a:rPr lang="cs-CZ" sz="2000" dirty="0" err="1"/>
              <a:t>aditivitu</a:t>
            </a:r>
            <a:r>
              <a:rPr lang="cs-CZ" sz="2000" dirty="0"/>
              <a:t>), zatímco </a:t>
            </a:r>
            <a:r>
              <a:rPr lang="cs-CZ" sz="2000" dirty="0" err="1"/>
              <a:t>VaR</a:t>
            </a:r>
            <a:r>
              <a:rPr lang="cs-CZ" sz="2000" dirty="0"/>
              <a:t> ne vždy.</a:t>
            </a:r>
          </a:p>
          <a:p>
            <a:pPr>
              <a:buFont typeface="+mj-lt"/>
              <a:buAutoNum type="arabicPeriod"/>
            </a:pPr>
            <a:r>
              <a:rPr lang="cs-CZ" sz="2000" dirty="0"/>
              <a:t>Ve scénářích s extrémními ztrátami (tlusté chvosty distribuce) </a:t>
            </a:r>
            <a:r>
              <a:rPr lang="cs-CZ" sz="2000" dirty="0" err="1"/>
              <a:t>VaR</a:t>
            </a:r>
            <a:r>
              <a:rPr lang="cs-CZ" sz="2000" dirty="0"/>
              <a:t> může podcenit riziko, protože nebere v úvahu, jak hluboko mohou ztráty jít. ES toto omezení řeší tím, že počítá i ty „konce“ distribuce.</a:t>
            </a:r>
          </a:p>
        </p:txBody>
      </p:sp>
    </p:spTree>
    <p:extLst>
      <p:ext uri="{BB962C8B-B14F-4D97-AF65-F5344CB8AC3E}">
        <p14:creationId xmlns:p14="http://schemas.microsoft.com/office/powerpoint/2010/main" val="108920277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12BFB9-C27D-4DD0-816F-62CB323D8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DD83894-4EF9-42F6-8F2E-D3728E595BF4}"/>
              </a:ext>
            </a:extLst>
          </p:cNvPr>
          <p:cNvSpPr/>
          <p:nvPr/>
        </p:nvSpPr>
        <p:spPr>
          <a:xfrm>
            <a:off x="1403648" y="1863864"/>
            <a:ext cx="58416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dirty="0"/>
              <a:t>Kapitola 5: Riziko likvidity</a:t>
            </a:r>
          </a:p>
        </p:txBody>
      </p:sp>
    </p:spTree>
    <p:extLst>
      <p:ext uri="{BB962C8B-B14F-4D97-AF65-F5344CB8AC3E}">
        <p14:creationId xmlns:p14="http://schemas.microsoft.com/office/powerpoint/2010/main" val="230256989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B4AD0D-6D8E-426D-9466-C6237CD4E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DA0DCDA-E658-4775-B6FE-40756152DF7C}"/>
              </a:ext>
            </a:extLst>
          </p:cNvPr>
          <p:cNvSpPr/>
          <p:nvPr/>
        </p:nvSpPr>
        <p:spPr>
          <a:xfrm>
            <a:off x="611560" y="1417588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Riziko likvidity patří k nejvážnějším rizikům v bankovnictví, protože ovlivňuje schopnost banky </a:t>
            </a:r>
            <a:r>
              <a:rPr lang="cs-CZ" sz="2000" b="1" dirty="0"/>
              <a:t>plnit své závazky včas a v plné výši</a:t>
            </a:r>
            <a:r>
              <a:rPr lang="cs-CZ" sz="2000" dirty="0"/>
              <a:t>.</a:t>
            </a:r>
            <a:br>
              <a:rPr lang="cs-CZ" sz="2000" dirty="0"/>
            </a:br>
            <a:r>
              <a:rPr lang="cs-CZ" sz="2000" dirty="0"/>
              <a:t>I zisková banka se může dostat do problémů, pokud ztratí přístup k likvidním prostředkům.</a:t>
            </a:r>
          </a:p>
          <a:p>
            <a:br>
              <a:rPr lang="cs-CZ" sz="2000" dirty="0"/>
            </a:br>
            <a:r>
              <a:rPr lang="cs-CZ" sz="2000" dirty="0"/>
              <a:t>Cílem řízení likvidity je zachovat </a:t>
            </a:r>
            <a:r>
              <a:rPr lang="cs-CZ" sz="2000" b="1" dirty="0"/>
              <a:t>rovnováhu mezi výnosem, rizikem a schopností rychle reagovat na tržní změny.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74295082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AD844A-09BA-4BC9-9BD7-8FDBC043D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rizika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95C89C2-2FB6-403A-A647-7A286F866E91}"/>
              </a:ext>
            </a:extLst>
          </p:cNvPr>
          <p:cNvSpPr/>
          <p:nvPr/>
        </p:nvSpPr>
        <p:spPr>
          <a:xfrm>
            <a:off x="683568" y="948485"/>
            <a:ext cx="7344816" cy="3450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Rozlišujeme dva základní typy: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Finanční (tržní) riziko likvidity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banka nemůže prodat aktiva bez významné ztráty hodnoty.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Finanční (finančního toků) riziko likvidity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banka nedokáže včas splnit své závazky.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 těmto formám se často přidává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riziko reputační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kdy ztráta důvěry vyvolá odliv vkladů.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26160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09C52-CF76-411C-A4A2-FAD7FC83E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Příčiny vzniku rizika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A8E0AAD-7F2C-44CD-8A2F-B0FB861AA227}"/>
              </a:ext>
            </a:extLst>
          </p:cNvPr>
          <p:cNvSpPr/>
          <p:nvPr/>
        </p:nvSpPr>
        <p:spPr>
          <a:xfrm>
            <a:off x="683568" y="957783"/>
            <a:ext cx="7992888" cy="2895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náhlý pokles vkladů nebo přerušení financování,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nesoulad splatností aktiv a pasiv,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omezený přístup na mezibankovní trh,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tržní šoky či změna měnové politiky,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panika klientů (run na banku).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by měla průběžně testovat svou odolnost vůči těmto situacím.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299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688AC-1F0F-B894-BF72-E41474C9C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Kvízy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C8959D3-A581-2844-384B-5DAC80EC5A06}"/>
              </a:ext>
            </a:extLst>
          </p:cNvPr>
          <p:cNvSpPr txBox="1"/>
          <p:nvPr/>
        </p:nvSpPr>
        <p:spPr>
          <a:xfrm>
            <a:off x="2286000" y="1971097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10 bodů</a:t>
            </a:r>
          </a:p>
          <a:p>
            <a:r>
              <a:rPr lang="cs-CZ" dirty="0"/>
              <a:t>• vyplňování kvízů přes IS</a:t>
            </a:r>
          </a:p>
        </p:txBody>
      </p:sp>
    </p:spTree>
    <p:extLst>
      <p:ext uri="{BB962C8B-B14F-4D97-AF65-F5344CB8AC3E}">
        <p14:creationId xmlns:p14="http://schemas.microsoft.com/office/powerpoint/2010/main" val="30652587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E70EFE-8935-4435-B5D7-39BC30357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Ukazatele řízení likvidity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778C262-5AB8-4F80-87F8-4232506A6EC6}"/>
              </a:ext>
            </a:extLst>
          </p:cNvPr>
          <p:cNvSpPr/>
          <p:nvPr/>
        </p:nvSpPr>
        <p:spPr>
          <a:xfrm>
            <a:off x="539552" y="1014721"/>
            <a:ext cx="7344816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 hodnocení likvidity se používají především: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Poměrové ukazatele likvidity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Liquidity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Ratios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Likvidní gap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rozdíl mezi splatností aktiv a pasiv,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Value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 upravena o riziko likvidity (L-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LCR a NSFR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dle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Tyto ukazatele umožňují sledovat krátkodobou i dlouhodobou stabilitu banky.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922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F5BE45-9A03-4945-B95A-935B666E4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Poměrové ukazatele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06E0330-C415-4431-A761-564B76ACB9BD}"/>
              </a:ext>
            </a:extLst>
          </p:cNvPr>
          <p:cNvSpPr/>
          <p:nvPr/>
        </p:nvSpPr>
        <p:spPr>
          <a:xfrm>
            <a:off x="611560" y="912193"/>
            <a:ext cx="7776864" cy="312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Okamžitá likvidita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(pohotové prostředky / krátkodobé závazky).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Běžná likvidita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(oběžná aktiva / krátkodobé závazky).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·"/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Pohotová likvidita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(pohotové + rychle realizovatelné aktiva / závazky do 1 roku).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sledují vývoj těchto ukazatelů denně i měsíčně, aby předešly napětí v platební schopnosti.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35215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F4336A-02FA-4A82-AE83-521D2F73F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dirty="0"/>
              <a:t>Likvidní gap a řízení časového nesouladu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1D00B82-732A-4B10-B9CA-85CFDD610F25}"/>
              </a:ext>
            </a:extLst>
          </p:cNvPr>
          <p:cNvSpPr/>
          <p:nvPr/>
        </p:nvSpPr>
        <p:spPr>
          <a:xfrm>
            <a:off x="251520" y="1014721"/>
            <a:ext cx="7560840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Likvidní gap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ukazuje rozdíl mezi objemem splatných aktiv a pasiv v daném časovém období.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Kladný gap → banka má více likvidních aktiv, může investovat.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Záporný gap → riziko nedostatku hotovosti.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Řízení gapů pomáhá bance optimalizovat zůstatky v centrální bance a upravovat politiku vkladů a úvěrů.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15247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C1835-91B9-4D21-A1D8-E3D6E192B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LCR – </a:t>
            </a:r>
            <a:r>
              <a:rPr lang="cs-CZ" dirty="0" err="1"/>
              <a:t>Liquidity</a:t>
            </a:r>
            <a:r>
              <a:rPr lang="cs-CZ" dirty="0"/>
              <a:t> </a:t>
            </a:r>
            <a:r>
              <a:rPr lang="cs-CZ" dirty="0" err="1"/>
              <a:t>Coverage</a:t>
            </a:r>
            <a:r>
              <a:rPr lang="cs-CZ" dirty="0"/>
              <a:t> Ratio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F934EE2-1EF6-4758-B8C9-43E5132BACA8}"/>
              </a:ext>
            </a:extLst>
          </p:cNvPr>
          <p:cNvSpPr/>
          <p:nvPr/>
        </p:nvSpPr>
        <p:spPr>
          <a:xfrm>
            <a:off x="683568" y="1198521"/>
            <a:ext cx="7056784" cy="3246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Ukazatel LCR (krátkodobý koeficient likvidity) měří schopnost banky pokrýt 30denní odliv financování.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Vzorec: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LCR = (Vysoce likvidní aktiva / Čistý odliv peněžních toků) × 100 %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Minimální hodnota je 100 %.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je, aby banka přežila měsíc bez nutnosti dodatečného financování.</a:t>
            </a:r>
          </a:p>
        </p:txBody>
      </p:sp>
    </p:spTree>
    <p:extLst>
      <p:ext uri="{BB962C8B-B14F-4D97-AF65-F5344CB8AC3E}">
        <p14:creationId xmlns:p14="http://schemas.microsoft.com/office/powerpoint/2010/main" val="425308504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7C8EE0-2FE3-4E10-9A91-26B487521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NSFR – Net </a:t>
            </a:r>
            <a:r>
              <a:rPr lang="cs-CZ" dirty="0" err="1"/>
              <a:t>Stable</a:t>
            </a:r>
            <a:r>
              <a:rPr lang="cs-CZ" dirty="0"/>
              <a:t> </a:t>
            </a:r>
            <a:r>
              <a:rPr lang="cs-CZ" dirty="0" err="1"/>
              <a:t>Funding</a:t>
            </a:r>
            <a:r>
              <a:rPr lang="cs-CZ" dirty="0"/>
              <a:t> Ratio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90E0EDB-7635-4712-8345-A99314ABE3C4}"/>
              </a:ext>
            </a:extLst>
          </p:cNvPr>
          <p:cNvSpPr/>
          <p:nvPr/>
        </p:nvSpPr>
        <p:spPr>
          <a:xfrm>
            <a:off x="539552" y="1198522"/>
            <a:ext cx="7128792" cy="2917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Ukazatel NSFR měří dlouhodobou stabilitu financování.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NSFR = Dostupné stabilní zdroje / Požadované stabilní zdroje ≥ 100 %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Zohledňuje strukturu vkladů, dluhopisů a kapitálu.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roku 2021 je povinný pro všechny banky v EU – má zabránit nadměrné závislosti na krátkodobém financování.</a:t>
            </a:r>
          </a:p>
        </p:txBody>
      </p:sp>
    </p:spTree>
    <p:extLst>
      <p:ext uri="{BB962C8B-B14F-4D97-AF65-F5344CB8AC3E}">
        <p14:creationId xmlns:p14="http://schemas.microsoft.com/office/powerpoint/2010/main" val="52746426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84D473-638B-40C0-B4BB-F54CA4DAB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Regulace a dohled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392C466-55B4-4519-8D2A-6883A12C6F8A}"/>
              </a:ext>
            </a:extLst>
          </p:cNvPr>
          <p:cNvSpPr/>
          <p:nvPr/>
        </p:nvSpPr>
        <p:spPr>
          <a:xfrm>
            <a:off x="683568" y="1014721"/>
            <a:ext cx="7344816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Řízení rizika likvidity upravuje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 a nařízení EU (575/2013 CRR a CRD V).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Česku dohled vykonává ČNB, která vyžaduje: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pravidelný reporting LCR a NSFR,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interní strategie řízení likvidity,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scénářové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testy („run na vklady“ či „kolaps mezibankovního trhu“).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 roku 2024 ČNB zahrnuje i klimatické a kybernetické stresové scénáře.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51649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0EFE53-BF9A-4354-9BAF-9D26F5F00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Nové trendy v řízení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5676FFA-394B-4E32-ADAE-44E6F1A30AA8}"/>
              </a:ext>
            </a:extLst>
          </p:cNvPr>
          <p:cNvSpPr/>
          <p:nvPr/>
        </p:nvSpPr>
        <p:spPr>
          <a:xfrm>
            <a:off x="611560" y="1010425"/>
            <a:ext cx="7920880" cy="312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Digitalizace a automatizované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dashboardy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sledování LCR v reálném čase.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Tokenizované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depozitní modely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centrálních bankách (CBDC projekty).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Simulace odlivu vkladů pomocí AI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predikce chování klientů.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Zelená likvidita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preference aktiv financujících udržitelné projekty.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Tyto trendy zásadně mění přístup bank k řízení peněžních toků a rezerv.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40325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24F7FE-F32B-495F-B7FD-236642133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424936" cy="507703"/>
          </a:xfrm>
        </p:spPr>
        <p:txBody>
          <a:bodyPr/>
          <a:lstStyle/>
          <a:p>
            <a:r>
              <a:rPr lang="pl-PL" dirty="0"/>
              <a:t>Příklady nedostatku likvidity v praxi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697FE30-443E-46CD-97D3-AB50EDA25E34}"/>
              </a:ext>
            </a:extLst>
          </p:cNvPr>
          <p:cNvSpPr/>
          <p:nvPr/>
        </p:nvSpPr>
        <p:spPr>
          <a:xfrm>
            <a:off x="251520" y="915566"/>
            <a:ext cx="7992888" cy="3349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Northern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Rock (2007):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první banka ve Velké Británii po 150 letech, kterou postihl „run na vklady“.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Lehman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Brothers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(2008):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kolaps způsobený nedostatkem likvidních aktiv a panikou investorů.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Suisse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(2023):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ztráta důvěry vedla k odlivu klientských vkladů a následné akvizici UBS.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Tyto případy ukazují, že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nedostatek likvidity může ohrozit i velké, ziskové banky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74586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D026FD-E065-43BF-BD09-69D1EB77D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Likvidita a kapitálová adekvátnost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F592523-CA2F-425E-8DE3-F5F11DB2A505}"/>
              </a:ext>
            </a:extLst>
          </p:cNvPr>
          <p:cNvSpPr/>
          <p:nvPr/>
        </p:nvSpPr>
        <p:spPr>
          <a:xfrm>
            <a:off x="539552" y="1279089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Řízení likvidity je úzce spjato s kapitálovou adekvátností.</a:t>
            </a:r>
          </a:p>
          <a:p>
            <a:br>
              <a:rPr lang="cs-CZ" sz="2000" dirty="0"/>
            </a:br>
            <a:r>
              <a:rPr lang="cs-CZ" sz="2000" dirty="0"/>
              <a:t>Banky s vyšší kapitálovou rezervou mají větší důvěru na trhu a snazší přístup k financování.</a:t>
            </a:r>
          </a:p>
          <a:p>
            <a:br>
              <a:rPr lang="cs-CZ" sz="2000" dirty="0"/>
            </a:br>
            <a:r>
              <a:rPr lang="cs-CZ" sz="2000" dirty="0" err="1"/>
              <a:t>Basel</a:t>
            </a:r>
            <a:r>
              <a:rPr lang="cs-CZ" sz="2000" dirty="0"/>
              <a:t> III vyžaduje, aby likviditní strategie byla součástí </a:t>
            </a:r>
            <a:r>
              <a:rPr lang="cs-CZ" sz="2000" b="1" dirty="0"/>
              <a:t>ICAAP – </a:t>
            </a:r>
            <a:r>
              <a:rPr lang="cs-CZ" sz="2000" b="1" dirty="0" err="1"/>
              <a:t>Internal</a:t>
            </a:r>
            <a:r>
              <a:rPr lang="cs-CZ" sz="2000" b="1" dirty="0"/>
              <a:t> </a:t>
            </a:r>
            <a:r>
              <a:rPr lang="cs-CZ" sz="2000" b="1" dirty="0" err="1"/>
              <a:t>Capital</a:t>
            </a:r>
            <a:r>
              <a:rPr lang="cs-CZ" sz="2000" b="1" dirty="0"/>
              <a:t> </a:t>
            </a:r>
            <a:r>
              <a:rPr lang="cs-CZ" sz="2000" b="1" dirty="0" err="1"/>
              <a:t>Adequacy</a:t>
            </a:r>
            <a:r>
              <a:rPr lang="cs-CZ" sz="2000" b="1" dirty="0"/>
              <a:t> </a:t>
            </a:r>
            <a:r>
              <a:rPr lang="cs-CZ" sz="2000" b="1" dirty="0" err="1"/>
              <a:t>Assessment</a:t>
            </a:r>
            <a:r>
              <a:rPr lang="cs-CZ" sz="2000" b="1" dirty="0"/>
              <a:t> </a:t>
            </a:r>
            <a:r>
              <a:rPr lang="cs-CZ" sz="2000" b="1" dirty="0" err="1"/>
              <a:t>Process</a:t>
            </a:r>
            <a:r>
              <a:rPr lang="cs-CZ" sz="2000" dirty="0"/>
              <a:t>.</a:t>
            </a:r>
            <a:br>
              <a:rPr lang="cs-CZ" sz="2000" dirty="0"/>
            </a:br>
            <a:r>
              <a:rPr lang="cs-CZ" sz="2000" dirty="0"/>
              <a:t>Kapitál a likvidita tak tvoří spojené nádoby řízení finanční stability.</a:t>
            </a:r>
          </a:p>
        </p:txBody>
      </p:sp>
    </p:spTree>
    <p:extLst>
      <p:ext uri="{BB962C8B-B14F-4D97-AF65-F5344CB8AC3E}">
        <p14:creationId xmlns:p14="http://schemas.microsoft.com/office/powerpoint/2010/main" val="160928129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A8647E-D310-440C-8E19-88E03B2DF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Interní strategie řízení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E6571F5-5840-4AF2-847B-1582F7D3EA98}"/>
              </a:ext>
            </a:extLst>
          </p:cNvPr>
          <p:cNvSpPr/>
          <p:nvPr/>
        </p:nvSpPr>
        <p:spPr>
          <a:xfrm>
            <a:off x="251520" y="863590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Každá banka musí mít vytvořený </a:t>
            </a:r>
            <a:r>
              <a:rPr lang="cs-CZ" sz="2000" b="1" dirty="0" err="1"/>
              <a:t>Liquidity</a:t>
            </a:r>
            <a:r>
              <a:rPr lang="cs-CZ" sz="2000" b="1" dirty="0"/>
              <a:t> Risk Management Framework</a:t>
            </a:r>
            <a:r>
              <a:rPr lang="cs-CZ" sz="2000" dirty="0"/>
              <a:t>, který obsahuje: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jasně stanovené odpovědnosti a reportingové linky,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plány zajištění financování v krizi (</a:t>
            </a:r>
            <a:r>
              <a:rPr lang="cs-CZ" sz="2000" dirty="0" err="1"/>
              <a:t>Contingency</a:t>
            </a:r>
            <a:r>
              <a:rPr lang="cs-CZ" sz="2000" dirty="0"/>
              <a:t> </a:t>
            </a:r>
            <a:r>
              <a:rPr lang="cs-CZ" sz="2000" dirty="0" err="1"/>
              <a:t>Funding</a:t>
            </a:r>
            <a:r>
              <a:rPr lang="cs-CZ" sz="2000" dirty="0"/>
              <a:t> </a:t>
            </a:r>
            <a:r>
              <a:rPr lang="cs-CZ" sz="2000" dirty="0" err="1"/>
              <a:t>Plan</a:t>
            </a:r>
            <a:r>
              <a:rPr lang="cs-CZ" sz="2000" dirty="0"/>
              <a:t>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limity na vklady a mezibankovní operace,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interní stresové scénáře a nástroje pro řízení gapů.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dirty="0"/>
          </a:p>
          <a:p>
            <a:br>
              <a:rPr lang="cs-CZ" sz="2000" dirty="0"/>
            </a:br>
            <a:r>
              <a:rPr lang="cs-CZ" sz="2000" dirty="0"/>
              <a:t>Tyto strategie jsou předmětem pravidelných auditů ČNB a EBA.</a:t>
            </a:r>
          </a:p>
        </p:txBody>
      </p:sp>
    </p:spTree>
    <p:extLst>
      <p:ext uri="{BB962C8B-B14F-4D97-AF65-F5344CB8AC3E}">
        <p14:creationId xmlns:p14="http://schemas.microsoft.com/office/powerpoint/2010/main" val="1710152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689525-F1A2-867D-C3DF-CFAB7517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Zkouška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53DCE9F-F430-8055-42EC-0393A1403FBC}"/>
              </a:ext>
            </a:extLst>
          </p:cNvPr>
          <p:cNvSpPr txBox="1"/>
          <p:nvPr/>
        </p:nvSpPr>
        <p:spPr>
          <a:xfrm>
            <a:off x="2286000" y="1555599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celkově lze získat max. 60 bodů</a:t>
            </a:r>
          </a:p>
          <a:p>
            <a:r>
              <a:rPr lang="cs-CZ" dirty="0"/>
              <a:t>• termín:</a:t>
            </a:r>
          </a:p>
          <a:p>
            <a:r>
              <a:rPr lang="cs-CZ" dirty="0"/>
              <a:t>• ve zkouškovém období</a:t>
            </a:r>
          </a:p>
          <a:p>
            <a:r>
              <a:rPr lang="cs-CZ" dirty="0"/>
              <a:t>• průběh ústní zkoušky:</a:t>
            </a:r>
          </a:p>
          <a:p>
            <a:r>
              <a:rPr lang="cs-CZ" dirty="0"/>
              <a:t>• odpovědi na dvě teoretické otázky (každá max. za</a:t>
            </a:r>
          </a:p>
          <a:p>
            <a:r>
              <a:rPr lang="cs-CZ" dirty="0"/>
              <a:t>30 bodů)</a:t>
            </a:r>
          </a:p>
        </p:txBody>
      </p:sp>
    </p:spTree>
    <p:extLst>
      <p:ext uri="{BB962C8B-B14F-4D97-AF65-F5344CB8AC3E}">
        <p14:creationId xmlns:p14="http://schemas.microsoft.com/office/powerpoint/2010/main" val="211287431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94FBBC-394B-4428-BDB3-CA9B3111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ČNB v dohledu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64A032E-1B71-4C04-BE31-A0F51201114E}"/>
              </a:ext>
            </a:extLst>
          </p:cNvPr>
          <p:cNvSpPr/>
          <p:nvPr/>
        </p:nvSpPr>
        <p:spPr>
          <a:xfrm>
            <a:off x="251520" y="1137126"/>
            <a:ext cx="8064896" cy="348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Česká národní banka provádí dohled formou: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off-site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monitoringu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(přezkum reportů LCR, NSFR, ALMM),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on-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site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inspekcí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(zaměření na krizové plány a interní modely),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stresového testování sektoru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roce 2024 ČNB poprvé zahrnula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klimatické a kybernetické scénáře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do likviditních testů.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Tento přístup odpovídá trendům ESRB a ECB v oblasti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makroobezřetnostního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dohledu.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69109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5841CB-E609-4418-B156-24175A3FC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Likvidita a digitální bankovnictví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735EB38-D4BF-4ADC-B792-336EA9A89866}"/>
              </a:ext>
            </a:extLst>
          </p:cNvPr>
          <p:cNvSpPr/>
          <p:nvPr/>
        </p:nvSpPr>
        <p:spPr>
          <a:xfrm>
            <a:off x="611560" y="1417588"/>
            <a:ext cx="76328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Rozvoj digitálních bank a okamžitých plateb zvyšuje riziko rychlého odlivu vkladů.</a:t>
            </a:r>
          </a:p>
          <a:p>
            <a:br>
              <a:rPr lang="cs-CZ" sz="2000" dirty="0"/>
            </a:br>
            <a:r>
              <a:rPr lang="cs-CZ" sz="2000" dirty="0"/>
              <a:t>V roce 2024 musely některé americké regionální banky (</a:t>
            </a:r>
            <a:r>
              <a:rPr lang="cs-CZ" sz="2000" dirty="0" err="1"/>
              <a:t>First</a:t>
            </a:r>
            <a:r>
              <a:rPr lang="cs-CZ" sz="2000" dirty="0"/>
              <a:t> Republic, Silicon </a:t>
            </a:r>
            <a:r>
              <a:rPr lang="cs-CZ" sz="2000" dirty="0" err="1"/>
              <a:t>Valley</a:t>
            </a:r>
            <a:r>
              <a:rPr lang="cs-CZ" sz="2000" dirty="0"/>
              <a:t> Bank) reagovat během hodin, nikoli dnů.</a:t>
            </a:r>
          </a:p>
          <a:p>
            <a:br>
              <a:rPr lang="cs-CZ" sz="2000" dirty="0"/>
            </a:br>
            <a:r>
              <a:rPr lang="cs-CZ" sz="2000" dirty="0"/>
              <a:t>Digitální nástroje zlepšují monitoring, ale zároveň zvyšují citlivost na paniku a reputační šoky.</a:t>
            </a:r>
          </a:p>
        </p:txBody>
      </p:sp>
    </p:spTree>
    <p:extLst>
      <p:ext uri="{BB962C8B-B14F-4D97-AF65-F5344CB8AC3E}">
        <p14:creationId xmlns:p14="http://schemas.microsoft.com/office/powerpoint/2010/main" val="399886027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36FE9B-CE49-48F5-AECB-90EA9EC0B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ESG a zelená likvidita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F6A56EA-1797-4E98-9F5B-962A5C9239CA}"/>
              </a:ext>
            </a:extLst>
          </p:cNvPr>
          <p:cNvSpPr/>
          <p:nvPr/>
        </p:nvSpPr>
        <p:spPr>
          <a:xfrm>
            <a:off x="683568" y="1291720"/>
            <a:ext cx="7560840" cy="2253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Evropské banky začleňují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ESG kritéria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do řízení likvidity.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Přednost mají aktiva financující udržitelné projekty.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EBA plánuje v roce 2026 zahrnout „Green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Liquidity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Buffers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 do nové verze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IV.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Tento trend posiluje vazbu mezi finanční stabilitou a environmentální politikou EU.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45640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FD291-906C-4700-8142-0A1AB7571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95486"/>
            <a:ext cx="6984776" cy="507703"/>
          </a:xfrm>
        </p:spPr>
        <p:txBody>
          <a:bodyPr/>
          <a:lstStyle/>
          <a:p>
            <a:r>
              <a:rPr lang="cs-CZ" dirty="0"/>
              <a:t>Technologické nástroje řízení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712CED8-8BC0-4F89-9E68-2407E664ADE2}"/>
              </a:ext>
            </a:extLst>
          </p:cNvPr>
          <p:cNvSpPr/>
          <p:nvPr/>
        </p:nvSpPr>
        <p:spPr>
          <a:xfrm>
            <a:off x="611560" y="876222"/>
            <a:ext cx="7344816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Moderní banky používají pokročilé systémy pro řízení likvidity: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Liquidity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Dashboards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sledování LCR v reálném čase,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AI simulace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odlivu vkladů na základě chování klientů,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Blockchainové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transakce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zrychlující přesuny aktiv mezi pobočkami.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Tyto nástroje zvyšují prediktivní schopnost a zajišťují rychlejší reakci v krizových situacích.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16100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22A585-DBD3-4874-8CB9-5C5A9880B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Praktický příklad řízení likvidity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456F5735-0AA8-4322-B1A5-3DEC8530D339}"/>
              </a:ext>
            </a:extLst>
          </p:cNvPr>
          <p:cNvSpPr/>
          <p:nvPr/>
        </p:nvSpPr>
        <p:spPr>
          <a:xfrm>
            <a:off x="251520" y="915566"/>
            <a:ext cx="7776864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Příklad KB (ČR, 2024):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Denní sledování koeficientu LCR a využití interního modelu „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Liquidity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Stress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Cube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Každý pátek probíhá reporting na úrovni CFO a Risk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Committee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roce 2024 banka zavedla AI nástroj pro detekci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anomalních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toků vkladů.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Tento model umožnil včasné přesměrování rezerv a zabránil dočasné nelikviditě.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27446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F0B5FF-D448-4C10-A426-137B13E82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kapitoly 5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7C56956-BCA2-4760-B1A1-912877D7D5E1}"/>
              </a:ext>
            </a:extLst>
          </p:cNvPr>
          <p:cNvSpPr/>
          <p:nvPr/>
        </p:nvSpPr>
        <p:spPr>
          <a:xfrm>
            <a:off x="611560" y="1009079"/>
            <a:ext cx="7488832" cy="2793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Riziko likvidity = neschopnost plnit závazky včas a bez ztrát.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Klíčové nástroje: LCR, NSFR, likvidní gap, interní plány financování.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Dohled ČNB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 zajišťuje odolnost sektoru.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Nové trendy: digitální rizika, AI predikce, ESG přístup a zelené rezervy.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35771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9FA87D-9EBD-44B4-99EE-818E60870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kapitoly 5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FBC0632-41E9-4808-A0ED-0BFC0BA16BF7}"/>
              </a:ext>
            </a:extLst>
          </p:cNvPr>
          <p:cNvSpPr/>
          <p:nvPr/>
        </p:nvSpPr>
        <p:spPr>
          <a:xfrm>
            <a:off x="251520" y="661420"/>
            <a:ext cx="7920880" cy="3883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Riziko likvidity představuje schopnost banky plnit své závazky včas a bez ztrát.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Dělí se na riziko tržní likvidity a riziko finančních toků.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Klíčové nástroje řízení: LCR, NSFR, likvidní gap, plány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zajistění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financování v krizi.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Dohled ČNB a regulace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III/IV zajišťují odolnost bankovního sektoru.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Trendy 2024–2025: digitální sledování toků vkladů, AI predikce, ESG a zelená likvidita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17329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B6A031-4D1D-4DF3-9FE9-93DB02C9D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ADCF0A5-4D55-4BE9-A2E8-2618DFC1A255}"/>
              </a:ext>
            </a:extLst>
          </p:cNvPr>
          <p:cNvSpPr/>
          <p:nvPr/>
        </p:nvSpPr>
        <p:spPr>
          <a:xfrm>
            <a:off x="611560" y="2248585"/>
            <a:ext cx="7776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Jak konkrétně přispívají ukazatele LCR a NSFR k odolnosti bank v krizových situacích?</a:t>
            </a:r>
          </a:p>
        </p:txBody>
      </p:sp>
    </p:spTree>
    <p:extLst>
      <p:ext uri="{BB962C8B-B14F-4D97-AF65-F5344CB8AC3E}">
        <p14:creationId xmlns:p14="http://schemas.microsoft.com/office/powerpoint/2010/main" val="332382522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373AB2-4D45-455A-8B2F-B5E1665FD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Odpověď: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2DF6994-738E-4BD2-84EC-E23740F00835}"/>
              </a:ext>
            </a:extLst>
          </p:cNvPr>
          <p:cNvSpPr/>
          <p:nvPr/>
        </p:nvSpPr>
        <p:spPr>
          <a:xfrm>
            <a:off x="611560" y="1061721"/>
            <a:ext cx="7560840" cy="3020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LCR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Liquidity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Coverage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Ratio)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zajišťuje, že banka má dostatek vysoce likvidních aktiv k pokrytí 30denního odlivu peněz. Chrání před krátkodobou panikou a odlivem vkladů.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NSFR (Net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Stable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Funding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Ratio)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měří dlouhodobou stabilitu financování a brání nadměrné závislosti na krátkodobých zdrojích.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Společně udržují rovnováhu mezi krátkodobou likviditou a dlouhodobou stabilitou a zabraňují řetězovým reakcím během krizí.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04250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5AD36D-45E9-4D49-A4BD-E41E1BD39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2287E5E-6949-4227-9CE7-D3738B29DDC1}"/>
              </a:ext>
            </a:extLst>
          </p:cNvPr>
          <p:cNvSpPr/>
          <p:nvPr/>
        </p:nvSpPr>
        <p:spPr>
          <a:xfrm>
            <a:off x="463164" y="1995686"/>
            <a:ext cx="852028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dirty="0"/>
              <a:t>Kapitola 6: Zajištění finančních rizik</a:t>
            </a:r>
          </a:p>
        </p:txBody>
      </p:sp>
    </p:spTree>
    <p:extLst>
      <p:ext uri="{BB962C8B-B14F-4D97-AF65-F5344CB8AC3E}">
        <p14:creationId xmlns:p14="http://schemas.microsoft.com/office/powerpoint/2010/main" val="3096699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961052-ED0B-F408-C871-D46BDD1EA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aktivit</a:t>
            </a:r>
            <a:br>
              <a:rPr lang="cs-CZ" dirty="0"/>
            </a:br>
            <a:endParaRPr lang="cs-CZ" dirty="0"/>
          </a:p>
        </p:txBody>
      </p:sp>
      <p:pic>
        <p:nvPicPr>
          <p:cNvPr id="6" name="Obrázek 5" descr="Obsah obrázku text&#10;&#10;Popis byl vytvořen automaticky">
            <a:extLst>
              <a:ext uri="{FF2B5EF4-FFF2-40B4-BE49-F238E27FC236}">
                <a16:creationId xmlns:a16="http://schemas.microsoft.com/office/drawing/2014/main" id="{1823203A-32A1-57F4-D1DE-CA3612D5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201" y="1398168"/>
            <a:ext cx="6195597" cy="234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82247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FBE848-4F81-4AC2-AD1B-27238D617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E587D31-AD56-47AA-9B10-7ACD9B4899ED}"/>
              </a:ext>
            </a:extLst>
          </p:cNvPr>
          <p:cNvSpPr/>
          <p:nvPr/>
        </p:nvSpPr>
        <p:spPr>
          <a:xfrm>
            <a:off x="683568" y="1346703"/>
            <a:ext cx="7632848" cy="2917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Zajištění finančních rizik (</a:t>
            </a:r>
            <a:r>
              <a:rPr lang="cs-CZ" sz="20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hedging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patří mezi nejdůležitější součásti risk managementu.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Jeho cílem je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omezit ztráty způsobené nepříznivým vývojem tržních faktorů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(úrokové sazby, kurzy, ceny aktiv).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Zajištění neznamená odstranění rizika, ale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jeho převod nebo kompenzaci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pomocí finančních nástrojů.</a:t>
            </a:r>
          </a:p>
        </p:txBody>
      </p:sp>
    </p:spTree>
    <p:extLst>
      <p:ext uri="{BB962C8B-B14F-4D97-AF65-F5344CB8AC3E}">
        <p14:creationId xmlns:p14="http://schemas.microsoft.com/office/powerpoint/2010/main" val="196111442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53EC7C-28C9-4B1E-B91D-F5B9782A5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Podstata zajištění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4D6D60A-1783-4559-A181-02E1182BCD1F}"/>
              </a:ext>
            </a:extLst>
          </p:cNvPr>
          <p:cNvSpPr/>
          <p:nvPr/>
        </p:nvSpPr>
        <p:spPr>
          <a:xfrm>
            <a:off x="539552" y="1014721"/>
            <a:ext cx="7560840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Zajištění spojuje dvě transakce: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Hlavní operaci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která nese riziko (základní pozice).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Zajišťovací operaci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která riziko eliminuje či snižuje.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Cílem je neutralizovat dopad změny tržních cen na celkový výsledek.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Například firma zajišťuje příjem v cizí měně prostřednictvím forwardu nebo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futures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14905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CC3874-90D7-4AD2-A903-09BAE2E42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zajištění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A29D701-0F76-4237-8AB7-383E114316F5}"/>
              </a:ext>
            </a:extLst>
          </p:cNvPr>
          <p:cNvSpPr/>
          <p:nvPr/>
        </p:nvSpPr>
        <p:spPr>
          <a:xfrm>
            <a:off x="395536" y="912193"/>
            <a:ext cx="8064896" cy="26907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Přirozené zajištění (natural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hedging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vzájemné krytí aktiv a pasiv ve stejné měně nebo sazbě.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Finanční zajištění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hedging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použití derivátů k zajištění proti riziku.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Kombinované zajištění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využití obou forem současně.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Finanční zajištění je nejčastější v bankovní praxi a tvoří základ této kapitoly.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13659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E255B2-DF65-45AF-B99D-C82198A16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Derivátové instrumenty v zajištění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1047A51-0970-4618-A19D-5D7DA2668FC4}"/>
              </a:ext>
            </a:extLst>
          </p:cNvPr>
          <p:cNvSpPr/>
          <p:nvPr/>
        </p:nvSpPr>
        <p:spPr>
          <a:xfrm>
            <a:off x="251520" y="1153221"/>
            <a:ext cx="7632848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Základní nástroje finančního zajištění: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Forwardy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dohoda o budoucím nákupu/prodeji za dnešní cenu.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Futures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standardizované kontrakty obchodované na burze.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Swapy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výměna peněžních toků (nejčastěji úrokových nebo měnových).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právo (kupujícího) nakoupit nebo prodat aktivum za předem stanovenou cenu.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26647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AB7AE1-72CD-4A52-8565-146D76B4F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Forwardy a </a:t>
            </a:r>
            <a:r>
              <a:rPr lang="cs-CZ" dirty="0" err="1"/>
              <a:t>futures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4A37AE9-0C06-4D13-AFA9-0B905D5F4778}"/>
              </a:ext>
            </a:extLst>
          </p:cNvPr>
          <p:cNvSpPr/>
          <p:nvPr/>
        </p:nvSpPr>
        <p:spPr>
          <a:xfrm>
            <a:off x="467544" y="963489"/>
            <a:ext cx="7344816" cy="3349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Forward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individuální kontrakt mimo burzu (OTC), uzpůsobený potřebám klienta.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·"/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standardizovaný kontrakt s denním vypořádáním na burze.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Zajištění pomocí těchto nástrojů umožňuje fixovat cenu či kurz a omezit nejistotu budoucích výnosů.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Rozdíl spočívá v míře flexibility a v kreditním riziku protistrany.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60462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11E6C7-2111-4508-943A-8CCB421CE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Swapy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33836BD-67A4-4B5C-9866-24B472330C22}"/>
              </a:ext>
            </a:extLst>
          </p:cNvPr>
          <p:cNvSpPr/>
          <p:nvPr/>
        </p:nvSpPr>
        <p:spPr>
          <a:xfrm>
            <a:off x="611560" y="1153221"/>
            <a:ext cx="7200800" cy="2253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Swapy jsou dohody o výměně peněžních toků mezi dvěma stranami.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Nejběžnější typy: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Úrokový swap (IRS)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výměna pevné a pohyblivé sazby.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Měnový swap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výměna jistiny a úroků v různých měnách.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Swapy umožňují bankám řídit úrokové a měnové riziko dlouhodobě a efektivně.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57549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4016E7-7547-40AC-8F3A-CBEF6ADDF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52E682C-C44E-4F05-BB88-FEFA91532605}"/>
              </a:ext>
            </a:extLst>
          </p:cNvPr>
          <p:cNvSpPr/>
          <p:nvPr/>
        </p:nvSpPr>
        <p:spPr>
          <a:xfrm>
            <a:off x="539552" y="1153221"/>
            <a:ext cx="6984776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Opce dávají právo, nikoliv povinnost, realizovat transakci za určenou cenu.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Typy: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Call opce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právo koupit,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opce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právo prodat.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Opce poskytují nejvyšší flexibilitu, ale i nejvyšší náklady (v podobě opční prémie).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Umožňují omezit ztrátu, zatímco zisk zůstává otevřený.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44776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A99A5C-4E93-4C97-80AF-901E8878D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Zajišťovací strategie bank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BD66E6E-2B91-45E4-A695-F6ACB54E9ADB}"/>
              </a:ext>
            </a:extLst>
          </p:cNvPr>
          <p:cNvSpPr/>
          <p:nvPr/>
        </p:nvSpPr>
        <p:spPr>
          <a:xfrm>
            <a:off x="539552" y="1153221"/>
            <a:ext cx="7344816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Běžné strategie v praxi: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Cash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Flow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Hedging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zajištění peněžních toků v čase.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Fair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Value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Hedging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zajištění reálné hodnoty aktiva nebo závazku.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Portfolio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Hedging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zajištění celého souboru pozic.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Banky kombinují tyto strategie v závislosti na charakteru rizik a struktuře portfolia.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88646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43DCA5-30F5-4448-AADE-3F242B19F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Účetní a regulační aspekty zajištění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D194656-C780-429F-A945-3882B4CB3FAF}"/>
              </a:ext>
            </a:extLst>
          </p:cNvPr>
          <p:cNvSpPr/>
          <p:nvPr/>
        </p:nvSpPr>
        <p:spPr>
          <a:xfrm>
            <a:off x="539552" y="876222"/>
            <a:ext cx="7992888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Zajištění musí splňovat podmínky stanovené IFRS 9 a regulací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Banka musí prokázat: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vztah mezi zajišťovaným a zajišťovacím instrumentem,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účinnost zajištění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hedge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effectiveness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pravidelné testování a reportování regulátorovi.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Transparentnost zajišťovacích transakcí je zásadní pro důvěru investorů a dohled ČNB.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08381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D61CAA-7B1C-4D73-993B-6FD25FEBB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r>
              <a:rPr lang="cs-CZ" dirty="0"/>
              <a:t>Nové trendy v zajištění (2024–2025)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4E435F8-2332-4018-91D7-2805FB927F53}"/>
              </a:ext>
            </a:extLst>
          </p:cNvPr>
          <p:cNvSpPr/>
          <p:nvPr/>
        </p:nvSpPr>
        <p:spPr>
          <a:xfrm>
            <a:off x="467544" y="987574"/>
            <a:ext cx="7992888" cy="312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 a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machine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modelování tržních rizik a predikci volatility.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Tokenizované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deriváty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využití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blockchainu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 rychlejší a transparentní vypořádání.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Zelené deriváty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nástroje navázané na ESG indikátory.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Cloudové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platformy pro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hedging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umožňující simulace v reálném čase.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Tyto inovace zvyšují efektivitu zajištění a posilují řízení rizik v bankovnictví.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76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755576" y="1059582"/>
            <a:ext cx="8208912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/>
              <a:t>A:	91 – 100 bodů</a:t>
            </a:r>
          </a:p>
          <a:p>
            <a:r>
              <a:rPr lang="cs-CZ" sz="2000" dirty="0"/>
              <a:t>B: 	81 – 90 bodů</a:t>
            </a:r>
          </a:p>
          <a:p>
            <a:r>
              <a:rPr lang="cs-CZ" sz="2000" dirty="0"/>
              <a:t>C: 	71 – 80 bodů</a:t>
            </a:r>
          </a:p>
          <a:p>
            <a:r>
              <a:rPr lang="cs-CZ" sz="2000" dirty="0"/>
              <a:t>D: 	61 – 70 bodů</a:t>
            </a:r>
          </a:p>
          <a:p>
            <a:r>
              <a:rPr lang="cs-CZ" sz="2000" dirty="0"/>
              <a:t>E: 	51 – 60 bodů</a:t>
            </a:r>
          </a:p>
          <a:p>
            <a:r>
              <a:rPr lang="cs-CZ" sz="2000" dirty="0"/>
              <a:t>F: 	  0 – 50 bodů</a:t>
            </a:r>
            <a:endParaRPr lang="en-US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b="1" dirty="0"/>
              <a:t>Celkové hodnocení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427839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8EC45A-BBCD-45F5-A29E-DF87BB42E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zajištění pro banky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E7A61E9-B4BB-4081-97DB-4E1335E274B7}"/>
              </a:ext>
            </a:extLst>
          </p:cNvPr>
          <p:cNvSpPr/>
          <p:nvPr/>
        </p:nvSpPr>
        <p:spPr>
          <a:xfrm>
            <a:off x="251520" y="737723"/>
            <a:ext cx="7848872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Zajištění chrání banky před ztrátami způsobenými neočekávanými výkyvy úrokových sazeb, měnových kurzů nebo cen aktiv.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Umožňuje: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stabilizovat výnosy,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přesněji plánovat cash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flow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posílit důvěru investorů a regulátorů,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snížit kapitálovou náročnost podle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Správně nastavené zajištění tak přispívá k dlouhodobé stabilitě finanční instituce.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90532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95B75D-D6B2-4646-9235-F7CF93AF6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Zajištění úrokového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E11BC13-3DC8-4B4B-8B2B-9D92A0F53A61}"/>
              </a:ext>
            </a:extLst>
          </p:cNvPr>
          <p:cNvSpPr/>
          <p:nvPr/>
        </p:nvSpPr>
        <p:spPr>
          <a:xfrm>
            <a:off x="251520" y="897189"/>
            <a:ext cx="7992888" cy="2689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se zajišťují proti kolísání úrokových sazeb pomocí: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úrokových swapů (IRS)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 úrokové sazby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úrokových opcí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floors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collars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je zajistit stabilní marži mezi úroky z úvěrů a z vkladů.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Například při očekávaném růstu sazeb banka nakoupí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 opci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která chrání proti zvýšení nákladů na financování.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72393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DA081A-2065-40F7-B150-1F58044E5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Zajištění měnového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437F7E6-0E64-48D4-9526-EAC315AEA7D1}"/>
              </a:ext>
            </a:extLst>
          </p:cNvPr>
          <p:cNvSpPr/>
          <p:nvPr/>
        </p:nvSpPr>
        <p:spPr>
          <a:xfrm>
            <a:off x="251520" y="876222"/>
            <a:ext cx="7992888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Měnové zajištění se týká transakcí v cizí měně.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Banky využívají: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měnové forwardy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zajištění budoucího kurzu,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měnové swapy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výměna měn mezi partnery,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měnové opce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pojištění proti nepříznivému kurzu.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Příklad: česká banka poskytne úvěr v EUR, ale získává zdroje v CZK → kurzové riziko eliminuje swapem EUR/CZK.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95682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8CDB50-5DC2-4533-984E-0557651FC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Zajištění komoditního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F7D3FFF-BF01-419D-9E97-CCD571D04E76}"/>
              </a:ext>
            </a:extLst>
          </p:cNvPr>
          <p:cNvSpPr/>
          <p:nvPr/>
        </p:nvSpPr>
        <p:spPr>
          <a:xfrm>
            <a:off x="467544" y="987574"/>
            <a:ext cx="7272808" cy="238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Některé banky a podniky se zajišťují proti změnám cen komodit (ropa, plyn, zlato, kovy).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Nástroje: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futures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opce a swapy na komodity.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Příklad: letecká společnost se zajišťuje proti růstu ceny ropy uzavřením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futures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kontraktů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typ zajištění má rostoucí význam v období energetických krizí a geopolitických napětí.</a:t>
            </a:r>
          </a:p>
        </p:txBody>
      </p:sp>
    </p:spTree>
    <p:extLst>
      <p:ext uri="{BB962C8B-B14F-4D97-AF65-F5344CB8AC3E}">
        <p14:creationId xmlns:p14="http://schemas.microsoft.com/office/powerpoint/2010/main" val="48595885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E9F25F-E361-415E-9AC9-5AD6092A0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Zajištění pomocí derivátů v českých bankách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9A97225-58F6-4D4E-B592-24EEA4F08D7B}"/>
              </a:ext>
            </a:extLst>
          </p:cNvPr>
          <p:cNvSpPr/>
          <p:nvPr/>
        </p:nvSpPr>
        <p:spPr>
          <a:xfrm>
            <a:off x="395536" y="1153221"/>
            <a:ext cx="7992888" cy="2253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českém bankovnictví jsou nejčastěji používány: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úrokové swapy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(cca 70 % všech derivátových obchodů),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měnové forwardy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swapy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 exportérů,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méně časté kvůli vyšším nákladům.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Podle ČNB (Zpráva o finanční stabilitě 2024) deriváty významně přispěly ke snížení volatility výnosů v sektoru.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78694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246B14-FEA5-43B9-8019-82A17A7A8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992888" cy="507703"/>
          </a:xfrm>
        </p:spPr>
        <p:txBody>
          <a:bodyPr/>
          <a:lstStyle/>
          <a:p>
            <a:r>
              <a:rPr lang="cs-CZ" dirty="0"/>
              <a:t>Účinnost zajištění (</a:t>
            </a:r>
            <a:r>
              <a:rPr lang="cs-CZ" dirty="0" err="1"/>
              <a:t>hedge</a:t>
            </a:r>
            <a:r>
              <a:rPr lang="cs-CZ" dirty="0"/>
              <a:t> </a:t>
            </a:r>
            <a:r>
              <a:rPr lang="cs-CZ" dirty="0" err="1"/>
              <a:t>effectiveness</a:t>
            </a:r>
            <a:r>
              <a:rPr lang="cs-CZ" dirty="0"/>
              <a:t>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5FB623F-5CF4-4654-8F50-22EE2DA8399C}"/>
              </a:ext>
            </a:extLst>
          </p:cNvPr>
          <p:cNvSpPr/>
          <p:nvPr/>
        </p:nvSpPr>
        <p:spPr>
          <a:xfrm>
            <a:off x="251520" y="1050340"/>
            <a:ext cx="7848872" cy="2053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Účinnost zajištění měří, jak dobře derivát kompenzuje změnu hodnoty zajišťované pozice.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IFRS 9 stanovuje hranici účinnosti mezi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80–125 %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účinnost klesne mimo tento interval, musí být zajištění přehodnoceno a výsledky se promítají do zisku či ztráty.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Správné měření účinnosti je klíčové pro audit i regulaci.</a:t>
            </a:r>
          </a:p>
        </p:txBody>
      </p:sp>
    </p:spTree>
    <p:extLst>
      <p:ext uri="{BB962C8B-B14F-4D97-AF65-F5344CB8AC3E}">
        <p14:creationId xmlns:p14="http://schemas.microsoft.com/office/powerpoint/2010/main" val="113532421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6B9F89-CEFB-47A5-A55C-4BAD4745C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Rizika spojená se zajištěním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B5F9404-31E6-469B-80CB-F87AD9712148}"/>
              </a:ext>
            </a:extLst>
          </p:cNvPr>
          <p:cNvSpPr/>
          <p:nvPr/>
        </p:nvSpPr>
        <p:spPr>
          <a:xfrm>
            <a:off x="467544" y="1014721"/>
            <a:ext cx="7992888" cy="2253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Zajištění samo o sobě přináší i určitá rizika: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riziko protistrany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(selhání partnera u OTC kontraktu),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modelové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(chybný odhad volatility),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nadměrné zajištění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které omezuje ziskový potenciál,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likvidní riziko derivátů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obtížná uzavírka pozice v době napětí.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Řízení těchto rizik je nedílnou součástí interní politiky banky.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54988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1A9CC1-9C0A-4C78-8E32-D6CEFF81D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Moderní přístupy k řízení zajištění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CB3B08C-3E23-4DD0-86B7-7CE6DD1B4E55}"/>
              </a:ext>
            </a:extLst>
          </p:cNvPr>
          <p:cNvSpPr/>
          <p:nvPr/>
        </p:nvSpPr>
        <p:spPr>
          <a:xfrm>
            <a:off x="395536" y="737723"/>
            <a:ext cx="6840760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Aktuální přístupy 2024–2025: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AI modely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optimalizující poměr mezi výnosem a zajištěním,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automatické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rebalancování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portfolií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při překročení volatility,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digitální reporting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 regulátory v reálném čase,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integrovaný přístup ERM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který spojuje zajištění s ostatními riziky.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Tento přístup zvyšuje efektivitu a zjednodušuje rozhodování o využití derivátů.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23540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4E2CA1-021C-45F9-907A-947D37826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kapitoly 6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CF2AA3D-5325-4E31-A0BB-E023C12754EA}"/>
              </a:ext>
            </a:extLst>
          </p:cNvPr>
          <p:cNvSpPr/>
          <p:nvPr/>
        </p:nvSpPr>
        <p:spPr>
          <a:xfrm>
            <a:off x="395536" y="924767"/>
            <a:ext cx="8280920" cy="2895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Zajištění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hedging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je klíčový nástroj ke snížení finančních rizik.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Nejčastějšími nástroji jsou forwardy,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swapy a opce.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Banky používají různé strategie podle typu rizika (úrokové, měnové, komoditní).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IFRS 9 stanovuje pravidla pro měření účinnosti zajištění.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Trendy: využití AI, ESG derivátů a digitalizace reportingových procesů.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71457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A43F51-2EDE-4778-B374-186E9254A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CA5DC3F-E3EC-4002-912F-1F99C8861C3C}"/>
              </a:ext>
            </a:extLst>
          </p:cNvPr>
          <p:cNvSpPr/>
          <p:nvPr/>
        </p:nvSpPr>
        <p:spPr>
          <a:xfrm>
            <a:off x="899592" y="2110085"/>
            <a:ext cx="66967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Jaký je rozdíl mezi přirozeným a finančním zajištěním a kdy je vhodné použít každý z nich?</a:t>
            </a:r>
          </a:p>
        </p:txBody>
      </p:sp>
    </p:spTree>
    <p:extLst>
      <p:ext uri="{BB962C8B-B14F-4D97-AF65-F5344CB8AC3E}">
        <p14:creationId xmlns:p14="http://schemas.microsoft.com/office/powerpoint/2010/main" val="195213861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6267</TotalTime>
  <Words>6133</Words>
  <Application>Microsoft Office PowerPoint</Application>
  <PresentationFormat>Předvádění na obrazovce (16:9)</PresentationFormat>
  <Paragraphs>633</Paragraphs>
  <Slides>113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113</vt:i4>
      </vt:variant>
    </vt:vector>
  </HeadingPairs>
  <TitlesOfParts>
    <vt:vector size="119" baseType="lpstr">
      <vt:lpstr>Arial</vt:lpstr>
      <vt:lpstr>Calibri</vt:lpstr>
      <vt:lpstr>Enriqueta</vt:lpstr>
      <vt:lpstr>Symbol</vt:lpstr>
      <vt:lpstr>Times New Roman</vt:lpstr>
      <vt:lpstr>SLU</vt:lpstr>
      <vt:lpstr> Řízení finančních a bankovních rizik – Blok 2, kapitola 3 - 5</vt:lpstr>
      <vt:lpstr>Kontakt</vt:lpstr>
      <vt:lpstr>Podmínky absolvování</vt:lpstr>
      <vt:lpstr>Průběžný test 1</vt:lpstr>
      <vt:lpstr>Průběžný test 2</vt:lpstr>
      <vt:lpstr>Kvízy</vt:lpstr>
      <vt:lpstr>Zkouška</vt:lpstr>
      <vt:lpstr>Hodnocení aktivit </vt:lpstr>
      <vt:lpstr>Celkové hodnocení</vt:lpstr>
      <vt:lpstr>Opakování kap 1 – 2- Přehled základních druhů finančních rizik</vt:lpstr>
      <vt:lpstr>Význam a metody řízení rizik</vt:lpstr>
      <vt:lpstr>Úvěrové riziko a jeho měření</vt:lpstr>
      <vt:lpstr>Kap 3 - Transfer úvěrového rizika</vt:lpstr>
      <vt:lpstr>Proč přenášet úvěrové riziko?</vt:lpstr>
      <vt:lpstr>Účastníci trhu s úvěrovým rizikem</vt:lpstr>
      <vt:lpstr>Dopad na vztah banka–klient</vt:lpstr>
      <vt:lpstr>Nástroje přenosu úvěrového rizika</vt:lpstr>
      <vt:lpstr>Prodej úvěrů</vt:lpstr>
      <vt:lpstr>Pojištění úvěrů</vt:lpstr>
      <vt:lpstr>Sekuritizace</vt:lpstr>
      <vt:lpstr>Prezentace aplikace PowerPoint</vt:lpstr>
      <vt:lpstr>Úvěrové deriváty</vt:lpstr>
      <vt:lpstr>Současné trendy v přenosu úvěrového rizika</vt:lpstr>
      <vt:lpstr>Regulační rámec přenosu rizika</vt:lpstr>
      <vt:lpstr>Příklad: syntetická sekuritizace v praxi</vt:lpstr>
      <vt:lpstr>Role úvěrových ratingů</vt:lpstr>
      <vt:lpstr>Výhody transferu úvěrového rizika pro banku</vt:lpstr>
      <vt:lpstr>Rizika a omezení přenosu</vt:lpstr>
      <vt:lpstr>Alternativní nástroje řízení úvěrového rizika</vt:lpstr>
      <vt:lpstr>Příklad z praxe: AI v řízení úvěrového rizika</vt:lpstr>
      <vt:lpstr>Shrnutí kapitoly 3</vt:lpstr>
      <vt:lpstr>Whiteboard series - How AI and ML are revolutionizing credit risk modeling? </vt:lpstr>
      <vt:lpstr>Prezentace aplikace PowerPoint</vt:lpstr>
      <vt:lpstr>Prezentace aplikace PowerPoint</vt:lpstr>
      <vt:lpstr>Operační riziko: základní charakteristika</vt:lpstr>
      <vt:lpstr>Složky operačního rizika</vt:lpstr>
      <vt:lpstr>Měření operačního rizika</vt:lpstr>
      <vt:lpstr>Regulace a kapitál na krytí operačního rizika</vt:lpstr>
      <vt:lpstr>Příklady operačních selhání</vt:lpstr>
      <vt:lpstr>Tržní riziko: vymezení</vt:lpstr>
      <vt:lpstr>Složky tržního rizika</vt:lpstr>
      <vt:lpstr>Měření tržního rizika</vt:lpstr>
      <vt:lpstr>Nové trendy v řízení tržního rizika</vt:lpstr>
      <vt:lpstr>Interpretace Value at Risk (VaR)</vt:lpstr>
      <vt:lpstr>Omezení metody VaR</vt:lpstr>
      <vt:lpstr>Stress testing</vt:lpstr>
      <vt:lpstr>Gap analýza a řízení úrokového rizika</vt:lpstr>
      <vt:lpstr>Duration a Convexity v praxi</vt:lpstr>
      <vt:lpstr>Regulace tržního rizika (Basel III a IV)</vt:lpstr>
      <vt:lpstr>Příklad z praxe: řízení tržního rizika v ČR</vt:lpstr>
      <vt:lpstr>Propojení operačního a tržního rizika</vt:lpstr>
      <vt:lpstr>Shrnutí kapitoly 4</vt:lpstr>
      <vt:lpstr>Otázka pro studenty:</vt:lpstr>
      <vt:lpstr>Prezentace aplikace PowerPoint</vt:lpstr>
      <vt:lpstr>Prezentace aplikace PowerPoint</vt:lpstr>
      <vt:lpstr>Prezentace aplikace PowerPoint</vt:lpstr>
      <vt:lpstr>Prezentace aplikace PowerPoint</vt:lpstr>
      <vt:lpstr>Druhy rizika likvidity</vt:lpstr>
      <vt:lpstr>Příčiny vzniku rizika likvidity</vt:lpstr>
      <vt:lpstr>Ukazatele řízení likvidity</vt:lpstr>
      <vt:lpstr>Poměrové ukazatele likvidity</vt:lpstr>
      <vt:lpstr>Likvidní gap a řízení časového nesouladu</vt:lpstr>
      <vt:lpstr>LCR – Liquidity Coverage Ratio</vt:lpstr>
      <vt:lpstr>NSFR – Net Stable Funding Ratio</vt:lpstr>
      <vt:lpstr>Regulace a dohled</vt:lpstr>
      <vt:lpstr>Nové trendy v řízení likvidity</vt:lpstr>
      <vt:lpstr>Příklady nedostatku likvidity v praxi</vt:lpstr>
      <vt:lpstr>Likvidita a kapitálová adekvátnost</vt:lpstr>
      <vt:lpstr>Interní strategie řízení likvidity</vt:lpstr>
      <vt:lpstr>Role ČNB v dohledu</vt:lpstr>
      <vt:lpstr>Likvidita a digitální bankovnictví</vt:lpstr>
      <vt:lpstr>ESG a zelená likvidita</vt:lpstr>
      <vt:lpstr>Technologické nástroje řízení likvidity</vt:lpstr>
      <vt:lpstr>Praktický příklad řízení likvidity</vt:lpstr>
      <vt:lpstr>Shrnutí kapitoly 5</vt:lpstr>
      <vt:lpstr>Shrnutí kapitoly 5</vt:lpstr>
      <vt:lpstr>Otázka</vt:lpstr>
      <vt:lpstr>Odpověď:</vt:lpstr>
      <vt:lpstr>Prezentace aplikace PowerPoint</vt:lpstr>
      <vt:lpstr>Prezentace aplikace PowerPoint</vt:lpstr>
      <vt:lpstr>Podstata zajištění</vt:lpstr>
      <vt:lpstr>Typy zajištění</vt:lpstr>
      <vt:lpstr>Derivátové instrumenty v zajištění</vt:lpstr>
      <vt:lpstr>Forwardy a futures</vt:lpstr>
      <vt:lpstr>Swapy</vt:lpstr>
      <vt:lpstr>Opce</vt:lpstr>
      <vt:lpstr>Zajišťovací strategie bank</vt:lpstr>
      <vt:lpstr>Účetní a regulační aspekty zajištění</vt:lpstr>
      <vt:lpstr>Nové trendy v zajištění (2024–2025)</vt:lpstr>
      <vt:lpstr>Význam zajištění pro banky</vt:lpstr>
      <vt:lpstr>Zajištění úrokového rizika</vt:lpstr>
      <vt:lpstr>Zajištění měnového rizika</vt:lpstr>
      <vt:lpstr>Zajištění komoditního rizika</vt:lpstr>
      <vt:lpstr>Zajištění pomocí derivátů v českých bankách</vt:lpstr>
      <vt:lpstr>Účinnost zajištění (hedge effectiveness)</vt:lpstr>
      <vt:lpstr>Rizika spojená se zajištěním</vt:lpstr>
      <vt:lpstr>Moderní přístupy k řízení zajištění</vt:lpstr>
      <vt:lpstr>Shrnutí kapitoly 6</vt:lpstr>
      <vt:lpstr>Otázka</vt:lpstr>
      <vt:lpstr>Prezentace aplikace PowerPoint</vt:lpstr>
      <vt:lpstr>AI modely v zajištění</vt:lpstr>
      <vt:lpstr>Příklad: AI v praxi</vt:lpstr>
      <vt:lpstr>Automatické rebalancování portfolií</vt:lpstr>
      <vt:lpstr>Digitální reporting v reálném čase</vt:lpstr>
      <vt:lpstr>Integrovaný přístup ERM</vt:lpstr>
      <vt:lpstr>Příklad z českého prostředí</vt:lpstr>
      <vt:lpstr>Zajištění a makroekonomické prostředí</vt:lpstr>
      <vt:lpstr>Přínosy moderního zajištění</vt:lpstr>
      <vt:lpstr>Shrnutí kapitoly 6</vt:lpstr>
      <vt:lpstr>Otázka</vt:lpstr>
      <vt:lpstr>Prezentace aplikace PowerPoint</vt:lpstr>
      <vt:lpstr>What Is Enterprise Risk Management (ERM) In Banking? - Learn About Economics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Ing. Roman Hlawiczka, Ph.D.</cp:lastModifiedBy>
  <cp:revision>146</cp:revision>
  <cp:lastPrinted>2017-09-19T07:48:06Z</cp:lastPrinted>
  <dcterms:created xsi:type="dcterms:W3CDTF">2016-07-06T15:42:34Z</dcterms:created>
  <dcterms:modified xsi:type="dcterms:W3CDTF">2025-10-30T21:37:50Z</dcterms:modified>
</cp:coreProperties>
</file>