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0"/>
  </p:notesMasterIdLst>
  <p:handoutMasterIdLst>
    <p:handoutMasterId r:id="rId101"/>
  </p:handoutMasterIdLst>
  <p:sldIdLst>
    <p:sldId id="256" r:id="rId2"/>
    <p:sldId id="286" r:id="rId3"/>
    <p:sldId id="303" r:id="rId4"/>
    <p:sldId id="304" r:id="rId5"/>
    <p:sldId id="305" r:id="rId6"/>
    <p:sldId id="306" r:id="rId7"/>
    <p:sldId id="307" r:id="rId8"/>
    <p:sldId id="308" r:id="rId9"/>
    <p:sldId id="288" r:id="rId10"/>
    <p:sldId id="406" r:id="rId11"/>
    <p:sldId id="407" r:id="rId12"/>
    <p:sldId id="408" r:id="rId13"/>
    <p:sldId id="509" r:id="rId14"/>
    <p:sldId id="511" r:id="rId15"/>
    <p:sldId id="512" r:id="rId16"/>
    <p:sldId id="513" r:id="rId17"/>
    <p:sldId id="514" r:id="rId18"/>
    <p:sldId id="515" r:id="rId19"/>
    <p:sldId id="516" r:id="rId20"/>
    <p:sldId id="517" r:id="rId21"/>
    <p:sldId id="518" r:id="rId22"/>
    <p:sldId id="536" r:id="rId23"/>
    <p:sldId id="537" r:id="rId24"/>
    <p:sldId id="538" r:id="rId25"/>
    <p:sldId id="519" r:id="rId26"/>
    <p:sldId id="520" r:id="rId27"/>
    <p:sldId id="521" r:id="rId28"/>
    <p:sldId id="522" r:id="rId29"/>
    <p:sldId id="523" r:id="rId30"/>
    <p:sldId id="524" r:id="rId31"/>
    <p:sldId id="525" r:id="rId32"/>
    <p:sldId id="526" r:id="rId33"/>
    <p:sldId id="527" r:id="rId34"/>
    <p:sldId id="528" r:id="rId35"/>
    <p:sldId id="529" r:id="rId36"/>
    <p:sldId id="530" r:id="rId37"/>
    <p:sldId id="531" r:id="rId38"/>
    <p:sldId id="532" r:id="rId39"/>
    <p:sldId id="533" r:id="rId40"/>
    <p:sldId id="534" r:id="rId41"/>
    <p:sldId id="535" r:id="rId42"/>
    <p:sldId id="510" r:id="rId43"/>
    <p:sldId id="539" r:id="rId44"/>
    <p:sldId id="540" r:id="rId45"/>
    <p:sldId id="541" r:id="rId46"/>
    <p:sldId id="542" r:id="rId47"/>
    <p:sldId id="543" r:id="rId48"/>
    <p:sldId id="544" r:id="rId49"/>
    <p:sldId id="545" r:id="rId50"/>
    <p:sldId id="546" r:id="rId51"/>
    <p:sldId id="547" r:id="rId52"/>
    <p:sldId id="548" r:id="rId53"/>
    <p:sldId id="549" r:id="rId54"/>
    <p:sldId id="550" r:id="rId55"/>
    <p:sldId id="551" r:id="rId56"/>
    <p:sldId id="552" r:id="rId57"/>
    <p:sldId id="553" r:id="rId58"/>
    <p:sldId id="554" r:id="rId59"/>
    <p:sldId id="555" r:id="rId60"/>
    <p:sldId id="556" r:id="rId61"/>
    <p:sldId id="557" r:id="rId62"/>
    <p:sldId id="558" r:id="rId63"/>
    <p:sldId id="559" r:id="rId64"/>
    <p:sldId id="560" r:id="rId65"/>
    <p:sldId id="561" r:id="rId66"/>
    <p:sldId id="562" r:id="rId67"/>
    <p:sldId id="563" r:id="rId68"/>
    <p:sldId id="564" r:id="rId69"/>
    <p:sldId id="565" r:id="rId70"/>
    <p:sldId id="566" r:id="rId71"/>
    <p:sldId id="567" r:id="rId72"/>
    <p:sldId id="568" r:id="rId73"/>
    <p:sldId id="569" r:id="rId74"/>
    <p:sldId id="570" r:id="rId75"/>
    <p:sldId id="571" r:id="rId76"/>
    <p:sldId id="572" r:id="rId77"/>
    <p:sldId id="573" r:id="rId78"/>
    <p:sldId id="574" r:id="rId79"/>
    <p:sldId id="575" r:id="rId80"/>
    <p:sldId id="576" r:id="rId81"/>
    <p:sldId id="577" r:id="rId82"/>
    <p:sldId id="578" r:id="rId83"/>
    <p:sldId id="579" r:id="rId84"/>
    <p:sldId id="580" r:id="rId85"/>
    <p:sldId id="581" r:id="rId86"/>
    <p:sldId id="582" r:id="rId87"/>
    <p:sldId id="583" r:id="rId88"/>
    <p:sldId id="584" r:id="rId89"/>
    <p:sldId id="585" r:id="rId90"/>
    <p:sldId id="586" r:id="rId91"/>
    <p:sldId id="587" r:id="rId92"/>
    <p:sldId id="588" r:id="rId93"/>
    <p:sldId id="589" r:id="rId94"/>
    <p:sldId id="590" r:id="rId95"/>
    <p:sldId id="591" r:id="rId96"/>
    <p:sldId id="592" r:id="rId97"/>
    <p:sldId id="593" r:id="rId98"/>
    <p:sldId id="295" r:id="rId99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. Roman Hlawiczka, Ph.D." initials="IRHP" lastIdx="1" clrIdx="0">
    <p:extLst>
      <p:ext uri="{19B8F6BF-5375-455C-9EA6-DF929625EA0E}">
        <p15:presenceInfo xmlns:p15="http://schemas.microsoft.com/office/powerpoint/2012/main" userId="Ing. Roman Hlawiczka, Ph.D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 varScale="1"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commentAuthors" Target="commentAuthor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98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563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man.hlawiczka@opf.slu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452LURZqBwY?si=zKVtyWhaFYkZd1Qs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uRLuCNNpE4?si=5S4Jo_Rnfhfekgpk" TargetMode="Externa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 – Blok 3, kapitola 6 - 7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69278-AD07-401A-9B49-B4B5FFDF5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cs-CZ" dirty="0"/>
              <a:t>Opakování kap  Přehled základních druhů finančních rizik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DCE8B0F-3617-463B-B54D-7E9A069FCA35}"/>
              </a:ext>
            </a:extLst>
          </p:cNvPr>
          <p:cNvSpPr/>
          <p:nvPr/>
        </p:nvSpPr>
        <p:spPr>
          <a:xfrm>
            <a:off x="539552" y="915565"/>
            <a:ext cx="81369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Činnost bank je vždy spojena s finančními riziky, která ovlivňují jejich stabilitu a ziskovost.</a:t>
            </a:r>
            <a:br>
              <a:rPr lang="cs-CZ" sz="2000" dirty="0"/>
            </a:br>
            <a:r>
              <a:rPr lang="cs-CZ" sz="2000" dirty="0"/>
              <a:t>Hlavní druhy rizik:</a:t>
            </a:r>
          </a:p>
          <a:p>
            <a:pPr lvl="0"/>
            <a:r>
              <a:rPr lang="cs-CZ" sz="2000" b="1" dirty="0"/>
              <a:t>Úvěrové riziko:</a:t>
            </a:r>
            <a:r>
              <a:rPr lang="cs-CZ" sz="2000" dirty="0"/>
              <a:t> dlužník nesplní závazky vůči bance.</a:t>
            </a:r>
          </a:p>
          <a:p>
            <a:pPr lvl="0"/>
            <a:r>
              <a:rPr lang="cs-CZ" sz="2000" b="1" dirty="0"/>
              <a:t>Tržní riziko:</a:t>
            </a:r>
            <a:r>
              <a:rPr lang="cs-CZ" sz="2000" dirty="0"/>
              <a:t> ztráta vlivem vývoje sazeb, měn, akcií nebo komodit.</a:t>
            </a:r>
          </a:p>
          <a:p>
            <a:pPr lvl="0"/>
            <a:r>
              <a:rPr lang="cs-CZ" sz="2000" b="1" dirty="0"/>
              <a:t>Riziko likvidity:</a:t>
            </a:r>
            <a:r>
              <a:rPr lang="cs-CZ" sz="2000" dirty="0"/>
              <a:t> banka nedokáže včas plnit své závazky.</a:t>
            </a:r>
          </a:p>
          <a:p>
            <a:pPr lvl="0"/>
            <a:r>
              <a:rPr lang="cs-CZ" sz="2000" b="1" dirty="0"/>
              <a:t>Operační riziko:</a:t>
            </a:r>
            <a:r>
              <a:rPr lang="cs-CZ" sz="2000" dirty="0"/>
              <a:t> ztráta z chyb procesů, lidí nebo systémů.</a:t>
            </a:r>
          </a:p>
          <a:p>
            <a:pPr lvl="0"/>
            <a:r>
              <a:rPr lang="cs-CZ" sz="2000" b="1" dirty="0"/>
              <a:t>Kapitálové riziko:</a:t>
            </a:r>
            <a:r>
              <a:rPr lang="cs-CZ" sz="2000" dirty="0"/>
              <a:t> nedostatek kapitálu k pokrytí ztrát.</a:t>
            </a:r>
          </a:p>
          <a:p>
            <a:pPr lvl="0"/>
            <a:endParaRPr lang="cs-CZ" sz="2000" dirty="0"/>
          </a:p>
          <a:p>
            <a:r>
              <a:rPr lang="cs-CZ" sz="2000" dirty="0"/>
              <a:t>Cílem řízení rizik je </a:t>
            </a:r>
            <a:r>
              <a:rPr lang="cs-CZ" sz="2000" b="1" dirty="0"/>
              <a:t>včas rozpoznat hrozby a udržet je na přijatelné úrovni</a:t>
            </a:r>
            <a:r>
              <a:rPr lang="cs-CZ" sz="2000" dirty="0"/>
              <a:t>, aby banka mohla dlouhodobě fungovat bezpečně.</a:t>
            </a:r>
          </a:p>
          <a:p>
            <a:r>
              <a:rPr lang="cs-CZ" sz="2000" dirty="0"/>
              <a:t> 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0268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802060-B088-43F5-8DA4-8EE2FA89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a metody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6AC8709-D086-4034-843C-7DC1397286FF}"/>
              </a:ext>
            </a:extLst>
          </p:cNvPr>
          <p:cNvSpPr/>
          <p:nvPr/>
        </p:nvSpPr>
        <p:spPr>
          <a:xfrm>
            <a:off x="336813" y="1153220"/>
            <a:ext cx="8496944" cy="4100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rizik je základem stability bankovního sektoru a důvěry klientů.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Jeho smyslem je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identifikovat, měřit a omezit hrozby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dříve, než ohrozí banku.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Základní metody měření: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Citlivost: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určuje, jak změna faktoru ovlivní zisk nebo hodnotu portfolia.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Směrodatná odchylka: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měří kolísání výnosů – čím větší, tím vyšší riziko.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vyjadřuje maximální očekávanou ztrátu při určité spolehlivosti.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 a zpětné testy: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simulují extrémní scénáře a ověřují reakci banky.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Efektivní risk management umožňuje lepší rozhodování, alokaci kapitálu a stanovení cen produktů.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527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1C89BB-478A-4283-97E0-797602358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riziko a jeho měření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2B083A0-EF06-46E5-868A-9CB83D107735}"/>
              </a:ext>
            </a:extLst>
          </p:cNvPr>
          <p:cNvSpPr/>
          <p:nvPr/>
        </p:nvSpPr>
        <p:spPr>
          <a:xfrm>
            <a:off x="251520" y="915566"/>
            <a:ext cx="8496944" cy="3792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riziko je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nejvýznamnějším rizikem bank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vzniká, pokud dlužník nesplácí úvěr podle dohody.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Modely měření úvěrového rizika: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CreditMetrics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sleduje změny ratingů a dopad na portfolio.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CreditRisk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využívá pravděpodobnost nesplácení a rozdělení ztrát.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KMV model: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odhaduje riziko defaultu z tržní hodnoty aktiv a volatility.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Modely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McKinsey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KPMG: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vyhodnocují úvěrové portfolio z interních dat.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také využívají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sekuritizaci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úvěrové deriváty a pojištění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které umožňují přenést riziko na jiné subjekty.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84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C4EB6-A703-4031-ACEA-E296BA62A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Kapitola 6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FC56C5E-43DD-4535-9B67-178986ECAA30}"/>
              </a:ext>
            </a:extLst>
          </p:cNvPr>
          <p:cNvSpPr/>
          <p:nvPr/>
        </p:nvSpPr>
        <p:spPr>
          <a:xfrm>
            <a:off x="971600" y="1419622"/>
            <a:ext cx="68407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dirty="0"/>
              <a:t>Rizikově očištěná výnosnost a její řešení</a:t>
            </a:r>
          </a:p>
        </p:txBody>
      </p:sp>
    </p:spTree>
    <p:extLst>
      <p:ext uri="{BB962C8B-B14F-4D97-AF65-F5344CB8AC3E}">
        <p14:creationId xmlns:p14="http://schemas.microsoft.com/office/powerpoint/2010/main" val="3202880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939F3F-28EE-4F43-ABE3-F5B2378CC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kap. 6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D7B90D8-2240-410D-810A-8D127FDBFD17}"/>
              </a:ext>
            </a:extLst>
          </p:cNvPr>
          <p:cNvSpPr/>
          <p:nvPr/>
        </p:nvSpPr>
        <p:spPr>
          <a:xfrm>
            <a:off x="683568" y="1014721"/>
            <a:ext cx="6174432" cy="228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Tradiční měření výnosnosti banky (ROA, ROE)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Podstata rizikově očištěné výnosnosti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Možnosti využití rizikově očištěné výnosnosti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hodnocení výkonnosti banky (SVA)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správné ocenění zákazníků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optimalizace portfolia banky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Srovnání tradiční a rizikově očištěné výnosnosti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93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72A974-B299-49D8-B287-98182C3C2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Tradiční měření výnosnosti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D4FD47B-8D2B-4D69-B0A4-7AD9235BD3CA}"/>
              </a:ext>
            </a:extLst>
          </p:cNvPr>
          <p:cNvSpPr/>
          <p:nvPr/>
        </p:nvSpPr>
        <p:spPr>
          <a:xfrm>
            <a:off x="611560" y="1140589"/>
            <a:ext cx="7200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Co je výnosnost banky</a:t>
            </a:r>
            <a:br>
              <a:rPr lang="cs-CZ" dirty="0"/>
            </a:br>
            <a:r>
              <a:rPr lang="cs-CZ" dirty="0"/>
              <a:t>Výnosnost banky vyjadřuje, do jaké míry dokáže banka generovat zisk při dané úrovni aktiv a kapitálu.</a:t>
            </a:r>
            <a:br>
              <a:rPr lang="cs-CZ" dirty="0"/>
            </a:br>
            <a:r>
              <a:rPr lang="cs-CZ" dirty="0"/>
              <a:t>– základní představa: výnosy &gt; náklady → zisk,</a:t>
            </a:r>
            <a:br>
              <a:rPr lang="cs-CZ" dirty="0"/>
            </a:br>
            <a:r>
              <a:rPr lang="cs-CZ" dirty="0"/>
              <a:t>– výnosnost je klíčový cíl managementu i akcionářů,</a:t>
            </a:r>
            <a:br>
              <a:rPr lang="cs-CZ" dirty="0"/>
            </a:br>
            <a:r>
              <a:rPr lang="cs-CZ" dirty="0"/>
              <a:t>– ale pouze samotný zisk nestačí – potřebujeme jej vztáhnout k „základu“ (aktiva, kapitál).</a:t>
            </a:r>
          </a:p>
        </p:txBody>
      </p:sp>
    </p:spTree>
    <p:extLst>
      <p:ext uri="{BB962C8B-B14F-4D97-AF65-F5344CB8AC3E}">
        <p14:creationId xmlns:p14="http://schemas.microsoft.com/office/powerpoint/2010/main" val="3539201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CC8E1-7F13-47B6-9A91-EA3E636D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Rentabilita aktiv (ROA)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35DAADA-E66B-49D5-ADA8-625CB2C3BDCB}"/>
              </a:ext>
            </a:extLst>
          </p:cNvPr>
          <p:cNvSpPr/>
          <p:nvPr/>
        </p:nvSpPr>
        <p:spPr>
          <a:xfrm>
            <a:off x="539552" y="926660"/>
            <a:ext cx="6012160" cy="339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Rentabilita aktiv (ROA – return on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assets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měří, jak efektivně banka využívá svá aktiva k tvorbě zisku.</a:t>
            </a:r>
          </a:p>
          <a:p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Základní vzorec: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ROA = hrubý (nebo čistý) zisk / celková aktiva · 100 %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Interpretace: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ukazuje, jaký zisk v procentech generuje banka z každé jednotky aktiv,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zohledňuje strukturu aktiv a pasiv, řízení nákladů i výnosů,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mezinárodně se za „dobrou“ hodnotu považuje přibližně 1 % ROA.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117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4A8C7A-91F6-4323-B96F-41E92829A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Varianty ukazatele ROA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9D52315-CE19-4F00-90EE-7CAC4658C506}"/>
              </a:ext>
            </a:extLst>
          </p:cNvPr>
          <p:cNvSpPr/>
          <p:nvPr/>
        </p:nvSpPr>
        <p:spPr>
          <a:xfrm>
            <a:off x="467544" y="1014721"/>
            <a:ext cx="6390456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ROA lze počítat v několika variantách: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s hrubým ziskem nebo s čistým ziskem,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ROAA (return on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average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assets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zisk vztahovaný k průměrným aktivům,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banky často pracují s průměrnou bilanční sumou za období, aby eliminovaly sezónní výkyvy.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ROA slouží především k: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porovnání výkonnosti bank v čase,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základnímu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benchmarkingu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vůči konkurenci.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917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6A6F93-3FA6-4016-847A-4FB28CC69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Rentabilita kapitálu (ROE)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9B3329-5A46-41B8-9234-1A69F83868D3}"/>
              </a:ext>
            </a:extLst>
          </p:cNvPr>
          <p:cNvSpPr/>
          <p:nvPr/>
        </p:nvSpPr>
        <p:spPr>
          <a:xfrm>
            <a:off x="308168" y="1203598"/>
            <a:ext cx="8064896" cy="256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Rentabilita kapitálu (ROE – return on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equity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měří výnos pro akcionáře banky.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Základní vzorec: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ROE = čistý zisk / vlastní kapitál · 100 %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Význam ROE: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ukazuje, jaký výnos získávají akcionáři na vložený kapitál,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slouží k porovnání s alternativními investicemi (např. akciové indexy, jiné sektory),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používá se i ve variantě ROAE (return on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average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equity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průměrný vlastní kapitál.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74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7D59F-BCCD-44BD-A64E-347A649D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nestačí jen ROA a ROE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4D0D19-51DE-489E-9815-F73D1CC50AD2}"/>
              </a:ext>
            </a:extLst>
          </p:cNvPr>
          <p:cNvSpPr/>
          <p:nvPr/>
        </p:nvSpPr>
        <p:spPr>
          <a:xfrm>
            <a:off x="251520" y="1016104"/>
            <a:ext cx="7992888" cy="2450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Tradiční ukazatele rentability mají několik slabin: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vycházejí z účetních hodnot, ne z tržních hodnot,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obvykle se počítají na úrovni celé banky, ne na úrovni jednotlivých obchodních linií či transakcí,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nezohledňují různé strategie bank (např. univerzální vs. specializované banky),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nepracují s aktivitami mimo bilanci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-balance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sheet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neposkytují přímou informaci o tom, které aktivity vytvářejí hodnotu pro akcionáře.</a:t>
            </a:r>
          </a:p>
        </p:txBody>
      </p:sp>
    </p:spTree>
    <p:extLst>
      <p:ext uri="{BB962C8B-B14F-4D97-AF65-F5344CB8AC3E}">
        <p14:creationId xmlns:p14="http://schemas.microsoft.com/office/powerpoint/2010/main" val="2357424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Ing. Roman Hlawiczka, Ph.D.</a:t>
            </a:r>
          </a:p>
          <a:p>
            <a:pPr lvl="1"/>
            <a:r>
              <a:rPr lang="cs-CZ" sz="1700" dirty="0"/>
              <a:t>tel: 606 630 236</a:t>
            </a:r>
          </a:p>
          <a:p>
            <a:pPr lvl="1"/>
            <a:r>
              <a:rPr lang="cs-CZ" sz="1700" dirty="0"/>
              <a:t>e-mail: </a:t>
            </a:r>
            <a:r>
              <a:rPr lang="cs-CZ" sz="1700" dirty="0">
                <a:hlinkClick r:id="rId3"/>
              </a:rPr>
              <a:t>roman.hlawiczka@opf.slu.cz</a:t>
            </a:r>
            <a:r>
              <a:rPr lang="cs-CZ" sz="1700" dirty="0"/>
              <a:t>, </a:t>
            </a:r>
          </a:p>
          <a:p>
            <a:r>
              <a:rPr lang="cs-CZ" sz="2000" dirty="0"/>
              <a:t>Konzultační hodiny </a:t>
            </a:r>
          </a:p>
          <a:p>
            <a:pPr lvl="1"/>
            <a:r>
              <a:rPr lang="cs-CZ" sz="1700" dirty="0"/>
              <a:t>Vždy předem dohodnout a potvrdil si telefonicky</a:t>
            </a:r>
          </a:p>
          <a:p>
            <a:pPr marL="0" indent="0">
              <a:buNone/>
            </a:pPr>
            <a:endParaRPr lang="cs-CZ" sz="1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Kontakt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188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EA4F5E-D94D-427D-BA2E-5D027A27C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problémové otázky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14E04BA-5531-407B-B2A1-26202D50F691}"/>
              </a:ext>
            </a:extLst>
          </p:cNvPr>
          <p:cNvSpPr/>
          <p:nvPr/>
        </p:nvSpPr>
        <p:spPr>
          <a:xfrm>
            <a:off x="395536" y="876222"/>
            <a:ext cx="6462464" cy="256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Bez zohlednění rizika neumíme odpovědět na zásadní otázky: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jak porovnat výnosnost dvou transakcí, pokud nesou odlišné riziko,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jak ocenit riziko protistraně,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jak spravedlivě alokovat kapitál mezi jednotlivé úseky banky,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jak nastavit odměňování manažerů, aby reflektovalo nejen výnos, ale i riziko.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Tyto otázky motivují přechod k rizikově očištěné výnosnosti.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221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93A27-8AE5-475D-9D70-88E80D4B2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Motivace pro rizikově očištěnou výnosnost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22537FA-2958-42F2-9D6C-9BD3CEA923F0}"/>
              </a:ext>
            </a:extLst>
          </p:cNvPr>
          <p:cNvSpPr/>
          <p:nvPr/>
        </p:nvSpPr>
        <p:spPr>
          <a:xfrm>
            <a:off x="467544" y="1014721"/>
            <a:ext cx="7776864" cy="256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Cílem je spojit dohromady: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výnos,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riziko,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a potřebu kapitálu.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Rizikově očištěná výnosnost umožňuje: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porovnávat výnosnost transakcí a obchodních jednotek při různé úrovni rizika,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ocenit riziko zákazníků a produktů,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rozhodovat o alokaci kapitálu tak, aby se maximalizovala hodnota pro akcionáře.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190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DEFEB-0BAE-4F59-971D-D0FAA5735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dirty="0"/>
              <a:t>Podstata rizikově očištěné výnosnosti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D4301D6-9297-4F8D-9008-7C94D34C40B0}"/>
              </a:ext>
            </a:extLst>
          </p:cNvPr>
          <p:cNvSpPr/>
          <p:nvPr/>
        </p:nvSpPr>
        <p:spPr>
          <a:xfrm>
            <a:off x="251520" y="1140589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Historie konceptu</a:t>
            </a:r>
            <a:br>
              <a:rPr lang="cs-CZ" dirty="0"/>
            </a:br>
            <a:r>
              <a:rPr lang="cs-CZ" dirty="0"/>
              <a:t>Přístup rizikově očištěné výnosnosti vznikl v 70. letech ve skupině </a:t>
            </a:r>
            <a:r>
              <a:rPr lang="cs-CZ" dirty="0" err="1"/>
              <a:t>Bankers</a:t>
            </a:r>
            <a:r>
              <a:rPr lang="cs-CZ" dirty="0"/>
              <a:t> Trust.</a:t>
            </a:r>
            <a:br>
              <a:rPr lang="cs-CZ" dirty="0"/>
            </a:br>
            <a:r>
              <a:rPr lang="cs-CZ" dirty="0"/>
              <a:t>– původní cíl: změřit riziko úvěrového portfolia a stanovit kapitál na krytí ztrát,</a:t>
            </a:r>
            <a:br>
              <a:rPr lang="cs-CZ" dirty="0"/>
            </a:br>
            <a:r>
              <a:rPr lang="cs-CZ" dirty="0"/>
              <a:t>– postupně se přístup rozšířil na všechny činnosti banky,</a:t>
            </a:r>
            <a:br>
              <a:rPr lang="cs-CZ" dirty="0"/>
            </a:br>
            <a:r>
              <a:rPr lang="cs-CZ" dirty="0"/>
              <a:t>– dnes se využívá jako standardní rámec risk-</a:t>
            </a:r>
            <a:r>
              <a:rPr lang="cs-CZ" dirty="0" err="1"/>
              <a:t>adjusted</a:t>
            </a:r>
            <a:r>
              <a:rPr lang="cs-CZ" dirty="0"/>
              <a:t> performance (RAROC, RORAC, RARORAC).</a:t>
            </a:r>
          </a:p>
        </p:txBody>
      </p:sp>
    </p:spTree>
    <p:extLst>
      <p:ext uri="{BB962C8B-B14F-4D97-AF65-F5344CB8AC3E}">
        <p14:creationId xmlns:p14="http://schemas.microsoft.com/office/powerpoint/2010/main" val="3924928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3EC6E7-F1AC-4406-8204-0C1DD2206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Základní myšlenka RAROC/RORAC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8C18FF0-2ED6-47F5-8051-E758E14BA1FD}"/>
              </a:ext>
            </a:extLst>
          </p:cNvPr>
          <p:cNvSpPr/>
          <p:nvPr/>
        </p:nvSpPr>
        <p:spPr>
          <a:xfrm>
            <a:off x="251520" y="1014721"/>
            <a:ext cx="8892480" cy="200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Rizikově očištěná výnosnost obecně pracuje s poměrem: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risk-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adjusted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return /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economic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(risk-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adjusted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kde: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risk-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adjusted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return = zisk očištěný o riziko (typicky o očekávané ztráty),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economic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ekonomický kapitál potřebný k pokrytí neočekávaných ztrát (často na bázi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011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6BA1D3-6104-4B25-84E8-F504D080A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Varianty ukazatelů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0BC6C75-67DD-48AF-8628-7A601AF943E0}"/>
              </a:ext>
            </a:extLst>
          </p:cNvPr>
          <p:cNvSpPr/>
          <p:nvPr/>
        </p:nvSpPr>
        <p:spPr>
          <a:xfrm>
            <a:off x="251520" y="1346703"/>
            <a:ext cx="8496944" cy="1857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praxi se setkáme s několika variantami: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RORAC (return on risk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adjusted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zisk / rizikově upravený kapitál,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RAROC (risk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adjusted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return on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zisk očištěný o riziko / účetní (regulatorní) kapitál,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RARORAC (risk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adjusted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return on risk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adjusted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zisk očištěný o riziko / rizikově upravený k</a:t>
            </a:r>
          </a:p>
        </p:txBody>
      </p:sp>
    </p:spTree>
    <p:extLst>
      <p:ext uri="{BB962C8B-B14F-4D97-AF65-F5344CB8AC3E}">
        <p14:creationId xmlns:p14="http://schemas.microsoft.com/office/powerpoint/2010/main" val="3065665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7E4062-2F4D-463B-BAF8-F572A7143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Obecný vzorec RARORAC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BB011E5-CAB5-4DBD-8B9C-59DBE160E861}"/>
              </a:ext>
            </a:extLst>
          </p:cNvPr>
          <p:cNvSpPr/>
          <p:nvPr/>
        </p:nvSpPr>
        <p:spPr>
          <a:xfrm>
            <a:off x="395536" y="1140589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Obecná forma rizikově očištěné výnosnosti:</a:t>
            </a:r>
          </a:p>
          <a:p>
            <a:r>
              <a:rPr lang="cs-CZ" dirty="0"/>
              <a:t>RARORAC = (zisk – očekávaná ztráta) / </a:t>
            </a:r>
            <a:r>
              <a:rPr lang="cs-CZ" dirty="0" err="1"/>
              <a:t>CaR</a:t>
            </a:r>
            <a:r>
              <a:rPr lang="cs-CZ" dirty="0"/>
              <a:t> · 100 %</a:t>
            </a:r>
          </a:p>
          <a:p>
            <a:r>
              <a:rPr lang="cs-CZ" dirty="0"/>
              <a:t>kde:</a:t>
            </a:r>
            <a:br>
              <a:rPr lang="cs-CZ" dirty="0"/>
            </a:br>
            <a:r>
              <a:rPr lang="cs-CZ" dirty="0"/>
              <a:t>– očekávaná ztráta (EL) = „průměrná“ ztráta, se kterou banka počítá,</a:t>
            </a:r>
            <a:br>
              <a:rPr lang="cs-CZ" dirty="0"/>
            </a:br>
            <a:r>
              <a:rPr lang="cs-CZ" dirty="0"/>
              <a:t>– </a:t>
            </a:r>
            <a:r>
              <a:rPr lang="cs-CZ" dirty="0" err="1"/>
              <a:t>CaR</a:t>
            </a:r>
            <a:r>
              <a:rPr lang="cs-CZ" dirty="0"/>
              <a:t> (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Risk) = kapitál potřebný na pokrytí neočekávaných ztrát,</a:t>
            </a:r>
            <a:br>
              <a:rPr lang="cs-CZ" dirty="0"/>
            </a:br>
            <a:r>
              <a:rPr lang="cs-CZ" dirty="0"/>
              <a:t>– výsledek porovnáváme s požadovanou výnosností akcionářů nebo s WACC.</a:t>
            </a:r>
          </a:p>
        </p:txBody>
      </p:sp>
    </p:spTree>
    <p:extLst>
      <p:ext uri="{BB962C8B-B14F-4D97-AF65-F5344CB8AC3E}">
        <p14:creationId xmlns:p14="http://schemas.microsoft.com/office/powerpoint/2010/main" val="12773753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D4E4F7-5B9C-4152-9DC2-766B400F8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Očekávaná a neočekávaná ztráta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F4C0448-4877-4043-9F1C-D84FABE8D2E9}"/>
              </a:ext>
            </a:extLst>
          </p:cNvPr>
          <p:cNvSpPr/>
          <p:nvPr/>
        </p:nvSpPr>
        <p:spPr>
          <a:xfrm>
            <a:off x="251520" y="1014721"/>
            <a:ext cx="8352928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Očekávaná ztráta (EL):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průměrná ztráta v dlouhém období,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u úvěrů: EL = PD · LGD · EAD (pravděpodobnost defaultu, ztráta při defaultu, expozice).</a:t>
            </a:r>
            <a:endParaRPr lang="cs-CZ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Neočekávaná ztráta: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„výkyv“ kolem očekávané ztráty,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kryje se ekonomickým kapitálem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stanovuje se často na základě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pro zvolenou hladinu významnosti.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94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5A598A-5E2A-4021-8ACB-7A21A9EF1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(</a:t>
            </a:r>
            <a:r>
              <a:rPr lang="cs-CZ" dirty="0" err="1"/>
              <a:t>CaR</a:t>
            </a:r>
            <a:r>
              <a:rPr lang="cs-CZ" dirty="0"/>
              <a:t>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A68D321-5DF7-429A-B82C-61D9AFC24F9C}"/>
              </a:ext>
            </a:extLst>
          </p:cNvPr>
          <p:cNvSpPr/>
          <p:nvPr/>
        </p:nvSpPr>
        <p:spPr>
          <a:xfrm>
            <a:off x="395536" y="1153221"/>
            <a:ext cx="8496944" cy="200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vychází z metodologie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představuje kapitál, který banka musí držet, aby s danou pravděpodobností pokryla neočekávané ztráty,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závisí na volbě horizontu (např. 1 rok) a hladiny významnosti (např. 99 %).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Čím vyšší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tím „kapitálově náročnější“ je daná transakce nebo portfolio.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624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9C0CCB-35F5-436A-B7B8-BEAFBF68D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434406F-73C9-4E9F-8323-22B871FF63A7}"/>
              </a:ext>
            </a:extLst>
          </p:cNvPr>
          <p:cNvSpPr/>
          <p:nvPr/>
        </p:nvSpPr>
        <p:spPr>
          <a:xfrm>
            <a:off x="395536" y="1279089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Minimální požadovaná hodnota rizikově očištěné výnosnosti:</a:t>
            </a:r>
            <a:br>
              <a:rPr lang="cs-CZ" dirty="0"/>
            </a:br>
            <a:r>
              <a:rPr lang="cs-CZ" dirty="0"/>
              <a:t>– odpovídá výnosnosti požadované akcionáři,</a:t>
            </a:r>
            <a:br>
              <a:rPr lang="cs-CZ" dirty="0"/>
            </a:br>
            <a:r>
              <a:rPr lang="cs-CZ" dirty="0"/>
              <a:t>– zcela hraniční minimum: WACC (vážené průměrné náklady kapitálu),</a:t>
            </a:r>
            <a:br>
              <a:rPr lang="cs-CZ" dirty="0"/>
            </a:br>
            <a:r>
              <a:rPr lang="cs-CZ" dirty="0"/>
              <a:t>– pokud RARORAC &lt; WACC, banka ničí hodnotu pro akcionáře,</a:t>
            </a:r>
            <a:br>
              <a:rPr lang="cs-CZ" dirty="0"/>
            </a:br>
            <a:r>
              <a:rPr lang="cs-CZ" dirty="0"/>
              <a:t>– pokud RARORAC &gt; WACC, banka hodnotu vytváří.</a:t>
            </a:r>
          </a:p>
        </p:txBody>
      </p:sp>
    </p:spTree>
    <p:extLst>
      <p:ext uri="{BB962C8B-B14F-4D97-AF65-F5344CB8AC3E}">
        <p14:creationId xmlns:p14="http://schemas.microsoft.com/office/powerpoint/2010/main" val="23102362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8296D8-E642-4B7D-B542-CFA65EB7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/>
              <a:t>Výhody rizikově očištěné výnosnosti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170D087-C98D-4FBD-BBD4-DBDFB1936052}"/>
              </a:ext>
            </a:extLst>
          </p:cNvPr>
          <p:cNvSpPr/>
          <p:nvPr/>
        </p:nvSpPr>
        <p:spPr>
          <a:xfrm>
            <a:off x="467544" y="1140589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Použití RARORAC přináší řadu výhod:</a:t>
            </a:r>
            <a:br>
              <a:rPr lang="cs-CZ" dirty="0"/>
            </a:br>
            <a:r>
              <a:rPr lang="cs-CZ" dirty="0"/>
              <a:t>– umožňuje porovnat transakce i obchodní jednotky s různou úrovní rizika,</a:t>
            </a:r>
            <a:br>
              <a:rPr lang="cs-CZ" dirty="0"/>
            </a:br>
            <a:r>
              <a:rPr lang="cs-CZ" dirty="0"/>
              <a:t>– shrnuje celkové riziko banky do jednoho čísla,</a:t>
            </a:r>
            <a:br>
              <a:rPr lang="cs-CZ" dirty="0"/>
            </a:br>
            <a:r>
              <a:rPr lang="cs-CZ" dirty="0"/>
              <a:t>– podporuje racionální alokaci kapitálu mezi produkty a segmenty,</a:t>
            </a:r>
            <a:br>
              <a:rPr lang="cs-CZ" dirty="0"/>
            </a:br>
            <a:r>
              <a:rPr lang="cs-CZ" dirty="0"/>
              <a:t>– vytváří základ pro risk-</a:t>
            </a:r>
            <a:r>
              <a:rPr lang="cs-CZ" dirty="0" err="1"/>
              <a:t>adjusted</a:t>
            </a:r>
            <a:r>
              <a:rPr lang="cs-CZ" dirty="0"/>
              <a:t> řízení výkonnosti (risk-</a:t>
            </a:r>
            <a:r>
              <a:rPr lang="cs-CZ" dirty="0" err="1"/>
              <a:t>adjusted</a:t>
            </a:r>
            <a:r>
              <a:rPr lang="cs-CZ" dirty="0"/>
              <a:t> performance management).</a:t>
            </a:r>
          </a:p>
        </p:txBody>
      </p:sp>
    </p:spTree>
    <p:extLst>
      <p:ext uri="{BB962C8B-B14F-4D97-AF65-F5344CB8AC3E}">
        <p14:creationId xmlns:p14="http://schemas.microsoft.com/office/powerpoint/2010/main" val="1609796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6AA3F-AE85-E795-439B-A4BD7DF38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absolvování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0C40A447-4A1C-8712-D3E3-C5941DA3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858" y="1535340"/>
            <a:ext cx="6744284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5160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BA3730-5342-4432-9D99-150774E5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352928" cy="507703"/>
          </a:xfrm>
        </p:spPr>
        <p:txBody>
          <a:bodyPr/>
          <a:lstStyle/>
          <a:p>
            <a:r>
              <a:rPr lang="cs-CZ" dirty="0"/>
              <a:t>Regulátor vs. ekonomický kapitál (aktuální praxe)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DDA6945-E269-4D1B-A985-9DCEC081B01D}"/>
              </a:ext>
            </a:extLst>
          </p:cNvPr>
          <p:cNvSpPr/>
          <p:nvPr/>
        </p:nvSpPr>
        <p:spPr>
          <a:xfrm>
            <a:off x="395536" y="137155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 finanční krizi 2008 došlo k posílení regulace (</a:t>
            </a:r>
            <a:r>
              <a:rPr lang="cs-CZ" dirty="0" err="1"/>
              <a:t>Basel</a:t>
            </a:r>
            <a:r>
              <a:rPr lang="cs-CZ" dirty="0"/>
              <a:t> III, postupně </a:t>
            </a:r>
            <a:r>
              <a:rPr lang="cs-CZ" dirty="0" err="1"/>
              <a:t>Basel</a:t>
            </a:r>
            <a:r>
              <a:rPr lang="cs-CZ" dirty="0"/>
              <a:t> IV).</a:t>
            </a:r>
            <a:br>
              <a:rPr lang="cs-CZ" dirty="0"/>
            </a:br>
            <a:r>
              <a:rPr lang="cs-CZ" dirty="0"/>
              <a:t>– banky pracují s regulatorním kapitálem (pro splnění požadavků regulátora)</a:t>
            </a:r>
            <a:br>
              <a:rPr lang="cs-CZ" dirty="0"/>
            </a:br>
            <a:r>
              <a:rPr lang="cs-CZ" dirty="0"/>
              <a:t>– zároveň se opírají o ekonomický kapitál, který zohledňuje koncentraci, diverzifikaci a celkové portfolio.</a:t>
            </a:r>
          </a:p>
          <a:p>
            <a:r>
              <a:rPr lang="cs-CZ" dirty="0"/>
              <a:t>V současné praxi se často používají kombinované metriky, kdy se pro rozhodování bere v úvahu jak ekonomický, tak regulatorní kapitál (tzv. </a:t>
            </a:r>
            <a:r>
              <a:rPr lang="cs-CZ" dirty="0" err="1"/>
              <a:t>composite</a:t>
            </a:r>
            <a:r>
              <a:rPr lang="cs-CZ" dirty="0"/>
              <a:t>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measure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752601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1F3B8-BDBD-44D0-8DF5-37C8E74D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Využití RARORAC v odměňování managementu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C3C5641-12D4-4570-AD51-2DA9C40E9992}"/>
              </a:ext>
            </a:extLst>
          </p:cNvPr>
          <p:cNvSpPr/>
          <p:nvPr/>
        </p:nvSpPr>
        <p:spPr>
          <a:xfrm>
            <a:off x="251520" y="1002090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Rizikově očištěné ukazatele se dnes často propojují s odměňováním:</a:t>
            </a:r>
            <a:br>
              <a:rPr lang="cs-CZ" dirty="0"/>
            </a:br>
            <a:r>
              <a:rPr lang="cs-CZ" dirty="0"/>
              <a:t>– manažeři nejsou motivováni pouze k maximalizaci zisku,</a:t>
            </a:r>
            <a:br>
              <a:rPr lang="cs-CZ" dirty="0"/>
            </a:br>
            <a:r>
              <a:rPr lang="cs-CZ" dirty="0"/>
              <a:t>– bonusy se vážou na risk-</a:t>
            </a:r>
            <a:r>
              <a:rPr lang="cs-CZ" dirty="0" err="1"/>
              <a:t>adjusted</a:t>
            </a:r>
            <a:r>
              <a:rPr lang="cs-CZ" dirty="0"/>
              <a:t> výkonnost (např. RAROC, RARORAC, SVA),</a:t>
            </a:r>
            <a:br>
              <a:rPr lang="cs-CZ" dirty="0"/>
            </a:br>
            <a:r>
              <a:rPr lang="cs-CZ" dirty="0"/>
              <a:t>– podporuje se dlouhodobé chování a omezuje krátkodobé riskantní strategie,</a:t>
            </a:r>
            <a:br>
              <a:rPr lang="cs-CZ" dirty="0"/>
            </a:br>
            <a:r>
              <a:rPr lang="cs-CZ" dirty="0"/>
              <a:t>– trend posílily i regulace odměňování v bankovnictví po roce 2008 (CRD IV, EBA </a:t>
            </a:r>
            <a:r>
              <a:rPr lang="cs-CZ" dirty="0" err="1"/>
              <a:t>guidelines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958872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882E4-F29C-40CD-A93E-DBC3CFDEC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507703"/>
          </a:xfrm>
        </p:spPr>
        <p:txBody>
          <a:bodyPr/>
          <a:lstStyle/>
          <a:p>
            <a:r>
              <a:rPr lang="cs-CZ" dirty="0"/>
              <a:t>Možnosti využití rizikově očištěné výnosnosti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F09A869-7384-4B59-A70A-6E2FAA502AC4}"/>
              </a:ext>
            </a:extLst>
          </p:cNvPr>
          <p:cNvSpPr/>
          <p:nvPr/>
        </p:nvSpPr>
        <p:spPr>
          <a:xfrm>
            <a:off x="467544" y="1140589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Čtyři hlavní oblasti využití</a:t>
            </a:r>
            <a:br>
              <a:rPr lang="cs-CZ" dirty="0"/>
            </a:br>
            <a:r>
              <a:rPr lang="cs-CZ" dirty="0"/>
              <a:t>Rizikově očištěnou výnosnost lze využít pro:</a:t>
            </a:r>
          </a:p>
          <a:p>
            <a:pPr>
              <a:buFont typeface="+mj-lt"/>
              <a:buAutoNum type="arabicPeriod"/>
            </a:pPr>
            <a:r>
              <a:rPr lang="cs-CZ" dirty="0"/>
              <a:t>řízení rizik v bance (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allocation</a:t>
            </a:r>
            <a:r>
              <a:rPr lang="cs-CZ" dirty="0"/>
              <a:t>, risk </a:t>
            </a:r>
            <a:r>
              <a:rPr lang="cs-CZ" dirty="0" err="1"/>
              <a:t>appetite</a:t>
            </a:r>
            <a:r>
              <a:rPr lang="cs-CZ" dirty="0"/>
              <a:t>),</a:t>
            </a:r>
          </a:p>
          <a:p>
            <a:pPr>
              <a:buFont typeface="+mj-lt"/>
              <a:buAutoNum type="arabicPeriod"/>
            </a:pPr>
            <a:r>
              <a:rPr lang="cs-CZ" dirty="0"/>
              <a:t>hodnocení výkonnosti banky a obchodních jednotek,</a:t>
            </a:r>
          </a:p>
          <a:p>
            <a:pPr>
              <a:buFont typeface="+mj-lt"/>
              <a:buAutoNum type="arabicPeriod"/>
            </a:pPr>
            <a:r>
              <a:rPr lang="cs-CZ" dirty="0"/>
              <a:t>správné ocenění zákazníků (risk-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),</a:t>
            </a:r>
          </a:p>
          <a:p>
            <a:pPr>
              <a:buFont typeface="+mj-lt"/>
              <a:buAutoNum type="arabicPeriod"/>
            </a:pPr>
            <a:r>
              <a:rPr lang="cs-CZ" dirty="0"/>
              <a:t>optimalizaci portfolia banky (efektivní hranice portfolií).</a:t>
            </a:r>
          </a:p>
        </p:txBody>
      </p:sp>
    </p:spTree>
    <p:extLst>
      <p:ext uri="{BB962C8B-B14F-4D97-AF65-F5344CB8AC3E}">
        <p14:creationId xmlns:p14="http://schemas.microsoft.com/office/powerpoint/2010/main" val="34946614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14935A-3B13-4F90-A372-4886C80BF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 dirty="0"/>
              <a:t>Hodnocení výkonnosti banky – SVA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1450E8-C94B-4F25-BCD1-13832D83D5B4}"/>
              </a:ext>
            </a:extLst>
          </p:cNvPr>
          <p:cNvSpPr/>
          <p:nvPr/>
        </p:nvSpPr>
        <p:spPr>
          <a:xfrm>
            <a:off x="377280" y="1417588"/>
            <a:ext cx="79391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SVA: Hodnota přidaná akcionářům</a:t>
            </a:r>
            <a:br>
              <a:rPr lang="cs-CZ" dirty="0"/>
            </a:br>
            <a:r>
              <a:rPr lang="cs-CZ" dirty="0"/>
              <a:t>SVA (</a:t>
            </a:r>
            <a:r>
              <a:rPr lang="cs-CZ" dirty="0" err="1"/>
              <a:t>Shareholder’s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Added</a:t>
            </a:r>
            <a:r>
              <a:rPr lang="cs-CZ" dirty="0"/>
              <a:t>) představuje:</a:t>
            </a:r>
            <a:br>
              <a:rPr lang="cs-CZ" dirty="0"/>
            </a:br>
            <a:r>
              <a:rPr lang="cs-CZ" dirty="0"/>
              <a:t>– ekonomický zisk přesahující minimální výnos požadovaný akcionáři,</a:t>
            </a:r>
            <a:br>
              <a:rPr lang="cs-CZ" dirty="0"/>
            </a:br>
            <a:r>
              <a:rPr lang="cs-CZ" dirty="0"/>
              <a:t>– bankovní analogii konceptu EVA (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Added</a:t>
            </a:r>
            <a:r>
              <a:rPr lang="cs-CZ" dirty="0"/>
              <a:t>),</a:t>
            </a:r>
            <a:br>
              <a:rPr lang="cs-CZ" dirty="0"/>
            </a:br>
            <a:r>
              <a:rPr lang="cs-CZ" dirty="0"/>
              <a:t>– klíčový ukazatel toho, zda banka skutečně tvoří hodnotu, nebo ji pouze „spotřebovává“.</a:t>
            </a:r>
          </a:p>
        </p:txBody>
      </p:sp>
    </p:spTree>
    <p:extLst>
      <p:ext uri="{BB962C8B-B14F-4D97-AF65-F5344CB8AC3E}">
        <p14:creationId xmlns:p14="http://schemas.microsoft.com/office/powerpoint/2010/main" val="21488313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DD5C38-B4BC-49B1-82D2-192D6D6F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SVA a RARORAC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7BC7F33-F289-4C9E-9E4E-0BFCB8C0C0B7}"/>
              </a:ext>
            </a:extLst>
          </p:cNvPr>
          <p:cNvSpPr/>
          <p:nvPr/>
        </p:nvSpPr>
        <p:spPr>
          <a:xfrm>
            <a:off x="611560" y="1279089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SVA vychází z rizikově očištěné logiky:</a:t>
            </a:r>
            <a:br>
              <a:rPr lang="cs-CZ" dirty="0"/>
            </a:br>
            <a:r>
              <a:rPr lang="cs-CZ" dirty="0"/>
              <a:t>– v NOPAT zohledňujeme zisk po zdanění a po očekávaných ztrátách,</a:t>
            </a:r>
            <a:br>
              <a:rPr lang="cs-CZ" dirty="0"/>
            </a:br>
            <a:r>
              <a:rPr lang="cs-CZ" dirty="0"/>
              <a:t>– </a:t>
            </a:r>
            <a:r>
              <a:rPr lang="cs-CZ" dirty="0" err="1"/>
              <a:t>CaR</a:t>
            </a:r>
            <a:r>
              <a:rPr lang="cs-CZ" dirty="0"/>
              <a:t> představuje ekonomický kapitál na krytí neočekávaných ztrát,</a:t>
            </a:r>
            <a:br>
              <a:rPr lang="cs-CZ" dirty="0"/>
            </a:br>
            <a:r>
              <a:rPr lang="cs-CZ" dirty="0"/>
              <a:t>– WACC je minimální požadovaná výnosnost kapitálu.</a:t>
            </a:r>
          </a:p>
          <a:p>
            <a:r>
              <a:rPr lang="cs-CZ" dirty="0"/>
              <a:t>Obecný vzorec:</a:t>
            </a:r>
            <a:br>
              <a:rPr lang="cs-CZ" dirty="0"/>
            </a:br>
            <a:r>
              <a:rPr lang="cs-CZ" dirty="0"/>
              <a:t>SVA = NOPAT – (WACC · </a:t>
            </a:r>
            <a:r>
              <a:rPr lang="cs-CZ" dirty="0" err="1"/>
              <a:t>CaR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8187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195B38-7249-432A-8115-CB015231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interpretovat SVA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46B5A1-91D7-4724-9BB2-236AB5258592}"/>
              </a:ext>
            </a:extLst>
          </p:cNvPr>
          <p:cNvSpPr/>
          <p:nvPr/>
        </p:nvSpPr>
        <p:spPr>
          <a:xfrm>
            <a:off x="251520" y="863590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Interpretace SVA:</a:t>
            </a:r>
            <a:br>
              <a:rPr lang="cs-CZ" dirty="0"/>
            </a:br>
            <a:r>
              <a:rPr lang="cs-CZ" dirty="0"/>
              <a:t>– SVA &gt; 0: banka vytváří hodnotu pro akcionáře,</a:t>
            </a:r>
            <a:br>
              <a:rPr lang="cs-CZ" dirty="0"/>
            </a:br>
            <a:r>
              <a:rPr lang="cs-CZ" dirty="0"/>
              <a:t>– SVA = 0: banka vydělává přesně tolik, kolik odpovídá nákladům kapitálu,</a:t>
            </a:r>
            <a:br>
              <a:rPr lang="cs-CZ" dirty="0"/>
            </a:br>
            <a:r>
              <a:rPr lang="cs-CZ" dirty="0"/>
              <a:t>– SVA &lt; 0: banka z dlouhodobého pohledu ničí hodnotu.</a:t>
            </a:r>
          </a:p>
          <a:p>
            <a:r>
              <a:rPr lang="cs-CZ" dirty="0"/>
              <a:t>SVA můžeme počítat:</a:t>
            </a:r>
            <a:br>
              <a:rPr lang="cs-CZ" dirty="0"/>
            </a:br>
            <a:r>
              <a:rPr lang="cs-CZ" dirty="0"/>
              <a:t>– pro celou banku,</a:t>
            </a:r>
            <a:br>
              <a:rPr lang="cs-CZ" dirty="0"/>
            </a:br>
            <a:r>
              <a:rPr lang="cs-CZ" dirty="0"/>
              <a:t>– pro obchodní linie, segmenty, produkty,</a:t>
            </a:r>
            <a:br>
              <a:rPr lang="cs-CZ" dirty="0"/>
            </a:br>
            <a:r>
              <a:rPr lang="cs-CZ" dirty="0"/>
              <a:t>– a v některých případech i pro významné klienty či projekty.</a:t>
            </a:r>
          </a:p>
        </p:txBody>
      </p:sp>
    </p:spTree>
    <p:extLst>
      <p:ext uri="{BB962C8B-B14F-4D97-AF65-F5344CB8AC3E}">
        <p14:creationId xmlns:p14="http://schemas.microsoft.com/office/powerpoint/2010/main" val="20781008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D93777-47E4-4CB6-91E1-092AF55CB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Postup výpočtu SVA – krok 1: NOPAT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C90A4C4-22DA-4148-A305-19E3B8FD99EB}"/>
              </a:ext>
            </a:extLst>
          </p:cNvPr>
          <p:cNvSpPr/>
          <p:nvPr/>
        </p:nvSpPr>
        <p:spPr>
          <a:xfrm>
            <a:off x="467544" y="1002090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Krok 1 – výpočet NOPAT (Net </a:t>
            </a:r>
            <a:r>
              <a:rPr lang="cs-CZ" dirty="0" err="1"/>
              <a:t>Operating</a:t>
            </a:r>
            <a:r>
              <a:rPr lang="cs-CZ" dirty="0"/>
              <a:t> Profit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Taxes</a:t>
            </a:r>
            <a:r>
              <a:rPr lang="cs-CZ" dirty="0"/>
              <a:t>):</a:t>
            </a:r>
            <a:br>
              <a:rPr lang="cs-CZ" dirty="0"/>
            </a:br>
            <a:r>
              <a:rPr lang="cs-CZ" dirty="0"/>
              <a:t>– vycházíme z provozního zisku banky,</a:t>
            </a:r>
            <a:br>
              <a:rPr lang="cs-CZ" dirty="0"/>
            </a:br>
            <a:r>
              <a:rPr lang="cs-CZ" dirty="0"/>
              <a:t>– zohledníme úrokové výnosy a úrokové náklady,</a:t>
            </a:r>
            <a:br>
              <a:rPr lang="cs-CZ" dirty="0"/>
            </a:br>
            <a:r>
              <a:rPr lang="cs-CZ" dirty="0"/>
              <a:t>– zahrneme tvorbu opravných položek a rezerv (očekávané ztráty),</a:t>
            </a:r>
            <a:br>
              <a:rPr lang="cs-CZ" dirty="0"/>
            </a:br>
            <a:r>
              <a:rPr lang="cs-CZ" dirty="0"/>
              <a:t>– upravíme o daň z příjmů.</a:t>
            </a:r>
          </a:p>
          <a:p>
            <a:r>
              <a:rPr lang="cs-CZ" dirty="0"/>
              <a:t>Cílem je získat čistý provozní zisk po zdanění, který dobře odráží dlouhodobou výkonnost banky.</a:t>
            </a:r>
          </a:p>
        </p:txBody>
      </p:sp>
    </p:spTree>
    <p:extLst>
      <p:ext uri="{BB962C8B-B14F-4D97-AF65-F5344CB8AC3E}">
        <p14:creationId xmlns:p14="http://schemas.microsoft.com/office/powerpoint/2010/main" val="26749447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D5C0B0-BDBA-4527-B7C9-AEDF48CB6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Postup výpočtu SVA – krok 2 a 3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A520BBB-81A0-44EF-BE6B-D1FA5E7625A6}"/>
              </a:ext>
            </a:extLst>
          </p:cNvPr>
          <p:cNvSpPr/>
          <p:nvPr/>
        </p:nvSpPr>
        <p:spPr>
          <a:xfrm>
            <a:off x="251520" y="948485"/>
            <a:ext cx="7920880" cy="2950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Krok 2 – výpočet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Risk):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obdobně jako u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odráží ekonomický kapitál na krytí rizik (kreditní, tržní, operační).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Krok 3 – výpočet WACC: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WACC =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r_D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· D/A · (1 – t) +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r_E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· E/A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r_D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náklady cizího kapitálu,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r_E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náklady vlastního kapitálu,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D, E, A: cizí, vlastní kapitál a aktiva,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t: sazba daně.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555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3E52B3-D0E0-41AA-8032-937B9E052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Postup výpočtu SVA – krok 4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E4782C3-8C11-4E3D-BEB3-07096596D2AA}"/>
              </a:ext>
            </a:extLst>
          </p:cNvPr>
          <p:cNvSpPr/>
          <p:nvPr/>
        </p:nvSpPr>
        <p:spPr>
          <a:xfrm>
            <a:off x="467544" y="1140589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Krok 4 – výpočet SVA:</a:t>
            </a:r>
            <a:br>
              <a:rPr lang="cs-CZ" dirty="0"/>
            </a:br>
            <a:r>
              <a:rPr lang="cs-CZ" dirty="0"/>
              <a:t>SVA = NOPAT – (WACC · </a:t>
            </a:r>
            <a:r>
              <a:rPr lang="cs-CZ" dirty="0" err="1"/>
              <a:t>CaR</a:t>
            </a:r>
            <a:r>
              <a:rPr lang="cs-CZ" dirty="0"/>
              <a:t>)</a:t>
            </a:r>
          </a:p>
          <a:p>
            <a:r>
              <a:rPr lang="cs-CZ" dirty="0"/>
              <a:t>Princip:</a:t>
            </a:r>
            <a:br>
              <a:rPr lang="cs-CZ" dirty="0"/>
            </a:br>
            <a:r>
              <a:rPr lang="cs-CZ" dirty="0"/>
              <a:t>– porovnáváme ekonomický zisk po zdanění s náklady kapitálu,</a:t>
            </a:r>
            <a:br>
              <a:rPr lang="cs-CZ" dirty="0"/>
            </a:br>
            <a:r>
              <a:rPr lang="cs-CZ" dirty="0"/>
              <a:t>– SVA tak „překlápí“ procentní ukazatele (RARORAC, ROE) do absolutní peněžní hodnoty,</a:t>
            </a:r>
            <a:br>
              <a:rPr lang="cs-CZ" dirty="0"/>
            </a:br>
            <a:r>
              <a:rPr lang="cs-CZ" dirty="0"/>
              <a:t>– slouží jako základní filtr pro posuzování, zda daná činnost má v portfoliu banky své místo.</a:t>
            </a:r>
          </a:p>
        </p:txBody>
      </p:sp>
    </p:spTree>
    <p:extLst>
      <p:ext uri="{BB962C8B-B14F-4D97-AF65-F5344CB8AC3E}">
        <p14:creationId xmlns:p14="http://schemas.microsoft.com/office/powerpoint/2010/main" val="32380212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E9DE93-1EED-40D2-9A8B-57019B4C4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dirty="0"/>
              <a:t>Jak zvýšit SVA – tři základní cesty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DC7F79A-9636-47DF-BA09-1A51A89C9EA3}"/>
              </a:ext>
            </a:extLst>
          </p:cNvPr>
          <p:cNvSpPr/>
          <p:nvPr/>
        </p:nvSpPr>
        <p:spPr>
          <a:xfrm>
            <a:off x="251520" y="1026476"/>
            <a:ext cx="8208912" cy="2635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může zvýšit SVA pouze nepřímo, přes vstupní veličiny: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zvýšit NOPAT – růst výnosů nebo snížení nákladů,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snížit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lepší diverzifikací, řízením koncentrací, zajišťováním,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snížit WACC – optimalizací kapitálové struktury, levnějším financováním.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Každý z těchto kroků vyžaduje strategická rozhodnutí v oblasti rizik, produktů i financování.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9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2E583-9591-C4C0-54FD-2267C60D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1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4ACE8E3-293D-BC86-B363-DE6596CB354E}"/>
              </a:ext>
            </a:extLst>
          </p:cNvPr>
          <p:cNvSpPr txBox="1"/>
          <p:nvPr/>
        </p:nvSpPr>
        <p:spPr>
          <a:xfrm>
            <a:off x="2286000" y="1278600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 </a:t>
            </a:r>
          </a:p>
          <a:p>
            <a:r>
              <a:rPr lang="cs-CZ" dirty="0"/>
              <a:t>• termín: </a:t>
            </a:r>
          </a:p>
          <a:p>
            <a:r>
              <a:rPr lang="cs-CZ" dirty="0"/>
              <a:t>• na semináři </a:t>
            </a:r>
          </a:p>
          <a:p>
            <a:r>
              <a:rPr lang="cs-CZ" dirty="0"/>
              <a:t>• struktura: </a:t>
            </a:r>
          </a:p>
          <a:p>
            <a:r>
              <a:rPr lang="cs-CZ" dirty="0"/>
              <a:t>• příklady z probraných témat (viz prezentace a podkladové soubory) 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434832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F96873-0AB0-4D2F-99BD-929BFC58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92888" cy="507703"/>
          </a:xfrm>
        </p:spPr>
        <p:txBody>
          <a:bodyPr/>
          <a:lstStyle/>
          <a:p>
            <a:r>
              <a:rPr lang="cs-CZ" dirty="0"/>
              <a:t>Správné ocenění zákazníků (risk-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)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7995413-046F-4712-B9BA-C7C9C303384F}"/>
              </a:ext>
            </a:extLst>
          </p:cNvPr>
          <p:cNvSpPr/>
          <p:nvPr/>
        </p:nvSpPr>
        <p:spPr>
          <a:xfrm>
            <a:off x="467544" y="851600"/>
            <a:ext cx="8352928" cy="1958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Proč ocenit zákazníka podle rizika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Pokud banka nepracuje s rizikově očištěnou výnosností: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rizikově odlišní klienti mohou platit stejnou úrokovou sazbu,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banka nedokáže rozlišit „dobré“ a „špatné“ klienty z hlediska RARORAC,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může podcenit riziko u rizikových klientů a přecenit úvěry u bonitních klientů.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Risk-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pricing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tyto rozdíly napravuje – vyšší riziko → vyšší riziková přirážka.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9239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A4AAB9-2D65-4C7B-BC83-A54DB2839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Tradiční vs. rizikově očištěné ocenění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27CA3B-CEFD-4214-AF06-9001FB2FECEE}"/>
              </a:ext>
            </a:extLst>
          </p:cNvPr>
          <p:cNvSpPr/>
          <p:nvPr/>
        </p:nvSpPr>
        <p:spPr>
          <a:xfrm>
            <a:off x="251520" y="863590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Tradiční přístup:</a:t>
            </a:r>
            <a:br>
              <a:rPr lang="cs-CZ" dirty="0"/>
            </a:br>
            <a:r>
              <a:rPr lang="cs-CZ" dirty="0"/>
              <a:t>– vychází z regulatorního kapitálu,</a:t>
            </a:r>
            <a:br>
              <a:rPr lang="cs-CZ" dirty="0"/>
            </a:br>
            <a:r>
              <a:rPr lang="cs-CZ" dirty="0"/>
              <a:t>– všichni klienti s podobným ratingem mohou platit podobnou sazbu,</a:t>
            </a:r>
            <a:br>
              <a:rPr lang="cs-CZ" dirty="0"/>
            </a:br>
            <a:r>
              <a:rPr lang="cs-CZ" dirty="0"/>
              <a:t>– nevidíme skutečné rozdíly v ekonomickém riziku.</a:t>
            </a:r>
          </a:p>
          <a:p>
            <a:r>
              <a:rPr lang="cs-CZ" dirty="0"/>
              <a:t>Rizikově očištěný přístup:</a:t>
            </a:r>
            <a:br>
              <a:rPr lang="cs-CZ" dirty="0"/>
            </a:br>
            <a:r>
              <a:rPr lang="cs-CZ" dirty="0"/>
              <a:t>– vychází z ekonomického kapitálu (</a:t>
            </a:r>
            <a:r>
              <a:rPr lang="cs-CZ" dirty="0" err="1"/>
              <a:t>CaR</a:t>
            </a:r>
            <a:r>
              <a:rPr lang="cs-CZ" dirty="0"/>
              <a:t>),</a:t>
            </a:r>
            <a:br>
              <a:rPr lang="cs-CZ" dirty="0"/>
            </a:br>
            <a:r>
              <a:rPr lang="cs-CZ" dirty="0"/>
              <a:t>– pro každého klienta lze určit individuální rizikovou přirážku,</a:t>
            </a:r>
            <a:br>
              <a:rPr lang="cs-CZ" dirty="0"/>
            </a:br>
            <a:r>
              <a:rPr lang="cs-CZ" dirty="0"/>
              <a:t>– banka lépe rozlišuje, kde vytváří a kde ničí hodnotu.</a:t>
            </a:r>
          </a:p>
        </p:txBody>
      </p:sp>
    </p:spTree>
    <p:extLst>
      <p:ext uri="{BB962C8B-B14F-4D97-AF65-F5344CB8AC3E}">
        <p14:creationId xmlns:p14="http://schemas.microsoft.com/office/powerpoint/2010/main" val="36143814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6883B-2E50-4667-B2E9-42F97A09F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 SVA k úrokové sazbě r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71C60B8-C2EA-4D83-A7C0-8C3699C7F40F}"/>
              </a:ext>
            </a:extLst>
          </p:cNvPr>
          <p:cNvSpPr/>
          <p:nvPr/>
        </p:nvSpPr>
        <p:spPr>
          <a:xfrm>
            <a:off x="611560" y="1002090"/>
            <a:ext cx="62464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 poskytnutí úvěru platí:</a:t>
            </a:r>
            <a:br>
              <a:rPr lang="cs-CZ" dirty="0"/>
            </a:br>
            <a:r>
              <a:rPr lang="cs-CZ" dirty="0"/>
              <a:t>– banka by měla úvěr poskytnout pouze tehdy, pokud SVA ≥ 0,</a:t>
            </a:r>
            <a:br>
              <a:rPr lang="cs-CZ" dirty="0"/>
            </a:br>
            <a:r>
              <a:rPr lang="cs-CZ" dirty="0"/>
              <a:t>– vycházíme ze vztahu:</a:t>
            </a:r>
            <a:br>
              <a:rPr lang="cs-CZ" dirty="0"/>
            </a:br>
            <a:r>
              <a:rPr lang="cs-CZ" dirty="0"/>
              <a:t>SVA = (výnosy − náklady − EL) − (WACC · </a:t>
            </a:r>
            <a:r>
              <a:rPr lang="cs-CZ" dirty="0" err="1"/>
              <a:t>CaR</a:t>
            </a:r>
            <a:r>
              <a:rPr lang="cs-CZ" dirty="0"/>
              <a:t>)</a:t>
            </a:r>
          </a:p>
          <a:p>
            <a:r>
              <a:rPr lang="cs-CZ" dirty="0"/>
              <a:t>Po </a:t>
            </a:r>
            <a:r>
              <a:rPr lang="cs-CZ" dirty="0" err="1"/>
              <a:t>rozepisu</a:t>
            </a:r>
            <a:r>
              <a:rPr lang="cs-CZ" dirty="0"/>
              <a:t> na úrovni jedné transakce a úpravě dostaneme:</a:t>
            </a:r>
            <a:br>
              <a:rPr lang="cs-CZ" dirty="0"/>
            </a:br>
            <a:r>
              <a:rPr lang="cs-CZ" dirty="0"/>
              <a:t>r ≥ </a:t>
            </a:r>
            <a:r>
              <a:rPr lang="cs-CZ" dirty="0" err="1"/>
              <a:t>oc</a:t>
            </a:r>
            <a:r>
              <a:rPr lang="cs-CZ" dirty="0"/>
              <a:t> + el + </a:t>
            </a:r>
            <a:r>
              <a:rPr lang="cs-CZ" dirty="0" err="1"/>
              <a:t>r_D</a:t>
            </a:r>
            <a:r>
              <a:rPr lang="cs-CZ" dirty="0"/>
              <a:t> + (WACC − </a:t>
            </a:r>
            <a:r>
              <a:rPr lang="cs-CZ" dirty="0" err="1"/>
              <a:t>r_D</a:t>
            </a:r>
            <a:r>
              <a:rPr lang="cs-CZ" dirty="0"/>
              <a:t>) · (</a:t>
            </a:r>
            <a:r>
              <a:rPr lang="cs-CZ" dirty="0" err="1"/>
              <a:t>CaR</a:t>
            </a:r>
            <a:r>
              <a:rPr lang="cs-CZ" dirty="0"/>
              <a:t> / E)</a:t>
            </a:r>
          </a:p>
          <a:p>
            <a:r>
              <a:rPr lang="cs-CZ" dirty="0"/>
              <a:t>– r: úroková sazba z úvěru,</a:t>
            </a:r>
            <a:br>
              <a:rPr lang="cs-CZ" dirty="0"/>
            </a:br>
            <a:r>
              <a:rPr lang="cs-CZ" dirty="0"/>
              <a:t>– E: úvěrová angažovanost.</a:t>
            </a:r>
          </a:p>
        </p:txBody>
      </p:sp>
    </p:spTree>
    <p:extLst>
      <p:ext uri="{BB962C8B-B14F-4D97-AF65-F5344CB8AC3E}">
        <p14:creationId xmlns:p14="http://schemas.microsoft.com/office/powerpoint/2010/main" val="1358566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E80111-EA93-4AB2-92F0-6DB637BD8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úrokové sazby z úvěru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67D7316-3AF7-45DA-9B38-CA4A7519FD73}"/>
              </a:ext>
            </a:extLst>
          </p:cNvPr>
          <p:cNvSpPr/>
          <p:nvPr/>
        </p:nvSpPr>
        <p:spPr>
          <a:xfrm>
            <a:off x="395536" y="815308"/>
            <a:ext cx="7560840" cy="2623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Úroková sazba z úvěru by měla obsahovat: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cenu zdrojů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r_D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očekávanou ztrátu (el) z dané transakce,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provozní náklady transakce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rizikovou přirážku: (WACC −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r_D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·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E).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Bezrizikové aktivity: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 → neobsahují rizikovou přirážku.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Čím vyšší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tím vyšší riziková přirážka a výsledná sazba.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595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8DF38C-1675-44EB-AF90-41F28E2A6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Optimalizace portfolia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8C2348E-1352-4602-8467-A9F67397EF74}"/>
              </a:ext>
            </a:extLst>
          </p:cNvPr>
          <p:cNvSpPr/>
          <p:nvPr/>
        </p:nvSpPr>
        <p:spPr>
          <a:xfrm>
            <a:off x="251520" y="863590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Rizikově očištěná výnosnost transakcí</a:t>
            </a:r>
            <a:br>
              <a:rPr lang="cs-CZ" dirty="0"/>
            </a:br>
            <a:r>
              <a:rPr lang="cs-CZ" dirty="0"/>
              <a:t>Banka by měla:</a:t>
            </a:r>
            <a:br>
              <a:rPr lang="cs-CZ" dirty="0"/>
            </a:br>
            <a:r>
              <a:rPr lang="cs-CZ" dirty="0"/>
              <a:t>– stanovit rizikově očištěnou výnosnost pro jednotlivé transakce,</a:t>
            </a:r>
            <a:br>
              <a:rPr lang="cs-CZ" dirty="0"/>
            </a:br>
            <a:r>
              <a:rPr lang="cs-CZ" dirty="0"/>
              <a:t>– sledovat vztah mezi ziskem z transakce a </a:t>
            </a:r>
            <a:r>
              <a:rPr lang="cs-CZ" dirty="0" err="1"/>
              <a:t>CaR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– určit minimální požadovanou výnosnost (např. 25 % z </a:t>
            </a:r>
            <a:r>
              <a:rPr lang="cs-CZ" dirty="0" err="1"/>
              <a:t>CaR</a:t>
            </a:r>
            <a:r>
              <a:rPr lang="cs-CZ" dirty="0"/>
              <a:t>),</a:t>
            </a:r>
            <a:br>
              <a:rPr lang="cs-CZ" dirty="0"/>
            </a:br>
            <a:r>
              <a:rPr lang="cs-CZ" dirty="0"/>
              <a:t>– vstupovat pouze do transakcí, které leží na nebo nad touto „výnosovou přímkou“.</a:t>
            </a:r>
          </a:p>
          <a:p>
            <a:r>
              <a:rPr lang="cs-CZ" dirty="0"/>
              <a:t>Transakce pod přímkou jsou z hlediska RARORAC neefektivní.</a:t>
            </a:r>
          </a:p>
        </p:txBody>
      </p:sp>
    </p:spTree>
    <p:extLst>
      <p:ext uri="{BB962C8B-B14F-4D97-AF65-F5344CB8AC3E}">
        <p14:creationId xmlns:p14="http://schemas.microsoft.com/office/powerpoint/2010/main" val="7373180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BEACBD-FE8D-4D25-A813-0142AB20C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352928" cy="507703"/>
          </a:xfrm>
        </p:spPr>
        <p:txBody>
          <a:bodyPr/>
          <a:lstStyle/>
          <a:p>
            <a:r>
              <a:rPr lang="cs-CZ" dirty="0"/>
              <a:t>Optimalizace portfolia a efektivní hranice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6C199DF-DC7E-4721-96FD-6FC324147FC1}"/>
              </a:ext>
            </a:extLst>
          </p:cNvPr>
          <p:cNvSpPr/>
          <p:nvPr/>
        </p:nvSpPr>
        <p:spPr>
          <a:xfrm>
            <a:off x="251520" y="1140589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 vyčíslení RARORAC a SVA pro jednotlivé obchodní jednotky může banka:</a:t>
            </a:r>
            <a:br>
              <a:rPr lang="cs-CZ" dirty="0"/>
            </a:br>
            <a:r>
              <a:rPr lang="cs-CZ" dirty="0"/>
              <a:t>– měnit váhy transakcí v portfoliu,</a:t>
            </a:r>
            <a:br>
              <a:rPr lang="cs-CZ" dirty="0"/>
            </a:br>
            <a:r>
              <a:rPr lang="cs-CZ" dirty="0"/>
              <a:t>– omezovat transakce s nízkou rizikově očištěnou výnosností,</a:t>
            </a:r>
            <a:br>
              <a:rPr lang="cs-CZ" dirty="0"/>
            </a:br>
            <a:r>
              <a:rPr lang="cs-CZ" dirty="0"/>
              <a:t>– preferovat transakce s vyšší RARORAC při akceptovatelné úrovni rizika.</a:t>
            </a:r>
          </a:p>
          <a:p>
            <a:r>
              <a:rPr lang="cs-CZ" dirty="0"/>
              <a:t>Cílem je přiblížit se efektivní hranici portfolií:</a:t>
            </a:r>
            <a:br>
              <a:rPr lang="cs-CZ" dirty="0"/>
            </a:br>
            <a:r>
              <a:rPr lang="cs-CZ" dirty="0"/>
              <a:t>– pro dané riziko mít co nejvyšší výnos,</a:t>
            </a:r>
            <a:br>
              <a:rPr lang="cs-CZ" dirty="0"/>
            </a:br>
            <a:r>
              <a:rPr lang="cs-CZ" dirty="0"/>
              <a:t>– nebo pro daný výnos co nejnižší riziko.</a:t>
            </a:r>
          </a:p>
        </p:txBody>
      </p:sp>
    </p:spTree>
    <p:extLst>
      <p:ext uri="{BB962C8B-B14F-4D97-AF65-F5344CB8AC3E}">
        <p14:creationId xmlns:p14="http://schemas.microsoft.com/office/powerpoint/2010/main" val="27618899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31A1D4-6695-4A2B-9742-90C60C0A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E9144C1-8DA8-469F-AC46-9DA0BE9EB9B3}"/>
              </a:ext>
            </a:extLst>
          </p:cNvPr>
          <p:cNvSpPr/>
          <p:nvPr/>
        </p:nvSpPr>
        <p:spPr>
          <a:xfrm>
            <a:off x="251520" y="902158"/>
            <a:ext cx="8352928" cy="1857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Výnosnost banky se tradičně měří ukazateli rentability (ROA, ROE).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Tyto ukazatele vycházejí z účetních dat a nezohledňují odlišnou úroveň rizika.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Rizikově očištěná výnosnost (RAROC, RORAC, RARORAC) kombinuje výnos, riziko a ekonomický kapitál.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Minimální požadovaná hodnota rizikově očištěné výnosnosti odpovídá nákladům kapitálu (WACC) a výnosnosti požadované akcionáři.</a:t>
            </a:r>
          </a:p>
        </p:txBody>
      </p:sp>
    </p:spTree>
    <p:extLst>
      <p:ext uri="{BB962C8B-B14F-4D97-AF65-F5344CB8AC3E}">
        <p14:creationId xmlns:p14="http://schemas.microsoft.com/office/powerpoint/2010/main" val="17709810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DEC92D-E8ED-441D-B5F1-5BA19561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CDC8DCF-1741-40AE-BCE1-D17722DBE7A8}"/>
              </a:ext>
            </a:extLst>
          </p:cNvPr>
          <p:cNvSpPr/>
          <p:nvPr/>
        </p:nvSpPr>
        <p:spPr>
          <a:xfrm>
            <a:off x="467544" y="1131590"/>
            <a:ext cx="6390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Risk Adjusted Return on Capital (RAROC): risk-based performance management in banking under Basel</a:t>
            </a:r>
            <a:endParaRPr lang="cs-CZ" b="1" dirty="0"/>
          </a:p>
          <a:p>
            <a:endParaRPr lang="cs-CZ" b="1" dirty="0"/>
          </a:p>
          <a:p>
            <a:r>
              <a:rPr lang="en-US" b="1" dirty="0">
                <a:hlinkClick r:id="rId2"/>
              </a:rPr>
              <a:t>https://youtu.be/452LURZqBwY?si=zKVtyWhaFYkZd1Qs</a:t>
            </a:r>
            <a:endParaRPr lang="cs-CZ" b="1" dirty="0"/>
          </a:p>
          <a:p>
            <a:endParaRPr lang="cs-CZ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963922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CB4439-0E48-47D9-B729-325E504FA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 7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FB3808D-90F6-458C-B2D9-CCE9E1163B52}"/>
              </a:ext>
            </a:extLst>
          </p:cNvPr>
          <p:cNvSpPr/>
          <p:nvPr/>
        </p:nvSpPr>
        <p:spPr>
          <a:xfrm>
            <a:off x="1043608" y="1131590"/>
            <a:ext cx="59584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5400" dirty="0"/>
              <a:t>Kapitálová přiměřenost bank a finančních skupin</a:t>
            </a:r>
          </a:p>
        </p:txBody>
      </p:sp>
    </p:spTree>
    <p:extLst>
      <p:ext uri="{BB962C8B-B14F-4D97-AF65-F5344CB8AC3E}">
        <p14:creationId xmlns:p14="http://schemas.microsoft.com/office/powerpoint/2010/main" val="37820648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75026-5EED-4FD9-8CB2-0FC760415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3CC03A5-ACA5-4378-B035-2691BEAEB88B}"/>
              </a:ext>
            </a:extLst>
          </p:cNvPr>
          <p:cNvSpPr/>
          <p:nvPr/>
        </p:nvSpPr>
        <p:spPr>
          <a:xfrm>
            <a:off x="251520" y="1419622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Kapitálová přiměřenost patří mezi klíčové oblasti bankovní regulace. Cílem je zajistit, aby banka měla dostatek kapitálu na krytí ztrát vyplývajících z rizik, která podstupuje. V kapitole se zaměříme na význam kapitálu v bankovnictví, rozdíl mezi ekonomickým a regulovaným kapitálem, pravidla kapitálové přiměřenosti podle evropské regulace a specifika kapitálové přiměřenosti finančních skupin. V závěru naznačíme i makroekonomické dopady těchto pravidel.</a:t>
            </a:r>
          </a:p>
        </p:txBody>
      </p:sp>
    </p:spTree>
    <p:extLst>
      <p:ext uri="{BB962C8B-B14F-4D97-AF65-F5344CB8AC3E}">
        <p14:creationId xmlns:p14="http://schemas.microsoft.com/office/powerpoint/2010/main" val="2178369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ABB18-E32B-7A8B-D79B-132799BB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2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DBAEC6F-588D-1D77-AF82-448FB6E1185B}"/>
              </a:ext>
            </a:extLst>
          </p:cNvPr>
          <p:cNvSpPr txBox="1"/>
          <p:nvPr/>
        </p:nvSpPr>
        <p:spPr>
          <a:xfrm>
            <a:off x="2286000" y="1555599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</a:t>
            </a:r>
          </a:p>
          <a:p>
            <a:endParaRPr lang="cs-CZ" dirty="0"/>
          </a:p>
          <a:p>
            <a:r>
              <a:rPr lang="cs-CZ" dirty="0"/>
              <a:t>• termín:</a:t>
            </a:r>
          </a:p>
          <a:p>
            <a:r>
              <a:rPr lang="cs-CZ" dirty="0"/>
              <a:t>• na semináři</a:t>
            </a:r>
          </a:p>
          <a:p>
            <a:r>
              <a:rPr lang="cs-CZ" dirty="0"/>
              <a:t>• struktura:</a:t>
            </a:r>
          </a:p>
          <a:p>
            <a:r>
              <a:rPr lang="cs-CZ" dirty="0"/>
              <a:t>• příklady z probraných témat (viz</a:t>
            </a:r>
          </a:p>
          <a:p>
            <a:r>
              <a:rPr lang="cs-CZ" dirty="0"/>
              <a:t>prezentace a podkladové soubory)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25270794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993F1A-51D8-4F2E-879B-B2680923F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kapitálu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F18695C-D5CE-4CA2-BBC9-5469DA256BC9}"/>
              </a:ext>
            </a:extLst>
          </p:cNvPr>
          <p:cNvSpPr/>
          <p:nvPr/>
        </p:nvSpPr>
        <p:spPr>
          <a:xfrm>
            <a:off x="251520" y="1140589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Banka je vystavena celé řadě rizik, která jsme probírali v předchozích kapitolách. Kapitál slouží jako ochranný polštář proti ztrátám, které mohou z těchto rizik vzniknout. Platí, že čím více kapitálu má banka k dispozici (ve vztahu k podstupovaným rizikům), tím větší ztráty dokáže absorbovat a tím nižší je její kapitálové riziko. Kapitál tak zajišťuje stabilitu banky, důvěru vkladatelů a celkovou odolnost bankovního sektoru.</a:t>
            </a:r>
          </a:p>
        </p:txBody>
      </p:sp>
    </p:spTree>
    <p:extLst>
      <p:ext uri="{BB962C8B-B14F-4D97-AF65-F5344CB8AC3E}">
        <p14:creationId xmlns:p14="http://schemas.microsoft.com/office/powerpoint/2010/main" val="4801696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5EB156-F0A0-4975-A747-1F58A796C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kapitálového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8B51586-8EE8-4951-9F8A-D458D853068E}"/>
              </a:ext>
            </a:extLst>
          </p:cNvPr>
          <p:cNvSpPr/>
          <p:nvPr/>
        </p:nvSpPr>
        <p:spPr>
          <a:xfrm>
            <a:off x="539552" y="1279089"/>
            <a:ext cx="77768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Kapitálové riziko, někdy označované jako riziko solventnosti, představuje riziko, že banka nebude schopna pokrýt ztráty způsobené všemi typy rizik adekvátní výší kapitálu. V krajním případě jde o riziko úpadku banky. Pokud kumulované ztráty překročí výši dostupného kapitálu, banka ztrácí schopnost dostát svým závazkům a může být nucena ukončit činnost nebo vstoupit do </a:t>
            </a:r>
            <a:r>
              <a:rPr lang="cs-CZ" dirty="0" err="1"/>
              <a:t>řežimu</a:t>
            </a:r>
            <a:r>
              <a:rPr lang="cs-CZ" dirty="0"/>
              <a:t> řešení krize.</a:t>
            </a:r>
          </a:p>
        </p:txBody>
      </p:sp>
    </p:spTree>
    <p:extLst>
      <p:ext uri="{BB962C8B-B14F-4D97-AF65-F5344CB8AC3E}">
        <p14:creationId xmlns:p14="http://schemas.microsoft.com/office/powerpoint/2010/main" val="26889080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03DB77-772B-40F7-A512-4372597E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Zájmy akcionářů a veřejnosti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33AAEF7-52DA-4856-BD4C-03031AD6E124}"/>
              </a:ext>
            </a:extLst>
          </p:cNvPr>
          <p:cNvSpPr/>
          <p:nvPr/>
        </p:nvSpPr>
        <p:spPr>
          <a:xfrm>
            <a:off x="251520" y="1279089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Rizika by v první řadě měli nést akcionáři banky, protože mají rozhodující vliv na řízení banky. Z jejich pohledu je optimální spíše nižší výše kapitálu, protože při stejné úrovni zisku dosahují vyšší rentability vlastního kapitálu (ROE. Pro vkladatele a veřejnost je naopak bezpečnější vyšší úroveň kapitálu, která snižuje pravděpodobnost úpadku banky. Mezi těmito dvěma zájmy vzniká přirozené napětí.</a:t>
            </a:r>
          </a:p>
        </p:txBody>
      </p:sp>
    </p:spTree>
    <p:extLst>
      <p:ext uri="{BB962C8B-B14F-4D97-AF65-F5344CB8AC3E}">
        <p14:creationId xmlns:p14="http://schemas.microsoft.com/office/powerpoint/2010/main" val="37450056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ED154C-60ED-4D71-90AC-2683B54BA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Úloha regulátora a cíl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F2DF88-AC82-4995-8720-6A3C3B9CAC49}"/>
              </a:ext>
            </a:extLst>
          </p:cNvPr>
          <p:cNvSpPr/>
          <p:nvPr/>
        </p:nvSpPr>
        <p:spPr>
          <a:xfrm>
            <a:off x="251520" y="1140589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Úkolem regulátora je sladit rozdílné zájmy akcionářů a veřejnosti. Regulátor stanovuje minimální požadovanou výši kapitálu, která má chránit vkladatele a motivovat akcionáře k odpovědnému řízení banky. Filozofie kapitálové přiměřenosti vychází z toho, že veškeré potenciální budoucí ztráty, vyplývající ze současných rizik, by měly být pokryty kapitálem tak, aby případné ztráty dopadly primárně na akcionáře, nikoliv na vkladatele.</a:t>
            </a:r>
          </a:p>
        </p:txBody>
      </p:sp>
    </p:spTree>
    <p:extLst>
      <p:ext uri="{BB962C8B-B14F-4D97-AF65-F5344CB8AC3E}">
        <p14:creationId xmlns:p14="http://schemas.microsoft.com/office/powerpoint/2010/main" val="3619089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EB7E71-50AF-4C97-A3DE-636BE2AF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892480" cy="507703"/>
          </a:xfrm>
        </p:spPr>
        <p:txBody>
          <a:bodyPr/>
          <a:lstStyle/>
          <a:p>
            <a:r>
              <a:rPr lang="cs-CZ" dirty="0"/>
              <a:t>Řízení kapitálového rizika – dvě dimenze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F98D29E-513E-4496-9786-CD314F0AA318}"/>
              </a:ext>
            </a:extLst>
          </p:cNvPr>
          <p:cNvSpPr/>
          <p:nvPr/>
        </p:nvSpPr>
        <p:spPr>
          <a:xfrm>
            <a:off x="251520" y="1002090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Řízení kapitálového rizika má v bance dvě hlavní dimenze:</a:t>
            </a:r>
            <a:br>
              <a:rPr lang="cs-CZ" dirty="0"/>
            </a:br>
            <a:r>
              <a:rPr lang="cs-CZ" dirty="0"/>
              <a:t>– řízení výše kapitálu a jeho struktury, tedy rozhodování o tom, jaký objem kapitálu banka potřebuje a z jakých složek se tento kapitál skládá,</a:t>
            </a:r>
            <a:br>
              <a:rPr lang="cs-CZ" dirty="0"/>
            </a:br>
            <a:r>
              <a:rPr lang="cs-CZ" dirty="0"/>
              <a:t>– řízení struktury aktiv z hlediska likvidity, výnosnosti a rizika, tedy rozhodování o tom, jaká aktiva banka drží, jak jsou riziková a jak jsou financována. Obě dimenze je nutné koordinovat.</a:t>
            </a:r>
          </a:p>
        </p:txBody>
      </p:sp>
    </p:spTree>
    <p:extLst>
      <p:ext uri="{BB962C8B-B14F-4D97-AF65-F5344CB8AC3E}">
        <p14:creationId xmlns:p14="http://schemas.microsoft.com/office/powerpoint/2010/main" val="34087892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112277-8301-453E-86BC-D2C8DC26C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712968" cy="507703"/>
          </a:xfrm>
        </p:spPr>
        <p:txBody>
          <a:bodyPr/>
          <a:lstStyle/>
          <a:p>
            <a:r>
              <a:rPr lang="cs-CZ" dirty="0"/>
              <a:t>Ekonomický a regulovaný kapitál – základní přehled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4912A9A-627A-427A-8EA4-FC88C516C84C}"/>
              </a:ext>
            </a:extLst>
          </p:cNvPr>
          <p:cNvSpPr/>
          <p:nvPr/>
        </p:nvSpPr>
        <p:spPr>
          <a:xfrm>
            <a:off x="251520" y="1002090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Při stanovení kapitálu potřebného na krytí ztrát lze postupovat dvěma způsoby:</a:t>
            </a:r>
            <a:br>
              <a:rPr lang="cs-CZ" dirty="0"/>
            </a:br>
            <a:r>
              <a:rPr lang="cs-CZ" dirty="0"/>
              <a:t>– využít koncepci ekonomického kapitálu, která vychází z interních modelů banky a metody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Risk,</a:t>
            </a:r>
            <a:br>
              <a:rPr lang="cs-CZ" dirty="0"/>
            </a:br>
            <a:r>
              <a:rPr lang="cs-CZ" dirty="0"/>
              <a:t>– nebo využít koncepci regulovaného kapitálu, kde je kapitálový požadavek stanoven přesně podle pravidel daných regulátorem. V praxi banky často kombinují oba přístupy – interní modely pro řízení rizik a regulatorní výpočty pro splnění legislativy.</a:t>
            </a:r>
          </a:p>
        </p:txBody>
      </p:sp>
    </p:spTree>
    <p:extLst>
      <p:ext uri="{BB962C8B-B14F-4D97-AF65-F5344CB8AC3E}">
        <p14:creationId xmlns:p14="http://schemas.microsoft.com/office/powerpoint/2010/main" val="6448602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11E916-1163-4408-AA99-4781E68E6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/>
              <a:t>Ekonomický kapitál a metoda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DEB9B04-3266-4071-AB10-417B22115596}"/>
              </a:ext>
            </a:extLst>
          </p:cNvPr>
          <p:cNvSpPr/>
          <p:nvPr/>
        </p:nvSpPr>
        <p:spPr>
          <a:xfrm>
            <a:off x="233264" y="1140589"/>
            <a:ext cx="80111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Ekonomický kapitál vychází z metody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Risk.</a:t>
            </a:r>
            <a:br>
              <a:rPr lang="cs-CZ" dirty="0"/>
            </a:b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představuje objem kapitálu potřebný na pokrytí ztrát na dané hladině významnosti. Odpovídá na otázky, zda je výše kapitálu adekvátní podstupovaným rizikům a zda jsou tato rizika přijatelná pro daný objem kapitálu. Banka používá vlastní vnitřní modely, které odhadují rozdělení ztrát a výši neočekávané ztráty, kterou má kapitál krýt.</a:t>
            </a:r>
          </a:p>
        </p:txBody>
      </p:sp>
    </p:spTree>
    <p:extLst>
      <p:ext uri="{BB962C8B-B14F-4D97-AF65-F5344CB8AC3E}">
        <p14:creationId xmlns:p14="http://schemas.microsoft.com/office/powerpoint/2010/main" val="28970609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5F15E1-127B-4FAD-A032-C365C0CA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dirty="0"/>
              <a:t>Očekávaná, neočekávaná a výjimečná ztráta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C64118-8CF7-4B4F-A508-A0E3A14B1A65}"/>
              </a:ext>
            </a:extLst>
          </p:cNvPr>
          <p:cNvSpPr/>
          <p:nvPr/>
        </p:nvSpPr>
        <p:spPr>
          <a:xfrm>
            <a:off x="467544" y="1131590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Metoda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navazuje na koncepci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a rozlišuje tři typy ztrát:</a:t>
            </a:r>
            <a:br>
              <a:rPr lang="cs-CZ" dirty="0"/>
            </a:br>
            <a:r>
              <a:rPr lang="cs-CZ" dirty="0"/>
              <a:t>– očekávaná ztráta – standardní, předpokládaná ztráta, která je kryta rezervami a opravným položkami,</a:t>
            </a:r>
            <a:br>
              <a:rPr lang="cs-CZ" dirty="0"/>
            </a:br>
            <a:r>
              <a:rPr lang="cs-CZ" dirty="0"/>
              <a:t>– neočekávaná ztráta – ztráta přesahující běžnou očekávanou úroveň, krytá kapitálem,</a:t>
            </a:r>
            <a:br>
              <a:rPr lang="cs-CZ" dirty="0"/>
            </a:br>
            <a:r>
              <a:rPr lang="cs-CZ" dirty="0"/>
              <a:t>– výjimečná ztráta – extrémní ztráta, kterou kapitál již nepokrývá.</a:t>
            </a:r>
            <a:br>
              <a:rPr lang="cs-CZ" dirty="0"/>
            </a:br>
            <a:r>
              <a:rPr lang="cs-CZ" dirty="0"/>
              <a:t>Zvolené hladiny významnosti (např. 99 %) odvozujeme pravděpodobnost úpadku banky, tedy pravděpodobnost, že skutečná ztráta překročí neočekávanou ztrátu.</a:t>
            </a:r>
          </a:p>
        </p:txBody>
      </p:sp>
    </p:spTree>
    <p:extLst>
      <p:ext uri="{BB962C8B-B14F-4D97-AF65-F5344CB8AC3E}">
        <p14:creationId xmlns:p14="http://schemas.microsoft.com/office/powerpoint/2010/main" val="32074814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A635CB-A7AB-4EFF-8F05-A2673BC8F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Ekonomický kapitál v českém prostředí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054FE40-76A2-432A-91A7-022073EDA0A8}"/>
              </a:ext>
            </a:extLst>
          </p:cNvPr>
          <p:cNvSpPr/>
          <p:nvPr/>
        </p:nvSpPr>
        <p:spPr>
          <a:xfrm>
            <a:off x="251520" y="1140589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 České republice mohou banky koncepci ekonomického kapitálu využívat tehdy, pokud stanovují kapitálové požadavky pomocí pokročilých přístupů. Tyto přístupy jsou detailně upraveny v Nařízení Evropského parlamentu a Rady (EU) č. 575/2013. Banka musí splnit přísné podmínky na kvalitu modelů, měření rizik, stresové testování a zpětné testy. Použití pokročilých přístupů navíc podléhá schválení ze strany České národní banky.</a:t>
            </a:r>
          </a:p>
        </p:txBody>
      </p:sp>
    </p:spTree>
    <p:extLst>
      <p:ext uri="{BB962C8B-B14F-4D97-AF65-F5344CB8AC3E}">
        <p14:creationId xmlns:p14="http://schemas.microsoft.com/office/powerpoint/2010/main" val="22792696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FC4E7-F485-4733-9229-4E229E48F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Regulovaný kapitál – základní princip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CA9860A-B943-4FBE-B1CE-26744C64901A}"/>
              </a:ext>
            </a:extLst>
          </p:cNvPr>
          <p:cNvSpPr/>
          <p:nvPr/>
        </p:nvSpPr>
        <p:spPr>
          <a:xfrm>
            <a:off x="251520" y="1140589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Regulovaný kapitál vychází z vnějšího modelu definovaného regulátorem. Kapitál potřebný na pokrytí ztrát je stanoven podle přesně daných postupů výpočtu, parametrů a rizikových vah. Banka vypočítává kapitálové požadavky standardními metodami, jednotlivé komponenty sčítá a získává celkový kapitálový požadavek. Tato pravidla jsou zakotvena v Nařízení (EU) č. 575/2013 o obezřetnostních požadavcích na úvěrové instituce.</a:t>
            </a:r>
          </a:p>
        </p:txBody>
      </p:sp>
    </p:spTree>
    <p:extLst>
      <p:ext uri="{BB962C8B-B14F-4D97-AF65-F5344CB8AC3E}">
        <p14:creationId xmlns:p14="http://schemas.microsoft.com/office/powerpoint/2010/main" val="3389219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688AC-1F0F-B894-BF72-E41474C9C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Kvízy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C8959D3-A581-2844-384B-5DAC80EC5A06}"/>
              </a:ext>
            </a:extLst>
          </p:cNvPr>
          <p:cNvSpPr txBox="1"/>
          <p:nvPr/>
        </p:nvSpPr>
        <p:spPr>
          <a:xfrm>
            <a:off x="2286000" y="197109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10 bodů</a:t>
            </a:r>
          </a:p>
          <a:p>
            <a:r>
              <a:rPr lang="cs-CZ" dirty="0"/>
              <a:t>• vyplňování kvízů přes IS</a:t>
            </a:r>
          </a:p>
        </p:txBody>
      </p:sp>
    </p:spTree>
    <p:extLst>
      <p:ext uri="{BB962C8B-B14F-4D97-AF65-F5344CB8AC3E}">
        <p14:creationId xmlns:p14="http://schemas.microsoft.com/office/powerpoint/2010/main" val="3065258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00A41-0808-41C6-B05B-F5499F8B6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Oblasti pravidel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11018D1-0959-46DB-AA30-320F028A92F3}"/>
              </a:ext>
            </a:extLst>
          </p:cNvPr>
          <p:cNvSpPr/>
          <p:nvPr/>
        </p:nvSpPr>
        <p:spPr>
          <a:xfrm>
            <a:off x="251520" y="863590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Podle platné evropské regulace rozlišujeme tři hlavní oblasti kapitálových požadavků:</a:t>
            </a:r>
            <a:br>
              <a:rPr lang="cs-CZ" dirty="0"/>
            </a:br>
            <a:r>
              <a:rPr lang="cs-CZ" dirty="0"/>
              <a:t>– minimální kapitálové požadavky podle Pilíře 1,</a:t>
            </a:r>
            <a:br>
              <a:rPr lang="cs-CZ" dirty="0"/>
            </a:br>
            <a:r>
              <a:rPr lang="cs-CZ" dirty="0"/>
              <a:t>– dodatečný kapitálový požadavek podle Pilíře 2, odrážející specifický rizikový profil banky,</a:t>
            </a:r>
            <a:br>
              <a:rPr lang="cs-CZ" dirty="0"/>
            </a:br>
            <a:r>
              <a:rPr lang="cs-CZ" dirty="0"/>
              <a:t>– kapitálové požadavky vyplývající z kapitálových rezerv (bezpečnostní, </a:t>
            </a:r>
            <a:r>
              <a:rPr lang="cs-CZ" dirty="0" err="1"/>
              <a:t>proticyklická</a:t>
            </a:r>
            <a:r>
              <a:rPr lang="cs-CZ" dirty="0"/>
              <a:t> a další).</a:t>
            </a:r>
            <a:br>
              <a:rPr lang="cs-CZ" dirty="0"/>
            </a:br>
            <a:r>
              <a:rPr lang="cs-CZ" dirty="0"/>
              <a:t>Kromě toho musí banky dodržovat také požadavky na pákový poměr, který omezuje celkovou zadluženost.</a:t>
            </a:r>
          </a:p>
        </p:txBody>
      </p:sp>
    </p:spTree>
    <p:extLst>
      <p:ext uri="{BB962C8B-B14F-4D97-AF65-F5344CB8AC3E}">
        <p14:creationId xmlns:p14="http://schemas.microsoft.com/office/powerpoint/2010/main" val="11429998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5E58B7-76D4-4941-ABD6-E3F804202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kapitálu: </a:t>
            </a:r>
            <a:r>
              <a:rPr lang="cs-CZ" dirty="0" err="1"/>
              <a:t>tier</a:t>
            </a:r>
            <a:r>
              <a:rPr lang="cs-CZ" dirty="0"/>
              <a:t> 1 a </a:t>
            </a:r>
            <a:r>
              <a:rPr lang="cs-CZ" dirty="0" err="1"/>
              <a:t>tier</a:t>
            </a:r>
            <a:r>
              <a:rPr lang="cs-CZ" dirty="0"/>
              <a:t> 2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8876BF-6048-435A-A671-41401049033F}"/>
              </a:ext>
            </a:extLst>
          </p:cNvPr>
          <p:cNvSpPr/>
          <p:nvPr/>
        </p:nvSpPr>
        <p:spPr>
          <a:xfrm>
            <a:off x="395536" y="863590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Nařízení (EU) č. 575/2013 vymezuje kapitál banky jako součet:</a:t>
            </a:r>
            <a:br>
              <a:rPr lang="cs-CZ" dirty="0"/>
            </a:br>
            <a:r>
              <a:rPr lang="cs-CZ" dirty="0"/>
              <a:t>– kapitálu </a:t>
            </a:r>
            <a:r>
              <a:rPr lang="cs-CZ" dirty="0" err="1"/>
              <a:t>tier</a:t>
            </a:r>
            <a:r>
              <a:rPr lang="cs-CZ" dirty="0"/>
              <a:t> 1,</a:t>
            </a:r>
            <a:br>
              <a:rPr lang="cs-CZ" dirty="0"/>
            </a:br>
            <a:r>
              <a:rPr lang="cs-CZ" dirty="0"/>
              <a:t>– kapitálu </a:t>
            </a:r>
            <a:r>
              <a:rPr lang="cs-CZ" dirty="0" err="1"/>
              <a:t>tier</a:t>
            </a:r>
            <a:r>
              <a:rPr lang="cs-CZ" dirty="0"/>
              <a:t> 2.</a:t>
            </a:r>
            <a:br>
              <a:rPr lang="cs-CZ" dirty="0"/>
            </a:br>
            <a:r>
              <a:rPr lang="cs-CZ" dirty="0"/>
              <a:t>Kapitál </a:t>
            </a:r>
            <a:r>
              <a:rPr lang="cs-CZ" dirty="0" err="1"/>
              <a:t>tier</a:t>
            </a:r>
            <a:r>
              <a:rPr lang="cs-CZ" dirty="0"/>
              <a:t> 1 se dále člení na kmenový kapitál </a:t>
            </a:r>
            <a:r>
              <a:rPr lang="cs-CZ" dirty="0" err="1"/>
              <a:t>tier</a:t>
            </a:r>
            <a:r>
              <a:rPr lang="cs-CZ" dirty="0"/>
              <a:t> 1 a vedlejší kapitál </a:t>
            </a:r>
            <a:r>
              <a:rPr lang="cs-CZ" dirty="0" err="1"/>
              <a:t>tier</a:t>
            </a:r>
            <a:r>
              <a:rPr lang="cs-CZ" dirty="0"/>
              <a:t> 1. Kmenový kapitál zahrnuje zejména kapitálové nástroje, emisní ážio, nerozdělený zisk a fondy, po odečtení ztrát, nehmotných aktiv a významných účastí ve finančních institucích. Kapitál </a:t>
            </a:r>
            <a:r>
              <a:rPr lang="cs-CZ" dirty="0" err="1"/>
              <a:t>tier</a:t>
            </a:r>
            <a:r>
              <a:rPr lang="cs-CZ" dirty="0"/>
              <a:t> 2 tvoří zejména kapitálové nástroje a podřízené půjčky, pokud splňují stanovené podmínky.</a:t>
            </a:r>
          </a:p>
        </p:txBody>
      </p:sp>
    </p:spTree>
    <p:extLst>
      <p:ext uri="{BB962C8B-B14F-4D97-AF65-F5344CB8AC3E}">
        <p14:creationId xmlns:p14="http://schemas.microsoft.com/office/powerpoint/2010/main" val="38123223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6C92A-671E-4EB5-9A83-AEE226275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Podmínky pro zařazení nástrojů do kapitálu </a:t>
            </a:r>
            <a:r>
              <a:rPr lang="cs-CZ" dirty="0" err="1"/>
              <a:t>tier</a:t>
            </a:r>
            <a:r>
              <a:rPr lang="cs-CZ" dirty="0"/>
              <a:t> 2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B0B80D1-0C4B-4B68-82AA-FFF4E2AA827C}"/>
              </a:ext>
            </a:extLst>
          </p:cNvPr>
          <p:cNvSpPr/>
          <p:nvPr/>
        </p:nvSpPr>
        <p:spPr>
          <a:xfrm>
            <a:off x="251520" y="1140589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Do kapitálu </a:t>
            </a:r>
            <a:r>
              <a:rPr lang="cs-CZ" dirty="0" err="1"/>
              <a:t>tier</a:t>
            </a:r>
            <a:r>
              <a:rPr lang="cs-CZ" dirty="0"/>
              <a:t> 2 lze zařadit jen takové nástroje a podřízené půjčky, které splňují přísná kritéria. Musí být vydány nebo poskytnuty a plně splaceny, nesmí být financovány samotnou bankou ani jejími dceřinými podniky. Nárok na jistinu je podřízen všem nepodřízeným věřitelům a nástroje nesmí být zajištěny bankou nebo propojenými osobami. Doba splatnosti musí být minimálně pět let a v posledních pěti letech se jejich uznatelnost postupně snižuje.</a:t>
            </a:r>
          </a:p>
        </p:txBody>
      </p:sp>
    </p:spTree>
    <p:extLst>
      <p:ext uri="{BB962C8B-B14F-4D97-AF65-F5344CB8AC3E}">
        <p14:creationId xmlns:p14="http://schemas.microsoft.com/office/powerpoint/2010/main" val="240554457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82761B-1182-426E-875D-47BE2209A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cs-CZ" dirty="0"/>
              <a:t>Tři poměrové ukazatele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0BA106C-98BD-49DB-972C-16A1B4C700F7}"/>
              </a:ext>
            </a:extLst>
          </p:cNvPr>
          <p:cNvSpPr/>
          <p:nvPr/>
        </p:nvSpPr>
        <p:spPr>
          <a:xfrm>
            <a:off x="251520" y="100209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Regulátor definuje kapitálovou přiměřenost pomocí tří poměrových ukazatelů. Prvním je poměr kmenového kapitálu </a:t>
            </a:r>
            <a:r>
              <a:rPr lang="cs-CZ" dirty="0" err="1"/>
              <a:t>tier</a:t>
            </a:r>
            <a:r>
              <a:rPr lang="cs-CZ" dirty="0"/>
              <a:t> 1 k celkovému objemu rizikové expozice. Druhým je kapitálový poměr </a:t>
            </a:r>
            <a:r>
              <a:rPr lang="cs-CZ" dirty="0" err="1"/>
              <a:t>tier</a:t>
            </a:r>
            <a:r>
              <a:rPr lang="cs-CZ" dirty="0"/>
              <a:t> 1, který vztahuje celkový kapitál </a:t>
            </a:r>
            <a:r>
              <a:rPr lang="cs-CZ" dirty="0" err="1"/>
              <a:t>tier</a:t>
            </a:r>
            <a:r>
              <a:rPr lang="cs-CZ" dirty="0"/>
              <a:t> 1 k rizikově váženým expozicím. Třetím ukazatelem je celkový kapitálový poměr, kde v čitateli stojí celkový kapitál (</a:t>
            </a:r>
            <a:r>
              <a:rPr lang="cs-CZ" dirty="0" err="1"/>
              <a:t>tier</a:t>
            </a:r>
            <a:r>
              <a:rPr lang="cs-CZ" dirty="0"/>
              <a:t> 1 i </a:t>
            </a:r>
            <a:r>
              <a:rPr lang="cs-CZ" dirty="0" err="1"/>
              <a:t>tier</a:t>
            </a:r>
            <a:r>
              <a:rPr lang="cs-CZ" dirty="0"/>
              <a:t> 2. U všech tří ukazatelů je společným jmenovatelem celkový objem rizikové expozice.</a:t>
            </a:r>
          </a:p>
        </p:txBody>
      </p:sp>
    </p:spTree>
    <p:extLst>
      <p:ext uri="{BB962C8B-B14F-4D97-AF65-F5344CB8AC3E}">
        <p14:creationId xmlns:p14="http://schemas.microsoft.com/office/powerpoint/2010/main" val="1015524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2C19F5-897B-4544-9134-AAF38863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Poměr kmenového kapitálu </a:t>
            </a:r>
            <a:r>
              <a:rPr lang="cs-CZ" dirty="0" err="1"/>
              <a:t>tier</a:t>
            </a:r>
            <a:r>
              <a:rPr lang="cs-CZ" dirty="0"/>
              <a:t> 1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9739B59-FC98-44F0-87C8-96DE0053D666}"/>
              </a:ext>
            </a:extLst>
          </p:cNvPr>
          <p:cNvSpPr/>
          <p:nvPr/>
        </p:nvSpPr>
        <p:spPr>
          <a:xfrm>
            <a:off x="251520" y="1556088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– výpočet: kmenový kapitál </a:t>
            </a:r>
            <a:r>
              <a:rPr lang="cs-CZ" sz="2400" dirty="0" err="1"/>
              <a:t>tier</a:t>
            </a:r>
            <a:r>
              <a:rPr lang="cs-CZ" sz="2400" dirty="0"/>
              <a:t> 1 / celková riziková expozice</a:t>
            </a:r>
            <a:br>
              <a:rPr lang="cs-CZ" sz="2400" dirty="0"/>
            </a:br>
            <a:r>
              <a:rPr lang="cs-CZ" sz="2400" dirty="0"/>
              <a:t>– ukazuje sílu nejkvalitnějšího kapitálu banky</a:t>
            </a:r>
            <a:br>
              <a:rPr lang="cs-CZ" sz="2400" dirty="0"/>
            </a:br>
            <a:r>
              <a:rPr lang="cs-CZ" sz="2400" dirty="0"/>
              <a:t>– minimální hodnota: 4,5 %</a:t>
            </a:r>
            <a:br>
              <a:rPr lang="cs-CZ" sz="2400" dirty="0"/>
            </a:br>
            <a:r>
              <a:rPr lang="cs-CZ" sz="2400" dirty="0"/>
              <a:t>– klíčový ukazatel stability banky</a:t>
            </a:r>
            <a:br>
              <a:rPr lang="cs-CZ" sz="2400" dirty="0"/>
            </a:br>
            <a:r>
              <a:rPr lang="cs-CZ" sz="2400" dirty="0"/>
              <a:t>– pokles k minimu = varovný signál pro regulátora</a:t>
            </a:r>
          </a:p>
        </p:txBody>
      </p:sp>
    </p:spTree>
    <p:extLst>
      <p:ext uri="{BB962C8B-B14F-4D97-AF65-F5344CB8AC3E}">
        <p14:creationId xmlns:p14="http://schemas.microsoft.com/office/powerpoint/2010/main" val="221786314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362F16-64BF-4A6E-B78A-7D6192BD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Kapitálový poměr </a:t>
            </a:r>
            <a:r>
              <a:rPr lang="cs-CZ" dirty="0" err="1"/>
              <a:t>tier</a:t>
            </a:r>
            <a:r>
              <a:rPr lang="cs-CZ" dirty="0"/>
              <a:t> 1 a celkový kapitálový poměr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806F015-E772-4314-A345-1E0FA6B8554D}"/>
              </a:ext>
            </a:extLst>
          </p:cNvPr>
          <p:cNvSpPr/>
          <p:nvPr/>
        </p:nvSpPr>
        <p:spPr>
          <a:xfrm>
            <a:off x="251520" y="1111671"/>
            <a:ext cx="8280920" cy="2623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Kapitálový poměr </a:t>
            </a: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výpočet: kapitál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/ riziková expozice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minimální hodnota: 6 %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Celkový kapitálový poměr: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výpočet: celkový kapitál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+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/ riziková expozice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minimální hodnota: 8 %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základní regulatorní prahové hodnoty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8477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A5C643-F600-4E14-8734-919590B5A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Celkový objem rizikové expozice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1268744-73F0-4099-B645-AD15D96BF76E}"/>
              </a:ext>
            </a:extLst>
          </p:cNvPr>
          <p:cNvSpPr/>
          <p:nvPr/>
        </p:nvSpPr>
        <p:spPr>
          <a:xfrm>
            <a:off x="683568" y="1059582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Zahrnuje:</a:t>
            </a:r>
            <a:br>
              <a:rPr lang="cs-CZ" sz="2400" dirty="0"/>
            </a:br>
            <a:r>
              <a:rPr lang="cs-CZ" sz="2400" dirty="0"/>
              <a:t>– rizikově vážené expozice pro úvěrové riziko</a:t>
            </a:r>
            <a:br>
              <a:rPr lang="cs-CZ" sz="2400" dirty="0"/>
            </a:br>
            <a:r>
              <a:rPr lang="cs-CZ" sz="2400" dirty="0"/>
              <a:t>– riziko rozmělnění</a:t>
            </a:r>
            <a:br>
              <a:rPr lang="cs-CZ" sz="2400" dirty="0"/>
            </a:br>
            <a:r>
              <a:rPr lang="cs-CZ" sz="2400" dirty="0"/>
              <a:t>– riziko protistrany</a:t>
            </a:r>
            <a:br>
              <a:rPr lang="cs-CZ" sz="2400" dirty="0"/>
            </a:br>
            <a:r>
              <a:rPr lang="cs-CZ" sz="2400" dirty="0"/>
              <a:t>– poziční riziko</a:t>
            </a:r>
            <a:br>
              <a:rPr lang="cs-CZ" sz="2400" dirty="0"/>
            </a:br>
            <a:r>
              <a:rPr lang="cs-CZ" sz="2400" dirty="0"/>
              <a:t>– riziko velkých expozic nad limitem</a:t>
            </a:r>
            <a:br>
              <a:rPr lang="cs-CZ" sz="2400" dirty="0"/>
            </a:br>
            <a:r>
              <a:rPr lang="cs-CZ" sz="2400" dirty="0"/>
              <a:t>– měnové, komoditní a vypořádací riziko</a:t>
            </a:r>
            <a:br>
              <a:rPr lang="cs-CZ" sz="2400" dirty="0"/>
            </a:br>
            <a:r>
              <a:rPr lang="cs-CZ" sz="2400" dirty="0"/>
              <a:t>– riziko úvěrových úprav u derivátů</a:t>
            </a:r>
            <a:br>
              <a:rPr lang="cs-CZ" sz="2400" dirty="0"/>
            </a:br>
            <a:r>
              <a:rPr lang="cs-CZ" sz="2400" dirty="0"/>
              <a:t>– operační riziko</a:t>
            </a:r>
          </a:p>
        </p:txBody>
      </p:sp>
    </p:spTree>
    <p:extLst>
      <p:ext uri="{BB962C8B-B14F-4D97-AF65-F5344CB8AC3E}">
        <p14:creationId xmlns:p14="http://schemas.microsoft.com/office/powerpoint/2010/main" val="5505071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659141-804D-4863-A111-B4DFDA68E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904656" cy="507703"/>
          </a:xfrm>
        </p:spPr>
        <p:txBody>
          <a:bodyPr/>
          <a:lstStyle/>
          <a:p>
            <a:r>
              <a:rPr lang="cs-CZ" dirty="0"/>
              <a:t>Kapitálová přiměřenost českých bank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9EDBF38-B339-4649-977B-16B002C4BD19}"/>
              </a:ext>
            </a:extLst>
          </p:cNvPr>
          <p:cNvSpPr/>
          <p:nvPr/>
        </p:nvSpPr>
        <p:spPr>
          <a:xfrm>
            <a:off x="395536" y="1694587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– české banky dlouhodobě nad průměrem EU</a:t>
            </a:r>
            <a:br>
              <a:rPr lang="cs-CZ" sz="2400" dirty="0"/>
            </a:br>
            <a:r>
              <a:rPr lang="cs-CZ" sz="2400" dirty="0"/>
              <a:t>– vysoké hodnoty poměru </a:t>
            </a:r>
            <a:r>
              <a:rPr lang="cs-CZ" sz="2400" dirty="0" err="1"/>
              <a:t>tier</a:t>
            </a:r>
            <a:r>
              <a:rPr lang="cs-CZ" sz="2400" dirty="0"/>
              <a:t> 1</a:t>
            </a:r>
            <a:br>
              <a:rPr lang="cs-CZ" sz="2400" dirty="0"/>
            </a:br>
            <a:r>
              <a:rPr lang="cs-CZ" sz="2400" dirty="0"/>
              <a:t>– výrazně nad minimálními regulatorními limity</a:t>
            </a:r>
            <a:br>
              <a:rPr lang="cs-CZ" sz="2400" dirty="0"/>
            </a:br>
            <a:r>
              <a:rPr lang="cs-CZ" sz="2400" dirty="0"/>
              <a:t>– silná schopnost absorbovat ztráty</a:t>
            </a:r>
            <a:br>
              <a:rPr lang="cs-CZ" sz="2400" dirty="0"/>
            </a:br>
            <a:r>
              <a:rPr lang="cs-CZ" sz="2400" dirty="0"/>
              <a:t>– vysoká důvěra regulátora i veřejnosti</a:t>
            </a:r>
          </a:p>
        </p:txBody>
      </p:sp>
    </p:spTree>
    <p:extLst>
      <p:ext uri="{BB962C8B-B14F-4D97-AF65-F5344CB8AC3E}">
        <p14:creationId xmlns:p14="http://schemas.microsoft.com/office/powerpoint/2010/main" val="223020955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2D953F-9EB0-4AEE-B97E-C57C7B98B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Struktura kapitálu a rizik v ČR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015949B-F088-4DBB-9414-43474806C04D}"/>
              </a:ext>
            </a:extLst>
          </p:cNvPr>
          <p:cNvSpPr/>
          <p:nvPr/>
        </p:nvSpPr>
        <p:spPr>
          <a:xfrm>
            <a:off x="251520" y="915566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Struktura kapitálu:</a:t>
            </a:r>
            <a:br>
              <a:rPr lang="cs-CZ" sz="2400" dirty="0"/>
            </a:br>
            <a:r>
              <a:rPr lang="cs-CZ" sz="2400" dirty="0"/>
              <a:t>– převaha kvalitního kapitálu </a:t>
            </a:r>
            <a:r>
              <a:rPr lang="cs-CZ" sz="2400" dirty="0" err="1"/>
              <a:t>tier</a:t>
            </a:r>
            <a:r>
              <a:rPr lang="cs-CZ" sz="2400" dirty="0"/>
              <a:t> 1</a:t>
            </a:r>
            <a:br>
              <a:rPr lang="cs-CZ" sz="2400" dirty="0"/>
            </a:br>
            <a:r>
              <a:rPr lang="cs-CZ" sz="2400" dirty="0"/>
              <a:t>– silný „</a:t>
            </a:r>
            <a:r>
              <a:rPr lang="cs-CZ" sz="2400" dirty="0" err="1"/>
              <a:t>going</a:t>
            </a:r>
            <a:r>
              <a:rPr lang="cs-CZ" sz="2400" dirty="0"/>
              <a:t> </a:t>
            </a:r>
            <a:r>
              <a:rPr lang="cs-CZ" sz="2400" dirty="0" err="1"/>
              <a:t>concern</a:t>
            </a:r>
            <a:r>
              <a:rPr lang="cs-CZ" sz="2400" dirty="0"/>
              <a:t>“ kapitál</a:t>
            </a:r>
          </a:p>
          <a:p>
            <a:r>
              <a:rPr lang="cs-CZ" sz="2400" b="1" dirty="0"/>
              <a:t>Struktura rizik:</a:t>
            </a:r>
            <a:br>
              <a:rPr lang="cs-CZ" sz="2400" dirty="0"/>
            </a:br>
            <a:r>
              <a:rPr lang="cs-CZ" sz="2400" dirty="0"/>
              <a:t>– největší podíl: úvěrové riziko</a:t>
            </a:r>
            <a:br>
              <a:rPr lang="cs-CZ" sz="2400" dirty="0"/>
            </a:br>
            <a:r>
              <a:rPr lang="cs-CZ" sz="2400" dirty="0"/>
              <a:t>– druhé nejvýznamnější: operační riziko</a:t>
            </a:r>
            <a:br>
              <a:rPr lang="cs-CZ" sz="2400" dirty="0"/>
            </a:br>
            <a:r>
              <a:rPr lang="cs-CZ" sz="2400" dirty="0"/>
              <a:t>– ostatní rizika (tržní, měnové) – nízký význam</a:t>
            </a:r>
          </a:p>
        </p:txBody>
      </p:sp>
    </p:spTree>
    <p:extLst>
      <p:ext uri="{BB962C8B-B14F-4D97-AF65-F5344CB8AC3E}">
        <p14:creationId xmlns:p14="http://schemas.microsoft.com/office/powerpoint/2010/main" val="177909053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B4FFE3-77D5-43A2-AC33-3C7090BAA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Kapitálový požadavek podle Pilíře 2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2636BF1-9AC2-424A-B605-F5943DC07CDE}"/>
              </a:ext>
            </a:extLst>
          </p:cNvPr>
          <p:cNvSpPr/>
          <p:nvPr/>
        </p:nvSpPr>
        <p:spPr>
          <a:xfrm>
            <a:off x="449288" y="1140589"/>
            <a:ext cx="86947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Pilíř 2 doplňuje minimální požadavky Pilíře 1.</a:t>
            </a:r>
            <a:br>
              <a:rPr lang="cs-CZ" dirty="0"/>
            </a:br>
            <a:r>
              <a:rPr lang="cs-CZ" dirty="0"/>
              <a:t>Zahrnuje:</a:t>
            </a:r>
            <a:br>
              <a:rPr lang="cs-CZ" dirty="0"/>
            </a:br>
            <a:r>
              <a:rPr lang="cs-CZ" dirty="0"/>
              <a:t>– individuální posouzení rizik konkrétní banky,</a:t>
            </a:r>
            <a:br>
              <a:rPr lang="cs-CZ" dirty="0"/>
            </a:br>
            <a:r>
              <a:rPr lang="cs-CZ" dirty="0"/>
              <a:t>– zohlednění rizik, která nejsou plně zachycena v Pilíři 1,</a:t>
            </a:r>
            <a:br>
              <a:rPr lang="cs-CZ" dirty="0"/>
            </a:br>
            <a:r>
              <a:rPr lang="cs-CZ" dirty="0"/>
              <a:t>– stanovení dodatečného kapitálového požadavku,</a:t>
            </a:r>
            <a:br>
              <a:rPr lang="cs-CZ" dirty="0"/>
            </a:br>
            <a:r>
              <a:rPr lang="cs-CZ" dirty="0"/>
              <a:t>– pravidelné hodnocení rizikového profilu banky (SREP proces),</a:t>
            </a:r>
            <a:br>
              <a:rPr lang="cs-CZ" dirty="0"/>
            </a:br>
            <a:r>
              <a:rPr lang="cs-CZ" dirty="0"/>
              <a:t>– dohledový dialog mezi bankou a regulátorem.</a:t>
            </a:r>
          </a:p>
        </p:txBody>
      </p:sp>
    </p:spTree>
    <p:extLst>
      <p:ext uri="{BB962C8B-B14F-4D97-AF65-F5344CB8AC3E}">
        <p14:creationId xmlns:p14="http://schemas.microsoft.com/office/powerpoint/2010/main" val="156512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89525-F1A2-867D-C3DF-CFAB7517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Zkouška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53DCE9F-F430-8055-42EC-0393A1403FBC}"/>
              </a:ext>
            </a:extLst>
          </p:cNvPr>
          <p:cNvSpPr txBox="1"/>
          <p:nvPr/>
        </p:nvSpPr>
        <p:spPr>
          <a:xfrm>
            <a:off x="2286000" y="1555599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celkově lze získat max. 60 bodů</a:t>
            </a:r>
          </a:p>
          <a:p>
            <a:r>
              <a:rPr lang="cs-CZ" dirty="0"/>
              <a:t>• termín:</a:t>
            </a:r>
          </a:p>
          <a:p>
            <a:r>
              <a:rPr lang="cs-CZ" dirty="0"/>
              <a:t>• ve zkouškovém období</a:t>
            </a:r>
          </a:p>
          <a:p>
            <a:r>
              <a:rPr lang="cs-CZ" dirty="0"/>
              <a:t>• průběh ústní zkoušky:</a:t>
            </a:r>
          </a:p>
          <a:p>
            <a:r>
              <a:rPr lang="cs-CZ" dirty="0"/>
              <a:t>• odpovědi na dvě teoretické otázky (každá max. za</a:t>
            </a:r>
          </a:p>
          <a:p>
            <a:r>
              <a:rPr lang="cs-CZ" dirty="0"/>
              <a:t>30 bodů)</a:t>
            </a:r>
          </a:p>
        </p:txBody>
      </p:sp>
    </p:spTree>
    <p:extLst>
      <p:ext uri="{BB962C8B-B14F-4D97-AF65-F5344CB8AC3E}">
        <p14:creationId xmlns:p14="http://schemas.microsoft.com/office/powerpoint/2010/main" val="211287431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EBE4D-E738-4023-AC9D-6F330B850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Pilíře 2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FCAABB6-2C6A-4FAC-A8D0-86CB20FFF7E7}"/>
              </a:ext>
            </a:extLst>
          </p:cNvPr>
          <p:cNvSpPr/>
          <p:nvPr/>
        </p:nvSpPr>
        <p:spPr>
          <a:xfrm>
            <a:off x="539552" y="1002090"/>
            <a:ext cx="79928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Pilíř 2 se zaměřuje zejména na:</a:t>
            </a:r>
            <a:br>
              <a:rPr lang="cs-CZ" dirty="0"/>
            </a:br>
            <a:r>
              <a:rPr lang="cs-CZ" dirty="0"/>
              <a:t>– úvěrové riziko včetně koncentrace,</a:t>
            </a:r>
            <a:br>
              <a:rPr lang="cs-CZ" dirty="0"/>
            </a:br>
            <a:r>
              <a:rPr lang="cs-CZ" dirty="0"/>
              <a:t>– tržní riziko ve specifických situacích,</a:t>
            </a:r>
            <a:br>
              <a:rPr lang="cs-CZ" dirty="0"/>
            </a:br>
            <a:r>
              <a:rPr lang="cs-CZ" dirty="0"/>
              <a:t>– úrokové riziko v bankovní knize,</a:t>
            </a:r>
            <a:br>
              <a:rPr lang="cs-CZ" dirty="0"/>
            </a:br>
            <a:r>
              <a:rPr lang="cs-CZ" dirty="0"/>
              <a:t>– rizika likvidity,</a:t>
            </a:r>
            <a:br>
              <a:rPr lang="cs-CZ" dirty="0"/>
            </a:br>
            <a:r>
              <a:rPr lang="cs-CZ" dirty="0"/>
              <a:t>– reputační riziko,</a:t>
            </a:r>
            <a:br>
              <a:rPr lang="cs-CZ" dirty="0"/>
            </a:br>
            <a:r>
              <a:rPr lang="cs-CZ" dirty="0"/>
              <a:t>– modelová rizika (riziko selhání interních modelů),</a:t>
            </a:r>
            <a:br>
              <a:rPr lang="cs-CZ" dirty="0"/>
            </a:br>
            <a:r>
              <a:rPr lang="cs-CZ" dirty="0"/>
              <a:t>– rizika specifická pro danou skupinu nebo trh.</a:t>
            </a:r>
            <a:br>
              <a:rPr lang="cs-CZ" dirty="0"/>
            </a:br>
            <a:r>
              <a:rPr lang="cs-CZ" dirty="0"/>
              <a:t>Po vyhodnocení může regulátor uložit bance dodatečný kapitálový požadavek.</a:t>
            </a:r>
          </a:p>
        </p:txBody>
      </p:sp>
    </p:spTree>
    <p:extLst>
      <p:ext uri="{BB962C8B-B14F-4D97-AF65-F5344CB8AC3E}">
        <p14:creationId xmlns:p14="http://schemas.microsoft.com/office/powerpoint/2010/main" val="329017875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C5DA59-8330-44F9-91B1-0EE704B07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Kapitálové rezervy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1817F6-C8C4-46CF-B693-6BCB4029315F}"/>
              </a:ext>
            </a:extLst>
          </p:cNvPr>
          <p:cNvSpPr/>
          <p:nvPr/>
        </p:nvSpPr>
        <p:spPr>
          <a:xfrm>
            <a:off x="395536" y="1131591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Kromě Pilíře 1 a Pilíře 2 musí banky vytvářet kapitálové rezervy.</a:t>
            </a:r>
            <a:br>
              <a:rPr lang="cs-CZ" sz="2400" dirty="0"/>
            </a:br>
            <a:r>
              <a:rPr lang="cs-CZ" sz="2400" dirty="0"/>
              <a:t>Tyto rezervy slouží k:</a:t>
            </a:r>
            <a:br>
              <a:rPr lang="cs-CZ" sz="2400" dirty="0"/>
            </a:br>
            <a:r>
              <a:rPr lang="cs-CZ" sz="2400" dirty="0"/>
              <a:t>– posílení stability banky,</a:t>
            </a:r>
            <a:br>
              <a:rPr lang="cs-CZ" sz="2400" dirty="0"/>
            </a:br>
            <a:r>
              <a:rPr lang="cs-CZ" sz="2400" dirty="0"/>
              <a:t>– ochraně proti cyklickým výkyvům,</a:t>
            </a:r>
            <a:br>
              <a:rPr lang="cs-CZ" sz="2400" dirty="0"/>
            </a:br>
            <a:r>
              <a:rPr lang="cs-CZ" sz="2400" dirty="0"/>
              <a:t>– omezení systémového rizika,</a:t>
            </a:r>
            <a:br>
              <a:rPr lang="cs-CZ" sz="2400" dirty="0"/>
            </a:br>
            <a:r>
              <a:rPr lang="cs-CZ" sz="2400" dirty="0"/>
              <a:t>– minimalizaci dopadů selhání velkých institucí,</a:t>
            </a:r>
            <a:br>
              <a:rPr lang="cs-CZ" sz="2400" dirty="0"/>
            </a:br>
            <a:r>
              <a:rPr lang="cs-CZ" sz="2400" dirty="0"/>
              <a:t>– udržení odolnosti bankovního sektoru.</a:t>
            </a:r>
          </a:p>
        </p:txBody>
      </p:sp>
    </p:spTree>
    <p:extLst>
      <p:ext uri="{BB962C8B-B14F-4D97-AF65-F5344CB8AC3E}">
        <p14:creationId xmlns:p14="http://schemas.microsoft.com/office/powerpoint/2010/main" val="9235844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6F085C-8BED-4F61-B72C-D37C85D41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Bezpečnostní kapitálová rezerva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5A21C25-D4DC-4F5C-93C8-7D5F3773C6A0}"/>
              </a:ext>
            </a:extLst>
          </p:cNvPr>
          <p:cNvSpPr/>
          <p:nvPr/>
        </p:nvSpPr>
        <p:spPr>
          <a:xfrm>
            <a:off x="395536" y="1059582"/>
            <a:ext cx="64624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Slouží k posílení odolnosti v období napětí.</a:t>
            </a:r>
            <a:br>
              <a:rPr lang="cs-CZ" sz="2400" dirty="0"/>
            </a:br>
            <a:r>
              <a:rPr lang="cs-CZ" sz="2400" dirty="0"/>
              <a:t>Charakteristiky:</a:t>
            </a:r>
            <a:br>
              <a:rPr lang="cs-CZ" sz="2400" dirty="0"/>
            </a:br>
            <a:r>
              <a:rPr lang="cs-CZ" sz="2400" dirty="0"/>
              <a:t>– povinná pro všechny banky,</a:t>
            </a:r>
            <a:br>
              <a:rPr lang="cs-CZ" sz="2400" dirty="0"/>
            </a:br>
            <a:r>
              <a:rPr lang="cs-CZ" sz="2400" dirty="0"/>
              <a:t>– stanovena jako procento z rizikové expozice,</a:t>
            </a:r>
            <a:br>
              <a:rPr lang="cs-CZ" sz="2400" dirty="0"/>
            </a:br>
            <a:r>
              <a:rPr lang="cs-CZ" sz="2400" dirty="0"/>
              <a:t>– typicky ve výši 2,5 % (ale může být změněna regulátorem),</a:t>
            </a:r>
            <a:br>
              <a:rPr lang="cs-CZ" sz="2400" dirty="0"/>
            </a:br>
            <a:r>
              <a:rPr lang="cs-CZ" sz="2400" dirty="0"/>
              <a:t>– zajišťuje schopnost absorbovat ztráty během zhoršené ekonomické situace.</a:t>
            </a:r>
          </a:p>
        </p:txBody>
      </p:sp>
    </p:spTree>
    <p:extLst>
      <p:ext uri="{BB962C8B-B14F-4D97-AF65-F5344CB8AC3E}">
        <p14:creationId xmlns:p14="http://schemas.microsoft.com/office/powerpoint/2010/main" val="182554159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7C233-59D0-4378-BBA8-1FF4DA5E6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Proticyklická</a:t>
            </a:r>
            <a:r>
              <a:rPr lang="cs-CZ" dirty="0"/>
              <a:t> kapitálová rezerva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AFEAC60-B844-4BC4-9965-2C66A218FA22}"/>
              </a:ext>
            </a:extLst>
          </p:cNvPr>
          <p:cNvSpPr/>
          <p:nvPr/>
        </p:nvSpPr>
        <p:spPr>
          <a:xfrm>
            <a:off x="395536" y="1131591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Zavádí se pro omezení </a:t>
            </a:r>
            <a:r>
              <a:rPr lang="cs-CZ" sz="2400" dirty="0" err="1"/>
              <a:t>procyklického</a:t>
            </a:r>
            <a:r>
              <a:rPr lang="cs-CZ" sz="2400" dirty="0"/>
              <a:t> chování bank.</a:t>
            </a:r>
            <a:br>
              <a:rPr lang="cs-CZ" sz="2400" dirty="0"/>
            </a:br>
            <a:r>
              <a:rPr lang="cs-CZ" sz="2400" dirty="0"/>
              <a:t>– zvyšuje se v době nadměrného úvěrového růstu,</a:t>
            </a:r>
            <a:br>
              <a:rPr lang="cs-CZ" sz="2400" dirty="0"/>
            </a:br>
            <a:r>
              <a:rPr lang="cs-CZ" sz="2400" dirty="0"/>
              <a:t>– snižuje se v období recese,</a:t>
            </a:r>
            <a:br>
              <a:rPr lang="cs-CZ" sz="2400" dirty="0"/>
            </a:br>
            <a:r>
              <a:rPr lang="cs-CZ" sz="2400" dirty="0"/>
              <a:t>– chrání systém před nadměrným riskováním během boomu,</a:t>
            </a:r>
            <a:br>
              <a:rPr lang="cs-CZ" sz="2400" dirty="0"/>
            </a:br>
            <a:r>
              <a:rPr lang="cs-CZ" sz="2400" dirty="0"/>
              <a:t>– v ČR se její výše pravidelně vyhodnocuje ČNB.</a:t>
            </a:r>
          </a:p>
        </p:txBody>
      </p:sp>
    </p:spTree>
    <p:extLst>
      <p:ext uri="{BB962C8B-B14F-4D97-AF65-F5344CB8AC3E}">
        <p14:creationId xmlns:p14="http://schemas.microsoft.com/office/powerpoint/2010/main" val="379140647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CC722A-7D03-4192-AAE5-CBD5AB33A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280920" cy="507703"/>
          </a:xfrm>
        </p:spPr>
        <p:txBody>
          <a:bodyPr/>
          <a:lstStyle/>
          <a:p>
            <a:r>
              <a:rPr lang="cs-CZ" dirty="0"/>
              <a:t>Rezerva pro krytí systémového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9C5FB6-9AE1-49DC-89B4-019DD2825CDA}"/>
              </a:ext>
            </a:extLst>
          </p:cNvPr>
          <p:cNvSpPr/>
          <p:nvPr/>
        </p:nvSpPr>
        <p:spPr>
          <a:xfrm>
            <a:off x="251520" y="915566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Slouží k omezení dlouhodobých, strukturálních systémových rizik.</a:t>
            </a:r>
            <a:br>
              <a:rPr lang="cs-CZ" sz="2400" dirty="0"/>
            </a:br>
            <a:r>
              <a:rPr lang="cs-CZ" sz="2400" dirty="0"/>
              <a:t>Používá se, pokud existují:</a:t>
            </a:r>
            <a:br>
              <a:rPr lang="cs-CZ" sz="2400" dirty="0"/>
            </a:br>
            <a:r>
              <a:rPr lang="cs-CZ" sz="2400" dirty="0"/>
              <a:t>– nerovnováhy v ekonomice,</a:t>
            </a:r>
            <a:br>
              <a:rPr lang="cs-CZ" sz="2400" dirty="0"/>
            </a:br>
            <a:r>
              <a:rPr lang="cs-CZ" sz="2400" dirty="0"/>
              <a:t>– koncentrace rizik v bankovním sektoru,</a:t>
            </a:r>
            <a:br>
              <a:rPr lang="cs-CZ" sz="2400" dirty="0"/>
            </a:br>
            <a:r>
              <a:rPr lang="cs-CZ" sz="2400" dirty="0"/>
              <a:t>– vysoká provázanost institucí,</a:t>
            </a:r>
            <a:br>
              <a:rPr lang="cs-CZ" sz="2400" dirty="0"/>
            </a:br>
            <a:r>
              <a:rPr lang="cs-CZ" sz="2400" dirty="0"/>
              <a:t>– závislost na jednotlivých sektorech.</a:t>
            </a:r>
            <a:br>
              <a:rPr lang="cs-CZ" sz="2400" dirty="0"/>
            </a:br>
            <a:r>
              <a:rPr lang="cs-CZ" sz="2400" dirty="0"/>
              <a:t>Stanovuje ji regulátor pro celý sektor nebo jeho část.</a:t>
            </a:r>
          </a:p>
        </p:txBody>
      </p:sp>
    </p:spTree>
    <p:extLst>
      <p:ext uri="{BB962C8B-B14F-4D97-AF65-F5344CB8AC3E}">
        <p14:creationId xmlns:p14="http://schemas.microsoft.com/office/powerpoint/2010/main" val="291327583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4104C3-433E-4F0F-997E-40C32BE6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Rezerva pro jiné systémově významné instituce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A934210-AB53-47D3-9452-F07F42C038C0}"/>
              </a:ext>
            </a:extLst>
          </p:cNvPr>
          <p:cNvSpPr/>
          <p:nvPr/>
        </p:nvSpPr>
        <p:spPr>
          <a:xfrm>
            <a:off x="251520" y="1140589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Určena pro banky, které mají významný systémový dopad.</a:t>
            </a:r>
            <a:br>
              <a:rPr lang="cs-CZ" sz="2400" dirty="0"/>
            </a:br>
            <a:r>
              <a:rPr lang="cs-CZ" sz="2400" dirty="0"/>
              <a:t>Platí zejména pro:</a:t>
            </a:r>
            <a:br>
              <a:rPr lang="cs-CZ" sz="2400" dirty="0"/>
            </a:br>
            <a:r>
              <a:rPr lang="cs-CZ" sz="2400" dirty="0"/>
              <a:t>– velké banky,</a:t>
            </a:r>
            <a:br>
              <a:rPr lang="cs-CZ" sz="2400" dirty="0"/>
            </a:br>
            <a:r>
              <a:rPr lang="cs-CZ" sz="2400" dirty="0"/>
              <a:t>– banky se silnými přeshraničními vazbami,</a:t>
            </a:r>
            <a:br>
              <a:rPr lang="cs-CZ" sz="2400" dirty="0"/>
            </a:br>
            <a:r>
              <a:rPr lang="cs-CZ" sz="2400" dirty="0"/>
              <a:t>– banky s dominantním postavením na trhu,</a:t>
            </a:r>
            <a:br>
              <a:rPr lang="cs-CZ" sz="2400" dirty="0"/>
            </a:br>
            <a:r>
              <a:rPr lang="cs-CZ" sz="2400" dirty="0"/>
              <a:t>– instituce, jejichž selhání by ohrozilo stabilitu sektoru.</a:t>
            </a:r>
            <a:br>
              <a:rPr lang="cs-CZ" sz="2400" dirty="0"/>
            </a:br>
            <a:r>
              <a:rPr lang="cs-CZ" sz="2400" dirty="0"/>
              <a:t>Výše rezervy roste se systémovou důležitostí banky.</a:t>
            </a:r>
          </a:p>
        </p:txBody>
      </p:sp>
    </p:spTree>
    <p:extLst>
      <p:ext uri="{BB962C8B-B14F-4D97-AF65-F5344CB8AC3E}">
        <p14:creationId xmlns:p14="http://schemas.microsoft.com/office/powerpoint/2010/main" val="619609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840A89-1646-4D82-BDB7-9C5C7E74B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Pákový poměr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AD9E3F6-8C15-48A2-8E98-E85A37005E25}"/>
              </a:ext>
            </a:extLst>
          </p:cNvPr>
          <p:cNvSpPr/>
          <p:nvPr/>
        </p:nvSpPr>
        <p:spPr>
          <a:xfrm>
            <a:off x="107504" y="141758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Pákový poměr slouží k omezení nadměrné zadluženosti banky.</a:t>
            </a:r>
            <a:br>
              <a:rPr lang="cs-CZ" sz="2400" dirty="0"/>
            </a:br>
            <a:r>
              <a:rPr lang="cs-CZ" sz="2400" dirty="0"/>
              <a:t>Zajišťuje:</a:t>
            </a:r>
            <a:br>
              <a:rPr lang="cs-CZ" sz="2400" dirty="0"/>
            </a:br>
            <a:r>
              <a:rPr lang="cs-CZ" sz="2400" dirty="0"/>
              <a:t>– jednoduchý, rizikově nevážený limit,</a:t>
            </a:r>
            <a:br>
              <a:rPr lang="cs-CZ" sz="2400" dirty="0"/>
            </a:br>
            <a:r>
              <a:rPr lang="cs-CZ" sz="2400" dirty="0"/>
              <a:t>– doplněk k rizikově váženým ukazatelům,</a:t>
            </a:r>
            <a:br>
              <a:rPr lang="cs-CZ" sz="2400" dirty="0"/>
            </a:br>
            <a:r>
              <a:rPr lang="cs-CZ" sz="2400" dirty="0"/>
              <a:t>– prevenci proti příliš vysoké expanzi aktiv,</a:t>
            </a:r>
            <a:br>
              <a:rPr lang="cs-CZ" sz="2400" dirty="0"/>
            </a:br>
            <a:r>
              <a:rPr lang="cs-CZ" sz="2400" dirty="0"/>
              <a:t>– větší stabilitu v případě selhání odhadů rizikových vah.</a:t>
            </a:r>
          </a:p>
        </p:txBody>
      </p:sp>
    </p:spTree>
    <p:extLst>
      <p:ext uri="{BB962C8B-B14F-4D97-AF65-F5344CB8AC3E}">
        <p14:creationId xmlns:p14="http://schemas.microsoft.com/office/powerpoint/2010/main" val="81020684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51DBB5-D1DF-4C74-B181-AADF9EB83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Výpočet pákového poměru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1E37AB6-2774-4139-9DB9-EA5B7D39BD9C}"/>
              </a:ext>
            </a:extLst>
          </p:cNvPr>
          <p:cNvSpPr/>
          <p:nvPr/>
        </p:nvSpPr>
        <p:spPr>
          <a:xfrm>
            <a:off x="251520" y="1131590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Pákový poměr = kapitál </a:t>
            </a:r>
            <a:r>
              <a:rPr lang="cs-CZ" dirty="0" err="1"/>
              <a:t>tier</a:t>
            </a:r>
            <a:r>
              <a:rPr lang="cs-CZ" dirty="0"/>
              <a:t> 1 / celková expozice banky.</a:t>
            </a:r>
            <a:br>
              <a:rPr lang="cs-CZ" dirty="0"/>
            </a:br>
            <a:r>
              <a:rPr lang="cs-CZ" dirty="0"/>
              <a:t>Celková expozice zahrnuje:</a:t>
            </a:r>
            <a:br>
              <a:rPr lang="cs-CZ" dirty="0"/>
            </a:br>
            <a:r>
              <a:rPr lang="cs-CZ" dirty="0"/>
              <a:t>– všechna aktiva v účetní hodnotě,</a:t>
            </a:r>
            <a:br>
              <a:rPr lang="cs-CZ" dirty="0"/>
            </a:br>
            <a:r>
              <a:rPr lang="cs-CZ" dirty="0"/>
              <a:t>– mimobilanční položky po přepočtu,</a:t>
            </a:r>
            <a:br>
              <a:rPr lang="cs-CZ" dirty="0"/>
            </a:br>
            <a:r>
              <a:rPr lang="cs-CZ" dirty="0"/>
              <a:t>– derivátové expozice,</a:t>
            </a:r>
            <a:br>
              <a:rPr lang="cs-CZ" dirty="0"/>
            </a:br>
            <a:r>
              <a:rPr lang="cs-CZ" dirty="0"/>
              <a:t>– </a:t>
            </a:r>
            <a:r>
              <a:rPr lang="cs-CZ" dirty="0" err="1"/>
              <a:t>repo</a:t>
            </a:r>
            <a:r>
              <a:rPr lang="cs-CZ" dirty="0"/>
              <a:t> operace.</a:t>
            </a:r>
            <a:br>
              <a:rPr lang="cs-CZ" dirty="0"/>
            </a:br>
            <a:r>
              <a:rPr lang="cs-CZ" dirty="0"/>
              <a:t>Minimální hodnota: </a:t>
            </a:r>
            <a:r>
              <a:rPr lang="cs-CZ" b="1" dirty="0"/>
              <a:t>3 %.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36112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8B2E3-2D54-4352-B70E-DDDB75870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je pákový poměr důležitý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10C6B24-E09A-422D-BBF6-EDC42CEBD39B}"/>
              </a:ext>
            </a:extLst>
          </p:cNvPr>
          <p:cNvSpPr/>
          <p:nvPr/>
        </p:nvSpPr>
        <p:spPr>
          <a:xfrm>
            <a:off x="395536" y="1417588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– eliminuje závislost na rizikových vahách,</a:t>
            </a:r>
            <a:br>
              <a:rPr lang="cs-CZ" dirty="0"/>
            </a:br>
            <a:r>
              <a:rPr lang="cs-CZ" dirty="0"/>
              <a:t>– brání tomu, aby banka uměle snižovala rizika přes modely,</a:t>
            </a:r>
            <a:br>
              <a:rPr lang="cs-CZ" dirty="0"/>
            </a:br>
            <a:r>
              <a:rPr lang="cs-CZ" dirty="0"/>
              <a:t>– zvyšuje transparentnost bilance,</a:t>
            </a:r>
            <a:br>
              <a:rPr lang="cs-CZ" dirty="0"/>
            </a:br>
            <a:r>
              <a:rPr lang="cs-CZ" dirty="0"/>
              <a:t>– chrání systém před akumulací neúměrně velkých aktiv,</a:t>
            </a:r>
            <a:br>
              <a:rPr lang="cs-CZ" dirty="0"/>
            </a:br>
            <a:r>
              <a:rPr lang="cs-CZ" dirty="0"/>
              <a:t>– působí jako „brzda“, pokud selže systém rizikově vážených aktiv.</a:t>
            </a:r>
          </a:p>
        </p:txBody>
      </p:sp>
    </p:spTree>
    <p:extLst>
      <p:ext uri="{BB962C8B-B14F-4D97-AF65-F5344CB8AC3E}">
        <p14:creationId xmlns:p14="http://schemas.microsoft.com/office/powerpoint/2010/main" val="189633081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6D28C1-1DFB-467C-A6F3-8FA609C93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Historický vývoj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4B41018-DEFF-4BF7-8A4C-416FC517D852}"/>
              </a:ext>
            </a:extLst>
          </p:cNvPr>
          <p:cNvSpPr/>
          <p:nvPr/>
        </p:nvSpPr>
        <p:spPr>
          <a:xfrm>
            <a:off x="251520" y="1275605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Vývoj kapitálové regulace probíhal v několika fázích:</a:t>
            </a:r>
            <a:br>
              <a:rPr lang="cs-CZ" dirty="0"/>
            </a:br>
            <a:r>
              <a:rPr lang="cs-CZ" dirty="0"/>
              <a:t>– Basilej I (80. léta) – základní rámec, jednoduché váhy,</a:t>
            </a:r>
            <a:br>
              <a:rPr lang="cs-CZ" dirty="0"/>
            </a:br>
            <a:r>
              <a:rPr lang="cs-CZ" dirty="0"/>
              <a:t>– Basilej II (2004) – tři pilíře, pokročilé modely,</a:t>
            </a:r>
            <a:br>
              <a:rPr lang="cs-CZ" dirty="0"/>
            </a:br>
            <a:r>
              <a:rPr lang="cs-CZ" dirty="0"/>
              <a:t>– Basilej III (2010+) – reakce na finanční krizi, vyšší kvalita kapitálu, nové rezervy, pákový poměr, likviditní požadavky,</a:t>
            </a:r>
            <a:br>
              <a:rPr lang="cs-CZ" dirty="0"/>
            </a:br>
            <a:r>
              <a:rPr lang="cs-CZ" dirty="0"/>
              <a:t>– postupné zpřesňování pravidel v rámci EU.</a:t>
            </a:r>
          </a:p>
        </p:txBody>
      </p:sp>
    </p:spTree>
    <p:extLst>
      <p:ext uri="{BB962C8B-B14F-4D97-AF65-F5344CB8AC3E}">
        <p14:creationId xmlns:p14="http://schemas.microsoft.com/office/powerpoint/2010/main" val="2702512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961052-ED0B-F408-C871-D46BDD1E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aktivit</a:t>
            </a:r>
            <a:br>
              <a:rPr lang="cs-CZ" dirty="0"/>
            </a:br>
            <a:endParaRPr lang="cs-CZ" dirty="0"/>
          </a:p>
        </p:txBody>
      </p: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1823203A-32A1-57F4-D1DE-CA3612D5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01" y="1398168"/>
            <a:ext cx="6195597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2247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45CB59-FC13-49E3-BB3A-F7E6AD94C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Basilej I (1988)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6F201C1-9B02-4020-B3D3-C0E2292407C4}"/>
              </a:ext>
            </a:extLst>
          </p:cNvPr>
          <p:cNvSpPr/>
          <p:nvPr/>
        </p:nvSpPr>
        <p:spPr>
          <a:xfrm>
            <a:off x="395536" y="1275606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– první mezinárodní rámec kapitálové regulace,</a:t>
            </a:r>
            <a:br>
              <a:rPr lang="cs-CZ" dirty="0"/>
            </a:br>
            <a:r>
              <a:rPr lang="cs-CZ" dirty="0"/>
              <a:t>– jednotný požadavek: celkový kapitálový poměr min. 8 %,</a:t>
            </a:r>
            <a:br>
              <a:rPr lang="cs-CZ" dirty="0"/>
            </a:br>
            <a:r>
              <a:rPr lang="cs-CZ" dirty="0"/>
              <a:t>– jednoduché rizikové váhy aktiv,</a:t>
            </a:r>
            <a:br>
              <a:rPr lang="cs-CZ" dirty="0"/>
            </a:br>
            <a:r>
              <a:rPr lang="cs-CZ" dirty="0"/>
              <a:t>– zaměřen primárně na úvěrové riziko,</a:t>
            </a:r>
            <a:br>
              <a:rPr lang="cs-CZ" dirty="0"/>
            </a:br>
            <a:r>
              <a:rPr lang="cs-CZ" dirty="0"/>
              <a:t>– základní stavební kámen pozdějších úprav.</a:t>
            </a:r>
          </a:p>
        </p:txBody>
      </p:sp>
    </p:spTree>
    <p:extLst>
      <p:ext uri="{BB962C8B-B14F-4D97-AF65-F5344CB8AC3E}">
        <p14:creationId xmlns:p14="http://schemas.microsoft.com/office/powerpoint/2010/main" val="418248078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CF1A31-9F07-468C-A273-A1AD495A9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Basilej II (2004)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771AC84-F5E7-412F-B5A8-735BE57F6D85}"/>
              </a:ext>
            </a:extLst>
          </p:cNvPr>
          <p:cNvSpPr/>
          <p:nvPr/>
        </p:nvSpPr>
        <p:spPr>
          <a:xfrm>
            <a:off x="395536" y="1275606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Založen na třech pilířích:</a:t>
            </a:r>
            <a:br>
              <a:rPr lang="cs-CZ" dirty="0"/>
            </a:br>
            <a:r>
              <a:rPr lang="cs-CZ" dirty="0"/>
              <a:t>– Pilíř 1 – minimální kapitálové požadavky,</a:t>
            </a:r>
            <a:br>
              <a:rPr lang="cs-CZ" dirty="0"/>
            </a:br>
            <a:r>
              <a:rPr lang="cs-CZ" dirty="0"/>
              <a:t>– Pilíř 2 – dohledový proces,</a:t>
            </a:r>
            <a:br>
              <a:rPr lang="cs-CZ" dirty="0"/>
            </a:br>
            <a:r>
              <a:rPr lang="cs-CZ" dirty="0"/>
              <a:t>– Pilíř 3 – tržní disciplína.</a:t>
            </a:r>
          </a:p>
          <a:p>
            <a:r>
              <a:rPr lang="cs-CZ" dirty="0"/>
              <a:t>Přinesl:</a:t>
            </a:r>
            <a:br>
              <a:rPr lang="cs-CZ" dirty="0"/>
            </a:br>
            <a:r>
              <a:rPr lang="cs-CZ" dirty="0"/>
              <a:t>– pokročilé přístupy k výpočtu rizik,</a:t>
            </a:r>
            <a:br>
              <a:rPr lang="cs-CZ" dirty="0"/>
            </a:br>
            <a:r>
              <a:rPr lang="cs-CZ" dirty="0"/>
              <a:t>– zohlednění operačního rizika,</a:t>
            </a:r>
            <a:br>
              <a:rPr lang="cs-CZ" dirty="0"/>
            </a:br>
            <a:r>
              <a:rPr lang="cs-CZ" dirty="0"/>
              <a:t>– větší úlohu interních modelů.</a:t>
            </a:r>
          </a:p>
        </p:txBody>
      </p:sp>
    </p:spTree>
    <p:extLst>
      <p:ext uri="{BB962C8B-B14F-4D97-AF65-F5344CB8AC3E}">
        <p14:creationId xmlns:p14="http://schemas.microsoft.com/office/powerpoint/2010/main" val="211930668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50A09-87F3-414B-A570-A38C8E64F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Basilej III (2010–současnost)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8B22A99-AA19-4462-B4A0-F622320BF57B}"/>
              </a:ext>
            </a:extLst>
          </p:cNvPr>
          <p:cNvSpPr/>
          <p:nvPr/>
        </p:nvSpPr>
        <p:spPr>
          <a:xfrm>
            <a:off x="395536" y="1556088"/>
            <a:ext cx="77768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Reakce na finanční krizi 2008.</a:t>
            </a:r>
            <a:br>
              <a:rPr lang="cs-CZ" dirty="0"/>
            </a:br>
            <a:r>
              <a:rPr lang="cs-CZ" dirty="0"/>
              <a:t>Přinesl:</a:t>
            </a:r>
            <a:br>
              <a:rPr lang="cs-CZ" dirty="0"/>
            </a:br>
            <a:r>
              <a:rPr lang="cs-CZ" dirty="0"/>
              <a:t>– zvýšení kvality kapitálu (důraz na </a:t>
            </a:r>
            <a:r>
              <a:rPr lang="cs-CZ" dirty="0" err="1"/>
              <a:t>tier</a:t>
            </a:r>
            <a:r>
              <a:rPr lang="cs-CZ" dirty="0"/>
              <a:t> 1),</a:t>
            </a:r>
            <a:br>
              <a:rPr lang="cs-CZ" dirty="0"/>
            </a:br>
            <a:r>
              <a:rPr lang="cs-CZ" dirty="0"/>
              <a:t>– zavedení kapitálových rezerv,</a:t>
            </a:r>
            <a:br>
              <a:rPr lang="cs-CZ" dirty="0"/>
            </a:br>
            <a:r>
              <a:rPr lang="cs-CZ" dirty="0"/>
              <a:t>– pákový poměr,</a:t>
            </a:r>
            <a:br>
              <a:rPr lang="cs-CZ" dirty="0"/>
            </a:br>
            <a:r>
              <a:rPr lang="cs-CZ" dirty="0"/>
              <a:t>– likviditní ukazatele (LCR, NSFR),</a:t>
            </a:r>
            <a:br>
              <a:rPr lang="cs-CZ" dirty="0"/>
            </a:br>
            <a:r>
              <a:rPr lang="cs-CZ" dirty="0"/>
              <a:t>– zpřísnění definic kapitálu a rizikových vah.</a:t>
            </a:r>
          </a:p>
        </p:txBody>
      </p:sp>
    </p:spTree>
    <p:extLst>
      <p:ext uri="{BB962C8B-B14F-4D97-AF65-F5344CB8AC3E}">
        <p14:creationId xmlns:p14="http://schemas.microsoft.com/office/powerpoint/2010/main" val="213660010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49A17D-6C16-4C57-9EF0-1E4C774C1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352928" cy="507703"/>
          </a:xfrm>
        </p:spPr>
        <p:txBody>
          <a:bodyPr/>
          <a:lstStyle/>
          <a:p>
            <a:r>
              <a:rPr lang="cs-CZ" dirty="0"/>
              <a:t>Kapitálová přiměřenost finančních skupin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4EDFC3D-479E-4D9A-AD36-C0AE74D157A5}"/>
              </a:ext>
            </a:extLst>
          </p:cNvPr>
          <p:cNvSpPr/>
          <p:nvPr/>
        </p:nvSpPr>
        <p:spPr>
          <a:xfrm>
            <a:off x="467544" y="1347614"/>
            <a:ext cx="75608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Finanční skupiny a konglomeráty představují specifickou oblast, protože zahrnují různé typy institucí.</a:t>
            </a:r>
            <a:br>
              <a:rPr lang="cs-CZ" dirty="0"/>
            </a:br>
            <a:r>
              <a:rPr lang="cs-CZ" dirty="0"/>
              <a:t>Je nutné řešit:</a:t>
            </a:r>
            <a:br>
              <a:rPr lang="cs-CZ" dirty="0"/>
            </a:br>
            <a:r>
              <a:rPr lang="cs-CZ" dirty="0"/>
              <a:t>– rizika přenosu mezi entitami,</a:t>
            </a:r>
            <a:br>
              <a:rPr lang="cs-CZ" dirty="0"/>
            </a:br>
            <a:r>
              <a:rPr lang="cs-CZ" dirty="0"/>
              <a:t>– vícenásobné použití kapitálu,</a:t>
            </a:r>
            <a:br>
              <a:rPr lang="cs-CZ" dirty="0"/>
            </a:br>
            <a:r>
              <a:rPr lang="cs-CZ" dirty="0"/>
              <a:t>– konsolidované výpočty kapitálu,</a:t>
            </a:r>
            <a:br>
              <a:rPr lang="cs-CZ" dirty="0"/>
            </a:br>
            <a:r>
              <a:rPr lang="cs-CZ" dirty="0"/>
              <a:t>– dohled více regulátorů.</a:t>
            </a:r>
          </a:p>
        </p:txBody>
      </p:sp>
    </p:spTree>
    <p:extLst>
      <p:ext uri="{BB962C8B-B14F-4D97-AF65-F5344CB8AC3E}">
        <p14:creationId xmlns:p14="http://schemas.microsoft.com/office/powerpoint/2010/main" val="307703271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877FBD-BDBF-4F23-8D63-84772BF16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Kapitálová přiměřenost finančních skupin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9363093-E9ED-4C5A-BEE2-C465F232A587}"/>
              </a:ext>
            </a:extLst>
          </p:cNvPr>
          <p:cNvSpPr/>
          <p:nvPr/>
        </p:nvSpPr>
        <p:spPr>
          <a:xfrm>
            <a:off x="395536" y="1347613"/>
            <a:ext cx="6462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Finanční skupiny nejsou jen banky. Často zahrnují:</a:t>
            </a:r>
            <a:br>
              <a:rPr lang="cs-CZ" dirty="0"/>
            </a:br>
            <a:r>
              <a:rPr lang="cs-CZ" dirty="0"/>
              <a:t>– pojišťovny,</a:t>
            </a:r>
            <a:br>
              <a:rPr lang="cs-CZ" dirty="0"/>
            </a:br>
            <a:r>
              <a:rPr lang="cs-CZ" dirty="0"/>
              <a:t>– investiční společnosti,</a:t>
            </a:r>
            <a:br>
              <a:rPr lang="cs-CZ" dirty="0"/>
            </a:br>
            <a:r>
              <a:rPr lang="cs-CZ" dirty="0"/>
              <a:t>– leasingové a úvěrové společnosti,</a:t>
            </a:r>
            <a:br>
              <a:rPr lang="cs-CZ" dirty="0"/>
            </a:br>
            <a:r>
              <a:rPr lang="cs-CZ" dirty="0"/>
              <a:t>– další finanční instituce.</a:t>
            </a:r>
          </a:p>
          <a:p>
            <a:r>
              <a:rPr lang="cs-CZ" dirty="0"/>
              <a:t>Hlavní problém:</a:t>
            </a:r>
            <a:br>
              <a:rPr lang="cs-CZ" dirty="0"/>
            </a:br>
            <a:r>
              <a:rPr lang="cs-CZ" dirty="0"/>
              <a:t>– rizika se mohou přelévat mezi entitami,</a:t>
            </a:r>
            <a:br>
              <a:rPr lang="cs-CZ" dirty="0"/>
            </a:br>
            <a:r>
              <a:rPr lang="cs-CZ" dirty="0"/>
              <a:t>– musí se zabránit vícenásobnému použití stejného kapitálu.</a:t>
            </a:r>
          </a:p>
        </p:txBody>
      </p:sp>
    </p:spTree>
    <p:extLst>
      <p:ext uri="{BB962C8B-B14F-4D97-AF65-F5344CB8AC3E}">
        <p14:creationId xmlns:p14="http://schemas.microsoft.com/office/powerpoint/2010/main" val="1990338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2E5057-43D6-4081-A104-36F7FBB6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Konsolidace kapitálu ve skupinách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4C9E368-4D25-4EF9-82C1-973169DA27FD}"/>
              </a:ext>
            </a:extLst>
          </p:cNvPr>
          <p:cNvSpPr/>
          <p:nvPr/>
        </p:nvSpPr>
        <p:spPr>
          <a:xfrm>
            <a:off x="395536" y="1275607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Konsolidovaný dohled zajišťuje, že:</a:t>
            </a:r>
            <a:br>
              <a:rPr lang="cs-CZ" dirty="0"/>
            </a:br>
            <a:r>
              <a:rPr lang="cs-CZ" dirty="0"/>
              <a:t>– kapitál je počítán na úrovni celé skupiny,</a:t>
            </a:r>
            <a:br>
              <a:rPr lang="cs-CZ" dirty="0"/>
            </a:br>
            <a:r>
              <a:rPr lang="cs-CZ" dirty="0"/>
              <a:t>– rizika jednotlivých entit jsou posuzována společně,</a:t>
            </a:r>
            <a:br>
              <a:rPr lang="cs-CZ" dirty="0"/>
            </a:br>
            <a:r>
              <a:rPr lang="cs-CZ" dirty="0"/>
              <a:t>– omezí se tzv. „kapitálové mezery“,</a:t>
            </a:r>
            <a:br>
              <a:rPr lang="cs-CZ" dirty="0"/>
            </a:br>
            <a:r>
              <a:rPr lang="cs-CZ" dirty="0"/>
              <a:t>– nedojde k tomu, že jedna entita pokrývá druhou stejným kapitálem,</a:t>
            </a:r>
            <a:br>
              <a:rPr lang="cs-CZ" dirty="0"/>
            </a:br>
            <a:r>
              <a:rPr lang="cs-CZ" dirty="0"/>
              <a:t>– skupina jako celek splní regulatorní požadavky.</a:t>
            </a:r>
          </a:p>
        </p:txBody>
      </p:sp>
    </p:spTree>
    <p:extLst>
      <p:ext uri="{BB962C8B-B14F-4D97-AF65-F5344CB8AC3E}">
        <p14:creationId xmlns:p14="http://schemas.microsoft.com/office/powerpoint/2010/main" val="36902014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7C98D5-F4A3-4CAD-ABA9-2AECF4A38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Vícenásobné použití kapitálu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E84E5D4-1679-4418-96B6-CFB61BED73A5}"/>
              </a:ext>
            </a:extLst>
          </p:cNvPr>
          <p:cNvSpPr/>
          <p:nvPr/>
        </p:nvSpPr>
        <p:spPr>
          <a:xfrm>
            <a:off x="395536" y="987574"/>
            <a:ext cx="6462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 čemu dochází:</a:t>
            </a:r>
            <a:br>
              <a:rPr lang="cs-CZ" dirty="0"/>
            </a:br>
            <a:r>
              <a:rPr lang="cs-CZ" dirty="0"/>
              <a:t>– kapitál je započítán ve více entitách zároveň,</a:t>
            </a:r>
            <a:br>
              <a:rPr lang="cs-CZ" dirty="0"/>
            </a:br>
            <a:r>
              <a:rPr lang="cs-CZ" dirty="0"/>
              <a:t>– reálně existuje jen jednou,</a:t>
            </a:r>
            <a:br>
              <a:rPr lang="cs-CZ" dirty="0"/>
            </a:br>
            <a:r>
              <a:rPr lang="cs-CZ" dirty="0"/>
              <a:t>– jde o skryté oslabení kapitálové síly skupiny.</a:t>
            </a:r>
          </a:p>
          <a:p>
            <a:r>
              <a:rPr lang="cs-CZ" dirty="0"/>
              <a:t>Regulátor proto vyžaduje:</a:t>
            </a:r>
            <a:br>
              <a:rPr lang="cs-CZ" dirty="0"/>
            </a:br>
            <a:r>
              <a:rPr lang="cs-CZ" dirty="0"/>
              <a:t>– konsolidovanou bilanci,</a:t>
            </a:r>
            <a:br>
              <a:rPr lang="cs-CZ" dirty="0"/>
            </a:br>
            <a:r>
              <a:rPr lang="cs-CZ" dirty="0"/>
              <a:t>– odečtení vzájemných účastí,</a:t>
            </a:r>
            <a:br>
              <a:rPr lang="cs-CZ" dirty="0"/>
            </a:br>
            <a:r>
              <a:rPr lang="cs-CZ" dirty="0"/>
              <a:t>– kontrolu toků mezi entitami.</a:t>
            </a:r>
          </a:p>
        </p:txBody>
      </p:sp>
    </p:spTree>
    <p:extLst>
      <p:ext uri="{BB962C8B-B14F-4D97-AF65-F5344CB8AC3E}">
        <p14:creationId xmlns:p14="http://schemas.microsoft.com/office/powerpoint/2010/main" val="261485292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DBEA-6DE9-4A28-A89F-F9A6C5782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Kapitálová arbitráž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D51CFFA-39BA-44BE-BE26-7C2C59E2A1AE}"/>
              </a:ext>
            </a:extLst>
          </p:cNvPr>
          <p:cNvSpPr/>
          <p:nvPr/>
        </p:nvSpPr>
        <p:spPr>
          <a:xfrm>
            <a:off x="395536" y="1203598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Kapitálová arbitráž vzniká, pokud banka využívá rozdílů v regulacích, aby:</a:t>
            </a:r>
            <a:br>
              <a:rPr lang="cs-CZ" dirty="0"/>
            </a:br>
            <a:r>
              <a:rPr lang="cs-CZ" dirty="0"/>
              <a:t>– snížila svou kapitálovou zátěž,</a:t>
            </a:r>
            <a:br>
              <a:rPr lang="cs-CZ" dirty="0"/>
            </a:br>
            <a:r>
              <a:rPr lang="cs-CZ" dirty="0"/>
              <a:t>– přesouvala rizika do méně regulovaných entit,</a:t>
            </a:r>
            <a:br>
              <a:rPr lang="cs-CZ" dirty="0"/>
            </a:br>
            <a:r>
              <a:rPr lang="cs-CZ" dirty="0"/>
              <a:t>– obcházela přísnější pravidla.</a:t>
            </a:r>
          </a:p>
          <a:p>
            <a:r>
              <a:rPr lang="cs-CZ" dirty="0"/>
              <a:t>Jde o praktiku, kterou regulátor aktivně potlačuje.</a:t>
            </a:r>
          </a:p>
        </p:txBody>
      </p:sp>
    </p:spTree>
    <p:extLst>
      <p:ext uri="{BB962C8B-B14F-4D97-AF65-F5344CB8AC3E}">
        <p14:creationId xmlns:p14="http://schemas.microsoft.com/office/powerpoint/2010/main" val="8731329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65421A-E188-4D45-9CA0-B6022FB77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Typické formy kapitálové arbitráže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5B65917-F4A2-4375-A851-949E3EB70290}"/>
              </a:ext>
            </a:extLst>
          </p:cNvPr>
          <p:cNvSpPr/>
          <p:nvPr/>
        </p:nvSpPr>
        <p:spPr>
          <a:xfrm>
            <a:off x="251520" y="1347614"/>
            <a:ext cx="7848872" cy="1958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převod rizik do dceřiných společností,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využití různých účetních standardů,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přesuny aktiv mezi státy s odlišnými pravidly,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struktury, které snižují rizikové váhy bez změny skutečného rizika,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využívání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přesunu rizik mimo bilanci.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55289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2C37C2-854F-4EFA-B89A-EA168AC5D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Kapitálové kamufláže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4118C37-47CD-4AB0-B5A0-5C492339F250}"/>
              </a:ext>
            </a:extLst>
          </p:cNvPr>
          <p:cNvSpPr/>
          <p:nvPr/>
        </p:nvSpPr>
        <p:spPr>
          <a:xfrm>
            <a:off x="251520" y="1275605"/>
            <a:ext cx="6606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Pojem označuje situace, kdy banka formálně splní požadavky, ale:</a:t>
            </a:r>
            <a:br>
              <a:rPr lang="cs-CZ" dirty="0"/>
            </a:br>
            <a:r>
              <a:rPr lang="cs-CZ" dirty="0"/>
              <a:t>– zkreslí skutečné rizikové pozice,</a:t>
            </a:r>
            <a:br>
              <a:rPr lang="cs-CZ" dirty="0"/>
            </a:br>
            <a:r>
              <a:rPr lang="cs-CZ" dirty="0"/>
              <a:t>– uměle nafoukne kvalitu kapitálu,</a:t>
            </a:r>
            <a:br>
              <a:rPr lang="cs-CZ" dirty="0"/>
            </a:br>
            <a:r>
              <a:rPr lang="cs-CZ" dirty="0"/>
              <a:t>– používá účetní operace, které zlepší ukazatele jen krátkodobě.</a:t>
            </a:r>
          </a:p>
          <a:p>
            <a:r>
              <a:rPr lang="cs-CZ" dirty="0"/>
              <a:t>Problémy:</a:t>
            </a:r>
            <a:br>
              <a:rPr lang="cs-CZ" dirty="0"/>
            </a:br>
            <a:r>
              <a:rPr lang="cs-CZ" dirty="0"/>
              <a:t>– ohrožují transparentnost,</a:t>
            </a:r>
            <a:br>
              <a:rPr lang="cs-CZ" dirty="0"/>
            </a:br>
            <a:r>
              <a:rPr lang="cs-CZ" dirty="0"/>
              <a:t>– zkreslují ekonomické signály,</a:t>
            </a:r>
            <a:br>
              <a:rPr lang="cs-CZ" dirty="0"/>
            </a:br>
            <a:r>
              <a:rPr lang="cs-CZ" dirty="0"/>
              <a:t>– komplikují dohled.</a:t>
            </a:r>
          </a:p>
        </p:txBody>
      </p:sp>
    </p:spTree>
    <p:extLst>
      <p:ext uri="{BB962C8B-B14F-4D97-AF65-F5344CB8AC3E}">
        <p14:creationId xmlns:p14="http://schemas.microsoft.com/office/powerpoint/2010/main" val="351389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059582"/>
            <a:ext cx="8208912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A:	91 – 100 bodů</a:t>
            </a:r>
          </a:p>
          <a:p>
            <a:r>
              <a:rPr lang="cs-CZ" sz="2000" dirty="0"/>
              <a:t>B: 	81 – 90 bodů</a:t>
            </a:r>
          </a:p>
          <a:p>
            <a:r>
              <a:rPr lang="cs-CZ" sz="2000" dirty="0"/>
              <a:t>C: 	71 – 80 bodů</a:t>
            </a:r>
          </a:p>
          <a:p>
            <a:r>
              <a:rPr lang="cs-CZ" sz="2000" dirty="0"/>
              <a:t>D: 	61 – 70 bodů</a:t>
            </a:r>
          </a:p>
          <a:p>
            <a:r>
              <a:rPr lang="cs-CZ" sz="2000" dirty="0"/>
              <a:t>E: 	51 – 60 bodů</a:t>
            </a:r>
          </a:p>
          <a:p>
            <a:r>
              <a:rPr lang="cs-CZ" sz="2000" dirty="0"/>
              <a:t>F: 	  0 – 50 bodů</a:t>
            </a:r>
            <a:endParaRPr 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Celkové hodnocení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427839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FD700-9214-4CEC-9929-F83CAB8EA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Důvody vzniku kapitálových kamufláží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8E656B1-DB9A-4FCF-BE4C-82554D677C90}"/>
              </a:ext>
            </a:extLst>
          </p:cNvPr>
          <p:cNvSpPr/>
          <p:nvPr/>
        </p:nvSpPr>
        <p:spPr>
          <a:xfrm>
            <a:off x="395536" y="1347614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– snaha splnit kapitálové limity bez navýšení kapitálu,</a:t>
            </a:r>
            <a:br>
              <a:rPr lang="cs-CZ" dirty="0"/>
            </a:br>
            <a:r>
              <a:rPr lang="cs-CZ" dirty="0"/>
              <a:t>– tlak akcionářů na zvyšování ROE,</a:t>
            </a:r>
            <a:br>
              <a:rPr lang="cs-CZ" dirty="0"/>
            </a:br>
            <a:r>
              <a:rPr lang="cs-CZ" dirty="0"/>
              <a:t>– konkurenční prostředí,</a:t>
            </a:r>
            <a:br>
              <a:rPr lang="cs-CZ" dirty="0"/>
            </a:br>
            <a:r>
              <a:rPr lang="cs-CZ" dirty="0"/>
              <a:t>– mezinárodní rozdíly v regulaci,</a:t>
            </a:r>
            <a:br>
              <a:rPr lang="cs-CZ" dirty="0"/>
            </a:br>
            <a:r>
              <a:rPr lang="cs-CZ" dirty="0"/>
              <a:t>– využívání složitých finančních nástrojů k maskování rizik.</a:t>
            </a:r>
          </a:p>
        </p:txBody>
      </p:sp>
    </p:spTree>
    <p:extLst>
      <p:ext uri="{BB962C8B-B14F-4D97-AF65-F5344CB8AC3E}">
        <p14:creationId xmlns:p14="http://schemas.microsoft.com/office/powerpoint/2010/main" val="33125173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98E5A9-92F4-478A-B84B-B64D69CCE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Reakce regulátorů na arbitráž a kamufláže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367E324-A727-4588-AFC6-264EE896B264}"/>
              </a:ext>
            </a:extLst>
          </p:cNvPr>
          <p:cNvSpPr/>
          <p:nvPr/>
        </p:nvSpPr>
        <p:spPr>
          <a:xfrm>
            <a:off x="251520" y="1131591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Regulátoři reagují:</a:t>
            </a:r>
            <a:br>
              <a:rPr lang="cs-CZ" dirty="0"/>
            </a:br>
            <a:r>
              <a:rPr lang="cs-CZ" dirty="0"/>
              <a:t>– zpřísněním pravidel,</a:t>
            </a:r>
            <a:br>
              <a:rPr lang="cs-CZ" dirty="0"/>
            </a:br>
            <a:r>
              <a:rPr lang="cs-CZ" dirty="0"/>
              <a:t>– zavedením pákového poměru,</a:t>
            </a:r>
            <a:br>
              <a:rPr lang="cs-CZ" dirty="0"/>
            </a:br>
            <a:r>
              <a:rPr lang="cs-CZ" dirty="0"/>
              <a:t>– zlepšením dohledu nad skupinami,</a:t>
            </a:r>
            <a:br>
              <a:rPr lang="cs-CZ" dirty="0"/>
            </a:br>
            <a:r>
              <a:rPr lang="cs-CZ" dirty="0"/>
              <a:t>– požadavky na transparentnost,</a:t>
            </a:r>
            <a:br>
              <a:rPr lang="cs-CZ" dirty="0"/>
            </a:br>
            <a:r>
              <a:rPr lang="cs-CZ" dirty="0"/>
              <a:t>– stresovým testováním,</a:t>
            </a:r>
            <a:br>
              <a:rPr lang="cs-CZ" dirty="0"/>
            </a:br>
            <a:r>
              <a:rPr lang="cs-CZ" dirty="0"/>
              <a:t>– důrazem na ekonomickou podstatu transakcí.</a:t>
            </a:r>
          </a:p>
          <a:p>
            <a:r>
              <a:rPr lang="cs-CZ" dirty="0"/>
              <a:t>Cíl: zabránit obcházení pravidel a zajistit stabilitu sektoru.</a:t>
            </a:r>
          </a:p>
        </p:txBody>
      </p:sp>
    </p:spTree>
    <p:extLst>
      <p:ext uri="{BB962C8B-B14F-4D97-AF65-F5344CB8AC3E}">
        <p14:creationId xmlns:p14="http://schemas.microsoft.com/office/powerpoint/2010/main" val="397124764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0004B1-14E6-4D3D-8110-8DD623178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cs-CZ" dirty="0"/>
              <a:t>Makroekonomické dopady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9174133-3722-4380-B72B-09C494FF0620}"/>
              </a:ext>
            </a:extLst>
          </p:cNvPr>
          <p:cNvSpPr/>
          <p:nvPr/>
        </p:nvSpPr>
        <p:spPr>
          <a:xfrm>
            <a:off x="467544" y="1491630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Kapitálová pravidla mají vliv na:</a:t>
            </a:r>
            <a:br>
              <a:rPr lang="cs-CZ" dirty="0"/>
            </a:br>
            <a:r>
              <a:rPr lang="cs-CZ" dirty="0"/>
              <a:t>– úvěrovou aktivitu bank,</a:t>
            </a:r>
            <a:br>
              <a:rPr lang="cs-CZ" dirty="0"/>
            </a:br>
            <a:r>
              <a:rPr lang="cs-CZ" dirty="0"/>
              <a:t>– dostupnost financování,</a:t>
            </a:r>
            <a:br>
              <a:rPr lang="cs-CZ" dirty="0"/>
            </a:br>
            <a:r>
              <a:rPr lang="cs-CZ" dirty="0"/>
              <a:t>– ekonomický růst,</a:t>
            </a:r>
            <a:br>
              <a:rPr lang="cs-CZ" dirty="0"/>
            </a:br>
            <a:r>
              <a:rPr lang="cs-CZ" dirty="0"/>
              <a:t>– stabilitu finančního systému.</a:t>
            </a:r>
          </a:p>
          <a:p>
            <a:r>
              <a:rPr lang="cs-CZ" dirty="0"/>
              <a:t>Regulace má tedy nejen mikro, ale i makro dopady.</a:t>
            </a:r>
          </a:p>
        </p:txBody>
      </p:sp>
    </p:spTree>
    <p:extLst>
      <p:ext uri="{BB962C8B-B14F-4D97-AF65-F5344CB8AC3E}">
        <p14:creationId xmlns:p14="http://schemas.microsoft.com/office/powerpoint/2010/main" val="394096827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C0601E-60CC-42AE-AF09-D0A258BE0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Pozitivní makroekonomické dopady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968EB6C-8838-4FD8-AE19-B8D4D69B43E3}"/>
              </a:ext>
            </a:extLst>
          </p:cNvPr>
          <p:cNvSpPr/>
          <p:nvPr/>
        </p:nvSpPr>
        <p:spPr>
          <a:xfrm>
            <a:off x="395536" y="1275606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– stabilnější bankovní sektor,</a:t>
            </a:r>
            <a:br>
              <a:rPr lang="cs-CZ" dirty="0"/>
            </a:br>
            <a:r>
              <a:rPr lang="cs-CZ" dirty="0"/>
              <a:t>– nižší pravděpodobnost bankovních krizí,</a:t>
            </a:r>
            <a:br>
              <a:rPr lang="cs-CZ" dirty="0"/>
            </a:br>
            <a:r>
              <a:rPr lang="cs-CZ" dirty="0"/>
              <a:t>– vyšší důvěra vkladatelů,</a:t>
            </a:r>
            <a:br>
              <a:rPr lang="cs-CZ" dirty="0"/>
            </a:br>
            <a:r>
              <a:rPr lang="cs-CZ" dirty="0"/>
              <a:t>– ochrana veřejných financí před záchranami bank,</a:t>
            </a:r>
            <a:br>
              <a:rPr lang="cs-CZ" dirty="0"/>
            </a:br>
            <a:r>
              <a:rPr lang="cs-CZ" dirty="0"/>
              <a:t>– vyšší odolnost vůči ekonomickým šokům.</a:t>
            </a:r>
          </a:p>
        </p:txBody>
      </p:sp>
    </p:spTree>
    <p:extLst>
      <p:ext uri="{BB962C8B-B14F-4D97-AF65-F5344CB8AC3E}">
        <p14:creationId xmlns:p14="http://schemas.microsoft.com/office/powerpoint/2010/main" val="287584731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F3F92D-28F3-4575-9C32-1EB52DFE4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Negativní makroekonomické dopady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0CD2D7E-957C-4E36-909A-78A6CFCDD2DF}"/>
              </a:ext>
            </a:extLst>
          </p:cNvPr>
          <p:cNvSpPr/>
          <p:nvPr/>
        </p:nvSpPr>
        <p:spPr>
          <a:xfrm>
            <a:off x="305272" y="1059582"/>
            <a:ext cx="65527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– omezení úvěrování v období růstu,</a:t>
            </a:r>
            <a:br>
              <a:rPr lang="cs-CZ" sz="2400" dirty="0"/>
            </a:br>
            <a:r>
              <a:rPr lang="cs-CZ" sz="2400" dirty="0"/>
              <a:t>– možný pokles investic,</a:t>
            </a:r>
            <a:br>
              <a:rPr lang="cs-CZ" sz="2400" dirty="0"/>
            </a:br>
            <a:r>
              <a:rPr lang="cs-CZ" sz="2400" dirty="0"/>
              <a:t>– zvýšení nákladů financování podniků,</a:t>
            </a:r>
            <a:br>
              <a:rPr lang="cs-CZ" sz="2400" dirty="0"/>
            </a:br>
            <a:r>
              <a:rPr lang="cs-CZ" sz="2400" dirty="0"/>
              <a:t>– tlak na přesun rizik mimo bankovní sektor (stínové bankovnictví),</a:t>
            </a:r>
            <a:br>
              <a:rPr lang="cs-CZ" sz="2400" dirty="0"/>
            </a:br>
            <a:r>
              <a:rPr lang="cs-CZ" sz="2400" dirty="0"/>
              <a:t>– zpomalení ekonomického oživení po krizi.</a:t>
            </a:r>
          </a:p>
        </p:txBody>
      </p:sp>
    </p:spTree>
    <p:extLst>
      <p:ext uri="{BB962C8B-B14F-4D97-AF65-F5344CB8AC3E}">
        <p14:creationId xmlns:p14="http://schemas.microsoft.com/office/powerpoint/2010/main" val="164198301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98F42A-4E6D-4C9D-B4B6-833378604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Vyvážení stability a růstu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FD27CEA-79BF-4FCD-8761-44C41B3D1F4B}"/>
              </a:ext>
            </a:extLst>
          </p:cNvPr>
          <p:cNvSpPr/>
          <p:nvPr/>
        </p:nvSpPr>
        <p:spPr>
          <a:xfrm>
            <a:off x="395536" y="1059582"/>
            <a:ext cx="6462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Regulace musí vyvažovat dva cíle:</a:t>
            </a:r>
            <a:br>
              <a:rPr lang="cs-CZ" dirty="0"/>
            </a:br>
            <a:r>
              <a:rPr lang="cs-CZ" dirty="0"/>
              <a:t>– </a:t>
            </a:r>
            <a:r>
              <a:rPr lang="cs-CZ" b="1" dirty="0"/>
              <a:t>ochranu stability</a:t>
            </a:r>
            <a:r>
              <a:rPr lang="cs-CZ" dirty="0"/>
              <a:t> bankovního sektoru,</a:t>
            </a:r>
            <a:br>
              <a:rPr lang="cs-CZ" dirty="0"/>
            </a:br>
            <a:r>
              <a:rPr lang="cs-CZ" dirty="0"/>
              <a:t>– </a:t>
            </a:r>
            <a:r>
              <a:rPr lang="cs-CZ" b="1" dirty="0"/>
              <a:t>podporu ekonomického růstu</a:t>
            </a:r>
            <a:r>
              <a:rPr lang="cs-CZ" dirty="0"/>
              <a:t>.</a:t>
            </a:r>
          </a:p>
          <a:p>
            <a:r>
              <a:rPr lang="cs-CZ" dirty="0"/>
              <a:t>Optimální nastavení zahrnuje:</a:t>
            </a:r>
            <a:br>
              <a:rPr lang="cs-CZ" dirty="0"/>
            </a:br>
            <a:r>
              <a:rPr lang="cs-CZ" dirty="0"/>
              <a:t>– cyklické rezervy,</a:t>
            </a:r>
            <a:br>
              <a:rPr lang="cs-CZ" dirty="0"/>
            </a:br>
            <a:r>
              <a:rPr lang="cs-CZ" dirty="0"/>
              <a:t>– pravidelné revize rizikových vah,</a:t>
            </a:r>
            <a:br>
              <a:rPr lang="cs-CZ" dirty="0"/>
            </a:br>
            <a:r>
              <a:rPr lang="cs-CZ" dirty="0"/>
              <a:t>– </a:t>
            </a:r>
            <a:r>
              <a:rPr lang="cs-CZ" dirty="0" err="1"/>
              <a:t>makroobezřetnostní</a:t>
            </a:r>
            <a:r>
              <a:rPr lang="cs-CZ" dirty="0"/>
              <a:t> politiku,</a:t>
            </a:r>
            <a:br>
              <a:rPr lang="cs-CZ" dirty="0"/>
            </a:br>
            <a:r>
              <a:rPr lang="cs-CZ" dirty="0"/>
              <a:t>– mezinárodní koordinaci pravidel.</a:t>
            </a:r>
          </a:p>
        </p:txBody>
      </p:sp>
    </p:spTree>
    <p:extLst>
      <p:ext uri="{BB962C8B-B14F-4D97-AF65-F5344CB8AC3E}">
        <p14:creationId xmlns:p14="http://schemas.microsoft.com/office/powerpoint/2010/main" val="341209981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83494-C690-4255-92A8-1C0F280F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Uzavření kapitoly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04B2100-51ED-4BCA-917B-E5438EB6A0A6}"/>
              </a:ext>
            </a:extLst>
          </p:cNvPr>
          <p:cNvSpPr/>
          <p:nvPr/>
        </p:nvSpPr>
        <p:spPr>
          <a:xfrm>
            <a:off x="395536" y="1059583"/>
            <a:ext cx="6462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Kapitálová přiměřenost představuje základ zdravého bankovního systému.</a:t>
            </a:r>
            <a:br>
              <a:rPr lang="cs-CZ" dirty="0"/>
            </a:br>
            <a:r>
              <a:rPr lang="cs-CZ" dirty="0"/>
              <a:t>Umožňuje:</a:t>
            </a:r>
            <a:br>
              <a:rPr lang="cs-CZ" dirty="0"/>
            </a:br>
            <a:r>
              <a:rPr lang="cs-CZ" dirty="0"/>
              <a:t>– udržet stabilitu bank,</a:t>
            </a:r>
            <a:br>
              <a:rPr lang="cs-CZ" dirty="0"/>
            </a:br>
            <a:r>
              <a:rPr lang="cs-CZ" dirty="0"/>
              <a:t>– chránit vkladatele,</a:t>
            </a:r>
            <a:br>
              <a:rPr lang="cs-CZ" dirty="0"/>
            </a:br>
            <a:r>
              <a:rPr lang="cs-CZ" dirty="0"/>
              <a:t>– omezit rizika přelévání problémů mezi institucemi,</a:t>
            </a:r>
            <a:br>
              <a:rPr lang="cs-CZ" dirty="0"/>
            </a:br>
            <a:r>
              <a:rPr lang="cs-CZ" dirty="0"/>
              <a:t>– zajistit dlouhodobou důvěru ve finanční sektor.</a:t>
            </a:r>
          </a:p>
        </p:txBody>
      </p:sp>
    </p:spTree>
    <p:extLst>
      <p:ext uri="{BB962C8B-B14F-4D97-AF65-F5344CB8AC3E}">
        <p14:creationId xmlns:p14="http://schemas.microsoft.com/office/powerpoint/2010/main" val="292034373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CDA623-1E4D-4153-8921-2C4A5D4E5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43CCFEA-090C-49F0-BDEF-95CF550DBC84}"/>
              </a:ext>
            </a:extLst>
          </p:cNvPr>
          <p:cNvSpPr/>
          <p:nvPr/>
        </p:nvSpPr>
        <p:spPr>
          <a:xfrm>
            <a:off x="251520" y="1419623"/>
            <a:ext cx="6606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Basel III - building a resilient banking system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r>
              <a:rPr lang="en-US" b="1" dirty="0">
                <a:hlinkClick r:id="rId2"/>
              </a:rPr>
              <a:t>https://youtu.be/iuRLuCNNpE4?si=5S4Jo_Rnfhfekgpk</a:t>
            </a:r>
            <a:endParaRPr lang="cs-CZ" b="1" dirty="0"/>
          </a:p>
          <a:p>
            <a:endParaRPr lang="cs-CZ" b="1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328494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4800" dirty="0"/>
              <a:t>DISKUSE</a:t>
            </a:r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6360</TotalTime>
  <Words>5877</Words>
  <Application>Microsoft Office PowerPoint</Application>
  <PresentationFormat>Předvádění na obrazovce (16:9)</PresentationFormat>
  <Paragraphs>321</Paragraphs>
  <Slides>98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98</vt:i4>
      </vt:variant>
    </vt:vector>
  </HeadingPairs>
  <TitlesOfParts>
    <vt:vector size="104" baseType="lpstr">
      <vt:lpstr>Arial</vt:lpstr>
      <vt:lpstr>Calibri</vt:lpstr>
      <vt:lpstr>Enriqueta</vt:lpstr>
      <vt:lpstr>Symbol</vt:lpstr>
      <vt:lpstr>Times New Roman</vt:lpstr>
      <vt:lpstr>SLU</vt:lpstr>
      <vt:lpstr> Řízení finančních a bankovních rizik – Blok 3, kapitola 6 - 7</vt:lpstr>
      <vt:lpstr>Kontakt</vt:lpstr>
      <vt:lpstr>Podmínky absolvování</vt:lpstr>
      <vt:lpstr>Průběžný test 1</vt:lpstr>
      <vt:lpstr>Průběžný test 2</vt:lpstr>
      <vt:lpstr>Kvízy</vt:lpstr>
      <vt:lpstr>Zkouška</vt:lpstr>
      <vt:lpstr>Hodnocení aktivit </vt:lpstr>
      <vt:lpstr>Celkové hodnocení</vt:lpstr>
      <vt:lpstr>Opakování kap  Přehled základních druhů finančních rizik</vt:lpstr>
      <vt:lpstr>Význam a metody řízení rizik</vt:lpstr>
      <vt:lpstr>Úvěrové riziko a jeho měření</vt:lpstr>
      <vt:lpstr>Kapitola 6</vt:lpstr>
      <vt:lpstr>Struktura kap. 6</vt:lpstr>
      <vt:lpstr>Tradiční měření výnosnosti banky</vt:lpstr>
      <vt:lpstr>Rentabilita aktiv (ROA)</vt:lpstr>
      <vt:lpstr>Varianty ukazatele ROA</vt:lpstr>
      <vt:lpstr>Rentabilita kapitálu (ROE)</vt:lpstr>
      <vt:lpstr>Proč nestačí jen ROA a ROE</vt:lpstr>
      <vt:lpstr>Klíčové problémové otázky</vt:lpstr>
      <vt:lpstr>Motivace pro rizikově očištěnou výnosnost</vt:lpstr>
      <vt:lpstr>Podstata rizikově očištěné výnosnosti</vt:lpstr>
      <vt:lpstr>Základní myšlenka RAROC/RORAC</vt:lpstr>
      <vt:lpstr>Varianty ukazatelů</vt:lpstr>
      <vt:lpstr>Obecný vzorec RARORAC</vt:lpstr>
      <vt:lpstr>Očekávaná a neočekávaná ztráta</vt:lpstr>
      <vt:lpstr>Capital at Risk (CaR)</vt:lpstr>
      <vt:lpstr>Prezentace aplikace PowerPoint</vt:lpstr>
      <vt:lpstr>Výhody rizikově očištěné výnosnosti</vt:lpstr>
      <vt:lpstr>Regulátor vs. ekonomický kapitál (aktuální praxe)</vt:lpstr>
      <vt:lpstr>Využití RARORAC v odměňování managementu</vt:lpstr>
      <vt:lpstr>Možnosti využití rizikově očištěné výnosnosti</vt:lpstr>
      <vt:lpstr>Hodnocení výkonnosti banky – SVA</vt:lpstr>
      <vt:lpstr>Vztah SVA a RARORAC</vt:lpstr>
      <vt:lpstr>Jak interpretovat SVA</vt:lpstr>
      <vt:lpstr>Postup výpočtu SVA – krok 1: NOPAT</vt:lpstr>
      <vt:lpstr>Postup výpočtu SVA – krok 2 a 3</vt:lpstr>
      <vt:lpstr>Postup výpočtu SVA – krok 4</vt:lpstr>
      <vt:lpstr>Jak zvýšit SVA – tři základní cesty</vt:lpstr>
      <vt:lpstr>Správné ocenění zákazníků (risk-based pricing)</vt:lpstr>
      <vt:lpstr>Tradiční vs. rizikově očištěné ocenění</vt:lpstr>
      <vt:lpstr>Od SVA k úrokové sazbě r</vt:lpstr>
      <vt:lpstr>Složky úrokové sazby z úvěru</vt:lpstr>
      <vt:lpstr>Optimalizace portfolia banky</vt:lpstr>
      <vt:lpstr>Optimalizace portfolia a efektivní hranice</vt:lpstr>
      <vt:lpstr>Shrnutí kapitoly </vt:lpstr>
      <vt:lpstr>VIDEO</vt:lpstr>
      <vt:lpstr>KAP 7</vt:lpstr>
      <vt:lpstr>Prezentace aplikace PowerPoint</vt:lpstr>
      <vt:lpstr>Význam kapitálu v bankovnictví</vt:lpstr>
      <vt:lpstr>Definice kapitálového rizika</vt:lpstr>
      <vt:lpstr>Zájmy akcionářů a veřejnosti</vt:lpstr>
      <vt:lpstr>Úloha regulátora a cíl kapitálové přiměřenosti</vt:lpstr>
      <vt:lpstr>Řízení kapitálového rizika – dvě dimenze</vt:lpstr>
      <vt:lpstr>Ekonomický a regulovaný kapitál – základní přehled</vt:lpstr>
      <vt:lpstr>Ekonomický kapitál a metoda Capital at Risk</vt:lpstr>
      <vt:lpstr>Očekávaná, neočekávaná a výjimečná ztráta</vt:lpstr>
      <vt:lpstr>Ekonomický kapitál v českém prostředí</vt:lpstr>
      <vt:lpstr>Regulovaný kapitál – základní princip</vt:lpstr>
      <vt:lpstr>Oblasti pravidel kapitálové přiměřenosti</vt:lpstr>
      <vt:lpstr>Struktura kapitálu: tier 1 a tier 2</vt:lpstr>
      <vt:lpstr>Podmínky pro zařazení nástrojů do kapitálu tier 2</vt:lpstr>
      <vt:lpstr>Tři poměrové ukazatele kapitálové přiměřenosti</vt:lpstr>
      <vt:lpstr>Poměr kmenového kapitálu tier 1</vt:lpstr>
      <vt:lpstr>Kapitálový poměr tier 1 a celkový kapitálový poměr</vt:lpstr>
      <vt:lpstr>Celkový objem rizikové expozice</vt:lpstr>
      <vt:lpstr>Kapitálová přiměřenost českých bank</vt:lpstr>
      <vt:lpstr>Struktura kapitálu a rizik v ČR</vt:lpstr>
      <vt:lpstr>Kapitálový požadavek podle Pilíře 2</vt:lpstr>
      <vt:lpstr>Obsah Pilíře 2</vt:lpstr>
      <vt:lpstr>Kapitálové rezervy</vt:lpstr>
      <vt:lpstr>Bezpečnostní kapitálová rezerva</vt:lpstr>
      <vt:lpstr>Proticyklická kapitálová rezerva</vt:lpstr>
      <vt:lpstr>Rezerva pro krytí systémového rizika</vt:lpstr>
      <vt:lpstr>Rezerva pro jiné systémově významné instituce</vt:lpstr>
      <vt:lpstr>Pákový poměr </vt:lpstr>
      <vt:lpstr>Výpočet pákového poměru</vt:lpstr>
      <vt:lpstr>Proč je pákový poměr důležitý</vt:lpstr>
      <vt:lpstr>Historický vývoj kapitálové přiměřenosti</vt:lpstr>
      <vt:lpstr>Basilej I (1988)</vt:lpstr>
      <vt:lpstr>Basilej II (2004)</vt:lpstr>
      <vt:lpstr>Basilej III (2010–současnost)</vt:lpstr>
      <vt:lpstr>Kapitálová přiměřenost finančních skupin</vt:lpstr>
      <vt:lpstr>Kapitálová přiměřenost finančních skupin</vt:lpstr>
      <vt:lpstr>Konsolidace kapitálu ve skupinách</vt:lpstr>
      <vt:lpstr>Vícenásobné použití kapitálu</vt:lpstr>
      <vt:lpstr>Kapitálová arbitráž</vt:lpstr>
      <vt:lpstr>Typické formy kapitálové arbitráže</vt:lpstr>
      <vt:lpstr>Kapitálové kamufláže</vt:lpstr>
      <vt:lpstr>Důvody vzniku kapitálových kamufláží</vt:lpstr>
      <vt:lpstr>Reakce regulátorů na arbitráž a kamufláže</vt:lpstr>
      <vt:lpstr>Makroekonomické dopady kapitálové přiměřenosti</vt:lpstr>
      <vt:lpstr>Pozitivní makroekonomické dopady</vt:lpstr>
      <vt:lpstr>Negativní makroekonomické dopady</vt:lpstr>
      <vt:lpstr>Vyvážení stability a růstu</vt:lpstr>
      <vt:lpstr>Uzavření kapitoly</vt:lpstr>
      <vt:lpstr>VIDEO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156</cp:revision>
  <cp:lastPrinted>2017-09-19T07:48:06Z</cp:lastPrinted>
  <dcterms:created xsi:type="dcterms:W3CDTF">2016-07-06T15:42:34Z</dcterms:created>
  <dcterms:modified xsi:type="dcterms:W3CDTF">2025-11-27T21:29:25Z</dcterms:modified>
</cp:coreProperties>
</file>