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handoutMasterIdLst>
    <p:handoutMasterId r:id="rId64"/>
  </p:handoutMasterIdLst>
  <p:sldIdLst>
    <p:sldId id="256" r:id="rId2"/>
    <p:sldId id="576" r:id="rId3"/>
    <p:sldId id="697" r:id="rId4"/>
    <p:sldId id="698" r:id="rId5"/>
    <p:sldId id="699" r:id="rId6"/>
    <p:sldId id="700" r:id="rId7"/>
    <p:sldId id="701" r:id="rId8"/>
    <p:sldId id="702" r:id="rId9"/>
    <p:sldId id="703" r:id="rId10"/>
    <p:sldId id="704" r:id="rId11"/>
    <p:sldId id="705" r:id="rId12"/>
    <p:sldId id="706" r:id="rId13"/>
    <p:sldId id="707" r:id="rId14"/>
    <p:sldId id="708" r:id="rId15"/>
    <p:sldId id="709" r:id="rId16"/>
    <p:sldId id="710" r:id="rId17"/>
    <p:sldId id="711" r:id="rId18"/>
    <p:sldId id="712" r:id="rId19"/>
    <p:sldId id="713" r:id="rId20"/>
    <p:sldId id="714" r:id="rId21"/>
    <p:sldId id="715" r:id="rId22"/>
    <p:sldId id="720" r:id="rId23"/>
    <p:sldId id="721" r:id="rId24"/>
    <p:sldId id="722" r:id="rId25"/>
    <p:sldId id="723" r:id="rId26"/>
    <p:sldId id="716" r:id="rId27"/>
    <p:sldId id="717" r:id="rId28"/>
    <p:sldId id="718" r:id="rId29"/>
    <p:sldId id="719" r:id="rId30"/>
    <p:sldId id="724" r:id="rId31"/>
    <p:sldId id="725" r:id="rId32"/>
    <p:sldId id="726" r:id="rId33"/>
    <p:sldId id="727" r:id="rId34"/>
    <p:sldId id="728" r:id="rId35"/>
    <p:sldId id="729" r:id="rId36"/>
    <p:sldId id="730" r:id="rId37"/>
    <p:sldId id="731" r:id="rId38"/>
    <p:sldId id="732" r:id="rId39"/>
    <p:sldId id="733" r:id="rId40"/>
    <p:sldId id="734" r:id="rId41"/>
    <p:sldId id="735" r:id="rId42"/>
    <p:sldId id="736" r:id="rId43"/>
    <p:sldId id="737" r:id="rId44"/>
    <p:sldId id="738" r:id="rId45"/>
    <p:sldId id="739" r:id="rId46"/>
    <p:sldId id="740" r:id="rId47"/>
    <p:sldId id="741" r:id="rId48"/>
    <p:sldId id="742" r:id="rId49"/>
    <p:sldId id="743" r:id="rId50"/>
    <p:sldId id="744" r:id="rId51"/>
    <p:sldId id="745" r:id="rId52"/>
    <p:sldId id="746" r:id="rId53"/>
    <p:sldId id="747" r:id="rId54"/>
    <p:sldId id="748" r:id="rId55"/>
    <p:sldId id="749" r:id="rId56"/>
    <p:sldId id="750" r:id="rId57"/>
    <p:sldId id="751" r:id="rId58"/>
    <p:sldId id="752" r:id="rId59"/>
    <p:sldId id="753" r:id="rId60"/>
    <p:sldId id="754" r:id="rId61"/>
    <p:sldId id="295" r:id="rId62"/>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0037" autoAdjust="0"/>
  </p:normalViewPr>
  <p:slideViewPr>
    <p:cSldViewPr>
      <p:cViewPr varScale="1">
        <p:scale>
          <a:sx n="60" d="100"/>
          <a:sy n="60" d="100"/>
        </p:scale>
        <p:origin x="1080"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27839C0-F4CD-4C01-A69C-3E3C42B15C8A}" type="datetimeFigureOut">
              <a:rPr lang="cs-CZ" smtClean="0"/>
              <a:t>07.12.2025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62EB2BD-C1B8-4CD9-B3CB-7AACE26BDBBA}" type="slidenum">
              <a:rPr lang="cs-CZ" smtClean="0"/>
              <a:t>‹#›</a:t>
            </a:fld>
            <a:endParaRPr lang="cs-CZ"/>
          </a:p>
        </p:txBody>
      </p:sp>
    </p:spTree>
    <p:extLst>
      <p:ext uri="{BB962C8B-B14F-4D97-AF65-F5344CB8AC3E}">
        <p14:creationId xmlns:p14="http://schemas.microsoft.com/office/powerpoint/2010/main" val="4084204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07.12.2025</a:t>
            </a:fld>
            <a:endParaRPr lang="cs-CZ"/>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61</a:t>
            </a:fld>
            <a:endParaRPr lang="cs-CZ"/>
          </a:p>
        </p:txBody>
      </p:sp>
    </p:spTree>
    <p:extLst>
      <p:ext uri="{BB962C8B-B14F-4D97-AF65-F5344CB8AC3E}">
        <p14:creationId xmlns:p14="http://schemas.microsoft.com/office/powerpoint/2010/main" val="1651149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1131590"/>
            <a:ext cx="5616624" cy="2160240"/>
          </a:xfrm>
          <a:prstGeom prst="rect">
            <a:avLst/>
          </a:prstGeom>
        </p:spPr>
        <p:txBody>
          <a:bodyPr anchor="t">
            <a:noAutofit/>
          </a:bodyPr>
          <a:lstStyle/>
          <a:p>
            <a:pPr algn="l"/>
            <a:br>
              <a:rPr lang="cs-CZ" sz="3000" b="1" dirty="0">
                <a:solidFill>
                  <a:schemeClr val="bg1"/>
                </a:solidFill>
                <a:latin typeface="Times New Roman" panose="02020603050405020304" pitchFamily="18" charset="0"/>
                <a:cs typeface="Times New Roman" panose="02020603050405020304" pitchFamily="18" charset="0"/>
              </a:rPr>
            </a:br>
            <a:r>
              <a:rPr lang="cs-CZ" sz="3000" b="1" dirty="0">
                <a:solidFill>
                  <a:schemeClr val="bg1"/>
                </a:solidFill>
                <a:latin typeface="Times New Roman" panose="02020603050405020304" pitchFamily="18" charset="0"/>
                <a:cs typeface="Times New Roman" panose="02020603050405020304" pitchFamily="18" charset="0"/>
              </a:rPr>
              <a:t>Řízení finančních a bankovních rizik</a:t>
            </a:r>
            <a:br>
              <a:rPr lang="cs-CZ" sz="3000" b="1" dirty="0">
                <a:solidFill>
                  <a:schemeClr val="bg1"/>
                </a:solidFill>
                <a:latin typeface="Times New Roman" panose="02020603050405020304" pitchFamily="18" charset="0"/>
                <a:cs typeface="Times New Roman" panose="02020603050405020304" pitchFamily="18" charset="0"/>
              </a:rPr>
            </a:br>
            <a:r>
              <a:rPr lang="cs-CZ" sz="3000" b="1" dirty="0">
                <a:solidFill>
                  <a:schemeClr val="bg1"/>
                </a:solidFill>
                <a:latin typeface="Times New Roman" panose="02020603050405020304" pitchFamily="18" charset="0"/>
                <a:cs typeface="Times New Roman" panose="02020603050405020304" pitchFamily="18" charset="0"/>
              </a:rPr>
              <a:t>Otázky ke zkoušce 21 – 39</a:t>
            </a:r>
          </a:p>
        </p:txBody>
      </p:sp>
      <p:sp>
        <p:nvSpPr>
          <p:cNvPr id="9" name="Podnadpis 2"/>
          <p:cNvSpPr txBox="1">
            <a:spLocks/>
          </p:cNvSpPr>
          <p:nvPr/>
        </p:nvSpPr>
        <p:spPr>
          <a:xfrm>
            <a:off x="6372200" y="3795886"/>
            <a:ext cx="2600071" cy="10801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400" dirty="0">
                <a:solidFill>
                  <a:srgbClr val="307871"/>
                </a:solidFill>
                <a:latin typeface="Times New Roman" panose="02020603050405020304" pitchFamily="18" charset="0"/>
                <a:cs typeface="Times New Roman" panose="02020603050405020304" pitchFamily="18" charset="0"/>
              </a:rPr>
              <a:t>FIU/BPFPM</a:t>
            </a:r>
          </a:p>
          <a:p>
            <a:pPr algn="r"/>
            <a:r>
              <a:rPr lang="cs-CZ" altLang="cs-CZ" sz="1400" dirty="0">
                <a:solidFill>
                  <a:srgbClr val="307871"/>
                </a:solidFill>
                <a:latin typeface="Times New Roman" panose="02020603050405020304" pitchFamily="18" charset="0"/>
                <a:cs typeface="Times New Roman" panose="02020603050405020304" pitchFamily="18" charset="0"/>
              </a:rPr>
              <a:t>Ing. Roman Hlawiczka, Ph.D.</a:t>
            </a:r>
          </a:p>
          <a:p>
            <a:pPr algn="r"/>
            <a:r>
              <a:rPr lang="pl-PL" altLang="cs-CZ" sz="1400" dirty="0">
                <a:solidFill>
                  <a:srgbClr val="307871"/>
                </a:solidFill>
                <a:latin typeface="Times New Roman" panose="02020603050405020304" pitchFamily="18" charset="0"/>
                <a:cs typeface="Times New Roman" panose="02020603050405020304" pitchFamily="18" charset="0"/>
              </a:rPr>
              <a:t>Katedra financí a účetnictví</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D7E5A7-0969-4D89-947E-5554459DFB84}"/>
              </a:ext>
            </a:extLst>
          </p:cNvPr>
          <p:cNvSpPr>
            <a:spLocks noGrp="1"/>
          </p:cNvSpPr>
          <p:nvPr>
            <p:ph type="title"/>
          </p:nvPr>
        </p:nvSpPr>
        <p:spPr/>
        <p:txBody>
          <a:bodyPr/>
          <a:lstStyle/>
          <a:p>
            <a:r>
              <a:rPr lang="cs-CZ" dirty="0"/>
              <a:t>Důvody použití a rizika</a:t>
            </a:r>
          </a:p>
        </p:txBody>
      </p:sp>
      <p:sp>
        <p:nvSpPr>
          <p:cNvPr id="3" name="Obdélník 2">
            <a:extLst>
              <a:ext uri="{FF2B5EF4-FFF2-40B4-BE49-F238E27FC236}">
                <a16:creationId xmlns:a16="http://schemas.microsoft.com/office/drawing/2014/main" id="{729DB304-65B9-4D9F-8183-21A1D564719B}"/>
              </a:ext>
            </a:extLst>
          </p:cNvPr>
          <p:cNvSpPr/>
          <p:nvPr/>
        </p:nvSpPr>
        <p:spPr>
          <a:xfrm>
            <a:off x="395536" y="1153220"/>
            <a:ext cx="7992888" cy="2869247"/>
          </a:xfrm>
          <a:prstGeom prst="rect">
            <a:avLst/>
          </a:prstGeom>
        </p:spPr>
        <p:txBody>
          <a:bodyPr wrap="square">
            <a:spAutoFit/>
          </a:bodyPr>
          <a:lstStyle/>
          <a:p>
            <a:r>
              <a:rPr lang="cs-CZ" sz="2000" dirty="0">
                <a:latin typeface="Times New Roman" panose="02020603050405020304" pitchFamily="18" charset="0"/>
                <a:ea typeface="Times New Roman" panose="02020603050405020304" pitchFamily="18" charset="0"/>
              </a:rPr>
              <a:t>Úvěrové deriváty umožňují zajištění úvěrového portfolia bez prodeje aktiv, optimalizaci kapitálových požadavků, diverzifikaci rizika a aktivní správu expozice. Banka může měnit rizikový profil i bez převodu samotných pohledávek.</a:t>
            </a:r>
          </a:p>
          <a:p>
            <a:r>
              <a:rPr lang="cs-CZ" sz="2000" dirty="0">
                <a:latin typeface="Times New Roman" panose="02020603050405020304" pitchFamily="18" charset="0"/>
                <a:ea typeface="Times New Roman" panose="02020603050405020304" pitchFamily="18" charset="0"/>
              </a:rPr>
              <a:t>S jejich využíváním však souvisejí rizika – riziko protistrany, nesoulad mezi derivátem a aktivem, modelové riziko, nízká likvidita některých struktur a právní riziko vyplývající ze smluvních podmínek. Při nesprávném použití může vzniknout i zvýšené systémové riziko.</a:t>
            </a: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855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0D6F2C-1F9D-42E6-98B6-CFDA7C1E25B7}"/>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57C24EB5-59E8-446B-BFF0-A40E9B1E6A38}"/>
              </a:ext>
            </a:extLst>
          </p:cNvPr>
          <p:cNvSpPr/>
          <p:nvPr/>
        </p:nvSpPr>
        <p:spPr>
          <a:xfrm>
            <a:off x="251520" y="1054732"/>
            <a:ext cx="8568952" cy="154747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24. Charakterizujte podstatu a složky operačního rizika a uveďte protiopatření, tj. jakým způsobem lze tyto složky operačního rizika omezit.</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1493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CE6DF4-6DED-457B-BC97-DE886BE6F6DF}"/>
              </a:ext>
            </a:extLst>
          </p:cNvPr>
          <p:cNvSpPr>
            <a:spLocks noGrp="1"/>
          </p:cNvSpPr>
          <p:nvPr>
            <p:ph type="title"/>
          </p:nvPr>
        </p:nvSpPr>
        <p:spPr/>
        <p:txBody>
          <a:bodyPr/>
          <a:lstStyle/>
          <a:p>
            <a:r>
              <a:rPr lang="cs-CZ" dirty="0"/>
              <a:t>Podstata a složky operačního rizika</a:t>
            </a:r>
          </a:p>
        </p:txBody>
      </p:sp>
      <p:sp>
        <p:nvSpPr>
          <p:cNvPr id="3" name="Obdélník 2">
            <a:extLst>
              <a:ext uri="{FF2B5EF4-FFF2-40B4-BE49-F238E27FC236}">
                <a16:creationId xmlns:a16="http://schemas.microsoft.com/office/drawing/2014/main" id="{BE89FD2C-7026-44F3-8E50-D2E3856D22E3}"/>
              </a:ext>
            </a:extLst>
          </p:cNvPr>
          <p:cNvSpPr/>
          <p:nvPr/>
        </p:nvSpPr>
        <p:spPr>
          <a:xfrm>
            <a:off x="251520" y="703189"/>
            <a:ext cx="8496944" cy="4025846"/>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Operační riziko představuje riziko finanční ztráty způsobené selháním vnitřních procesů, lidského faktoru, informačních systémů nebo vnější událostí. Do operačního rizika se řadí také právní riziko, a v širším pojetí i reputační dopady spojené s negativními událostmi. Operační ztráty vznikají často neočekávaně a mají krátkodobý i dlouhodobý efekt.</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Mezi hlavní složky operačního rizika patří:</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cs typeface="Times New Roman" panose="02020603050405020304" pitchFamily="18" charset="0"/>
              </a:rPr>
              <a:t>procesní riziko</a:t>
            </a:r>
            <a:r>
              <a:rPr lang="cs-CZ" dirty="0">
                <a:latin typeface="Times New Roman" panose="02020603050405020304" pitchFamily="18" charset="0"/>
                <a:ea typeface="Times New Roman" panose="02020603050405020304" pitchFamily="18" charset="0"/>
                <a:cs typeface="Times New Roman" panose="02020603050405020304" pitchFamily="18" charset="0"/>
              </a:rPr>
              <a:t> (chyby v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postupích</a:t>
            </a:r>
            <a:r>
              <a:rPr lang="cs-CZ" dirty="0">
                <a:latin typeface="Times New Roman" panose="02020603050405020304" pitchFamily="18" charset="0"/>
                <a:ea typeface="Times New Roman" panose="02020603050405020304" pitchFamily="18" charset="0"/>
                <a:cs typeface="Times New Roman" panose="02020603050405020304" pitchFamily="18" charset="0"/>
              </a:rPr>
              <a:t>, neefektivní nastavení kontrol),</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cs typeface="Times New Roman" panose="02020603050405020304" pitchFamily="18" charset="0"/>
              </a:rPr>
              <a:t>personální riziko</a:t>
            </a:r>
            <a:r>
              <a:rPr lang="cs-CZ" dirty="0">
                <a:latin typeface="Times New Roman" panose="02020603050405020304" pitchFamily="18" charset="0"/>
                <a:ea typeface="Times New Roman" panose="02020603050405020304" pitchFamily="18" charset="0"/>
                <a:cs typeface="Times New Roman" panose="02020603050405020304" pitchFamily="18" charset="0"/>
              </a:rPr>
              <a:t> (podvody zaměstnanců, selhání lidského faktoru),</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cs typeface="Times New Roman" panose="02020603050405020304" pitchFamily="18" charset="0"/>
              </a:rPr>
              <a:t>technologické a systémové riziko</a:t>
            </a:r>
            <a:r>
              <a:rPr lang="cs-CZ" dirty="0">
                <a:latin typeface="Times New Roman" panose="02020603050405020304" pitchFamily="18" charset="0"/>
                <a:ea typeface="Times New Roman" panose="02020603050405020304" pitchFamily="18" charset="0"/>
                <a:cs typeface="Times New Roman" panose="02020603050405020304" pitchFamily="18" charset="0"/>
              </a:rPr>
              <a:t> (výpadky a ztráta dat),</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cs typeface="Times New Roman" panose="02020603050405020304" pitchFamily="18" charset="0"/>
              </a:rPr>
              <a:t>vnější rizika</a:t>
            </a:r>
            <a:r>
              <a:rPr lang="cs-CZ" dirty="0">
                <a:latin typeface="Times New Roman" panose="02020603050405020304" pitchFamily="18" charset="0"/>
                <a:ea typeface="Times New Roman" panose="02020603050405020304" pitchFamily="18" charset="0"/>
                <a:cs typeface="Times New Roman" panose="02020603050405020304" pitchFamily="18" charset="0"/>
              </a:rPr>
              <a:t> (krádeže, živelní pohromy, regulatorní změny),</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cs typeface="Times New Roman" panose="02020603050405020304" pitchFamily="18" charset="0"/>
              </a:rPr>
              <a:t>právní riziko</a:t>
            </a:r>
            <a:r>
              <a:rPr lang="cs-CZ" dirty="0">
                <a:latin typeface="Times New Roman" panose="02020603050405020304" pitchFamily="18" charset="0"/>
                <a:ea typeface="Times New Roman" panose="02020603050405020304" pitchFamily="18" charset="0"/>
                <a:cs typeface="Times New Roman" panose="02020603050405020304" pitchFamily="18" charset="0"/>
              </a:rPr>
              <a:t> (spory, sankce, nedostatečná dokumentace).</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1205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E909BF-CC35-4CA0-8FC3-9B70E6D9997D}"/>
              </a:ext>
            </a:extLst>
          </p:cNvPr>
          <p:cNvSpPr>
            <a:spLocks noGrp="1"/>
          </p:cNvSpPr>
          <p:nvPr>
            <p:ph type="title"/>
          </p:nvPr>
        </p:nvSpPr>
        <p:spPr>
          <a:xfrm>
            <a:off x="251520" y="195486"/>
            <a:ext cx="8064896" cy="507703"/>
          </a:xfrm>
        </p:spPr>
        <p:txBody>
          <a:bodyPr/>
          <a:lstStyle/>
          <a:p>
            <a:r>
              <a:rPr lang="cs-CZ" dirty="0"/>
              <a:t>Protiopatření a omezení operačního rizika</a:t>
            </a:r>
          </a:p>
        </p:txBody>
      </p:sp>
      <p:sp>
        <p:nvSpPr>
          <p:cNvPr id="3" name="Obdélník 2">
            <a:extLst>
              <a:ext uri="{FF2B5EF4-FFF2-40B4-BE49-F238E27FC236}">
                <a16:creationId xmlns:a16="http://schemas.microsoft.com/office/drawing/2014/main" id="{7E96BB8C-13E7-49C8-9D40-E33F62384D29}"/>
              </a:ext>
            </a:extLst>
          </p:cNvPr>
          <p:cNvSpPr/>
          <p:nvPr/>
        </p:nvSpPr>
        <p:spPr>
          <a:xfrm>
            <a:off x="284349" y="1002089"/>
            <a:ext cx="8496944" cy="3139321"/>
          </a:xfrm>
          <a:prstGeom prst="rect">
            <a:avLst/>
          </a:prstGeom>
        </p:spPr>
        <p:txBody>
          <a:bodyPr wrap="square">
            <a:spAutoFit/>
          </a:bodyPr>
          <a:lstStyle/>
          <a:p>
            <a:r>
              <a:rPr lang="cs-CZ" dirty="0"/>
              <a:t>Pro snížení operačního rizika se uplatňují následující nástroje a postupy:</a:t>
            </a:r>
          </a:p>
          <a:p>
            <a:pPr>
              <a:buFont typeface="Arial" panose="020B0604020202020204" pitchFamily="34" charset="0"/>
              <a:buChar char="•"/>
            </a:pPr>
            <a:r>
              <a:rPr lang="cs-CZ" dirty="0"/>
              <a:t>nastavení kvalitního systému interních kontrol a schvalovacích mechanismů,</a:t>
            </a:r>
          </a:p>
          <a:p>
            <a:pPr>
              <a:buFont typeface="Arial" panose="020B0604020202020204" pitchFamily="34" charset="0"/>
              <a:buChar char="•"/>
            </a:pPr>
            <a:r>
              <a:rPr lang="cs-CZ" dirty="0"/>
              <a:t>segregace pravomocí (kontrola čtyř očí),</a:t>
            </a:r>
          </a:p>
          <a:p>
            <a:pPr>
              <a:buFont typeface="Arial" panose="020B0604020202020204" pitchFamily="34" charset="0"/>
              <a:buChar char="•"/>
            </a:pPr>
            <a:r>
              <a:rPr lang="cs-CZ" dirty="0"/>
              <a:t>pravidelné audity a revize vnitřních procesů,</a:t>
            </a:r>
          </a:p>
          <a:p>
            <a:pPr>
              <a:buFont typeface="Arial" panose="020B0604020202020204" pitchFamily="34" charset="0"/>
              <a:buChar char="•"/>
            </a:pPr>
            <a:r>
              <a:rPr lang="cs-CZ" dirty="0"/>
              <a:t>pojištění pro vybrané typy rizik (např. živelní události),</a:t>
            </a:r>
          </a:p>
          <a:p>
            <a:pPr>
              <a:buFont typeface="Arial" panose="020B0604020202020204" pitchFamily="34" charset="0"/>
              <a:buChar char="•"/>
            </a:pPr>
            <a:r>
              <a:rPr lang="cs-CZ" dirty="0"/>
              <a:t>standardizovaná dokumentace a právní kontrola smluv,</a:t>
            </a:r>
          </a:p>
          <a:p>
            <a:pPr>
              <a:buFont typeface="Arial" panose="020B0604020202020204" pitchFamily="34" charset="0"/>
              <a:buChar char="•"/>
            </a:pPr>
            <a:r>
              <a:rPr lang="cs-CZ" dirty="0"/>
              <a:t>školení zaměstnanců a důsledná personální politika,</a:t>
            </a:r>
          </a:p>
          <a:p>
            <a:pPr>
              <a:buFont typeface="Arial" panose="020B0604020202020204" pitchFamily="34" charset="0"/>
              <a:buChar char="•"/>
            </a:pPr>
            <a:r>
              <a:rPr lang="cs-CZ" dirty="0"/>
              <a:t>zajištění záložních IT systémů, zálohování dat, krizové a havarijní plány,</a:t>
            </a:r>
          </a:p>
          <a:p>
            <a:pPr>
              <a:buFont typeface="Arial" panose="020B0604020202020204" pitchFamily="34" charset="0"/>
              <a:buChar char="•"/>
            </a:pPr>
            <a:r>
              <a:rPr lang="cs-CZ" dirty="0"/>
              <a:t>plán nouzového pokračování činností (business </a:t>
            </a:r>
            <a:r>
              <a:rPr lang="cs-CZ" dirty="0" err="1"/>
              <a:t>continuity</a:t>
            </a:r>
            <a:r>
              <a:rPr lang="cs-CZ" dirty="0"/>
              <a:t> management).</a:t>
            </a:r>
          </a:p>
          <a:p>
            <a:r>
              <a:rPr lang="cs-CZ" dirty="0"/>
              <a:t>Cílem těchto opatření je snížit pravděpodobnost vzniku škodné události a omezit dopad jejího finančního i reputačního následku.</a:t>
            </a:r>
          </a:p>
        </p:txBody>
      </p:sp>
    </p:spTree>
    <p:extLst>
      <p:ext uri="{BB962C8B-B14F-4D97-AF65-F5344CB8AC3E}">
        <p14:creationId xmlns:p14="http://schemas.microsoft.com/office/powerpoint/2010/main" val="2686170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F7D7DE-6608-4A77-AD10-8B65E1D4F5A1}"/>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9012DCF2-E9E9-4F4D-A0AE-5BC2B5032DF0}"/>
              </a:ext>
            </a:extLst>
          </p:cNvPr>
          <p:cNvSpPr/>
          <p:nvPr/>
        </p:nvSpPr>
        <p:spPr>
          <a:xfrm>
            <a:off x="247290" y="1537134"/>
            <a:ext cx="8213141" cy="105195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25. Charakterizujte metody výpočtu kapitálového požadavku k operačnímu riziku podle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II pravidel. </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811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7118C8-E4A4-4D7F-9F17-F5CC7F7C23AA}"/>
              </a:ext>
            </a:extLst>
          </p:cNvPr>
          <p:cNvSpPr>
            <a:spLocks noGrp="1"/>
          </p:cNvSpPr>
          <p:nvPr>
            <p:ph type="title"/>
          </p:nvPr>
        </p:nvSpPr>
        <p:spPr/>
        <p:txBody>
          <a:bodyPr/>
          <a:lstStyle/>
          <a:p>
            <a:r>
              <a:rPr lang="cs-CZ" dirty="0"/>
              <a:t>Metody podle </a:t>
            </a:r>
            <a:r>
              <a:rPr lang="cs-CZ" dirty="0" err="1"/>
              <a:t>Basel</a:t>
            </a:r>
            <a:r>
              <a:rPr lang="cs-CZ" dirty="0"/>
              <a:t> II</a:t>
            </a:r>
          </a:p>
        </p:txBody>
      </p:sp>
      <p:sp>
        <p:nvSpPr>
          <p:cNvPr id="3" name="Obdélník 2">
            <a:extLst>
              <a:ext uri="{FF2B5EF4-FFF2-40B4-BE49-F238E27FC236}">
                <a16:creationId xmlns:a16="http://schemas.microsoft.com/office/drawing/2014/main" id="{826DD1D9-B40D-4453-BBDC-A14B6E2775D9}"/>
              </a:ext>
            </a:extLst>
          </p:cNvPr>
          <p:cNvSpPr/>
          <p:nvPr/>
        </p:nvSpPr>
        <p:spPr>
          <a:xfrm>
            <a:off x="239379" y="963489"/>
            <a:ext cx="8280920" cy="3216522"/>
          </a:xfrm>
          <a:prstGeom prst="rect">
            <a:avLst/>
          </a:prstGeom>
        </p:spPr>
        <p:txBody>
          <a:bodyPr wrap="square">
            <a:spAutoFit/>
          </a:bodyPr>
          <a:lstStyle/>
          <a:p>
            <a:pPr>
              <a:lnSpc>
                <a:spcPct val="107000"/>
              </a:lnSpc>
              <a:spcAft>
                <a:spcPts val="800"/>
              </a:spcAft>
            </a:pPr>
            <a:r>
              <a:rPr lang="cs-CZ" dirty="0" err="1">
                <a:latin typeface="Times New Roman" panose="02020603050405020304" pitchFamily="18" charset="0"/>
                <a:ea typeface="Times New Roman" panose="02020603050405020304" pitchFamily="18" charset="0"/>
                <a:cs typeface="Times New Roman" panose="02020603050405020304" pitchFamily="18" charset="0"/>
              </a:rPr>
              <a:t>Basel</a:t>
            </a:r>
            <a:r>
              <a:rPr lang="cs-CZ" dirty="0">
                <a:latin typeface="Times New Roman" panose="02020603050405020304" pitchFamily="18" charset="0"/>
                <a:ea typeface="Times New Roman" panose="02020603050405020304" pitchFamily="18" charset="0"/>
                <a:cs typeface="Times New Roman" panose="02020603050405020304" pitchFamily="18" charset="0"/>
              </a:rPr>
              <a:t> II stanovil tři úrovně metod pro výpočet kapitálového požadavku k operačnímu riziku, lišící se složitostí a datovými požadavky. Nejjednodušší metodou je </a:t>
            </a:r>
            <a:r>
              <a:rPr lang="cs-CZ" b="1" dirty="0">
                <a:latin typeface="Times New Roman" panose="02020603050405020304" pitchFamily="18" charset="0"/>
                <a:ea typeface="Times New Roman" panose="02020603050405020304" pitchFamily="18" charset="0"/>
                <a:cs typeface="Times New Roman" panose="02020603050405020304" pitchFamily="18" charset="0"/>
              </a:rPr>
              <a:t>přístup základního ukazatele (Basic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Indicator</a:t>
            </a:r>
            <a:r>
              <a:rPr lang="cs-CZ" b="1" dirty="0">
                <a:latin typeface="Times New Roman" panose="02020603050405020304" pitchFamily="18" charset="0"/>
                <a:ea typeface="Times New Roman" panose="02020603050405020304" pitchFamily="18" charset="0"/>
                <a:cs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Approach</a:t>
            </a:r>
            <a:r>
              <a:rPr lang="cs-CZ" b="1" dirty="0">
                <a:latin typeface="Times New Roman" panose="02020603050405020304" pitchFamily="18" charset="0"/>
                <a:ea typeface="Times New Roman" panose="02020603050405020304" pitchFamily="18" charset="0"/>
                <a:cs typeface="Times New Roman" panose="02020603050405020304" pitchFamily="18" charset="0"/>
              </a:rPr>
              <a:t> – BIA)</a:t>
            </a:r>
            <a:r>
              <a:rPr lang="cs-CZ" dirty="0">
                <a:latin typeface="Times New Roman" panose="02020603050405020304" pitchFamily="18" charset="0"/>
                <a:ea typeface="Times New Roman" panose="02020603050405020304" pitchFamily="18" charset="0"/>
                <a:cs typeface="Times New Roman" panose="02020603050405020304" pitchFamily="18" charset="0"/>
              </a:rPr>
              <a:t>, kdy se kapitál stanovuje procentem z hrubého ročního příjmu banky. Tento přístup je založen na předpokladu, že velikost příjmů odpovídá potenciálním operačním ztrátám.</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Druhou metodou je </a:t>
            </a:r>
            <a:r>
              <a:rPr lang="cs-CZ" b="1" dirty="0">
                <a:latin typeface="Times New Roman" panose="02020603050405020304" pitchFamily="18" charset="0"/>
                <a:ea typeface="Times New Roman" panose="02020603050405020304" pitchFamily="18" charset="0"/>
                <a:cs typeface="Times New Roman" panose="02020603050405020304" pitchFamily="18" charset="0"/>
              </a:rPr>
              <a:t>standardizovaný přístup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Standardized</a:t>
            </a:r>
            <a:r>
              <a:rPr lang="cs-CZ" b="1" dirty="0">
                <a:latin typeface="Times New Roman" panose="02020603050405020304" pitchFamily="18" charset="0"/>
                <a:ea typeface="Times New Roman" panose="02020603050405020304" pitchFamily="18" charset="0"/>
                <a:cs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Approach</a:t>
            </a:r>
            <a:r>
              <a:rPr lang="cs-CZ" b="1" dirty="0">
                <a:latin typeface="Times New Roman" panose="02020603050405020304" pitchFamily="18" charset="0"/>
                <a:ea typeface="Times New Roman" panose="02020603050405020304" pitchFamily="18" charset="0"/>
                <a:cs typeface="Times New Roman" panose="02020603050405020304" pitchFamily="18" charset="0"/>
              </a:rPr>
              <a:t> – SA)</a:t>
            </a:r>
            <a:r>
              <a:rPr lang="cs-CZ" dirty="0">
                <a:latin typeface="Times New Roman" panose="02020603050405020304" pitchFamily="18" charset="0"/>
                <a:ea typeface="Times New Roman" panose="02020603050405020304" pitchFamily="18" charset="0"/>
                <a:cs typeface="Times New Roman" panose="02020603050405020304" pitchFamily="18" charset="0"/>
              </a:rPr>
              <a:t>, který rozděluje aktivity banky do několika obchodních linií a každé linii přiřazuje specifický koeficient. Kapitálový požadavek vzniká součtem výsledků za jednotlivé segmenty, což lépe zohledňuje odlišnosti činností banky.</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2536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F77650-D517-4A5E-B866-3C822D13A449}"/>
              </a:ext>
            </a:extLst>
          </p:cNvPr>
          <p:cNvSpPr>
            <a:spLocks noGrp="1"/>
          </p:cNvSpPr>
          <p:nvPr>
            <p:ph type="title"/>
          </p:nvPr>
        </p:nvSpPr>
        <p:spPr/>
        <p:txBody>
          <a:bodyPr/>
          <a:lstStyle/>
          <a:p>
            <a:r>
              <a:rPr lang="cs-CZ" dirty="0"/>
              <a:t>Pokročilý přístup a logika systému</a:t>
            </a:r>
          </a:p>
        </p:txBody>
      </p:sp>
      <p:sp>
        <p:nvSpPr>
          <p:cNvPr id="3" name="Obdélník 2">
            <a:extLst>
              <a:ext uri="{FF2B5EF4-FFF2-40B4-BE49-F238E27FC236}">
                <a16:creationId xmlns:a16="http://schemas.microsoft.com/office/drawing/2014/main" id="{18C3C2CC-F8A4-4ED8-A514-D515D2CC426F}"/>
              </a:ext>
            </a:extLst>
          </p:cNvPr>
          <p:cNvSpPr/>
          <p:nvPr/>
        </p:nvSpPr>
        <p:spPr>
          <a:xfrm>
            <a:off x="242322" y="1059582"/>
            <a:ext cx="8506142" cy="2920158"/>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Nejvyšší úroveň představuje </a:t>
            </a:r>
            <a:r>
              <a:rPr lang="cs-CZ" b="1" dirty="0">
                <a:latin typeface="Times New Roman" panose="02020603050405020304" pitchFamily="18" charset="0"/>
                <a:ea typeface="Times New Roman" panose="02020603050405020304" pitchFamily="18" charset="0"/>
                <a:cs typeface="Times New Roman" panose="02020603050405020304" pitchFamily="18" charset="0"/>
              </a:rPr>
              <a:t>pokročilý přístup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Advanced</a:t>
            </a:r>
            <a:r>
              <a:rPr lang="cs-CZ" b="1" dirty="0">
                <a:latin typeface="Times New Roman" panose="02020603050405020304" pitchFamily="18" charset="0"/>
                <a:ea typeface="Times New Roman" panose="02020603050405020304" pitchFamily="18" charset="0"/>
                <a:cs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Measurement</a:t>
            </a:r>
            <a:r>
              <a:rPr lang="cs-CZ" b="1" dirty="0">
                <a:latin typeface="Times New Roman" panose="02020603050405020304" pitchFamily="18" charset="0"/>
                <a:ea typeface="Times New Roman" panose="02020603050405020304" pitchFamily="18" charset="0"/>
                <a:cs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cs typeface="Times New Roman" panose="02020603050405020304" pitchFamily="18" charset="0"/>
              </a:rPr>
              <a:t>Approach</a:t>
            </a:r>
            <a:r>
              <a:rPr lang="cs-CZ" b="1" dirty="0">
                <a:latin typeface="Times New Roman" panose="02020603050405020304" pitchFamily="18" charset="0"/>
                <a:ea typeface="Times New Roman" panose="02020603050405020304" pitchFamily="18" charset="0"/>
                <a:cs typeface="Times New Roman" panose="02020603050405020304" pitchFamily="18" charset="0"/>
              </a:rPr>
              <a:t> – AMA)</a:t>
            </a:r>
            <a:r>
              <a:rPr lang="cs-CZ" dirty="0">
                <a:latin typeface="Times New Roman" panose="02020603050405020304" pitchFamily="18" charset="0"/>
                <a:ea typeface="Times New Roman" panose="02020603050405020304" pitchFamily="18" charset="0"/>
                <a:cs typeface="Times New Roman" panose="02020603050405020304" pitchFamily="18" charset="0"/>
              </a:rPr>
              <a:t>, při kterém banka vytváří vlastní interní model rizika. Ten vychází z historických ztrát,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scénářových</a:t>
            </a:r>
            <a:r>
              <a:rPr lang="cs-CZ" dirty="0">
                <a:latin typeface="Times New Roman" panose="02020603050405020304" pitchFamily="18" charset="0"/>
                <a:ea typeface="Times New Roman" panose="02020603050405020304" pitchFamily="18" charset="0"/>
                <a:cs typeface="Times New Roman" panose="02020603050405020304" pitchFamily="18" charset="0"/>
              </a:rPr>
              <a:t> analýz, pravděpodobností výskytu událostí a jejich dopadů. AMA zohledňuje skutečné rizikové profily banky, avšak vyžaduje dostatek dat, validaci modelů a souhlas regulátora.</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Cílem odstupňování metod podle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Basel</a:t>
            </a:r>
            <a:r>
              <a:rPr lang="cs-CZ" dirty="0">
                <a:latin typeface="Times New Roman" panose="02020603050405020304" pitchFamily="18" charset="0"/>
                <a:ea typeface="Times New Roman" panose="02020603050405020304" pitchFamily="18" charset="0"/>
                <a:cs typeface="Times New Roman" panose="02020603050405020304" pitchFamily="18" charset="0"/>
              </a:rPr>
              <a:t> II je motivovat banky k přesnějšímu měření operačního rizika a zároveň umožnit využití jednodušších přístupů tam, kde nejsou dostatečné interní informace.</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070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BD8CF8-3DD7-417D-BC19-72FAE3D158AE}"/>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73CBE73E-D7C3-43F9-9462-DD294F843BE9}"/>
              </a:ext>
            </a:extLst>
          </p:cNvPr>
          <p:cNvSpPr/>
          <p:nvPr/>
        </p:nvSpPr>
        <p:spPr>
          <a:xfrm>
            <a:off x="251520" y="1739311"/>
            <a:ext cx="8208912" cy="204299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26. Vymezte rozdíl mezi přímou a nepřímou ztrátou z operačního rizika. Charakterizujte vybrané metody měření operačního rizika: přístup na základě volatility výnosů, expertní posouzení, rizikové indikátory. </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539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B3F09E-E0AB-4013-BDD8-9B34FD29DCB0}"/>
              </a:ext>
            </a:extLst>
          </p:cNvPr>
          <p:cNvSpPr>
            <a:spLocks noGrp="1"/>
          </p:cNvSpPr>
          <p:nvPr>
            <p:ph type="title"/>
          </p:nvPr>
        </p:nvSpPr>
        <p:spPr>
          <a:xfrm>
            <a:off x="251520" y="195486"/>
            <a:ext cx="6768752" cy="507703"/>
          </a:xfrm>
        </p:spPr>
        <p:txBody>
          <a:bodyPr/>
          <a:lstStyle/>
          <a:p>
            <a:r>
              <a:rPr lang="cs-CZ" dirty="0"/>
              <a:t>Přímá a nepřímá ztráta z operačního rizika</a:t>
            </a:r>
          </a:p>
        </p:txBody>
      </p:sp>
      <p:sp>
        <p:nvSpPr>
          <p:cNvPr id="3" name="Obdélník 2">
            <a:extLst>
              <a:ext uri="{FF2B5EF4-FFF2-40B4-BE49-F238E27FC236}">
                <a16:creationId xmlns:a16="http://schemas.microsoft.com/office/drawing/2014/main" id="{4024664F-803A-4754-A66B-1C10F5304901}"/>
              </a:ext>
            </a:extLst>
          </p:cNvPr>
          <p:cNvSpPr/>
          <p:nvPr/>
        </p:nvSpPr>
        <p:spPr>
          <a:xfrm>
            <a:off x="251520" y="1059582"/>
            <a:ext cx="8496944" cy="2623795"/>
          </a:xfrm>
          <a:prstGeom prst="rect">
            <a:avLst/>
          </a:prstGeom>
        </p:spPr>
        <p:txBody>
          <a:bodyPr wrap="square">
            <a:spAutoFit/>
          </a:bodyPr>
          <a:lstStyle/>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Přímá ztráta</a:t>
            </a:r>
            <a:r>
              <a:rPr lang="cs-CZ" dirty="0">
                <a:latin typeface="Times New Roman" panose="02020603050405020304" pitchFamily="18" charset="0"/>
                <a:ea typeface="Times New Roman" panose="02020603050405020304" pitchFamily="18" charset="0"/>
                <a:cs typeface="Times New Roman" panose="02020603050405020304" pitchFamily="18" charset="0"/>
              </a:rPr>
              <a:t> je bezprostřední finanční dopad operační události, který lze přesně vyčíslit (např. zpronevěřené finanční prostředky, náklady na obnovu systémů, zaplacené sankce nebo pokuty). Tyto ztráty jsou účetně doložitelné a evidované.</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Nepřímá ztráta</a:t>
            </a:r>
            <a:r>
              <a:rPr lang="cs-CZ" dirty="0">
                <a:latin typeface="Times New Roman" panose="02020603050405020304" pitchFamily="18" charset="0"/>
                <a:ea typeface="Times New Roman" panose="02020603050405020304" pitchFamily="18" charset="0"/>
                <a:cs typeface="Times New Roman" panose="02020603050405020304" pitchFamily="18" charset="0"/>
              </a:rPr>
              <a:t> vzniká následně a zahrnuje dlouhodobější dopady – ztrátu klientů, nižší budoucí výnosy, poškození reputace nebo dodatečné náklady na reorganizaci procesů. Tyto ztráty nejsou vždy přesně zachytitelné v účetnictví, ale mohou mít větší dopad než ztráta přímá.</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9180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D92B1E-AACF-4469-ADEC-2FB695C80ABF}"/>
              </a:ext>
            </a:extLst>
          </p:cNvPr>
          <p:cNvSpPr>
            <a:spLocks noGrp="1"/>
          </p:cNvSpPr>
          <p:nvPr>
            <p:ph type="title"/>
          </p:nvPr>
        </p:nvSpPr>
        <p:spPr>
          <a:xfrm>
            <a:off x="251520" y="195486"/>
            <a:ext cx="6840760" cy="507703"/>
          </a:xfrm>
        </p:spPr>
        <p:txBody>
          <a:bodyPr/>
          <a:lstStyle/>
          <a:p>
            <a:r>
              <a:rPr lang="cs-CZ" dirty="0"/>
              <a:t>Vybrané metody měření operačního rizika</a:t>
            </a:r>
          </a:p>
        </p:txBody>
      </p:sp>
      <p:sp>
        <p:nvSpPr>
          <p:cNvPr id="3" name="Obdélník 2">
            <a:extLst>
              <a:ext uri="{FF2B5EF4-FFF2-40B4-BE49-F238E27FC236}">
                <a16:creationId xmlns:a16="http://schemas.microsoft.com/office/drawing/2014/main" id="{13F8B849-4AD1-440C-84D9-6DF58E681F00}"/>
              </a:ext>
            </a:extLst>
          </p:cNvPr>
          <p:cNvSpPr/>
          <p:nvPr/>
        </p:nvSpPr>
        <p:spPr>
          <a:xfrm>
            <a:off x="251520" y="843558"/>
            <a:ext cx="8640960" cy="3911840"/>
          </a:xfrm>
          <a:prstGeom prst="rect">
            <a:avLst/>
          </a:prstGeom>
        </p:spPr>
        <p:txBody>
          <a:bodyPr wrap="square">
            <a:spAutoFit/>
          </a:bodyPr>
          <a:lstStyle/>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Přístup na základě volatility výnosů</a:t>
            </a:r>
            <a:r>
              <a:rPr lang="cs-CZ" dirty="0">
                <a:latin typeface="Times New Roman" panose="02020603050405020304" pitchFamily="18" charset="0"/>
                <a:ea typeface="Times New Roman" panose="02020603050405020304" pitchFamily="18" charset="0"/>
                <a:cs typeface="Times New Roman" panose="02020603050405020304" pitchFamily="18" charset="0"/>
              </a:rPr>
              <a:t> vychází z předpokladu, že část kolísání zisků souvisí s operačními ztrátami. Identifikuje volatilitu, která není vysvětlitelná jinými riziky a přiřazuje ji operačnímu riziku. Výhodou je jednoduchost, nevýhodou obtížná interpretace výsledků.</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Expertní posouzení</a:t>
            </a:r>
            <a:r>
              <a:rPr lang="cs-CZ" dirty="0">
                <a:latin typeface="Times New Roman" panose="02020603050405020304" pitchFamily="18" charset="0"/>
                <a:ea typeface="Times New Roman" panose="02020603050405020304" pitchFamily="18" charset="0"/>
                <a:cs typeface="Times New Roman" panose="02020603050405020304" pitchFamily="18" charset="0"/>
              </a:rPr>
              <a:t> pracuje se scénáři rizikových událostí, jejich pravděpodobností a očekávanou výší ztrát. Využívají se odborné skupiny s detailní znalostí procesů. Výsledkem je odhad potenciálních ztrát, zejména u málo častých událostí.</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Rizikové indikátory</a:t>
            </a:r>
            <a:r>
              <a:rPr lang="cs-CZ" dirty="0">
                <a:latin typeface="Times New Roman" panose="02020603050405020304" pitchFamily="18" charset="0"/>
                <a:ea typeface="Times New Roman" panose="02020603050405020304" pitchFamily="18" charset="0"/>
                <a:cs typeface="Times New Roman" panose="02020603050405020304" pitchFamily="18" charset="0"/>
              </a:rPr>
              <a:t> jsou kvantitativní ukazatele signalizující změnu rizikového profilu banky – např. počet chyb v transakcích, výpadky systémů, fluktuace pracovních pozic. Slouží k včasnému upozornění na zvyšující se operační riziko a k následným preventivním opatřením.</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2250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31982C-E603-45FE-9DA8-174897B53E06}"/>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364BA6F1-695C-44A8-B9A2-E9B57544EC4F}"/>
              </a:ext>
            </a:extLst>
          </p:cNvPr>
          <p:cNvSpPr/>
          <p:nvPr/>
        </p:nvSpPr>
        <p:spPr>
          <a:xfrm>
            <a:off x="827584" y="1275606"/>
            <a:ext cx="7488832" cy="1384995"/>
          </a:xfrm>
          <a:prstGeom prst="rect">
            <a:avLst/>
          </a:prstGeom>
        </p:spPr>
        <p:txBody>
          <a:bodyPr wrap="square">
            <a:spAutoFit/>
          </a:bodyPr>
          <a:lstStyle/>
          <a:p>
            <a:pPr lvl="0"/>
            <a:r>
              <a:rPr lang="cs-CZ" sz="2800" dirty="0"/>
              <a:t>21. Vysvětlete pojmy úvěrové posílení a </a:t>
            </a:r>
            <a:r>
              <a:rPr lang="cs-CZ" sz="2800" dirty="0" err="1"/>
              <a:t>tranšování</a:t>
            </a:r>
            <a:r>
              <a:rPr lang="cs-CZ" sz="2800" dirty="0"/>
              <a:t>. Vyjmenujte žádoucí a nežádoucí vlastnosti </a:t>
            </a:r>
            <a:r>
              <a:rPr lang="cs-CZ" sz="2800" dirty="0" err="1"/>
              <a:t>sekuritizovaných</a:t>
            </a:r>
            <a:r>
              <a:rPr lang="cs-CZ" sz="2800" dirty="0"/>
              <a:t> aktiv.</a:t>
            </a:r>
          </a:p>
        </p:txBody>
      </p:sp>
    </p:spTree>
    <p:extLst>
      <p:ext uri="{BB962C8B-B14F-4D97-AF65-F5344CB8AC3E}">
        <p14:creationId xmlns:p14="http://schemas.microsoft.com/office/powerpoint/2010/main" val="104790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46FD6F-1E70-4916-B226-72E7955D37CB}"/>
              </a:ext>
            </a:extLst>
          </p:cNvPr>
          <p:cNvSpPr>
            <a:spLocks noGrp="1"/>
          </p:cNvSpPr>
          <p:nvPr>
            <p:ph type="title"/>
          </p:nvPr>
        </p:nvSpPr>
        <p:spPr/>
        <p:txBody>
          <a:bodyPr/>
          <a:lstStyle/>
          <a:p>
            <a:endParaRPr lang="cs-CZ" dirty="0"/>
          </a:p>
        </p:txBody>
      </p:sp>
      <p:sp>
        <p:nvSpPr>
          <p:cNvPr id="3" name="Obdélník 2">
            <a:extLst>
              <a:ext uri="{FF2B5EF4-FFF2-40B4-BE49-F238E27FC236}">
                <a16:creationId xmlns:a16="http://schemas.microsoft.com/office/drawing/2014/main" id="{100D6D5E-0F12-4F97-9B92-95D912FB78CD}"/>
              </a:ext>
            </a:extLst>
          </p:cNvPr>
          <p:cNvSpPr/>
          <p:nvPr/>
        </p:nvSpPr>
        <p:spPr>
          <a:xfrm>
            <a:off x="395536" y="1419622"/>
            <a:ext cx="8496944" cy="105195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27. Charakterizujte podstatu úrokového rizika. Popište účetní model (gap analýzu) měření úrokového rizika.</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6865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E43D3D-D560-4F61-BBD4-8DFA35CA4A37}"/>
              </a:ext>
            </a:extLst>
          </p:cNvPr>
          <p:cNvSpPr>
            <a:spLocks noGrp="1"/>
          </p:cNvSpPr>
          <p:nvPr>
            <p:ph type="title"/>
          </p:nvPr>
        </p:nvSpPr>
        <p:spPr/>
        <p:txBody>
          <a:bodyPr/>
          <a:lstStyle/>
          <a:p>
            <a:r>
              <a:rPr lang="cs-CZ" dirty="0"/>
              <a:t>Podstata úrokového rizika</a:t>
            </a:r>
          </a:p>
        </p:txBody>
      </p:sp>
      <p:sp>
        <p:nvSpPr>
          <p:cNvPr id="3" name="Obdélník 2">
            <a:extLst>
              <a:ext uri="{FF2B5EF4-FFF2-40B4-BE49-F238E27FC236}">
                <a16:creationId xmlns:a16="http://schemas.microsoft.com/office/drawing/2014/main" id="{90E1DC91-8084-48FD-96B8-3348BD671A31}"/>
              </a:ext>
            </a:extLst>
          </p:cNvPr>
          <p:cNvSpPr/>
          <p:nvPr/>
        </p:nvSpPr>
        <p:spPr>
          <a:xfrm>
            <a:off x="539552" y="1002089"/>
            <a:ext cx="7632848" cy="2246769"/>
          </a:xfrm>
          <a:prstGeom prst="rect">
            <a:avLst/>
          </a:prstGeom>
        </p:spPr>
        <p:txBody>
          <a:bodyPr wrap="square">
            <a:spAutoFit/>
          </a:bodyPr>
          <a:lstStyle/>
          <a:p>
            <a:r>
              <a:rPr lang="cs-CZ" sz="2000" dirty="0"/>
              <a:t>Úrokové riziko představuje riziko snížení hodnoty banky nebo jejího hospodářského výsledku v důsledku změny úrokových sazeb. Ovlivňuje čistý úrokový výnos banky, protože úročená aktiva a úročené závazky nemusí reagovat na změnu sazeb stejně rychle. Riziko vzniká z rozdílné doby fixace sazeb, nesouladu splatností a rozdílného ocenění aktiv a pasiv. Banka je vystavena riziku při růstu i poklesu sazeb, a proto sleduje časové rozložení úrokově citlivých položek.</a:t>
            </a:r>
          </a:p>
        </p:txBody>
      </p:sp>
    </p:spTree>
    <p:extLst>
      <p:ext uri="{BB962C8B-B14F-4D97-AF65-F5344CB8AC3E}">
        <p14:creationId xmlns:p14="http://schemas.microsoft.com/office/powerpoint/2010/main" val="3948152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49D988-24D4-4E70-9346-065C617FEC8F}"/>
              </a:ext>
            </a:extLst>
          </p:cNvPr>
          <p:cNvSpPr>
            <a:spLocks noGrp="1"/>
          </p:cNvSpPr>
          <p:nvPr>
            <p:ph type="title"/>
          </p:nvPr>
        </p:nvSpPr>
        <p:spPr/>
        <p:txBody>
          <a:bodyPr/>
          <a:lstStyle/>
          <a:p>
            <a:r>
              <a:rPr lang="cs-CZ" dirty="0"/>
              <a:t>Účetní model (gap analýza)</a:t>
            </a:r>
          </a:p>
        </p:txBody>
      </p:sp>
      <p:sp>
        <p:nvSpPr>
          <p:cNvPr id="3" name="Obdélník 2">
            <a:extLst>
              <a:ext uri="{FF2B5EF4-FFF2-40B4-BE49-F238E27FC236}">
                <a16:creationId xmlns:a16="http://schemas.microsoft.com/office/drawing/2014/main" id="{52FA9DF5-161A-4393-A72E-E1D399186CFA}"/>
              </a:ext>
            </a:extLst>
          </p:cNvPr>
          <p:cNvSpPr/>
          <p:nvPr/>
        </p:nvSpPr>
        <p:spPr>
          <a:xfrm>
            <a:off x="251520" y="843558"/>
            <a:ext cx="8892480" cy="3139321"/>
          </a:xfrm>
          <a:prstGeom prst="rect">
            <a:avLst/>
          </a:prstGeom>
        </p:spPr>
        <p:txBody>
          <a:bodyPr wrap="square">
            <a:spAutoFit/>
          </a:bodyPr>
          <a:lstStyle/>
          <a:p>
            <a:r>
              <a:rPr lang="cs-CZ" dirty="0"/>
              <a:t>Účetní model vychází z porovnání objemu úrokově citlivých aktiv (RSA) a úrokově citlivých pasiv (RSL) v jednotlivých časových pásmech. Výsledkem je úrokový gap – může být kladný (RSA &gt; RSL) nebo záporný. </a:t>
            </a:r>
          </a:p>
          <a:p>
            <a:endParaRPr lang="cs-CZ" dirty="0"/>
          </a:p>
          <a:p>
            <a:r>
              <a:rPr lang="cs-CZ" dirty="0"/>
              <a:t>Při růstu sazeb roste výnos banky, pokud má kladný gap, a naopak u záporného gapu dochází k poklesu výsledků. Gap se sleduje jako periodický i kumulativní a umožňuje určit, ve kterých časových horizontech je banka nejvíce citlivá.</a:t>
            </a:r>
          </a:p>
          <a:p>
            <a:endParaRPr lang="cs-CZ" dirty="0"/>
          </a:p>
          <a:p>
            <a:r>
              <a:rPr lang="cs-CZ" dirty="0"/>
              <a:t>Model je jednoduchý, rychle interpretovatelný a vhodný pro krátkodobou analýzu, avšak nebere v úvahu skutečnou tržní hodnotu položek ani mimobilanční operace, a proto bývá doplněn dalšími metodami.</a:t>
            </a:r>
          </a:p>
        </p:txBody>
      </p:sp>
    </p:spTree>
    <p:extLst>
      <p:ext uri="{BB962C8B-B14F-4D97-AF65-F5344CB8AC3E}">
        <p14:creationId xmlns:p14="http://schemas.microsoft.com/office/powerpoint/2010/main" val="2762027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B510CA-2C19-420D-A8B4-8DC4897E2E1E}"/>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FBF0C7C2-717B-4C87-9463-C9D670AF9506}"/>
              </a:ext>
            </a:extLst>
          </p:cNvPr>
          <p:cNvSpPr/>
          <p:nvPr/>
        </p:nvSpPr>
        <p:spPr>
          <a:xfrm>
            <a:off x="755576" y="1347614"/>
            <a:ext cx="7128792" cy="1958870"/>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28. Popište ekonomický model (</a:t>
            </a:r>
            <a:r>
              <a:rPr lang="cs-CZ" sz="2800" dirty="0" err="1">
                <a:latin typeface="Times New Roman" panose="02020603050405020304" pitchFamily="18" charset="0"/>
                <a:ea typeface="Calibri" panose="020F0502020204030204" pitchFamily="34" charset="0"/>
                <a:cs typeface="Times New Roman" panose="02020603050405020304" pitchFamily="18" charset="0"/>
              </a:rPr>
              <a:t>duraci</a:t>
            </a:r>
            <a:r>
              <a:rPr lang="cs-CZ" sz="2800" dirty="0">
                <a:latin typeface="Times New Roman" panose="02020603050405020304" pitchFamily="18" charset="0"/>
                <a:ea typeface="Calibri" panose="020F0502020204030204" pitchFamily="34" charset="0"/>
                <a:cs typeface="Times New Roman" panose="02020603050405020304" pitchFamily="18" charset="0"/>
              </a:rPr>
              <a:t> gap) měření úrokového rizika a uveďte, jak může banka řídit úrokové riziko.</a:t>
            </a:r>
            <a:endParaRPr lang="cs-CZ"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189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F07EAD-145D-4EE6-B57F-2F1A3C366F4D}"/>
              </a:ext>
            </a:extLst>
          </p:cNvPr>
          <p:cNvSpPr>
            <a:spLocks noGrp="1"/>
          </p:cNvSpPr>
          <p:nvPr>
            <p:ph type="title"/>
          </p:nvPr>
        </p:nvSpPr>
        <p:spPr/>
        <p:txBody>
          <a:bodyPr/>
          <a:lstStyle/>
          <a:p>
            <a:r>
              <a:rPr lang="cs-CZ" dirty="0"/>
              <a:t>Ekonomický model a </a:t>
            </a:r>
            <a:r>
              <a:rPr lang="cs-CZ" dirty="0" err="1"/>
              <a:t>durace</a:t>
            </a:r>
            <a:r>
              <a:rPr lang="cs-CZ" dirty="0"/>
              <a:t> gap</a:t>
            </a:r>
          </a:p>
        </p:txBody>
      </p:sp>
      <p:sp>
        <p:nvSpPr>
          <p:cNvPr id="5" name="Obdélník 4">
            <a:extLst>
              <a:ext uri="{FF2B5EF4-FFF2-40B4-BE49-F238E27FC236}">
                <a16:creationId xmlns:a16="http://schemas.microsoft.com/office/drawing/2014/main" id="{F5FD8306-DBC1-42E6-A6F4-3D5ECC98A3A7}"/>
              </a:ext>
            </a:extLst>
          </p:cNvPr>
          <p:cNvSpPr/>
          <p:nvPr/>
        </p:nvSpPr>
        <p:spPr>
          <a:xfrm>
            <a:off x="251520" y="987574"/>
            <a:ext cx="8568952" cy="2813206"/>
          </a:xfrm>
          <a:prstGeom prst="rect">
            <a:avLst/>
          </a:prstGeom>
        </p:spPr>
        <p:txBody>
          <a:bodyPr wrap="square">
            <a:spAutoFit/>
          </a:bodyPr>
          <a:lstStyle/>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Ekonomický model měří dopad změny úrokových sazeb na tržní hodnotu aktiv a pasiv banky. Základním prvkem je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která vyjadřuje citlivost současné hodnoty instrumentu na změnu sazeb. </a:t>
            </a:r>
            <a:r>
              <a:rPr lang="cs-CZ" sz="2000" b="1"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 gap</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představuje rozdíl mezi váženou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durací</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aktiv a pasiv, přičemž váhy odpovídají tržním hodnotám.</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Pokud je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aktiv vyšší než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pasiv, růst sazeb způsobuje větší pokles hodnoty aktiv než pasiv a hodnota vlastního kapitálu klesá. Je-li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pasiv vyšší, tržní hodnota kapitálu při růstu sazeb naopak roste. Model proto vyjadřuje ekonomický dopad změny sazeb, nikoliv pouze dopad na úrokový výnos.</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622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ED0360-96EF-4A93-BDE3-02763E24DE46}"/>
              </a:ext>
            </a:extLst>
          </p:cNvPr>
          <p:cNvSpPr>
            <a:spLocks noGrp="1"/>
          </p:cNvSpPr>
          <p:nvPr>
            <p:ph type="title"/>
          </p:nvPr>
        </p:nvSpPr>
        <p:spPr>
          <a:xfrm>
            <a:off x="251520" y="195486"/>
            <a:ext cx="7920880" cy="507703"/>
          </a:xfrm>
        </p:spPr>
        <p:txBody>
          <a:bodyPr/>
          <a:lstStyle/>
          <a:p>
            <a:r>
              <a:rPr lang="cs-CZ" dirty="0"/>
              <a:t>Řízení úrokového rizika pomocí </a:t>
            </a:r>
            <a:r>
              <a:rPr lang="cs-CZ" dirty="0" err="1"/>
              <a:t>durace</a:t>
            </a:r>
            <a:r>
              <a:rPr lang="cs-CZ" dirty="0"/>
              <a:t> gap</a:t>
            </a:r>
          </a:p>
        </p:txBody>
      </p:sp>
      <p:sp>
        <p:nvSpPr>
          <p:cNvPr id="3" name="Obdélník 2">
            <a:extLst>
              <a:ext uri="{FF2B5EF4-FFF2-40B4-BE49-F238E27FC236}">
                <a16:creationId xmlns:a16="http://schemas.microsoft.com/office/drawing/2014/main" id="{3247ED5B-4486-4E03-B5E7-0ABFE4547EDD}"/>
              </a:ext>
            </a:extLst>
          </p:cNvPr>
          <p:cNvSpPr/>
          <p:nvPr/>
        </p:nvSpPr>
        <p:spPr>
          <a:xfrm>
            <a:off x="251520" y="915565"/>
            <a:ext cx="8424936" cy="3576107"/>
          </a:xfrm>
          <a:prstGeom prst="rect">
            <a:avLst/>
          </a:prstGeom>
        </p:spPr>
        <p:txBody>
          <a:bodyPr wrap="square">
            <a:spAutoFit/>
          </a:bodyPr>
          <a:lstStyle/>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Úrokové riziko lze řídit úpravou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položek v bilanci. Při očekávaném růstu sazeb banka preferuje kratší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duraci</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aktiv, více pohyblivých sazeb nebo prodloužení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pasiv. Při očekávaném poklesu sazeb je výhodná delší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durace</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aktiv.</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Používané nástroje zahrnují úrokové swapy, změnu splatnosti depozit, úpravy parametrů úvěrů, operace na dluhopisovém portfoliu nebo derivátové strategie. Banka sleduje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duraci</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gap průběžně a přizpůsobuje ji svému rizikovému apetitu — buď minimalizuje citlivost, nebo naopak využívá změny sazeb ve svůj prospěch.</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78329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FB0D6A-AF29-4898-9C19-CC011DB674D5}"/>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BC9B94E6-26A1-45C5-89A0-8C0D280935DB}"/>
              </a:ext>
            </a:extLst>
          </p:cNvPr>
          <p:cNvSpPr/>
          <p:nvPr/>
        </p:nvSpPr>
        <p:spPr>
          <a:xfrm>
            <a:off x="251520" y="1347614"/>
            <a:ext cx="8424936" cy="204299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29. Definujte podstatu rizika likvidity a jeho jednotlivé složky. Uveďte, jak si banka může zajistit dostatečnou likviditu. Popište proces managementu rizika likvidity, vymezte rozdíl mezi defenzivní a ofenzivní strategií. </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405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CBB132E-3D4B-45C4-8E4D-88C5E4BDD870}"/>
              </a:ext>
            </a:extLst>
          </p:cNvPr>
          <p:cNvSpPr>
            <a:spLocks noGrp="1"/>
          </p:cNvSpPr>
          <p:nvPr>
            <p:ph type="title"/>
          </p:nvPr>
        </p:nvSpPr>
        <p:spPr>
          <a:xfrm>
            <a:off x="251520" y="195486"/>
            <a:ext cx="6696744" cy="507703"/>
          </a:xfrm>
        </p:spPr>
        <p:txBody>
          <a:bodyPr/>
          <a:lstStyle/>
          <a:p>
            <a:r>
              <a:rPr lang="cs-CZ" dirty="0"/>
              <a:t>Podstata rizika likvidity a jeho složky</a:t>
            </a:r>
          </a:p>
        </p:txBody>
      </p:sp>
      <p:sp>
        <p:nvSpPr>
          <p:cNvPr id="3" name="Obdélník 2">
            <a:extLst>
              <a:ext uri="{FF2B5EF4-FFF2-40B4-BE49-F238E27FC236}">
                <a16:creationId xmlns:a16="http://schemas.microsoft.com/office/drawing/2014/main" id="{18F8D40F-50C1-4146-86E8-8B41F7B50331}"/>
              </a:ext>
            </a:extLst>
          </p:cNvPr>
          <p:cNvSpPr/>
          <p:nvPr/>
        </p:nvSpPr>
        <p:spPr>
          <a:xfrm>
            <a:off x="251520" y="987574"/>
            <a:ext cx="8712968" cy="2837059"/>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Riziko likvidity znamená riziko, že banka nebude schopna včas plnit své závazky nebo financovat aktiva, a to za přijatelných nákladů. Projevuje se jak v krátkém, tak ve středním a dlouhém horizontu.</a:t>
            </a:r>
          </a:p>
          <a:p>
            <a:r>
              <a:rPr lang="cs-CZ" dirty="0">
                <a:latin typeface="Times New Roman" panose="02020603050405020304" pitchFamily="18" charset="0"/>
                <a:ea typeface="Times New Roman" panose="02020603050405020304" pitchFamily="18" charset="0"/>
              </a:rPr>
              <a:t>Mezi hlavní složky patří:</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riziko financování</a:t>
            </a:r>
            <a:r>
              <a:rPr lang="cs-CZ" dirty="0">
                <a:latin typeface="Times New Roman" panose="02020603050405020304" pitchFamily="18" charset="0"/>
                <a:ea typeface="Times New Roman" panose="02020603050405020304" pitchFamily="18" charset="0"/>
              </a:rPr>
              <a:t> – banka obtížně získává nové zdroje, případně za vysokou cenu,</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riziko tržní likvidity</a:t>
            </a:r>
            <a:r>
              <a:rPr lang="cs-CZ" dirty="0">
                <a:latin typeface="Times New Roman" panose="02020603050405020304" pitchFamily="18" charset="0"/>
                <a:ea typeface="Times New Roman" panose="02020603050405020304" pitchFamily="18" charset="0"/>
              </a:rPr>
              <a:t> – aktiva nelze rychle prodat bez výrazné ztráty ceny,</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riziko měnové likvidity</a:t>
            </a:r>
            <a:r>
              <a:rPr lang="cs-CZ" dirty="0">
                <a:latin typeface="Times New Roman" panose="02020603050405020304" pitchFamily="18" charset="0"/>
                <a:ea typeface="Times New Roman" panose="02020603050405020304" pitchFamily="18" charset="0"/>
              </a:rPr>
              <a:t> – nedostatek zdrojů v určité měně.</a:t>
            </a:r>
          </a:p>
          <a:p>
            <a:r>
              <a:rPr lang="cs-CZ" dirty="0">
                <a:latin typeface="Times New Roman" panose="02020603050405020304" pitchFamily="18" charset="0"/>
                <a:ea typeface="Times New Roman" panose="02020603050405020304" pitchFamily="18" charset="0"/>
              </a:rPr>
              <a:t>Tyto složky mohou vznikat samostatně, ale často se navzájem posilují, zejména při zhoršení důvěry na trhu.</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6286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AF65C43-C1CF-469D-8B06-2A2A705F8027}"/>
              </a:ext>
            </a:extLst>
          </p:cNvPr>
          <p:cNvSpPr>
            <a:spLocks noGrp="1"/>
          </p:cNvSpPr>
          <p:nvPr>
            <p:ph type="title"/>
          </p:nvPr>
        </p:nvSpPr>
        <p:spPr>
          <a:xfrm>
            <a:off x="251520" y="195486"/>
            <a:ext cx="7704856" cy="507703"/>
          </a:xfrm>
        </p:spPr>
        <p:txBody>
          <a:bodyPr/>
          <a:lstStyle/>
          <a:p>
            <a:r>
              <a:rPr lang="cs-CZ" dirty="0"/>
              <a:t>Zajištění likvidity, proces managementu a strategie</a:t>
            </a:r>
          </a:p>
        </p:txBody>
      </p:sp>
      <p:sp>
        <p:nvSpPr>
          <p:cNvPr id="3" name="Obdélník 2">
            <a:extLst>
              <a:ext uri="{FF2B5EF4-FFF2-40B4-BE49-F238E27FC236}">
                <a16:creationId xmlns:a16="http://schemas.microsoft.com/office/drawing/2014/main" id="{CEB259B5-341B-45E3-85B2-9E0F50D79D3B}"/>
              </a:ext>
            </a:extLst>
          </p:cNvPr>
          <p:cNvSpPr/>
          <p:nvPr/>
        </p:nvSpPr>
        <p:spPr>
          <a:xfrm>
            <a:off x="251520" y="843558"/>
            <a:ext cx="8568952" cy="3792577"/>
          </a:xfrm>
          <a:prstGeom prst="rect">
            <a:avLst/>
          </a:prstGeom>
        </p:spPr>
        <p:txBody>
          <a:bodyPr wrap="square">
            <a:spAutoFit/>
          </a:bodyPr>
          <a:lstStyle/>
          <a:p>
            <a:r>
              <a:rPr lang="cs-CZ" sz="2000" dirty="0">
                <a:latin typeface="Times New Roman" panose="02020603050405020304" pitchFamily="18" charset="0"/>
                <a:ea typeface="Times New Roman" panose="02020603050405020304" pitchFamily="18" charset="0"/>
              </a:rPr>
              <a:t>Banka si zajišťuje likviditu především:</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držbou likvidních aktiv (hotovost, účty u centrální banky, státní dluhopisy),</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diverzifikací zdrojů financování,</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sledováním splatností aktiv a pasiv,</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možností využít </a:t>
            </a:r>
            <a:r>
              <a:rPr lang="cs-CZ" sz="2000" dirty="0" err="1">
                <a:latin typeface="Times New Roman" panose="02020603050405020304" pitchFamily="18" charset="0"/>
                <a:ea typeface="Times New Roman" panose="02020603050405020304" pitchFamily="18" charset="0"/>
              </a:rPr>
              <a:t>repo</a:t>
            </a:r>
            <a:r>
              <a:rPr lang="cs-CZ" sz="2000" dirty="0">
                <a:latin typeface="Times New Roman" panose="02020603050405020304" pitchFamily="18" charset="0"/>
                <a:ea typeface="Times New Roman" panose="02020603050405020304" pitchFamily="18" charset="0"/>
              </a:rPr>
              <a:t> operace nebo záchytné úvěrové linky.</a:t>
            </a:r>
          </a:p>
          <a:p>
            <a:r>
              <a:rPr lang="cs-CZ" sz="2000" dirty="0">
                <a:latin typeface="Times New Roman" panose="02020603050405020304" pitchFamily="18" charset="0"/>
                <a:ea typeface="Times New Roman" panose="02020603050405020304" pitchFamily="18" charset="0"/>
              </a:rPr>
              <a:t>Proces řízení rizika likvidity zahrnuje stanovení limitů, stresové testy likviditních scénářů, plán řízení krizových situací a pravidelnou kontrolu likvidních ukazatelů.</a:t>
            </a:r>
          </a:p>
          <a:p>
            <a:r>
              <a:rPr lang="cs-CZ" sz="2000" b="1" dirty="0">
                <a:latin typeface="Times New Roman" panose="02020603050405020304" pitchFamily="18" charset="0"/>
                <a:ea typeface="Times New Roman" panose="02020603050405020304" pitchFamily="18" charset="0"/>
              </a:rPr>
              <a:t>Defenzivní strategie</a:t>
            </a:r>
            <a:r>
              <a:rPr lang="cs-CZ" sz="2000" dirty="0">
                <a:latin typeface="Times New Roman" panose="02020603050405020304" pitchFamily="18" charset="0"/>
                <a:ea typeface="Times New Roman" panose="02020603050405020304" pitchFamily="18" charset="0"/>
              </a:rPr>
              <a:t> znamená udržování vysokého objemu likvidních aktiv a konzervativní financování. Hodí se zejména pro menší banky a situace nejistoty.</a:t>
            </a:r>
            <a:br>
              <a:rPr lang="cs-CZ" sz="2000" dirty="0">
                <a:latin typeface="Times New Roman" panose="02020603050405020304" pitchFamily="18" charset="0"/>
                <a:ea typeface="Times New Roman" panose="02020603050405020304" pitchFamily="18" charset="0"/>
              </a:rPr>
            </a:br>
            <a:r>
              <a:rPr lang="cs-CZ" sz="2000" b="1" dirty="0">
                <a:latin typeface="Times New Roman" panose="02020603050405020304" pitchFamily="18" charset="0"/>
                <a:ea typeface="Times New Roman" panose="02020603050405020304" pitchFamily="18" charset="0"/>
              </a:rPr>
              <a:t>Ofenzivní strategie</a:t>
            </a:r>
            <a:r>
              <a:rPr lang="cs-CZ" sz="2000" dirty="0">
                <a:latin typeface="Times New Roman" panose="02020603050405020304" pitchFamily="18" charset="0"/>
                <a:ea typeface="Times New Roman" panose="02020603050405020304" pitchFamily="18" charset="0"/>
              </a:rPr>
              <a:t> pracuje aktivně se zdroji, spoléhá na tržní financování a vyšší výnosnost aktiv, avšak vyžaduje stabilní tržní podmínky a silné renomé banky.</a:t>
            </a: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8511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305CB2-62FE-4681-908B-AEC0520BD77D}"/>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833696D2-09A6-42F5-8D71-77F7F2DC1DB7}"/>
              </a:ext>
            </a:extLst>
          </p:cNvPr>
          <p:cNvSpPr/>
          <p:nvPr/>
        </p:nvSpPr>
        <p:spPr>
          <a:xfrm>
            <a:off x="467544" y="1563638"/>
            <a:ext cx="8136904" cy="105195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30. Charakterizujte poměrové ukazatele likvidity. Popište ukazatele likvidity podle pravidel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III.</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3960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B2D3D2-EFA7-4E54-A1D8-0078D4B9D21B}"/>
              </a:ext>
            </a:extLst>
          </p:cNvPr>
          <p:cNvSpPr>
            <a:spLocks noGrp="1"/>
          </p:cNvSpPr>
          <p:nvPr>
            <p:ph type="title"/>
          </p:nvPr>
        </p:nvSpPr>
        <p:spPr/>
        <p:txBody>
          <a:bodyPr/>
          <a:lstStyle/>
          <a:p>
            <a:r>
              <a:rPr lang="cs-CZ" dirty="0"/>
              <a:t>Úvěrové posílení a </a:t>
            </a:r>
            <a:r>
              <a:rPr lang="cs-CZ" dirty="0" err="1"/>
              <a:t>tranšování</a:t>
            </a:r>
            <a:endParaRPr lang="cs-CZ" dirty="0"/>
          </a:p>
        </p:txBody>
      </p:sp>
      <p:sp>
        <p:nvSpPr>
          <p:cNvPr id="3" name="Obdélník 2">
            <a:extLst>
              <a:ext uri="{FF2B5EF4-FFF2-40B4-BE49-F238E27FC236}">
                <a16:creationId xmlns:a16="http://schemas.microsoft.com/office/drawing/2014/main" id="{03859AA5-1E3B-4F69-91F0-7571521FE964}"/>
              </a:ext>
            </a:extLst>
          </p:cNvPr>
          <p:cNvSpPr/>
          <p:nvPr/>
        </p:nvSpPr>
        <p:spPr>
          <a:xfrm>
            <a:off x="251520" y="703189"/>
            <a:ext cx="8352928" cy="4033027"/>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Úvěrové posílení představuje proces či soubor technik, jejichž cílem je snížit kreditní riziko investorů v případě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sekuritizace</a:t>
            </a:r>
            <a:r>
              <a:rPr lang="cs-CZ" dirty="0">
                <a:latin typeface="Times New Roman" panose="02020603050405020304" pitchFamily="18" charset="0"/>
                <a:ea typeface="Times New Roman" panose="02020603050405020304" pitchFamily="18" charset="0"/>
                <a:cs typeface="Times New Roman" panose="02020603050405020304" pitchFamily="18" charset="0"/>
              </a:rPr>
              <a:t> aktiv a zvýšit pravděpodobnost, že držitelé cenných papírů dostanou slíbené platby včas a v plné výši. Úvěrové posílení zvyšuje důvěryhodnost emitovaných cenných papírů a vede zpravidla k vyššímu ratingu, a tím i nižším požadovaným výnosům. Mezi metody úvěrového posílení patří např.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nadzajištění</a:t>
            </a:r>
            <a:r>
              <a:rPr lang="cs-CZ"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overcollateralization</a:t>
            </a:r>
            <a:r>
              <a:rPr lang="cs-CZ" dirty="0">
                <a:latin typeface="Times New Roman" panose="02020603050405020304" pitchFamily="18" charset="0"/>
                <a:ea typeface="Times New Roman" panose="02020603050405020304" pitchFamily="18" charset="0"/>
                <a:cs typeface="Times New Roman" panose="02020603050405020304" pitchFamily="18" charset="0"/>
              </a:rPr>
              <a:t>), tvorba rezervního fondu,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nadvýnosový</a:t>
            </a:r>
            <a:r>
              <a:rPr lang="cs-CZ" dirty="0">
                <a:latin typeface="Times New Roman" panose="02020603050405020304" pitchFamily="18" charset="0"/>
                <a:ea typeface="Times New Roman" panose="02020603050405020304" pitchFamily="18" charset="0"/>
                <a:cs typeface="Times New Roman" panose="02020603050405020304" pitchFamily="18" charset="0"/>
              </a:rPr>
              <a:t> účet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excess</a:t>
            </a:r>
            <a:r>
              <a:rPr lang="cs-CZ"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spread</a:t>
            </a:r>
            <a:r>
              <a:rPr lang="cs-CZ" dirty="0">
                <a:latin typeface="Times New Roman" panose="02020603050405020304" pitchFamily="18" charset="0"/>
                <a:ea typeface="Times New Roman" panose="02020603050405020304" pitchFamily="18" charset="0"/>
                <a:cs typeface="Times New Roman" panose="02020603050405020304" pitchFamily="18" charset="0"/>
              </a:rPr>
              <a:t>), podřízenost tranší, pojištění nebo bankovní garance.</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err="1">
                <a:latin typeface="Times New Roman" panose="02020603050405020304" pitchFamily="18" charset="0"/>
                <a:ea typeface="Times New Roman" panose="02020603050405020304" pitchFamily="18" charset="0"/>
                <a:cs typeface="Times New Roman" panose="02020603050405020304" pitchFamily="18" charset="0"/>
              </a:rPr>
              <a:t>Tranšování</a:t>
            </a:r>
            <a:r>
              <a:rPr lang="cs-CZ" dirty="0">
                <a:latin typeface="Times New Roman" panose="02020603050405020304" pitchFamily="18" charset="0"/>
                <a:ea typeface="Times New Roman" panose="02020603050405020304" pitchFamily="18" charset="0"/>
                <a:cs typeface="Times New Roman" panose="02020603050405020304" pitchFamily="18" charset="0"/>
              </a:rPr>
              <a:t> znamená rozdělení emise cenných papírů do několika vrstev, tzv. tranší, které se liší rizikovostí, výnosností a pořadím absorpce případných ztrát. Nejvyšší tranše bývá označována jako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seniorní</a:t>
            </a:r>
            <a:r>
              <a:rPr lang="cs-CZ" dirty="0">
                <a:latin typeface="Times New Roman" panose="02020603050405020304" pitchFamily="18" charset="0"/>
                <a:ea typeface="Times New Roman" panose="02020603050405020304" pitchFamily="18" charset="0"/>
                <a:cs typeface="Times New Roman" panose="02020603050405020304" pitchFamily="18" charset="0"/>
              </a:rPr>
              <a:t> a má nejvyšší rating a nejnižší riziko. Nižší tranše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mezzanine</a:t>
            </a:r>
            <a:r>
              <a:rPr lang="cs-CZ" dirty="0">
                <a:latin typeface="Times New Roman" panose="02020603050405020304" pitchFamily="18" charset="0"/>
                <a:ea typeface="Times New Roman" panose="02020603050405020304" pitchFamily="18" charset="0"/>
                <a:cs typeface="Times New Roman" panose="02020603050405020304" pitchFamily="18" charset="0"/>
              </a:rPr>
              <a:t> a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equity</a:t>
            </a:r>
            <a:r>
              <a:rPr lang="cs-CZ" dirty="0">
                <a:latin typeface="Times New Roman" panose="02020603050405020304" pitchFamily="18" charset="0"/>
                <a:ea typeface="Times New Roman" panose="02020603050405020304" pitchFamily="18" charset="0"/>
                <a:cs typeface="Times New Roman" panose="02020603050405020304" pitchFamily="18" charset="0"/>
              </a:rPr>
              <a:t> absorbuje ztráty jako první a poskytuje investorům vyšší očekávaný výnos jako kompenzaci za vyšší rizikovost.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Tranšování</a:t>
            </a:r>
            <a:r>
              <a:rPr lang="cs-CZ" dirty="0">
                <a:latin typeface="Times New Roman" panose="02020603050405020304" pitchFamily="18" charset="0"/>
                <a:ea typeface="Times New Roman" panose="02020603050405020304" pitchFamily="18" charset="0"/>
                <a:cs typeface="Times New Roman" panose="02020603050405020304" pitchFamily="18" charset="0"/>
              </a:rPr>
              <a:t> je klíčovým nástrojem, který umožňuje emitovat různé profily rizika pro odlišné skupiny investorů.</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30250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E4B132-F39E-4692-B7DE-B7BAC05ADA21}"/>
              </a:ext>
            </a:extLst>
          </p:cNvPr>
          <p:cNvSpPr>
            <a:spLocks noGrp="1"/>
          </p:cNvSpPr>
          <p:nvPr>
            <p:ph type="title"/>
          </p:nvPr>
        </p:nvSpPr>
        <p:spPr>
          <a:xfrm>
            <a:off x="251520" y="195486"/>
            <a:ext cx="7344816" cy="507703"/>
          </a:xfrm>
        </p:spPr>
        <p:txBody>
          <a:bodyPr/>
          <a:lstStyle/>
          <a:p>
            <a:r>
              <a:rPr lang="cs-CZ" dirty="0"/>
              <a:t>Charakteristika poměrových ukazatelů likvidity</a:t>
            </a:r>
          </a:p>
        </p:txBody>
      </p:sp>
      <p:sp>
        <p:nvSpPr>
          <p:cNvPr id="3" name="Obdélník 2">
            <a:extLst>
              <a:ext uri="{FF2B5EF4-FFF2-40B4-BE49-F238E27FC236}">
                <a16:creationId xmlns:a16="http://schemas.microsoft.com/office/drawing/2014/main" id="{0134717A-A01B-428E-8AB0-148D91BC9330}"/>
              </a:ext>
            </a:extLst>
          </p:cNvPr>
          <p:cNvSpPr/>
          <p:nvPr/>
        </p:nvSpPr>
        <p:spPr>
          <a:xfrm>
            <a:off x="251520" y="703189"/>
            <a:ext cx="8424936" cy="3319114"/>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Poměrové ukazatele likvidity vyjadřují schopnost banky plnit své závazky ve stanoveném čase a sledují vyváženost vztahu mezi likvidními aktivy a splatnými závazky. Ukazují, zda banka disponuje dostatečnou rezervou rychle dostupných prostředků a jak kvalitně je strukturována její bilance.</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Obvykle se sleduje:</a:t>
            </a:r>
            <a:br>
              <a:rPr lang="cs-CZ" dirty="0">
                <a:latin typeface="Times New Roman" panose="02020603050405020304" pitchFamily="18" charset="0"/>
                <a:ea typeface="Times New Roman" panose="02020603050405020304" pitchFamily="18" charset="0"/>
                <a:cs typeface="Times New Roman" panose="02020603050405020304" pitchFamily="18" charset="0"/>
              </a:rPr>
            </a:br>
            <a:r>
              <a:rPr lang="cs-CZ" dirty="0">
                <a:latin typeface="Times New Roman" panose="02020603050405020304" pitchFamily="18" charset="0"/>
                <a:ea typeface="Times New Roman" panose="02020603050405020304" pitchFamily="18" charset="0"/>
                <a:cs typeface="Times New Roman" panose="02020603050405020304" pitchFamily="18" charset="0"/>
              </a:rPr>
              <a:t>– podíl likvidních aktiv na celkových aktivech,</a:t>
            </a:r>
            <a:br>
              <a:rPr lang="cs-CZ" dirty="0">
                <a:latin typeface="Times New Roman" panose="02020603050405020304" pitchFamily="18" charset="0"/>
                <a:ea typeface="Times New Roman" panose="02020603050405020304" pitchFamily="18" charset="0"/>
                <a:cs typeface="Times New Roman" panose="02020603050405020304" pitchFamily="18" charset="0"/>
              </a:rPr>
            </a:br>
            <a:r>
              <a:rPr lang="cs-CZ" dirty="0">
                <a:latin typeface="Times New Roman" panose="02020603050405020304" pitchFamily="18" charset="0"/>
                <a:ea typeface="Times New Roman" panose="02020603050405020304" pitchFamily="18" charset="0"/>
                <a:cs typeface="Times New Roman" panose="02020603050405020304" pitchFamily="18" charset="0"/>
              </a:rPr>
              <a:t>– poměr krátkodobých zdrojů a krátkodobých aktiv,</a:t>
            </a:r>
            <a:br>
              <a:rPr lang="cs-CZ" dirty="0">
                <a:latin typeface="Times New Roman" panose="02020603050405020304" pitchFamily="18" charset="0"/>
                <a:ea typeface="Times New Roman" panose="02020603050405020304" pitchFamily="18" charset="0"/>
                <a:cs typeface="Times New Roman" panose="02020603050405020304" pitchFamily="18" charset="0"/>
              </a:rPr>
            </a:br>
            <a:r>
              <a:rPr lang="cs-CZ" dirty="0">
                <a:latin typeface="Times New Roman" panose="02020603050405020304" pitchFamily="18" charset="0"/>
                <a:ea typeface="Times New Roman" panose="02020603050405020304" pitchFamily="18" charset="0"/>
                <a:cs typeface="Times New Roman" panose="02020603050405020304" pitchFamily="18" charset="0"/>
              </a:rPr>
              <a:t>– podíl stabilních zdrojů financování na dlouhodobých aktivech.</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Slouží k včasné identifikaci tlaku na financování a k porovnatelnosti bank.</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508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E55D44-6CC4-46B0-BF74-D84328E704AA}"/>
              </a:ext>
            </a:extLst>
          </p:cNvPr>
          <p:cNvSpPr>
            <a:spLocks noGrp="1"/>
          </p:cNvSpPr>
          <p:nvPr>
            <p:ph type="title"/>
          </p:nvPr>
        </p:nvSpPr>
        <p:spPr/>
        <p:txBody>
          <a:bodyPr/>
          <a:lstStyle/>
          <a:p>
            <a:r>
              <a:rPr lang="pl-PL" dirty="0"/>
              <a:t>Ukazatele likvidity podle Basel III</a:t>
            </a:r>
            <a:endParaRPr lang="cs-CZ" dirty="0"/>
          </a:p>
        </p:txBody>
      </p:sp>
      <p:sp>
        <p:nvSpPr>
          <p:cNvPr id="3" name="Obdélník 2">
            <a:extLst>
              <a:ext uri="{FF2B5EF4-FFF2-40B4-BE49-F238E27FC236}">
                <a16:creationId xmlns:a16="http://schemas.microsoft.com/office/drawing/2014/main" id="{15E3AFE0-0037-40B9-B077-9F9845C81F35}"/>
              </a:ext>
            </a:extLst>
          </p:cNvPr>
          <p:cNvSpPr/>
          <p:nvPr/>
        </p:nvSpPr>
        <p:spPr>
          <a:xfrm>
            <a:off x="251520" y="1140589"/>
            <a:ext cx="8280920" cy="3139321"/>
          </a:xfrm>
          <a:prstGeom prst="rect">
            <a:avLst/>
          </a:prstGeom>
        </p:spPr>
        <p:txBody>
          <a:bodyPr wrap="square">
            <a:spAutoFit/>
          </a:bodyPr>
          <a:lstStyle/>
          <a:p>
            <a:r>
              <a:rPr lang="cs-CZ" dirty="0" err="1"/>
              <a:t>Basel</a:t>
            </a:r>
            <a:r>
              <a:rPr lang="cs-CZ" dirty="0"/>
              <a:t> III definoval dva klíčové likviditní ukazatele:</a:t>
            </a:r>
          </a:p>
          <a:p>
            <a:r>
              <a:rPr lang="cs-CZ" b="1" dirty="0"/>
              <a:t>LCR (</a:t>
            </a:r>
            <a:r>
              <a:rPr lang="cs-CZ" b="1" dirty="0" err="1"/>
              <a:t>Liquidity</a:t>
            </a:r>
            <a:r>
              <a:rPr lang="cs-CZ" b="1" dirty="0"/>
              <a:t> </a:t>
            </a:r>
            <a:r>
              <a:rPr lang="cs-CZ" b="1" dirty="0" err="1"/>
              <a:t>Coverage</a:t>
            </a:r>
            <a:r>
              <a:rPr lang="cs-CZ" b="1" dirty="0"/>
              <a:t> Ratio)</a:t>
            </a:r>
            <a:r>
              <a:rPr lang="cs-CZ" dirty="0"/>
              <a:t> – měří schopnost banky pokrýt čistý odtok hotovosti během 30 dnů pomocí vysoce kvalitních likvidních aktiv. Hodnota musí být alespoň 100 %.</a:t>
            </a:r>
          </a:p>
          <a:p>
            <a:r>
              <a:rPr lang="cs-CZ" b="1" dirty="0"/>
              <a:t>NSFR (Net </a:t>
            </a:r>
            <a:r>
              <a:rPr lang="cs-CZ" b="1" dirty="0" err="1"/>
              <a:t>Stable</a:t>
            </a:r>
            <a:r>
              <a:rPr lang="cs-CZ" b="1" dirty="0"/>
              <a:t> </a:t>
            </a:r>
            <a:r>
              <a:rPr lang="cs-CZ" b="1" dirty="0" err="1"/>
              <a:t>Funding</a:t>
            </a:r>
            <a:r>
              <a:rPr lang="cs-CZ" b="1" dirty="0"/>
              <a:t> Ratio)</a:t>
            </a:r>
            <a:r>
              <a:rPr lang="cs-CZ" dirty="0"/>
              <a:t> – porovnává stabilní financování se stabilně vyžadovanými aktivy v horizontu jednoho roku. Vyjadřuje dlouhodobou stabilitu financování banky a jeho minimální hodnota je 100 %.</a:t>
            </a:r>
          </a:p>
          <a:p>
            <a:endParaRPr lang="cs-CZ" dirty="0"/>
          </a:p>
          <a:p>
            <a:r>
              <a:rPr lang="cs-CZ" dirty="0"/>
              <a:t>Tyto ukazatele podporují krátkodobou i dlouhodobou likviditní stabilitu banky a chrání před náhlým úbytkem zdrojů nebo před nadměrným spoléháním na nestabilní financování.</a:t>
            </a:r>
          </a:p>
        </p:txBody>
      </p:sp>
    </p:spTree>
    <p:extLst>
      <p:ext uri="{BB962C8B-B14F-4D97-AF65-F5344CB8AC3E}">
        <p14:creationId xmlns:p14="http://schemas.microsoft.com/office/powerpoint/2010/main" val="34497832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F71B305-82F9-43AE-B170-FC4992EBB33C}"/>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C808BB0B-194E-4ED6-BF74-74DA87B9662E}"/>
              </a:ext>
            </a:extLst>
          </p:cNvPr>
          <p:cNvSpPr/>
          <p:nvPr/>
        </p:nvSpPr>
        <p:spPr>
          <a:xfrm>
            <a:off x="251520" y="1635646"/>
            <a:ext cx="8136904" cy="253851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31. Popište podstatu likvidního gapu a definujte rozdíly mezi jednotlivými druhy likvidních gapů. Popište proces tvorby likvidního gapu, charakterizujte možné výsledky. Popište monitorovací nástroje pro posouzení rizika likvidity podle pravidel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III.</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6452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9A1BA9-0312-4055-BCF2-117A00ACB4A4}"/>
              </a:ext>
            </a:extLst>
          </p:cNvPr>
          <p:cNvSpPr>
            <a:spLocks noGrp="1"/>
          </p:cNvSpPr>
          <p:nvPr>
            <p:ph type="title"/>
          </p:nvPr>
        </p:nvSpPr>
        <p:spPr/>
        <p:txBody>
          <a:bodyPr/>
          <a:lstStyle/>
          <a:p>
            <a:r>
              <a:rPr lang="cs-CZ" dirty="0"/>
              <a:t>Podstata a druhy likvidního gapu</a:t>
            </a:r>
          </a:p>
        </p:txBody>
      </p:sp>
      <p:sp>
        <p:nvSpPr>
          <p:cNvPr id="3" name="Obdélník 2">
            <a:extLst>
              <a:ext uri="{FF2B5EF4-FFF2-40B4-BE49-F238E27FC236}">
                <a16:creationId xmlns:a16="http://schemas.microsoft.com/office/drawing/2014/main" id="{AB6D9342-ECFE-4F51-B69D-5AA18A162C52}"/>
              </a:ext>
            </a:extLst>
          </p:cNvPr>
          <p:cNvSpPr/>
          <p:nvPr/>
        </p:nvSpPr>
        <p:spPr>
          <a:xfrm>
            <a:off x="251520" y="1059581"/>
            <a:ext cx="8280920" cy="3114058"/>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Likvidní gap vyjadřuje rozdíl mezi očekávaným přílivem a odlivem peněžních prostředků banky v určitém časovém horizontu. Ukazuje, zda banka bude schopna splnit své závazky v čase. Pokud jsou zdroje vyšší než odtoky, vzniká přebytek likvidity, opačně nedostatek.</a:t>
            </a:r>
          </a:p>
          <a:p>
            <a:r>
              <a:rPr lang="cs-CZ" dirty="0">
                <a:latin typeface="Times New Roman" panose="02020603050405020304" pitchFamily="18" charset="0"/>
                <a:ea typeface="Times New Roman" panose="02020603050405020304" pitchFamily="18" charset="0"/>
              </a:rPr>
              <a:t>Rozlišujeme zejména:</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krátkodobý likvidní gap</a:t>
            </a:r>
            <a:r>
              <a:rPr lang="cs-CZ" dirty="0">
                <a:latin typeface="Times New Roman" panose="02020603050405020304" pitchFamily="18" charset="0"/>
                <a:ea typeface="Times New Roman" panose="02020603050405020304" pitchFamily="18" charset="0"/>
              </a:rPr>
              <a:t> – zaměřený na nejbližší dny až týdny,</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střednědobý gap</a:t>
            </a:r>
            <a:r>
              <a:rPr lang="cs-CZ" dirty="0">
                <a:latin typeface="Times New Roman" panose="02020603050405020304" pitchFamily="18" charset="0"/>
                <a:ea typeface="Times New Roman" panose="02020603050405020304" pitchFamily="18" charset="0"/>
              </a:rPr>
              <a:t>,</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dlouhodobý gap</a:t>
            </a:r>
            <a:r>
              <a:rPr lang="cs-CZ" dirty="0">
                <a:latin typeface="Times New Roman" panose="02020603050405020304" pitchFamily="18" charset="0"/>
                <a:ea typeface="Times New Roman" panose="02020603050405020304" pitchFamily="18" charset="0"/>
              </a:rPr>
              <a:t>, který odráží stabilitu financování aktiv s delší splatností.</a:t>
            </a:r>
          </a:p>
          <a:p>
            <a:r>
              <a:rPr lang="cs-CZ" dirty="0">
                <a:latin typeface="Times New Roman" panose="02020603050405020304" pitchFamily="18" charset="0"/>
                <a:ea typeface="Times New Roman" panose="02020603050405020304" pitchFamily="18" charset="0"/>
              </a:rPr>
              <a:t>Sledují se i </a:t>
            </a:r>
            <a:r>
              <a:rPr lang="cs-CZ" dirty="0" err="1">
                <a:latin typeface="Times New Roman" panose="02020603050405020304" pitchFamily="18" charset="0"/>
                <a:ea typeface="Times New Roman" panose="02020603050405020304" pitchFamily="18" charset="0"/>
              </a:rPr>
              <a:t>legislatívní</a:t>
            </a:r>
            <a:r>
              <a:rPr lang="cs-CZ" dirty="0">
                <a:latin typeface="Times New Roman" panose="02020603050405020304" pitchFamily="18" charset="0"/>
                <a:ea typeface="Times New Roman" panose="02020603050405020304" pitchFamily="18" charset="0"/>
              </a:rPr>
              <a:t> a ekonomické gapy, tedy dle skutečné splatnosti nebo podle očekávaného chování klientů (např. předčasné výběry depozit).</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8484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A747DA-B367-461C-A126-82CBD95E2B08}"/>
              </a:ext>
            </a:extLst>
          </p:cNvPr>
          <p:cNvSpPr>
            <a:spLocks noGrp="1"/>
          </p:cNvSpPr>
          <p:nvPr>
            <p:ph type="title"/>
          </p:nvPr>
        </p:nvSpPr>
        <p:spPr>
          <a:xfrm>
            <a:off x="251520" y="195486"/>
            <a:ext cx="7992888" cy="507703"/>
          </a:xfrm>
        </p:spPr>
        <p:txBody>
          <a:bodyPr/>
          <a:lstStyle/>
          <a:p>
            <a:r>
              <a:rPr lang="cs-CZ" dirty="0"/>
              <a:t>Proces tvorby gapu, výsledky a nástroje </a:t>
            </a:r>
            <a:r>
              <a:rPr lang="cs-CZ" dirty="0" err="1"/>
              <a:t>Basel</a:t>
            </a:r>
            <a:r>
              <a:rPr lang="cs-CZ" dirty="0"/>
              <a:t> III</a:t>
            </a:r>
          </a:p>
        </p:txBody>
      </p:sp>
      <p:sp>
        <p:nvSpPr>
          <p:cNvPr id="3" name="Obdélník 2">
            <a:extLst>
              <a:ext uri="{FF2B5EF4-FFF2-40B4-BE49-F238E27FC236}">
                <a16:creationId xmlns:a16="http://schemas.microsoft.com/office/drawing/2014/main" id="{6444D2A8-B589-4E6B-9DDC-F9BA129B7B65}"/>
              </a:ext>
            </a:extLst>
          </p:cNvPr>
          <p:cNvSpPr/>
          <p:nvPr/>
        </p:nvSpPr>
        <p:spPr>
          <a:xfrm>
            <a:off x="107504" y="987574"/>
            <a:ext cx="8784976" cy="3391057"/>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Proces tvorby likvidního gapu zahrnuje: rozdělení aktiv a pasiv do časových pásem, odhad odtoků a přílivů v čase a následné sestavení kumulativního rozdílu. Výsledkem může být přebytek likvidity (pozitivní gap) nebo deficit, který vyžaduje aktivní zajištění financování, popř. prodej likvidních aktiv.</a:t>
            </a:r>
          </a:p>
          <a:p>
            <a:r>
              <a:rPr lang="cs-CZ" dirty="0">
                <a:latin typeface="Times New Roman" panose="02020603050405020304" pitchFamily="18" charset="0"/>
                <a:ea typeface="Times New Roman" panose="02020603050405020304" pitchFamily="18" charset="0"/>
              </a:rPr>
              <a:t>Mezi monitorovací nástroje podle </a:t>
            </a:r>
            <a:r>
              <a:rPr lang="cs-CZ" dirty="0" err="1">
                <a:latin typeface="Times New Roman" panose="02020603050405020304" pitchFamily="18" charset="0"/>
                <a:ea typeface="Times New Roman" panose="02020603050405020304" pitchFamily="18" charset="0"/>
              </a:rPr>
              <a:t>Basel</a:t>
            </a:r>
            <a:r>
              <a:rPr lang="cs-CZ" dirty="0">
                <a:latin typeface="Times New Roman" panose="02020603050405020304" pitchFamily="18" charset="0"/>
                <a:ea typeface="Times New Roman" panose="02020603050405020304" pitchFamily="18" charset="0"/>
              </a:rPr>
              <a:t> III patří zejména:</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LCR (</a:t>
            </a:r>
            <a:r>
              <a:rPr lang="cs-CZ" b="1" dirty="0" err="1">
                <a:latin typeface="Times New Roman" panose="02020603050405020304" pitchFamily="18" charset="0"/>
                <a:ea typeface="Times New Roman" panose="02020603050405020304" pitchFamily="18" charset="0"/>
              </a:rPr>
              <a:t>Liquidity</a:t>
            </a:r>
            <a:r>
              <a:rPr lang="cs-CZ" b="1" dirty="0">
                <a:latin typeface="Times New Roman" panose="02020603050405020304" pitchFamily="18" charset="0"/>
                <a:ea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rPr>
              <a:t>Coverage</a:t>
            </a:r>
            <a:r>
              <a:rPr lang="cs-CZ" b="1" dirty="0">
                <a:latin typeface="Times New Roman" panose="02020603050405020304" pitchFamily="18" charset="0"/>
                <a:ea typeface="Times New Roman" panose="02020603050405020304" pitchFamily="18" charset="0"/>
              </a:rPr>
              <a:t> Ratio)</a:t>
            </a:r>
            <a:r>
              <a:rPr lang="cs-CZ" dirty="0">
                <a:latin typeface="Times New Roman" panose="02020603050405020304" pitchFamily="18" charset="0"/>
                <a:ea typeface="Times New Roman" panose="02020603050405020304" pitchFamily="18" charset="0"/>
              </a:rPr>
              <a:t> – sleduje krátkodobé krytí odtoků kvalitními likvidními aktivy,</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NSFR (Net </a:t>
            </a:r>
            <a:r>
              <a:rPr lang="cs-CZ" b="1" dirty="0" err="1">
                <a:latin typeface="Times New Roman" panose="02020603050405020304" pitchFamily="18" charset="0"/>
                <a:ea typeface="Times New Roman" panose="02020603050405020304" pitchFamily="18" charset="0"/>
              </a:rPr>
              <a:t>Stable</a:t>
            </a:r>
            <a:r>
              <a:rPr lang="cs-CZ" b="1" dirty="0">
                <a:latin typeface="Times New Roman" panose="02020603050405020304" pitchFamily="18" charset="0"/>
                <a:ea typeface="Times New Roman" panose="02020603050405020304" pitchFamily="18" charset="0"/>
              </a:rPr>
              <a:t> </a:t>
            </a:r>
            <a:r>
              <a:rPr lang="cs-CZ" b="1" dirty="0" err="1">
                <a:latin typeface="Times New Roman" panose="02020603050405020304" pitchFamily="18" charset="0"/>
                <a:ea typeface="Times New Roman" panose="02020603050405020304" pitchFamily="18" charset="0"/>
              </a:rPr>
              <a:t>Funding</a:t>
            </a:r>
            <a:r>
              <a:rPr lang="cs-CZ" b="1" dirty="0">
                <a:latin typeface="Times New Roman" panose="02020603050405020304" pitchFamily="18" charset="0"/>
                <a:ea typeface="Times New Roman" panose="02020603050405020304" pitchFamily="18" charset="0"/>
              </a:rPr>
              <a:t> Ratio)</a:t>
            </a:r>
            <a:r>
              <a:rPr lang="cs-CZ" dirty="0">
                <a:latin typeface="Times New Roman" panose="02020603050405020304" pitchFamily="18" charset="0"/>
                <a:ea typeface="Times New Roman" panose="02020603050405020304" pitchFamily="18" charset="0"/>
              </a:rPr>
              <a:t> – hodnotí stabilní financování v dlouhém horizontu.</a:t>
            </a:r>
          </a:p>
          <a:p>
            <a:r>
              <a:rPr lang="cs-CZ" dirty="0">
                <a:latin typeface="Times New Roman" panose="02020603050405020304" pitchFamily="18" charset="0"/>
                <a:ea typeface="Times New Roman" panose="02020603050405020304" pitchFamily="18" charset="0"/>
              </a:rPr>
              <a:t>Doplňkově se využívají </a:t>
            </a:r>
            <a:r>
              <a:rPr lang="cs-CZ" b="1" dirty="0">
                <a:latin typeface="Times New Roman" panose="02020603050405020304" pitchFamily="18" charset="0"/>
                <a:ea typeface="Times New Roman" panose="02020603050405020304" pitchFamily="18" charset="0"/>
              </a:rPr>
              <a:t>stresové testy</a:t>
            </a:r>
            <a:r>
              <a:rPr lang="cs-CZ" dirty="0">
                <a:latin typeface="Times New Roman" panose="02020603050405020304" pitchFamily="18" charset="0"/>
                <a:ea typeface="Times New Roman" panose="02020603050405020304" pitchFamily="18" charset="0"/>
              </a:rPr>
              <a:t>, limity koncentrace zdrojů a interně stanovené ukazatele krátkodobé a dlouhodobé likvidity. Banka podle výsledků gapu volí: prodej aktiv, čerpání zdrojů, úpravu splatnosti depozit nebo omezení úvěrové aktivity.</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9606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72551-64C6-48FF-96F8-38DAB40F2E37}"/>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9F956807-3B16-4350-8D8F-73B8CC5044E2}"/>
              </a:ext>
            </a:extLst>
          </p:cNvPr>
          <p:cNvSpPr/>
          <p:nvPr/>
        </p:nvSpPr>
        <p:spPr>
          <a:xfrm>
            <a:off x="251520" y="1419623"/>
            <a:ext cx="8280920" cy="154747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32. Charakterizujte nevýhody tradičních ukazatelů rentability (ROA, ROE). Popište podstatu a výhody rizikově očištěné výnosnosti.</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99231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93D3FB1-A419-43FE-9F6C-64A0BD514553}"/>
              </a:ext>
            </a:extLst>
          </p:cNvPr>
          <p:cNvSpPr>
            <a:spLocks noGrp="1"/>
          </p:cNvSpPr>
          <p:nvPr>
            <p:ph type="title"/>
          </p:nvPr>
        </p:nvSpPr>
        <p:spPr/>
        <p:txBody>
          <a:bodyPr/>
          <a:lstStyle/>
          <a:p>
            <a:r>
              <a:rPr lang="cs-CZ" dirty="0"/>
              <a:t>Nevýhody ukazatelů ROA a ROE</a:t>
            </a:r>
          </a:p>
        </p:txBody>
      </p:sp>
      <p:sp>
        <p:nvSpPr>
          <p:cNvPr id="3" name="Obdélník 2">
            <a:extLst>
              <a:ext uri="{FF2B5EF4-FFF2-40B4-BE49-F238E27FC236}">
                <a16:creationId xmlns:a16="http://schemas.microsoft.com/office/drawing/2014/main" id="{04F92943-91D0-44E0-9929-D44865471755}"/>
              </a:ext>
            </a:extLst>
          </p:cNvPr>
          <p:cNvSpPr/>
          <p:nvPr/>
        </p:nvSpPr>
        <p:spPr>
          <a:xfrm>
            <a:off x="251520" y="1347613"/>
            <a:ext cx="8640960" cy="2623795"/>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Tradiční ukazatele rentability (ROA, ROE) vyjadřují výkonnost banky, avšak </a:t>
            </a:r>
            <a:r>
              <a:rPr lang="cs-CZ" b="1" dirty="0">
                <a:latin typeface="Times New Roman" panose="02020603050405020304" pitchFamily="18" charset="0"/>
                <a:ea typeface="Times New Roman" panose="02020603050405020304" pitchFamily="18" charset="0"/>
                <a:cs typeface="Times New Roman" panose="02020603050405020304" pitchFamily="18" charset="0"/>
              </a:rPr>
              <a:t>nezohledňují rizikovost aktivit</a:t>
            </a:r>
            <a:r>
              <a:rPr lang="cs-CZ" dirty="0">
                <a:latin typeface="Times New Roman" panose="02020603050405020304" pitchFamily="18" charset="0"/>
                <a:ea typeface="Times New Roman" panose="02020603050405020304" pitchFamily="18" charset="0"/>
                <a:cs typeface="Times New Roman" panose="02020603050405020304" pitchFamily="18" charset="0"/>
              </a:rPr>
              <a:t>, výši kapitálových požadavků ani volatilitu výnosů. Banka může mít vysoké ROE jen díky vysoké míře zadlužení, což neznamená skutečnou efektivitu. ROA ani ROE také neodlišují rizikově odlišná aktiva – úvěry s vysokým rizikem mají stejnou váhu jako nízkoriziková aktiva.</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Jejich nevýhodou je i to, že hodnotí výsledek zpětně, bez ohledu na forward-</a:t>
            </a:r>
            <a:r>
              <a:rPr lang="cs-CZ" dirty="0" err="1">
                <a:latin typeface="Times New Roman" panose="02020603050405020304" pitchFamily="18" charset="0"/>
                <a:ea typeface="Times New Roman" panose="02020603050405020304" pitchFamily="18" charset="0"/>
                <a:cs typeface="Times New Roman" panose="02020603050405020304" pitchFamily="18" charset="0"/>
              </a:rPr>
              <a:t>looking</a:t>
            </a:r>
            <a:r>
              <a:rPr lang="cs-CZ" dirty="0">
                <a:latin typeface="Times New Roman" panose="02020603050405020304" pitchFamily="18" charset="0"/>
                <a:ea typeface="Times New Roman" panose="02020603050405020304" pitchFamily="18" charset="0"/>
                <a:cs typeface="Times New Roman" panose="02020603050405020304" pitchFamily="18" charset="0"/>
              </a:rPr>
              <a:t> riziko, a mohou motivovat k nadměrnému podstupování rizika.</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23102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804A016-D236-44DD-B2CD-BDE67E9C49F9}"/>
              </a:ext>
            </a:extLst>
          </p:cNvPr>
          <p:cNvSpPr>
            <a:spLocks noGrp="1"/>
          </p:cNvSpPr>
          <p:nvPr>
            <p:ph type="title"/>
          </p:nvPr>
        </p:nvSpPr>
        <p:spPr>
          <a:xfrm>
            <a:off x="251520" y="195486"/>
            <a:ext cx="7344816" cy="507703"/>
          </a:xfrm>
        </p:spPr>
        <p:txBody>
          <a:bodyPr/>
          <a:lstStyle/>
          <a:p>
            <a:r>
              <a:rPr lang="cs-CZ" dirty="0"/>
              <a:t>Podstata a výhody rizikově očištěné výnosnosti</a:t>
            </a:r>
          </a:p>
        </p:txBody>
      </p:sp>
      <p:sp>
        <p:nvSpPr>
          <p:cNvPr id="3" name="Obdélník 2">
            <a:extLst>
              <a:ext uri="{FF2B5EF4-FFF2-40B4-BE49-F238E27FC236}">
                <a16:creationId xmlns:a16="http://schemas.microsoft.com/office/drawing/2014/main" id="{E42634C5-605A-4844-AE7C-7A9DDA00BDDE}"/>
              </a:ext>
            </a:extLst>
          </p:cNvPr>
          <p:cNvSpPr/>
          <p:nvPr/>
        </p:nvSpPr>
        <p:spPr>
          <a:xfrm>
            <a:off x="251520" y="987574"/>
            <a:ext cx="8568952" cy="3114058"/>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Rizikově očištěná výnosnost vyjadřuje </a:t>
            </a:r>
            <a:r>
              <a:rPr lang="cs-CZ" b="1" dirty="0">
                <a:latin typeface="Times New Roman" panose="02020603050405020304" pitchFamily="18" charset="0"/>
                <a:ea typeface="Times New Roman" panose="02020603050405020304" pitchFamily="18" charset="0"/>
              </a:rPr>
              <a:t>výnos v relaci k podstoupenému riziku</a:t>
            </a:r>
            <a:r>
              <a:rPr lang="cs-CZ" dirty="0">
                <a:latin typeface="Times New Roman" panose="02020603050405020304" pitchFamily="18" charset="0"/>
                <a:ea typeface="Times New Roman" panose="02020603050405020304" pitchFamily="18" charset="0"/>
              </a:rPr>
              <a:t>, typicky na úrovni kapitálu nutného k jeho krytí. Nejčastěji se používá ukazatel RAROC, který porovnává čistý výnos s ekonomickým kapitálem potřebným pro krytí rizik.</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Výhody tohoto přístupu:</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porovnává výkonnost jednotlivých produktů při zohlednění rizika,</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podporuje efektivní alokaci kapitálu,</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odráží regulační i interní pohled na riziko,</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umožňuje hodnotit skutečnou ekonomickou výkonnost.</a:t>
            </a:r>
          </a:p>
          <a:p>
            <a:r>
              <a:rPr lang="cs-CZ" dirty="0">
                <a:latin typeface="Times New Roman" panose="02020603050405020304" pitchFamily="18" charset="0"/>
                <a:ea typeface="Times New Roman" panose="02020603050405020304" pitchFamily="18" charset="0"/>
              </a:rPr>
              <a:t>Oproti ROA a ROE poskytuje objektivnější informaci o tom, zda výnos odpovídá reálnému riziku.</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1453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633C4A-8AFF-4837-8F88-AA2D29B69B57}"/>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20EF175D-25BD-4C13-AC46-1435DC5EF0E8}"/>
              </a:ext>
            </a:extLst>
          </p:cNvPr>
          <p:cNvSpPr/>
          <p:nvPr/>
        </p:nvSpPr>
        <p:spPr>
          <a:xfrm>
            <a:off x="251520" y="1563638"/>
            <a:ext cx="8136904" cy="105195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33. Popište možnosti využití rizikově očištěné výnosnosti. Charakterizujte ukazatel SVA.</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88548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CFCB4-B8BF-4E07-9067-EBC2A1F135D5}"/>
              </a:ext>
            </a:extLst>
          </p:cNvPr>
          <p:cNvSpPr>
            <a:spLocks noGrp="1"/>
          </p:cNvSpPr>
          <p:nvPr>
            <p:ph type="title"/>
          </p:nvPr>
        </p:nvSpPr>
        <p:spPr>
          <a:xfrm>
            <a:off x="251520" y="195486"/>
            <a:ext cx="7200800" cy="507703"/>
          </a:xfrm>
        </p:spPr>
        <p:txBody>
          <a:bodyPr/>
          <a:lstStyle/>
          <a:p>
            <a:r>
              <a:rPr lang="cs-CZ" dirty="0"/>
              <a:t>Možnosti využití rizikově očištěné výnosnosti</a:t>
            </a:r>
          </a:p>
        </p:txBody>
      </p:sp>
      <p:sp>
        <p:nvSpPr>
          <p:cNvPr id="3" name="Obdélník 2">
            <a:extLst>
              <a:ext uri="{FF2B5EF4-FFF2-40B4-BE49-F238E27FC236}">
                <a16:creationId xmlns:a16="http://schemas.microsoft.com/office/drawing/2014/main" id="{943B25D3-0DC9-4AE7-A8B1-66C26F99B843}"/>
              </a:ext>
            </a:extLst>
          </p:cNvPr>
          <p:cNvSpPr/>
          <p:nvPr/>
        </p:nvSpPr>
        <p:spPr>
          <a:xfrm>
            <a:off x="251520" y="1059582"/>
            <a:ext cx="8280920" cy="2920158"/>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Rizikově očištěná výnosnost se používá jako nástroj pro hodnocení efektivity produktů, klientských segmentů, obchodních linií a investičních projektů při zohlednění rizikovosti. Banka díky ní dokáže rozlišit aktivity, které generují návratnost převyšující náklady kapitálu, od těch, které kapitál zatěžují. Slouží také pro řízení výkonu obchodníků, stanovení cen úvěrů a pro alokaci kapitálu mezi aktiva s rozdílným rizikem.</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Pomáhá bankám preferovat aktiva, která přinášejí stabilní návratnost vůči riziku, nikoliv aktivity s vysokým nominálním výnosem, ale zároveň vysokým rizikovým zatížením.</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5573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D648C6-B9D8-4D6F-97DF-F91A5AA12071}"/>
              </a:ext>
            </a:extLst>
          </p:cNvPr>
          <p:cNvSpPr>
            <a:spLocks noGrp="1"/>
          </p:cNvSpPr>
          <p:nvPr>
            <p:ph type="title"/>
          </p:nvPr>
        </p:nvSpPr>
        <p:spPr>
          <a:xfrm>
            <a:off x="251520" y="195486"/>
            <a:ext cx="7344816" cy="507703"/>
          </a:xfrm>
        </p:spPr>
        <p:txBody>
          <a:bodyPr/>
          <a:lstStyle/>
          <a:p>
            <a:r>
              <a:rPr lang="cs-CZ" dirty="0"/>
              <a:t>Žádoucí a nežádoucí vlastnosti </a:t>
            </a:r>
            <a:r>
              <a:rPr lang="cs-CZ" dirty="0" err="1"/>
              <a:t>sekuritizovaných</a:t>
            </a:r>
            <a:r>
              <a:rPr lang="cs-CZ" dirty="0"/>
              <a:t> aktiv</a:t>
            </a:r>
          </a:p>
        </p:txBody>
      </p:sp>
      <p:sp>
        <p:nvSpPr>
          <p:cNvPr id="3" name="Obdélník 2">
            <a:extLst>
              <a:ext uri="{FF2B5EF4-FFF2-40B4-BE49-F238E27FC236}">
                <a16:creationId xmlns:a16="http://schemas.microsoft.com/office/drawing/2014/main" id="{BA54F300-E8B3-4263-985E-919AB11CA9FE}"/>
              </a:ext>
            </a:extLst>
          </p:cNvPr>
          <p:cNvSpPr/>
          <p:nvPr/>
        </p:nvSpPr>
        <p:spPr>
          <a:xfrm>
            <a:off x="218227" y="715022"/>
            <a:ext cx="8640960" cy="3945054"/>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Mezi žádoucí vlastnosti aktiv určených k </a:t>
            </a:r>
            <a:r>
              <a:rPr lang="cs-CZ" dirty="0" err="1">
                <a:latin typeface="Times New Roman" panose="02020603050405020304" pitchFamily="18" charset="0"/>
                <a:ea typeface="Times New Roman" panose="02020603050405020304" pitchFamily="18" charset="0"/>
              </a:rPr>
              <a:t>sekuritizaci</a:t>
            </a:r>
            <a:r>
              <a:rPr lang="cs-CZ" dirty="0">
                <a:latin typeface="Times New Roman" panose="02020603050405020304" pitchFamily="18" charset="0"/>
                <a:ea typeface="Times New Roman" panose="02020603050405020304" pitchFamily="18" charset="0"/>
              </a:rPr>
              <a:t> patří vysoká diverzifikace portfolia, velký počet jednotlivých pohledávek s podobným profilem, stabilní historické platební toky, dostatečná délka splatnosti a kvalitní datová historie. Ukazují se jako vhodné především pohledávky s jasně definovanými parametry, standardizovanými smluvními vztahy a průběžnými splátkami. Žádoucí je také nízká míra koncentrace rizika, tj. aby portfolio nebylo vystaveno několika málo dlužníkům.</a:t>
            </a:r>
          </a:p>
          <a:p>
            <a:r>
              <a:rPr lang="cs-CZ" dirty="0">
                <a:latin typeface="Times New Roman" panose="02020603050405020304" pitchFamily="18" charset="0"/>
                <a:ea typeface="Times New Roman" panose="02020603050405020304" pitchFamily="18" charset="0"/>
              </a:rPr>
              <a:t>Nežádoucí vlastnosti zahrnují zejména vysoký podíl rizikových klientů, krátkou historii splácení, </a:t>
            </a:r>
            <a:r>
              <a:rPr lang="cs-CZ" dirty="0" err="1">
                <a:latin typeface="Times New Roman" panose="02020603050405020304" pitchFamily="18" charset="0"/>
                <a:ea typeface="Times New Roman" panose="02020603050405020304" pitchFamily="18" charset="0"/>
              </a:rPr>
              <a:t>volatilní</a:t>
            </a:r>
            <a:r>
              <a:rPr lang="cs-CZ" dirty="0">
                <a:latin typeface="Times New Roman" panose="02020603050405020304" pitchFamily="18" charset="0"/>
                <a:ea typeface="Times New Roman" panose="02020603050405020304" pitchFamily="18" charset="0"/>
              </a:rPr>
              <a:t> platební toky nebo nedostatečnou právní dokumentaci aktiv. Negativní je rovněž vysoká koncentrace pohledávek u jednoho segmentu nebo nízký objem jednotlivých dat, což komplikuje odhad rizikovosti portfolia. Nežádoucí jsou i aktiva, u kterých je nízká transparentnost, problémy s vymahatelností nebo právní nejistota smluvních podmínek. Tyto vlastnosti zvyšují riziko pro investory, komplikují ocenění a snižují celkovou kvalitu </a:t>
            </a:r>
            <a:r>
              <a:rPr lang="cs-CZ" dirty="0" err="1">
                <a:latin typeface="Times New Roman" panose="02020603050405020304" pitchFamily="18" charset="0"/>
                <a:ea typeface="Times New Roman" panose="02020603050405020304" pitchFamily="18" charset="0"/>
              </a:rPr>
              <a:t>sekuritizace</a:t>
            </a:r>
            <a:r>
              <a:rPr lang="cs-CZ" dirty="0">
                <a:latin typeface="Times New Roman" panose="02020603050405020304" pitchFamily="18" charset="0"/>
                <a:ea typeface="Times New Roman" panose="02020603050405020304" pitchFamily="18" charset="0"/>
              </a:rPr>
              <a:t>.</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97699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DF5703-A527-4C4E-B7A1-D1F31A0F8972}"/>
              </a:ext>
            </a:extLst>
          </p:cNvPr>
          <p:cNvSpPr>
            <a:spLocks noGrp="1"/>
          </p:cNvSpPr>
          <p:nvPr>
            <p:ph type="title"/>
          </p:nvPr>
        </p:nvSpPr>
        <p:spPr/>
        <p:txBody>
          <a:bodyPr/>
          <a:lstStyle/>
          <a:p>
            <a:r>
              <a:rPr lang="cs-CZ" dirty="0"/>
              <a:t>Charakteristika ukazatele SVA</a:t>
            </a:r>
          </a:p>
        </p:txBody>
      </p:sp>
      <p:sp>
        <p:nvSpPr>
          <p:cNvPr id="3" name="Obdélník 2">
            <a:extLst>
              <a:ext uri="{FF2B5EF4-FFF2-40B4-BE49-F238E27FC236}">
                <a16:creationId xmlns:a16="http://schemas.microsoft.com/office/drawing/2014/main" id="{C742A3A2-7D48-4000-A915-23BB585FD216}"/>
              </a:ext>
            </a:extLst>
          </p:cNvPr>
          <p:cNvSpPr/>
          <p:nvPr/>
        </p:nvSpPr>
        <p:spPr>
          <a:xfrm>
            <a:off x="395536" y="977696"/>
            <a:ext cx="8208912" cy="2308324"/>
          </a:xfrm>
          <a:prstGeom prst="rect">
            <a:avLst/>
          </a:prstGeom>
        </p:spPr>
        <p:txBody>
          <a:bodyPr wrap="square">
            <a:spAutoFit/>
          </a:bodyPr>
          <a:lstStyle/>
          <a:p>
            <a:r>
              <a:rPr lang="cs-CZ" dirty="0"/>
              <a:t>Ukazatel </a:t>
            </a:r>
            <a:r>
              <a:rPr lang="cs-CZ" b="1" dirty="0"/>
              <a:t>SVA (</a:t>
            </a:r>
            <a:r>
              <a:rPr lang="cs-CZ" b="1" dirty="0" err="1"/>
              <a:t>Shareholder</a:t>
            </a:r>
            <a:r>
              <a:rPr lang="cs-CZ" b="1" dirty="0"/>
              <a:t> </a:t>
            </a:r>
            <a:r>
              <a:rPr lang="cs-CZ" b="1" dirty="0" err="1"/>
              <a:t>Value</a:t>
            </a:r>
            <a:r>
              <a:rPr lang="cs-CZ" b="1" dirty="0"/>
              <a:t> </a:t>
            </a:r>
            <a:r>
              <a:rPr lang="cs-CZ" b="1" dirty="0" err="1"/>
              <a:t>Added</a:t>
            </a:r>
            <a:r>
              <a:rPr lang="cs-CZ" b="1" dirty="0"/>
              <a:t>)</a:t>
            </a:r>
            <a:r>
              <a:rPr lang="cs-CZ" dirty="0"/>
              <a:t> měří hodnotu vytvořenou pro akcionáře. Stanovuje, zda výnosy banky převyšují kapitálové náklady potřebné k dosažení těchto výnosů. SVA porovnává čistý provozní zisk po zdanění s náklady kapitálu vypočtenými na základě požadované míry výnosnosti.</a:t>
            </a:r>
          </a:p>
          <a:p>
            <a:r>
              <a:rPr lang="cs-CZ" dirty="0"/>
              <a:t>Pokud je SVA kladné, banka vytváří akcionářům hodnotu; pokud je záporné, nedosahuje minimálního požadovaného zhodnocení kapitálu. Tento ukazatel doplňuje rizikově očištěnou výkonnost tím, že ukazuje skutečný ekonomický přínos banky z pohledu investorů.</a:t>
            </a:r>
          </a:p>
        </p:txBody>
      </p:sp>
    </p:spTree>
    <p:extLst>
      <p:ext uri="{BB962C8B-B14F-4D97-AF65-F5344CB8AC3E}">
        <p14:creationId xmlns:p14="http://schemas.microsoft.com/office/powerpoint/2010/main" val="23361448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B7AED2-6DF2-49D1-A428-FEE27E36D7E4}"/>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AEE98E57-6DA5-4E5A-BCB5-59CAE0D572F2}"/>
              </a:ext>
            </a:extLst>
          </p:cNvPr>
          <p:cNvSpPr/>
          <p:nvPr/>
        </p:nvSpPr>
        <p:spPr>
          <a:xfrm>
            <a:off x="467544" y="1419623"/>
            <a:ext cx="8064896" cy="204299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34. Charakterizujte význam kapitálové přiměřenosti bank. Vymezte pojem regulovaný kapitál, popište aktuální podobu regulovaného kapitálu v České republice.</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4951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5DFAFB-48AD-42BC-8E35-993DF6B506E3}"/>
              </a:ext>
            </a:extLst>
          </p:cNvPr>
          <p:cNvSpPr>
            <a:spLocks noGrp="1"/>
          </p:cNvSpPr>
          <p:nvPr>
            <p:ph type="title"/>
          </p:nvPr>
        </p:nvSpPr>
        <p:spPr/>
        <p:txBody>
          <a:bodyPr/>
          <a:lstStyle/>
          <a:p>
            <a:r>
              <a:rPr lang="cs-CZ" dirty="0"/>
              <a:t>Význam kapitálové přiměřenosti</a:t>
            </a:r>
          </a:p>
        </p:txBody>
      </p:sp>
      <p:sp>
        <p:nvSpPr>
          <p:cNvPr id="3" name="Obdélník 2">
            <a:extLst>
              <a:ext uri="{FF2B5EF4-FFF2-40B4-BE49-F238E27FC236}">
                <a16:creationId xmlns:a16="http://schemas.microsoft.com/office/drawing/2014/main" id="{A7B4204A-9B61-47DB-BB7D-5FEC0C6A1767}"/>
              </a:ext>
            </a:extLst>
          </p:cNvPr>
          <p:cNvSpPr/>
          <p:nvPr/>
        </p:nvSpPr>
        <p:spPr>
          <a:xfrm>
            <a:off x="395536" y="1131589"/>
            <a:ext cx="8352928" cy="2623795"/>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Kapitálová přiměřenost vyjadřuje schopnost banky krýt podstupovaná rizika vlastním kapitálem. Je základem finanční stability banky a chrání věřitele i vkladatele před ztrátami. Regulátor stanovuje minimální kapitálové požadavky, aby banky měly dostatečný polštář pro absorbování neočekávaných ztrát.</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Ukazatel kapitálové přiměřenosti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capital</a:t>
            </a:r>
            <a:r>
              <a:rPr lang="cs-CZ"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err="1">
                <a:latin typeface="Times New Roman" panose="02020603050405020304" pitchFamily="18" charset="0"/>
                <a:ea typeface="Times New Roman" panose="02020603050405020304" pitchFamily="18" charset="0"/>
                <a:cs typeface="Times New Roman" panose="02020603050405020304" pitchFamily="18" charset="0"/>
              </a:rPr>
              <a:t>adequacy</a:t>
            </a:r>
            <a:r>
              <a:rPr lang="cs-CZ" dirty="0">
                <a:latin typeface="Times New Roman" panose="02020603050405020304" pitchFamily="18" charset="0"/>
                <a:ea typeface="Times New Roman" panose="02020603050405020304" pitchFamily="18" charset="0"/>
                <a:cs typeface="Times New Roman" panose="02020603050405020304" pitchFamily="18" charset="0"/>
              </a:rPr>
              <a:t> ratio) porovnává kapitál banky s rizikově váženými aktivy. Dostatečný kapitál omezuje riziko bankrotu a zabraňuje nadměrnému růstu úvěrů bez odpovídajícího krytí.</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7292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E2FB1D-916C-435F-8102-4ED257FBFF17}"/>
              </a:ext>
            </a:extLst>
          </p:cNvPr>
          <p:cNvSpPr>
            <a:spLocks noGrp="1"/>
          </p:cNvSpPr>
          <p:nvPr>
            <p:ph type="title"/>
          </p:nvPr>
        </p:nvSpPr>
        <p:spPr>
          <a:xfrm>
            <a:off x="251520" y="195486"/>
            <a:ext cx="6624736" cy="507703"/>
          </a:xfrm>
        </p:spPr>
        <p:txBody>
          <a:bodyPr/>
          <a:lstStyle/>
          <a:p>
            <a:r>
              <a:rPr lang="pl-PL" dirty="0"/>
              <a:t>Regulovaný kapitál a jeho podoba v ČR</a:t>
            </a:r>
            <a:endParaRPr lang="cs-CZ" dirty="0"/>
          </a:p>
        </p:txBody>
      </p:sp>
      <p:sp>
        <p:nvSpPr>
          <p:cNvPr id="3" name="Obdélník 2">
            <a:extLst>
              <a:ext uri="{FF2B5EF4-FFF2-40B4-BE49-F238E27FC236}">
                <a16:creationId xmlns:a16="http://schemas.microsoft.com/office/drawing/2014/main" id="{CD2DC6FA-317B-4128-BA57-5113AAAB8B6A}"/>
              </a:ext>
            </a:extLst>
          </p:cNvPr>
          <p:cNvSpPr/>
          <p:nvPr/>
        </p:nvSpPr>
        <p:spPr>
          <a:xfrm>
            <a:off x="395536" y="1059581"/>
            <a:ext cx="8352928" cy="3114058"/>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Regulovaný kapitál zahrnuje pouze ty složky kapitálu, které lze spolehlivě využít k absorpci ztrát. V České republice se struktura řídí pravidly </a:t>
            </a:r>
            <a:r>
              <a:rPr lang="cs-CZ" dirty="0" err="1">
                <a:latin typeface="Times New Roman" panose="02020603050405020304" pitchFamily="18" charset="0"/>
                <a:ea typeface="Times New Roman" panose="02020603050405020304" pitchFamily="18" charset="0"/>
              </a:rPr>
              <a:t>Basel</a:t>
            </a:r>
            <a:r>
              <a:rPr lang="cs-CZ" dirty="0">
                <a:latin typeface="Times New Roman" panose="02020603050405020304" pitchFamily="18" charset="0"/>
                <a:ea typeface="Times New Roman" panose="02020603050405020304" pitchFamily="18" charset="0"/>
              </a:rPr>
              <a:t> III a CRR/CRD.</a:t>
            </a:r>
          </a:p>
          <a:p>
            <a:r>
              <a:rPr lang="cs-CZ" dirty="0">
                <a:latin typeface="Times New Roman" panose="02020603050405020304" pitchFamily="18" charset="0"/>
                <a:ea typeface="Times New Roman" panose="02020603050405020304" pitchFamily="18" charset="0"/>
              </a:rPr>
              <a:t>Kapitál se člení na:</a:t>
            </a:r>
          </a:p>
          <a:p>
            <a:pPr marL="342900" lvl="0" indent="-342900">
              <a:buSzPts val="1000"/>
              <a:buFont typeface="Symbol" panose="05050102010706020507" pitchFamily="18" charset="2"/>
              <a:buChar char=""/>
              <a:tabLst>
                <a:tab pos="457200" algn="l"/>
              </a:tabLst>
            </a:pPr>
            <a:r>
              <a:rPr lang="cs-CZ" b="1" dirty="0" err="1">
                <a:latin typeface="Times New Roman" panose="02020603050405020304" pitchFamily="18" charset="0"/>
                <a:ea typeface="Times New Roman" panose="02020603050405020304" pitchFamily="18" charset="0"/>
              </a:rPr>
              <a:t>Tier</a:t>
            </a:r>
            <a:r>
              <a:rPr lang="cs-CZ" b="1" dirty="0">
                <a:latin typeface="Times New Roman" panose="02020603050405020304" pitchFamily="18" charset="0"/>
                <a:ea typeface="Times New Roman" panose="02020603050405020304" pitchFamily="18" charset="0"/>
              </a:rPr>
              <a:t> 1</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 </a:t>
            </a:r>
            <a:r>
              <a:rPr lang="cs-CZ" dirty="0" err="1">
                <a:latin typeface="Times New Roman" panose="02020603050405020304" pitchFamily="18" charset="0"/>
                <a:ea typeface="Times New Roman" panose="02020603050405020304" pitchFamily="18" charset="0"/>
              </a:rPr>
              <a:t>Common</a:t>
            </a:r>
            <a:r>
              <a:rPr lang="cs-CZ" dirty="0">
                <a:latin typeface="Times New Roman" panose="02020603050405020304" pitchFamily="18" charset="0"/>
                <a:ea typeface="Times New Roman" panose="02020603050405020304" pitchFamily="18" charset="0"/>
              </a:rPr>
              <a:t> </a:t>
            </a:r>
            <a:r>
              <a:rPr lang="cs-CZ" dirty="0" err="1">
                <a:latin typeface="Times New Roman" panose="02020603050405020304" pitchFamily="18" charset="0"/>
                <a:ea typeface="Times New Roman" panose="02020603050405020304" pitchFamily="18" charset="0"/>
              </a:rPr>
              <a:t>Equity</a:t>
            </a:r>
            <a:r>
              <a:rPr lang="cs-CZ" dirty="0">
                <a:latin typeface="Times New Roman" panose="02020603050405020304" pitchFamily="18" charset="0"/>
                <a:ea typeface="Times New Roman" panose="02020603050405020304" pitchFamily="18" charset="0"/>
              </a:rPr>
              <a:t> </a:t>
            </a:r>
            <a:r>
              <a:rPr lang="cs-CZ" dirty="0" err="1">
                <a:latin typeface="Times New Roman" panose="02020603050405020304" pitchFamily="18" charset="0"/>
                <a:ea typeface="Times New Roman" panose="02020603050405020304" pitchFamily="18" charset="0"/>
              </a:rPr>
              <a:t>Tier</a:t>
            </a:r>
            <a:r>
              <a:rPr lang="cs-CZ" dirty="0">
                <a:latin typeface="Times New Roman" panose="02020603050405020304" pitchFamily="18" charset="0"/>
                <a:ea typeface="Times New Roman" panose="02020603050405020304" pitchFamily="18" charset="0"/>
              </a:rPr>
              <a:t> 1 (základní kapitál, emisní ážio, nerozdělený zisk),</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 </a:t>
            </a:r>
            <a:r>
              <a:rPr lang="cs-CZ" dirty="0" err="1">
                <a:latin typeface="Times New Roman" panose="02020603050405020304" pitchFamily="18" charset="0"/>
                <a:ea typeface="Times New Roman" panose="02020603050405020304" pitchFamily="18" charset="0"/>
              </a:rPr>
              <a:t>Additional</a:t>
            </a:r>
            <a:r>
              <a:rPr lang="cs-CZ" dirty="0">
                <a:latin typeface="Times New Roman" panose="02020603050405020304" pitchFamily="18" charset="0"/>
                <a:ea typeface="Times New Roman" panose="02020603050405020304" pitchFamily="18" charset="0"/>
              </a:rPr>
              <a:t> </a:t>
            </a:r>
            <a:r>
              <a:rPr lang="cs-CZ" dirty="0" err="1">
                <a:latin typeface="Times New Roman" panose="02020603050405020304" pitchFamily="18" charset="0"/>
                <a:ea typeface="Times New Roman" panose="02020603050405020304" pitchFamily="18" charset="0"/>
              </a:rPr>
              <a:t>Tier</a:t>
            </a:r>
            <a:r>
              <a:rPr lang="cs-CZ" dirty="0">
                <a:latin typeface="Times New Roman" panose="02020603050405020304" pitchFamily="18" charset="0"/>
                <a:ea typeface="Times New Roman" panose="02020603050405020304" pitchFamily="18" charset="0"/>
              </a:rPr>
              <a:t> 1 (např. podřízené nástroje bez splatnosti),</a:t>
            </a:r>
          </a:p>
          <a:p>
            <a:pPr marL="342900" lvl="0" indent="-342900">
              <a:buSzPts val="1000"/>
              <a:buFont typeface="Symbol" panose="05050102010706020507" pitchFamily="18" charset="2"/>
              <a:buChar char=""/>
              <a:tabLst>
                <a:tab pos="457200" algn="l"/>
              </a:tabLst>
            </a:pPr>
            <a:r>
              <a:rPr lang="cs-CZ" b="1" dirty="0" err="1">
                <a:latin typeface="Times New Roman" panose="02020603050405020304" pitchFamily="18" charset="0"/>
                <a:ea typeface="Times New Roman" panose="02020603050405020304" pitchFamily="18" charset="0"/>
              </a:rPr>
              <a:t>Tier</a:t>
            </a:r>
            <a:r>
              <a:rPr lang="cs-CZ" b="1" dirty="0">
                <a:latin typeface="Times New Roman" panose="02020603050405020304" pitchFamily="18" charset="0"/>
                <a:ea typeface="Times New Roman" panose="02020603050405020304" pitchFamily="18" charset="0"/>
              </a:rPr>
              <a:t> 2</a:t>
            </a:r>
            <a:r>
              <a:rPr lang="cs-CZ" dirty="0">
                <a:latin typeface="Times New Roman" panose="02020603050405020304" pitchFamily="18" charset="0"/>
                <a:ea typeface="Times New Roman" panose="02020603050405020304" pitchFamily="18" charset="0"/>
              </a:rPr>
              <a:t> (podřízený dluh se splatností nad 5 let).</a:t>
            </a:r>
          </a:p>
          <a:p>
            <a:r>
              <a:rPr lang="cs-CZ" dirty="0">
                <a:latin typeface="Times New Roman" panose="02020603050405020304" pitchFamily="18" charset="0"/>
                <a:ea typeface="Times New Roman" panose="02020603050405020304" pitchFamily="18" charset="0"/>
              </a:rPr>
              <a:t>ČNB zároveň stanovuje dodatečné kapitálové rezervy, např. kapitálovou rezervu k zachování kapitálu, </a:t>
            </a:r>
            <a:r>
              <a:rPr lang="cs-CZ" dirty="0" err="1">
                <a:latin typeface="Times New Roman" panose="02020603050405020304" pitchFamily="18" charset="0"/>
                <a:ea typeface="Times New Roman" panose="02020603050405020304" pitchFamily="18" charset="0"/>
              </a:rPr>
              <a:t>proticyklickou</a:t>
            </a:r>
            <a:r>
              <a:rPr lang="cs-CZ" dirty="0">
                <a:latin typeface="Times New Roman" panose="02020603050405020304" pitchFamily="18" charset="0"/>
                <a:ea typeface="Times New Roman" panose="02020603050405020304" pitchFamily="18" charset="0"/>
              </a:rPr>
              <a:t> rezervu a systémovou rezervu. Tyto vrstvy zvyšují odolnost bank a podporují stabilitu finančního systému.</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91800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7385EC-A598-4B4B-B88C-EA98FD997F57}"/>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1FFBA760-BCA0-4C58-842A-5BB2CECEDB28}"/>
              </a:ext>
            </a:extLst>
          </p:cNvPr>
          <p:cNvSpPr/>
          <p:nvPr/>
        </p:nvSpPr>
        <p:spPr>
          <a:xfrm>
            <a:off x="251520" y="1347615"/>
            <a:ext cx="8208912" cy="204299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35. Vysvětlete pojem ekonomický kapitál a uveďte, jakým způsobem se vypočítává. Uveďte, pro jaké účely a za jakých podmínek mohou banky v České republice využívat ekonomický kapitál.</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12168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C94FBB2-291E-4DA9-BF48-417A3111C74D}"/>
              </a:ext>
            </a:extLst>
          </p:cNvPr>
          <p:cNvSpPr>
            <a:spLocks noGrp="1"/>
          </p:cNvSpPr>
          <p:nvPr>
            <p:ph type="title"/>
          </p:nvPr>
        </p:nvSpPr>
        <p:spPr>
          <a:xfrm>
            <a:off x="251520" y="195486"/>
            <a:ext cx="6408712" cy="507703"/>
          </a:xfrm>
        </p:spPr>
        <p:txBody>
          <a:bodyPr/>
          <a:lstStyle/>
          <a:p>
            <a:r>
              <a:rPr lang="pl-PL" dirty="0"/>
              <a:t>Podstata a výpočet ekonomického kapitálu</a:t>
            </a:r>
            <a:endParaRPr lang="cs-CZ" dirty="0"/>
          </a:p>
        </p:txBody>
      </p:sp>
      <p:sp>
        <p:nvSpPr>
          <p:cNvPr id="3" name="Obdélník 2">
            <a:extLst>
              <a:ext uri="{FF2B5EF4-FFF2-40B4-BE49-F238E27FC236}">
                <a16:creationId xmlns:a16="http://schemas.microsoft.com/office/drawing/2014/main" id="{B453CF21-6130-4D79-A86D-7DCE4152DC25}"/>
              </a:ext>
            </a:extLst>
          </p:cNvPr>
          <p:cNvSpPr/>
          <p:nvPr/>
        </p:nvSpPr>
        <p:spPr>
          <a:xfrm>
            <a:off x="449288" y="1059581"/>
            <a:ext cx="8299176" cy="3246786"/>
          </a:xfrm>
          <a:prstGeom prst="rect">
            <a:avLst/>
          </a:prstGeom>
        </p:spPr>
        <p:txBody>
          <a:bodyPr wrap="square">
            <a:spAutoFit/>
          </a:bodyPr>
          <a:lstStyle/>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Ekonomický kapitál představuje minimální objem kapitálu, který banka musí interně držet, aby pokryla neočekávané ztráty s předem stanovenou úrovní jistoty. Nevyplývá přímo z regulace, ale z interních modelů banky.</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dirty="0">
                <a:latin typeface="Times New Roman" panose="02020603050405020304" pitchFamily="18" charset="0"/>
                <a:ea typeface="Times New Roman" panose="02020603050405020304" pitchFamily="18" charset="0"/>
                <a:cs typeface="Times New Roman" panose="02020603050405020304" pitchFamily="18" charset="0"/>
              </a:rPr>
              <a:t>Výpočet vychází z pravděpodobnostního rozdělení ztrát z jednotlivých rizik (úvěrové, tržní, operační atd.). Nejčastěji se využívá </a:t>
            </a:r>
            <a:r>
              <a:rPr lang="cs-CZ" sz="2000" b="1" dirty="0" err="1">
                <a:latin typeface="Times New Roman" panose="02020603050405020304" pitchFamily="18" charset="0"/>
                <a:ea typeface="Times New Roman" panose="02020603050405020304" pitchFamily="18" charset="0"/>
                <a:cs typeface="Times New Roman" panose="02020603050405020304" pitchFamily="18" charset="0"/>
              </a:rPr>
              <a:t>Value</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a:t>
            </a:r>
            <a:r>
              <a:rPr lang="cs-CZ" sz="2000" b="1" dirty="0" err="1">
                <a:latin typeface="Times New Roman" panose="02020603050405020304" pitchFamily="18" charset="0"/>
                <a:ea typeface="Times New Roman" panose="02020603050405020304" pitchFamily="18" charset="0"/>
                <a:cs typeface="Times New Roman" panose="02020603050405020304" pitchFamily="18" charset="0"/>
              </a:rPr>
              <a:t>at</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-Risk</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nebo ekvivalentní metody založené na stresových scénářích. Ekonomický kapitál se stanovuje typicky pro roční horizont a s určitou hladinou spolehlivosti (např. 99,9 %).</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66516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D83999-DB7F-40AC-BBD1-3230966B683C}"/>
              </a:ext>
            </a:extLst>
          </p:cNvPr>
          <p:cNvSpPr>
            <a:spLocks noGrp="1"/>
          </p:cNvSpPr>
          <p:nvPr>
            <p:ph type="title"/>
          </p:nvPr>
        </p:nvSpPr>
        <p:spPr/>
        <p:txBody>
          <a:bodyPr/>
          <a:lstStyle/>
          <a:p>
            <a:r>
              <a:rPr lang="cs-CZ" dirty="0"/>
              <a:t>Účely a podmínky využití v ČR</a:t>
            </a:r>
          </a:p>
        </p:txBody>
      </p:sp>
      <p:sp>
        <p:nvSpPr>
          <p:cNvPr id="3" name="Obdélník 2">
            <a:extLst>
              <a:ext uri="{FF2B5EF4-FFF2-40B4-BE49-F238E27FC236}">
                <a16:creationId xmlns:a16="http://schemas.microsoft.com/office/drawing/2014/main" id="{80B38E95-900C-420C-A412-D84656A0F067}"/>
              </a:ext>
            </a:extLst>
          </p:cNvPr>
          <p:cNvSpPr/>
          <p:nvPr/>
        </p:nvSpPr>
        <p:spPr>
          <a:xfrm>
            <a:off x="395536" y="1347614"/>
            <a:ext cx="8064896" cy="3484800"/>
          </a:xfrm>
          <a:prstGeom prst="rect">
            <a:avLst/>
          </a:prstGeom>
        </p:spPr>
        <p:txBody>
          <a:bodyPr wrap="square">
            <a:spAutoFit/>
          </a:bodyPr>
          <a:lstStyle/>
          <a:p>
            <a:r>
              <a:rPr lang="cs-CZ" sz="2000" dirty="0">
                <a:latin typeface="Times New Roman" panose="02020603050405020304" pitchFamily="18" charset="0"/>
                <a:ea typeface="Times New Roman" panose="02020603050405020304" pitchFamily="18" charset="0"/>
              </a:rPr>
              <a:t>Banky mohou ekonomický kapitál využívat pro:</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interní řízení rizik,</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optimalizaci alokace kapitálu mezi produkty a klienty,</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stanovení cen produktů,</a:t>
            </a:r>
          </a:p>
          <a:p>
            <a:pPr marL="342900" lvl="0" indent="-342900">
              <a:buSzPts val="1000"/>
              <a:buFont typeface="Symbol" panose="05050102010706020507" pitchFamily="18" charset="2"/>
              <a:buChar char=""/>
              <a:tabLst>
                <a:tab pos="457200" algn="l"/>
              </a:tabLst>
            </a:pPr>
            <a:r>
              <a:rPr lang="cs-CZ" sz="2000" dirty="0">
                <a:latin typeface="Times New Roman" panose="02020603050405020304" pitchFamily="18" charset="0"/>
                <a:ea typeface="Times New Roman" panose="02020603050405020304" pitchFamily="18" charset="0"/>
              </a:rPr>
              <a:t>měření ekonomické výkonnosti (např. RAROC).</a:t>
            </a:r>
          </a:p>
          <a:p>
            <a:r>
              <a:rPr lang="cs-CZ" sz="2000" dirty="0">
                <a:latin typeface="Times New Roman" panose="02020603050405020304" pitchFamily="18" charset="0"/>
                <a:ea typeface="Times New Roman" panose="02020603050405020304" pitchFamily="18" charset="0"/>
              </a:rPr>
              <a:t>V České republice jej mohou používat zejména banky s kvalitními daty a interními modely, které dokáží prokázat metodiku jeho výpočtu. Regulátor požaduje u těchto bank dostatečnou transparentnost, dokumentaci modelů a pravidelnou validaci. Ekonomický kapitál nenahrazuje regulovaný kapitál, ale doplňuje jej při řízení skutečného rizikového profilu.</a:t>
            </a: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46903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163AEE-6467-4735-9B15-A9690F563FB1}"/>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851A4EA2-C703-4642-9CC4-A5D173878C95}"/>
              </a:ext>
            </a:extLst>
          </p:cNvPr>
          <p:cNvSpPr/>
          <p:nvPr/>
        </p:nvSpPr>
        <p:spPr>
          <a:xfrm>
            <a:off x="395536" y="1347614"/>
            <a:ext cx="7992888" cy="154747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36. Popište historický vývoj pravidel kapitálové přiměřenosti –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 dodatek k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II, direktivy EU, </a:t>
            </a:r>
            <a:r>
              <a:rPr lang="cs-CZ" sz="2800" dirty="0" err="1">
                <a:latin typeface="Times New Roman" panose="02020603050405020304" pitchFamily="18" charset="0"/>
                <a:ea typeface="Calibri" panose="020F0502020204030204" pitchFamily="34" charset="0"/>
                <a:cs typeface="Times New Roman" panose="02020603050405020304" pitchFamily="18" charset="0"/>
              </a:rPr>
              <a:t>Basel</a:t>
            </a:r>
            <a:r>
              <a:rPr lang="cs-CZ" sz="2800" dirty="0">
                <a:latin typeface="Times New Roman" panose="02020603050405020304" pitchFamily="18" charset="0"/>
                <a:ea typeface="Calibri" panose="020F0502020204030204" pitchFamily="34" charset="0"/>
                <a:cs typeface="Times New Roman" panose="02020603050405020304" pitchFamily="18" charset="0"/>
              </a:rPr>
              <a:t> III.</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93518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34C492-76BF-4789-A82E-7D9791AC44D2}"/>
              </a:ext>
            </a:extLst>
          </p:cNvPr>
          <p:cNvSpPr>
            <a:spLocks noGrp="1"/>
          </p:cNvSpPr>
          <p:nvPr>
            <p:ph type="title"/>
          </p:nvPr>
        </p:nvSpPr>
        <p:spPr/>
        <p:txBody>
          <a:bodyPr/>
          <a:lstStyle/>
          <a:p>
            <a:r>
              <a:rPr lang="pl-PL" dirty="0"/>
              <a:t>Basel I a dodatek k Basel I</a:t>
            </a:r>
            <a:endParaRPr lang="cs-CZ" dirty="0"/>
          </a:p>
        </p:txBody>
      </p:sp>
      <p:sp>
        <p:nvSpPr>
          <p:cNvPr id="3" name="Obdélník 2">
            <a:extLst>
              <a:ext uri="{FF2B5EF4-FFF2-40B4-BE49-F238E27FC236}">
                <a16:creationId xmlns:a16="http://schemas.microsoft.com/office/drawing/2014/main" id="{D8131E1D-979C-40E9-B53B-5BDB7F86D396}"/>
              </a:ext>
            </a:extLst>
          </p:cNvPr>
          <p:cNvSpPr/>
          <p:nvPr/>
        </p:nvSpPr>
        <p:spPr>
          <a:xfrm>
            <a:off x="251520" y="1131590"/>
            <a:ext cx="8280920" cy="2813206"/>
          </a:xfrm>
          <a:prstGeom prst="rect">
            <a:avLst/>
          </a:prstGeom>
        </p:spPr>
        <p:txBody>
          <a:bodyPr wrap="square">
            <a:spAutoFit/>
          </a:bodyPr>
          <a:lstStyle/>
          <a:p>
            <a:pPr>
              <a:lnSpc>
                <a:spcPct val="107000"/>
              </a:lnSpc>
              <a:spcAft>
                <a:spcPts val="800"/>
              </a:spcAft>
            </a:pPr>
            <a:r>
              <a:rPr lang="cs-CZ" sz="2000" b="1" dirty="0" err="1">
                <a:latin typeface="Times New Roman" panose="02020603050405020304" pitchFamily="18" charset="0"/>
                <a:ea typeface="Times New Roman" panose="02020603050405020304" pitchFamily="18" charset="0"/>
                <a:cs typeface="Times New Roman" panose="02020603050405020304" pitchFamily="18" charset="0"/>
              </a:rPr>
              <a:t>Basel</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 I (1988)</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představoval první ucelený rámec kapitálové přiměřenosti. Zavedl minimální kapitálový požadavek ve výši </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8 %</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rizikově vážených aktiv a poprvé stanovil váhy rizikovosti podle typu expozice (např. státy, banky, podniky). Hlavním cílem bylo sjednotit pravidla v mezinárodním bankovnictví a omezit nadměrné úvěrové riziko.</a:t>
            </a:r>
            <a:endParaRPr lang="cs-CZ"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Dodatek k </a:t>
            </a:r>
            <a:r>
              <a:rPr lang="cs-CZ" sz="2000" b="1" dirty="0" err="1">
                <a:latin typeface="Times New Roman" panose="02020603050405020304" pitchFamily="18" charset="0"/>
                <a:ea typeface="Times New Roman" panose="02020603050405020304" pitchFamily="18" charset="0"/>
                <a:cs typeface="Times New Roman" panose="02020603050405020304" pitchFamily="18" charset="0"/>
              </a:rPr>
              <a:t>Basel</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 I (1996)</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reagoval na rozvoj finančních derivátů a přidal kapitálový požadavek na </a:t>
            </a:r>
            <a:r>
              <a:rPr lang="cs-CZ" sz="2000" b="1" dirty="0">
                <a:latin typeface="Times New Roman" panose="02020603050405020304" pitchFamily="18" charset="0"/>
                <a:ea typeface="Times New Roman" panose="02020603050405020304" pitchFamily="18" charset="0"/>
                <a:cs typeface="Times New Roman" panose="02020603050405020304" pitchFamily="18" charset="0"/>
              </a:rPr>
              <a:t>tržní riziko</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Umožnil využívat interní modely bank (např. </a:t>
            </a:r>
            <a:r>
              <a:rPr lang="cs-CZ" sz="2000" dirty="0" err="1">
                <a:latin typeface="Times New Roman" panose="02020603050405020304" pitchFamily="18" charset="0"/>
                <a:ea typeface="Times New Roman" panose="02020603050405020304" pitchFamily="18" charset="0"/>
                <a:cs typeface="Times New Roman" panose="02020603050405020304" pitchFamily="18" charset="0"/>
              </a:rPr>
              <a:t>VaR</a:t>
            </a:r>
            <a:r>
              <a:rPr lang="cs-CZ" sz="2000" dirty="0">
                <a:latin typeface="Times New Roman" panose="02020603050405020304" pitchFamily="18" charset="0"/>
                <a:ea typeface="Times New Roman" panose="02020603050405020304" pitchFamily="18" charset="0"/>
                <a:cs typeface="Times New Roman" panose="02020603050405020304" pitchFamily="18" charset="0"/>
              </a:rPr>
              <a:t>), což vedlo ke zpřesnění měření rizika.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90735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E7F839-2FCE-4703-AE7A-510E8191FF16}"/>
              </a:ext>
            </a:extLst>
          </p:cNvPr>
          <p:cNvSpPr>
            <a:spLocks noGrp="1"/>
          </p:cNvSpPr>
          <p:nvPr>
            <p:ph type="title"/>
          </p:nvPr>
        </p:nvSpPr>
        <p:spPr/>
        <p:txBody>
          <a:bodyPr/>
          <a:lstStyle/>
          <a:p>
            <a:r>
              <a:rPr lang="pt-BR" dirty="0"/>
              <a:t>Basel II, EU a Basel III</a:t>
            </a:r>
            <a:endParaRPr lang="cs-CZ" dirty="0"/>
          </a:p>
        </p:txBody>
      </p:sp>
      <p:sp>
        <p:nvSpPr>
          <p:cNvPr id="3" name="Obdélník 2">
            <a:extLst>
              <a:ext uri="{FF2B5EF4-FFF2-40B4-BE49-F238E27FC236}">
                <a16:creationId xmlns:a16="http://schemas.microsoft.com/office/drawing/2014/main" id="{9017ECEE-0757-4EFB-9FDD-053EE8EBB353}"/>
              </a:ext>
            </a:extLst>
          </p:cNvPr>
          <p:cNvSpPr/>
          <p:nvPr/>
        </p:nvSpPr>
        <p:spPr>
          <a:xfrm>
            <a:off x="323528" y="703189"/>
            <a:ext cx="8496944" cy="3945054"/>
          </a:xfrm>
          <a:prstGeom prst="rect">
            <a:avLst/>
          </a:prstGeom>
        </p:spPr>
        <p:txBody>
          <a:bodyPr wrap="square">
            <a:spAutoFit/>
          </a:bodyPr>
          <a:lstStyle/>
          <a:p>
            <a:r>
              <a:rPr lang="cs-CZ" b="1" dirty="0" err="1">
                <a:latin typeface="Times New Roman" panose="02020603050405020304" pitchFamily="18" charset="0"/>
                <a:ea typeface="Times New Roman" panose="02020603050405020304" pitchFamily="18" charset="0"/>
              </a:rPr>
              <a:t>Basel</a:t>
            </a:r>
            <a:r>
              <a:rPr lang="cs-CZ" b="1" dirty="0">
                <a:latin typeface="Times New Roman" panose="02020603050405020304" pitchFamily="18" charset="0"/>
                <a:ea typeface="Times New Roman" panose="02020603050405020304" pitchFamily="18" charset="0"/>
              </a:rPr>
              <a:t> II (2004)</a:t>
            </a:r>
            <a:r>
              <a:rPr lang="cs-CZ" dirty="0">
                <a:latin typeface="Times New Roman" panose="02020603050405020304" pitchFamily="18" charset="0"/>
                <a:ea typeface="Times New Roman" panose="02020603050405020304" pitchFamily="18" charset="0"/>
              </a:rPr>
              <a:t> rozšířil pohled na kapitál o tři pilíře:</a:t>
            </a:r>
          </a:p>
          <a:p>
            <a:pPr marL="342900" lvl="0" indent="-342900">
              <a:tabLst>
                <a:tab pos="457200" algn="l"/>
              </a:tabLst>
            </a:pPr>
            <a:r>
              <a:rPr lang="cs-CZ" dirty="0">
                <a:latin typeface="Times New Roman" panose="02020603050405020304" pitchFamily="18" charset="0"/>
                <a:ea typeface="Times New Roman" panose="02020603050405020304" pitchFamily="18" charset="0"/>
              </a:rPr>
              <a:t>minimální kapitálové požadavky (nově i na operační riziko),</a:t>
            </a:r>
          </a:p>
          <a:p>
            <a:pPr marL="342900" lvl="0" indent="-342900">
              <a:tabLst>
                <a:tab pos="457200" algn="l"/>
              </a:tabLst>
            </a:pPr>
            <a:r>
              <a:rPr lang="cs-CZ" dirty="0">
                <a:latin typeface="Times New Roman" panose="02020603050405020304" pitchFamily="18" charset="0"/>
                <a:ea typeface="Times New Roman" panose="02020603050405020304" pitchFamily="18" charset="0"/>
              </a:rPr>
              <a:t>proces dohledu nad kapitálem banky,</a:t>
            </a:r>
          </a:p>
          <a:p>
            <a:pPr marL="342900" lvl="0" indent="-342900">
              <a:tabLst>
                <a:tab pos="457200" algn="l"/>
              </a:tabLst>
            </a:pPr>
            <a:r>
              <a:rPr lang="cs-CZ" dirty="0">
                <a:latin typeface="Times New Roman" panose="02020603050405020304" pitchFamily="18" charset="0"/>
                <a:ea typeface="Times New Roman" panose="02020603050405020304" pitchFamily="18" charset="0"/>
              </a:rPr>
              <a:t>zveřejňování informací a tržní disciplínu.</a:t>
            </a:r>
          </a:p>
          <a:p>
            <a:r>
              <a:rPr lang="cs-CZ" dirty="0">
                <a:latin typeface="Times New Roman" panose="02020603050405020304" pitchFamily="18" charset="0"/>
                <a:ea typeface="Times New Roman" panose="02020603050405020304" pitchFamily="18" charset="0"/>
              </a:rPr>
              <a:t>Banky mohly využít pokročilejší interní modely pro výpočet rizika, avšak nároky na data a řízení rizik výrazně vzrostly.</a:t>
            </a:r>
          </a:p>
          <a:p>
            <a:r>
              <a:rPr lang="cs-CZ" b="1" dirty="0">
                <a:latin typeface="Times New Roman" panose="02020603050405020304" pitchFamily="18" charset="0"/>
                <a:ea typeface="Times New Roman" panose="02020603050405020304" pitchFamily="18" charset="0"/>
              </a:rPr>
              <a:t>Evropské direktivy (CRD, CRR)</a:t>
            </a:r>
            <a:r>
              <a:rPr lang="cs-CZ" dirty="0">
                <a:latin typeface="Times New Roman" panose="02020603050405020304" pitchFamily="18" charset="0"/>
                <a:ea typeface="Times New Roman" panose="02020603050405020304" pitchFamily="18" charset="0"/>
              </a:rPr>
              <a:t> implementovaly pravidla </a:t>
            </a:r>
            <a:r>
              <a:rPr lang="cs-CZ" dirty="0" err="1">
                <a:latin typeface="Times New Roman" panose="02020603050405020304" pitchFamily="18" charset="0"/>
                <a:ea typeface="Times New Roman" panose="02020603050405020304" pitchFamily="18" charset="0"/>
              </a:rPr>
              <a:t>Basel</a:t>
            </a:r>
            <a:r>
              <a:rPr lang="cs-CZ" dirty="0">
                <a:latin typeface="Times New Roman" panose="02020603050405020304" pitchFamily="18" charset="0"/>
                <a:ea typeface="Times New Roman" panose="02020603050405020304" pitchFamily="18" charset="0"/>
              </a:rPr>
              <a:t> do legislativy EU a určily harmonizovaná kapitálová pravidla pro bankovní sektor v jednotlivých státech.</a:t>
            </a:r>
          </a:p>
          <a:p>
            <a:r>
              <a:rPr lang="cs-CZ" b="1" dirty="0" err="1">
                <a:latin typeface="Times New Roman" panose="02020603050405020304" pitchFamily="18" charset="0"/>
                <a:ea typeface="Times New Roman" panose="02020603050405020304" pitchFamily="18" charset="0"/>
              </a:rPr>
              <a:t>Basel</a:t>
            </a:r>
            <a:r>
              <a:rPr lang="cs-CZ" b="1" dirty="0">
                <a:latin typeface="Times New Roman" panose="02020603050405020304" pitchFamily="18" charset="0"/>
                <a:ea typeface="Times New Roman" panose="02020603050405020304" pitchFamily="18" charset="0"/>
              </a:rPr>
              <a:t> III (po krizi 2008)</a:t>
            </a:r>
            <a:r>
              <a:rPr lang="cs-CZ" dirty="0">
                <a:latin typeface="Times New Roman" panose="02020603050405020304" pitchFamily="18" charset="0"/>
                <a:ea typeface="Times New Roman" panose="02020603050405020304" pitchFamily="18" charset="0"/>
              </a:rPr>
              <a:t> reagoval na nedostatky </a:t>
            </a:r>
            <a:r>
              <a:rPr lang="cs-CZ" dirty="0" err="1">
                <a:latin typeface="Times New Roman" panose="02020603050405020304" pitchFamily="18" charset="0"/>
                <a:ea typeface="Times New Roman" panose="02020603050405020304" pitchFamily="18" charset="0"/>
              </a:rPr>
              <a:t>Basel</a:t>
            </a:r>
            <a:r>
              <a:rPr lang="cs-CZ" dirty="0">
                <a:latin typeface="Times New Roman" panose="02020603050405020304" pitchFamily="18" charset="0"/>
                <a:ea typeface="Times New Roman" panose="02020603050405020304" pitchFamily="18" charset="0"/>
              </a:rPr>
              <a:t> II, zejména nízkou kvalitu kapitálu a nedostatečnou likviditu. Posílil strukturu kapitálu (větší důraz na CET1), zavedl nové rezervy (např. kapitálová rezerva k zachování kapitálu), ukazatele likvidity (LCR, NSFR) a pákový ukazatel. Cílem </a:t>
            </a:r>
            <a:r>
              <a:rPr lang="cs-CZ" dirty="0" err="1">
                <a:latin typeface="Times New Roman" panose="02020603050405020304" pitchFamily="18" charset="0"/>
                <a:ea typeface="Times New Roman" panose="02020603050405020304" pitchFamily="18" charset="0"/>
              </a:rPr>
              <a:t>Basel</a:t>
            </a:r>
            <a:r>
              <a:rPr lang="cs-CZ" dirty="0">
                <a:latin typeface="Times New Roman" panose="02020603050405020304" pitchFamily="18" charset="0"/>
                <a:ea typeface="Times New Roman" panose="02020603050405020304" pitchFamily="18" charset="0"/>
              </a:rPr>
              <a:t> III je zvýšení odolnosti bank vůči finančním šokům a snížení systémového rizika.</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6765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186A12-4482-4B8B-9F71-9D3CB97A49A0}"/>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317888DC-275D-444E-B5CE-046EA3B007C5}"/>
              </a:ext>
            </a:extLst>
          </p:cNvPr>
          <p:cNvSpPr/>
          <p:nvPr/>
        </p:nvSpPr>
        <p:spPr>
          <a:xfrm>
            <a:off x="467544" y="1491630"/>
            <a:ext cx="7056784" cy="154747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22. Charakterizujte vybrané úvěrové deriváty – úvěrový dluhopis, swap úvěrového selhání, swap veškerých výnosů.</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24699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DD783A-4262-4B8D-B27A-64367A6BB2B9}"/>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358B9524-D632-4B64-887B-4D157442A5BA}"/>
              </a:ext>
            </a:extLst>
          </p:cNvPr>
          <p:cNvSpPr/>
          <p:nvPr/>
        </p:nvSpPr>
        <p:spPr>
          <a:xfrm>
            <a:off x="395536" y="1347613"/>
            <a:ext cx="8640960" cy="253851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37. Definujte pojem finanční konglomerát. Popište, jaké problémy představují pro dohled banky, které jsou součástí skupin, v porovnání se samostatnou bankou. Vymezte principy kapitálové přiměřenosti skupiny. Vysvětlete, co znamená dvojnásobné nebo vícenásobné použití kapitálu.</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2579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73DB79-CFD8-4C5C-BA58-EBC0D22F3BD3}"/>
              </a:ext>
            </a:extLst>
          </p:cNvPr>
          <p:cNvSpPr>
            <a:spLocks noGrp="1"/>
          </p:cNvSpPr>
          <p:nvPr>
            <p:ph type="title"/>
          </p:nvPr>
        </p:nvSpPr>
        <p:spPr>
          <a:xfrm>
            <a:off x="251520" y="195486"/>
            <a:ext cx="7128792" cy="507703"/>
          </a:xfrm>
        </p:spPr>
        <p:txBody>
          <a:bodyPr/>
          <a:lstStyle/>
          <a:p>
            <a:r>
              <a:rPr lang="pl-PL" dirty="0"/>
              <a:t>Finanční konglomerát a dohled nad skupinami</a:t>
            </a:r>
            <a:endParaRPr lang="cs-CZ" dirty="0"/>
          </a:p>
        </p:txBody>
      </p:sp>
      <p:sp>
        <p:nvSpPr>
          <p:cNvPr id="3" name="Obdélník 2">
            <a:extLst>
              <a:ext uri="{FF2B5EF4-FFF2-40B4-BE49-F238E27FC236}">
                <a16:creationId xmlns:a16="http://schemas.microsoft.com/office/drawing/2014/main" id="{28F74D46-C95D-4074-9BF4-AC9CC42FCE46}"/>
              </a:ext>
            </a:extLst>
          </p:cNvPr>
          <p:cNvSpPr/>
          <p:nvPr/>
        </p:nvSpPr>
        <p:spPr>
          <a:xfrm>
            <a:off x="251520" y="1059581"/>
            <a:ext cx="8424936" cy="2837059"/>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Finanční konglomerát je skupina subjektů působících ve více finančních odvětvích, typicky v bankovnictví, pojišťovnictví a investičních službách, propojená vlastnickou strukturou. Dohled nad takovou skupinou je složitější, protože rizika se mohou přesouvat mezi jednotlivými částmi skupiny a není možné hodnotit jednotlivé subjekty odděleně.</a:t>
            </a:r>
          </a:p>
          <a:p>
            <a:r>
              <a:rPr lang="cs-CZ" dirty="0">
                <a:latin typeface="Times New Roman" panose="02020603050405020304" pitchFamily="18" charset="0"/>
                <a:ea typeface="Times New Roman" panose="02020603050405020304" pitchFamily="18" charset="0"/>
              </a:rPr>
              <a:t>Problematické je zejména:</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netransparentnost vnitroskupinových transakcí,</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riziko infekce a přenosu problémů mezi dceřinými společnostmi,</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obtížné posouzení konsolidované likvidity a kapitálu,</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odlišné regulace jednotlivých segmentů (banky vs. pojišťovny).</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51443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3CBE1D-9989-4D59-ADDD-8C3B8D2C787A}"/>
              </a:ext>
            </a:extLst>
          </p:cNvPr>
          <p:cNvSpPr>
            <a:spLocks noGrp="1"/>
          </p:cNvSpPr>
          <p:nvPr>
            <p:ph type="title"/>
          </p:nvPr>
        </p:nvSpPr>
        <p:spPr>
          <a:xfrm>
            <a:off x="251520" y="195486"/>
            <a:ext cx="6984776" cy="507703"/>
          </a:xfrm>
        </p:spPr>
        <p:txBody>
          <a:bodyPr/>
          <a:lstStyle/>
          <a:p>
            <a:r>
              <a:rPr lang="cs-CZ" dirty="0"/>
              <a:t>Kapitálová přiměřenost skupiny a použití kapitálu</a:t>
            </a:r>
          </a:p>
        </p:txBody>
      </p:sp>
      <p:sp>
        <p:nvSpPr>
          <p:cNvPr id="3" name="Obdélník 2">
            <a:extLst>
              <a:ext uri="{FF2B5EF4-FFF2-40B4-BE49-F238E27FC236}">
                <a16:creationId xmlns:a16="http://schemas.microsoft.com/office/drawing/2014/main" id="{470A6120-1DF7-4A1E-938E-40B7E9D3E6AE}"/>
              </a:ext>
            </a:extLst>
          </p:cNvPr>
          <p:cNvSpPr/>
          <p:nvPr/>
        </p:nvSpPr>
        <p:spPr>
          <a:xfrm>
            <a:off x="251520" y="1203598"/>
            <a:ext cx="8496944" cy="2920158"/>
          </a:xfrm>
          <a:prstGeom prst="rect">
            <a:avLst/>
          </a:prstGeom>
        </p:spPr>
        <p:txBody>
          <a:bodyPr wrap="square">
            <a:spAutoFit/>
          </a:bodyPr>
          <a:lstStyle/>
          <a:p>
            <a:pPr>
              <a:lnSpc>
                <a:spcPct val="107000"/>
              </a:lnSpc>
              <a:spcAft>
                <a:spcPts val="80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Princip kapitálové přiměřenosti skupiny spočívá v tom, že regulátor sleduje kapitál a rizika </a:t>
            </a:r>
            <a:r>
              <a:rPr lang="cs-CZ" b="1" dirty="0">
                <a:latin typeface="Times New Roman" panose="02020603050405020304" pitchFamily="18" charset="0"/>
                <a:ea typeface="Times New Roman" panose="02020603050405020304" pitchFamily="18" charset="0"/>
                <a:cs typeface="Times New Roman" panose="02020603050405020304" pitchFamily="18" charset="0"/>
              </a:rPr>
              <a:t>na konsolidované úrovni</a:t>
            </a:r>
            <a:r>
              <a:rPr lang="cs-CZ" dirty="0">
                <a:latin typeface="Times New Roman" panose="02020603050405020304" pitchFamily="18" charset="0"/>
                <a:ea typeface="Times New Roman" panose="02020603050405020304" pitchFamily="18" charset="0"/>
                <a:cs typeface="Times New Roman" panose="02020603050405020304" pitchFamily="18" charset="0"/>
              </a:rPr>
              <a:t>, aby kapitál nebyl jen formálně vykazovaný v jednotlivých dceřiných firmách, ale reálně dostupný pro krytí rizik celku.</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Dvojnásobné nebo vícenásobné použití kapitálu</a:t>
            </a:r>
            <a:r>
              <a:rPr lang="cs-CZ" dirty="0">
                <a:latin typeface="Times New Roman" panose="02020603050405020304" pitchFamily="18" charset="0"/>
                <a:ea typeface="Times New Roman" panose="02020603050405020304" pitchFamily="18" charset="0"/>
                <a:cs typeface="Times New Roman" panose="02020603050405020304" pitchFamily="18" charset="0"/>
              </a:rPr>
              <a:t> nastává, když je jeden kapitálový prvek započten vícekrát – typicky tehdy, když dceřiná společnost vykazuje kapitál, který je zároveň vykazován u mateřské společnosti. V konsolidovaném pohledu tento kapitál kryje rizika jen jednou, a proto se provádí </a:t>
            </a:r>
            <a:r>
              <a:rPr lang="cs-CZ" b="1" dirty="0">
                <a:latin typeface="Times New Roman" panose="02020603050405020304" pitchFamily="18" charset="0"/>
                <a:ea typeface="Times New Roman" panose="02020603050405020304" pitchFamily="18" charset="0"/>
                <a:cs typeface="Times New Roman" panose="02020603050405020304" pitchFamily="18" charset="0"/>
              </a:rPr>
              <a:t>konsolidované očištění</a:t>
            </a:r>
            <a:r>
              <a:rPr lang="cs-CZ" dirty="0">
                <a:latin typeface="Times New Roman" panose="02020603050405020304" pitchFamily="18" charset="0"/>
                <a:ea typeface="Times New Roman" panose="02020603050405020304" pitchFamily="18" charset="0"/>
                <a:cs typeface="Times New Roman" panose="02020603050405020304" pitchFamily="18" charset="0"/>
              </a:rPr>
              <a:t>, aby nedocházelo k umělému navyšování kapitálové přiměřenosti skupiny.</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4250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B99F6D-7BA2-493A-9430-87D2392E12D9}"/>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5408FEF1-5604-427E-A005-C34C09F22970}"/>
              </a:ext>
            </a:extLst>
          </p:cNvPr>
          <p:cNvSpPr/>
          <p:nvPr/>
        </p:nvSpPr>
        <p:spPr>
          <a:xfrm>
            <a:off x="395536" y="1275606"/>
            <a:ext cx="7848872" cy="105195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38. Charakterizujte metody výpočtu kapitálové přiměřenosti finančních konglomerátů.</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61142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7BC478-B990-4251-A3D5-1CB3D9A5DFD2}"/>
              </a:ext>
            </a:extLst>
          </p:cNvPr>
          <p:cNvSpPr>
            <a:spLocks noGrp="1"/>
          </p:cNvSpPr>
          <p:nvPr>
            <p:ph type="title"/>
          </p:nvPr>
        </p:nvSpPr>
        <p:spPr/>
        <p:txBody>
          <a:bodyPr/>
          <a:lstStyle/>
          <a:p>
            <a:r>
              <a:rPr lang="cs-CZ" dirty="0"/>
              <a:t>Základní princip</a:t>
            </a:r>
          </a:p>
        </p:txBody>
      </p:sp>
      <p:sp>
        <p:nvSpPr>
          <p:cNvPr id="3" name="Obdélník 2">
            <a:extLst>
              <a:ext uri="{FF2B5EF4-FFF2-40B4-BE49-F238E27FC236}">
                <a16:creationId xmlns:a16="http://schemas.microsoft.com/office/drawing/2014/main" id="{6A85B082-D8D9-4DEC-9600-0C9E36E4EE80}"/>
              </a:ext>
            </a:extLst>
          </p:cNvPr>
          <p:cNvSpPr/>
          <p:nvPr/>
        </p:nvSpPr>
        <p:spPr>
          <a:xfrm>
            <a:off x="251520" y="1419622"/>
            <a:ext cx="8208912" cy="1323439"/>
          </a:xfrm>
          <a:prstGeom prst="rect">
            <a:avLst/>
          </a:prstGeom>
        </p:spPr>
        <p:txBody>
          <a:bodyPr wrap="square">
            <a:spAutoFit/>
          </a:bodyPr>
          <a:lstStyle/>
          <a:p>
            <a:r>
              <a:rPr lang="cs-CZ" sz="2000" dirty="0"/>
              <a:t>Cílem výpočtu kapitálové přiměřenosti finančního konglomerátu je posoudit, zda skupina jako celek disponuje dostatečným kapitálem pro krytí rizik všech částí skupiny, napříč bankovní, pojistnou a investiční činností. Kapitál se vyčísluje na konsolidované bázi a nesmí být použit vícekrát.</a:t>
            </a:r>
          </a:p>
        </p:txBody>
      </p:sp>
    </p:spTree>
    <p:extLst>
      <p:ext uri="{BB962C8B-B14F-4D97-AF65-F5344CB8AC3E}">
        <p14:creationId xmlns:p14="http://schemas.microsoft.com/office/powerpoint/2010/main" val="37556025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5049E4-0821-41A7-9463-7AB5EE8706D8}"/>
              </a:ext>
            </a:extLst>
          </p:cNvPr>
          <p:cNvSpPr>
            <a:spLocks noGrp="1"/>
          </p:cNvSpPr>
          <p:nvPr>
            <p:ph type="title"/>
          </p:nvPr>
        </p:nvSpPr>
        <p:spPr/>
        <p:txBody>
          <a:bodyPr/>
          <a:lstStyle/>
          <a:p>
            <a:r>
              <a:rPr lang="cs-CZ" dirty="0"/>
              <a:t>Používané metody</a:t>
            </a:r>
          </a:p>
        </p:txBody>
      </p:sp>
      <p:sp>
        <p:nvSpPr>
          <p:cNvPr id="3" name="Obdélník 2">
            <a:extLst>
              <a:ext uri="{FF2B5EF4-FFF2-40B4-BE49-F238E27FC236}">
                <a16:creationId xmlns:a16="http://schemas.microsoft.com/office/drawing/2014/main" id="{DF2CD68A-D69E-4474-8D52-F5EBB776C9E3}"/>
              </a:ext>
            </a:extLst>
          </p:cNvPr>
          <p:cNvSpPr/>
          <p:nvPr/>
        </p:nvSpPr>
        <p:spPr>
          <a:xfrm>
            <a:off x="251520" y="843558"/>
            <a:ext cx="8640960" cy="3668055"/>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Pro výpočet se používají tři základní přístupy:</a:t>
            </a:r>
          </a:p>
          <a:p>
            <a:pPr marL="342900" lvl="0" indent="-342900">
              <a:tabLst>
                <a:tab pos="457200" algn="l"/>
              </a:tabLst>
            </a:pPr>
            <a:r>
              <a:rPr lang="cs-CZ" b="1" dirty="0">
                <a:latin typeface="Times New Roman" panose="02020603050405020304" pitchFamily="18" charset="0"/>
                <a:ea typeface="Times New Roman" panose="02020603050405020304" pitchFamily="18" charset="0"/>
              </a:rPr>
              <a:t>Konsolidační metoda</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Skupina se posuzuje jako jeden celek; kapitál a riziková aktiva se plně konsolidují. Tento přístup odstraní duplicity kapitálu a poskytuje komplexní pohled.</a:t>
            </a:r>
          </a:p>
          <a:p>
            <a:pPr marL="342900" lvl="0" indent="-342900">
              <a:tabLst>
                <a:tab pos="457200" algn="l"/>
              </a:tabLst>
            </a:pPr>
            <a:r>
              <a:rPr lang="cs-CZ" b="1" dirty="0">
                <a:latin typeface="Times New Roman" panose="02020603050405020304" pitchFamily="18" charset="0"/>
                <a:ea typeface="Times New Roman" panose="02020603050405020304" pitchFamily="18" charset="0"/>
              </a:rPr>
              <a:t>Metoda odpočtů a agregace</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Kapitál jednotlivých subjektů se agreguje a od kapitálu nadřízené úrovně se odečítají podíly, které byly již zahrnuty. Tím se zabrání vícenásobnému započtení kapitálu.</a:t>
            </a:r>
          </a:p>
          <a:p>
            <a:pPr marL="342900" lvl="0" indent="-342900">
              <a:tabLst>
                <a:tab pos="457200" algn="l"/>
              </a:tabLst>
            </a:pPr>
            <a:r>
              <a:rPr lang="cs-CZ" b="1" dirty="0">
                <a:latin typeface="Times New Roman" panose="02020603050405020304" pitchFamily="18" charset="0"/>
                <a:ea typeface="Times New Roman" panose="02020603050405020304" pitchFamily="18" charset="0"/>
              </a:rPr>
              <a:t>Metoda poměrné konsolidace</a:t>
            </a:r>
            <a:br>
              <a:rPr lang="cs-CZ" dirty="0">
                <a:latin typeface="Times New Roman" panose="02020603050405020304" pitchFamily="18" charset="0"/>
                <a:ea typeface="Times New Roman" panose="02020603050405020304" pitchFamily="18" charset="0"/>
              </a:rPr>
            </a:br>
            <a:r>
              <a:rPr lang="cs-CZ" dirty="0">
                <a:latin typeface="Times New Roman" panose="02020603050405020304" pitchFamily="18" charset="0"/>
                <a:ea typeface="Times New Roman" panose="02020603050405020304" pitchFamily="18" charset="0"/>
              </a:rPr>
              <a:t>Používá se především u společných podniků. Kapitál a riziková aktiva se zahrnují pouze v poměrné části podle podílu vlastnictví.</a:t>
            </a:r>
          </a:p>
          <a:p>
            <a:r>
              <a:rPr lang="cs-CZ" dirty="0">
                <a:latin typeface="Times New Roman" panose="02020603050405020304" pitchFamily="18" charset="0"/>
                <a:ea typeface="Times New Roman" panose="02020603050405020304" pitchFamily="18" charset="0"/>
              </a:rPr>
              <a:t>Tyto metody zajišťují, že kapitál v rámci konglomerátu skutečně kryje konsolidovaná rizika, a neslouží pouze k účelovému „nafouknutí“ kapitálové přiměřenosti.</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0590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6197D9-5CCA-482F-B782-38A5E7CEBBA8}"/>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A832637C-2EBD-4028-93D9-E535E63E8E54}"/>
              </a:ext>
            </a:extLst>
          </p:cNvPr>
          <p:cNvSpPr/>
          <p:nvPr/>
        </p:nvSpPr>
        <p:spPr>
          <a:xfrm>
            <a:off x="251520" y="1227413"/>
            <a:ext cx="8136904" cy="154747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39. Vysvětlete, jakým způsobem lze zvýšit kapitálovou přiměřenost banky. Popište rozdíl mezi kapitálovou arbitráží a kapitálovou kamufláží, uveďte příklady.</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95456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45CAAD-AA78-4265-B77D-5C6DBAC92075}"/>
              </a:ext>
            </a:extLst>
          </p:cNvPr>
          <p:cNvSpPr>
            <a:spLocks noGrp="1"/>
          </p:cNvSpPr>
          <p:nvPr>
            <p:ph type="title"/>
          </p:nvPr>
        </p:nvSpPr>
        <p:spPr>
          <a:xfrm>
            <a:off x="251520" y="195486"/>
            <a:ext cx="7632848" cy="507703"/>
          </a:xfrm>
        </p:spPr>
        <p:txBody>
          <a:bodyPr/>
          <a:lstStyle/>
          <a:p>
            <a:r>
              <a:rPr lang="cs-CZ" dirty="0"/>
              <a:t>Možnosti zvýšení kapitálové přiměřenosti banky</a:t>
            </a:r>
          </a:p>
        </p:txBody>
      </p:sp>
      <p:sp>
        <p:nvSpPr>
          <p:cNvPr id="3" name="Obdélník 2">
            <a:extLst>
              <a:ext uri="{FF2B5EF4-FFF2-40B4-BE49-F238E27FC236}">
                <a16:creationId xmlns:a16="http://schemas.microsoft.com/office/drawing/2014/main" id="{A6FFFEAB-E40B-4F44-BFFD-BF952A79B768}"/>
              </a:ext>
            </a:extLst>
          </p:cNvPr>
          <p:cNvSpPr/>
          <p:nvPr/>
        </p:nvSpPr>
        <p:spPr>
          <a:xfrm>
            <a:off x="284349" y="1002960"/>
            <a:ext cx="8136904" cy="3945054"/>
          </a:xfrm>
          <a:prstGeom prst="rect">
            <a:avLst/>
          </a:prstGeom>
        </p:spPr>
        <p:txBody>
          <a:bodyPr wrap="square">
            <a:spAutoFit/>
          </a:bodyPr>
          <a:lstStyle/>
          <a:p>
            <a:r>
              <a:rPr lang="cs-CZ" dirty="0">
                <a:latin typeface="Times New Roman" panose="02020603050405020304" pitchFamily="18" charset="0"/>
                <a:ea typeface="Times New Roman" panose="02020603050405020304" pitchFamily="18" charset="0"/>
              </a:rPr>
              <a:t>Kapitálovou přiměřenost lze zvýšit dvěma základními způsoby:</a:t>
            </a:r>
          </a:p>
          <a:p>
            <a:pPr marL="342900" lvl="0" indent="-342900">
              <a:tabLst>
                <a:tab pos="457200" algn="l"/>
              </a:tabLst>
            </a:pPr>
            <a:r>
              <a:rPr lang="cs-CZ" b="1" dirty="0">
                <a:latin typeface="Times New Roman" panose="02020603050405020304" pitchFamily="18" charset="0"/>
                <a:ea typeface="Times New Roman" panose="02020603050405020304" pitchFamily="18" charset="0"/>
              </a:rPr>
              <a:t>navýšením kapitálu</a:t>
            </a:r>
            <a:r>
              <a:rPr lang="cs-CZ" dirty="0">
                <a:latin typeface="Times New Roman" panose="02020603050405020304" pitchFamily="18" charset="0"/>
                <a:ea typeface="Times New Roman" panose="02020603050405020304" pitchFamily="18" charset="0"/>
              </a:rPr>
              <a:t>,</a:t>
            </a:r>
          </a:p>
          <a:p>
            <a:pPr marL="342900" lvl="0" indent="-342900">
              <a:tabLst>
                <a:tab pos="457200" algn="l"/>
              </a:tabLst>
            </a:pPr>
            <a:r>
              <a:rPr lang="cs-CZ" b="1" dirty="0">
                <a:latin typeface="Times New Roman" panose="02020603050405020304" pitchFamily="18" charset="0"/>
                <a:ea typeface="Times New Roman" panose="02020603050405020304" pitchFamily="18" charset="0"/>
              </a:rPr>
              <a:t>snížením rizikově vážených aktiv</a:t>
            </a:r>
            <a:r>
              <a:rPr lang="cs-CZ" dirty="0">
                <a:latin typeface="Times New Roman" panose="02020603050405020304" pitchFamily="18" charset="0"/>
                <a:ea typeface="Times New Roman" panose="02020603050405020304" pitchFamily="18" charset="0"/>
              </a:rPr>
              <a:t>.</a:t>
            </a:r>
          </a:p>
          <a:p>
            <a:r>
              <a:rPr lang="cs-CZ" dirty="0">
                <a:latin typeface="Times New Roman" panose="02020603050405020304" pitchFamily="18" charset="0"/>
                <a:ea typeface="Times New Roman" panose="02020603050405020304" pitchFamily="18" charset="0"/>
              </a:rPr>
              <a:t>Konkrétní způsoby navýšení kapitálu:</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emise nových akcií,</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reinvestice zisku a omezení dividend,</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vydání nástrojů </a:t>
            </a:r>
            <a:r>
              <a:rPr lang="cs-CZ" dirty="0" err="1">
                <a:latin typeface="Times New Roman" panose="02020603050405020304" pitchFamily="18" charset="0"/>
                <a:ea typeface="Times New Roman" panose="02020603050405020304" pitchFamily="18" charset="0"/>
              </a:rPr>
              <a:t>Tier</a:t>
            </a:r>
            <a:r>
              <a:rPr lang="cs-CZ" dirty="0">
                <a:latin typeface="Times New Roman" panose="02020603050405020304" pitchFamily="18" charset="0"/>
                <a:ea typeface="Times New Roman" panose="02020603050405020304" pitchFamily="18" charset="0"/>
              </a:rPr>
              <a:t> 1 nebo </a:t>
            </a:r>
            <a:r>
              <a:rPr lang="cs-CZ" dirty="0" err="1">
                <a:latin typeface="Times New Roman" panose="02020603050405020304" pitchFamily="18" charset="0"/>
                <a:ea typeface="Times New Roman" panose="02020603050405020304" pitchFamily="18" charset="0"/>
              </a:rPr>
              <a:t>Tier</a:t>
            </a:r>
            <a:r>
              <a:rPr lang="cs-CZ" dirty="0">
                <a:latin typeface="Times New Roman" panose="02020603050405020304" pitchFamily="18" charset="0"/>
                <a:ea typeface="Times New Roman" panose="02020603050405020304" pitchFamily="18" charset="0"/>
              </a:rPr>
              <a:t> 2 (např. podřízený dluh),</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vstup investora.</a:t>
            </a:r>
          </a:p>
          <a:p>
            <a:r>
              <a:rPr lang="cs-CZ" dirty="0">
                <a:latin typeface="Times New Roman" panose="02020603050405020304" pitchFamily="18" charset="0"/>
                <a:ea typeface="Times New Roman" panose="02020603050405020304" pitchFamily="18" charset="0"/>
              </a:rPr>
              <a:t>Snížit rizikově vážená aktiva lze např.:</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prodejem vysoce rizikových aktiv,</a:t>
            </a:r>
          </a:p>
          <a:p>
            <a:pPr marL="342900" lvl="0" indent="-342900">
              <a:buSzPts val="1000"/>
              <a:buFont typeface="Symbol" panose="05050102010706020507" pitchFamily="18" charset="2"/>
              <a:buChar char=""/>
              <a:tabLst>
                <a:tab pos="457200" algn="l"/>
              </a:tabLst>
            </a:pPr>
            <a:r>
              <a:rPr lang="cs-CZ" dirty="0" err="1">
                <a:latin typeface="Times New Roman" panose="02020603050405020304" pitchFamily="18" charset="0"/>
                <a:ea typeface="Times New Roman" panose="02020603050405020304" pitchFamily="18" charset="0"/>
              </a:rPr>
              <a:t>sekuritizací</a:t>
            </a:r>
            <a:r>
              <a:rPr lang="cs-CZ" dirty="0">
                <a:latin typeface="Times New Roman" panose="02020603050405020304" pitchFamily="18" charset="0"/>
                <a:ea typeface="Times New Roman" panose="02020603050405020304" pitchFamily="18" charset="0"/>
              </a:rPr>
              <a:t> portfolia,</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zajištěním (např. CDS),</a:t>
            </a:r>
          </a:p>
          <a:p>
            <a:pPr marL="342900" lvl="0" indent="-342900">
              <a:buSzPts val="1000"/>
              <a:buFont typeface="Symbol" panose="05050102010706020507" pitchFamily="18" charset="2"/>
              <a:buChar char=""/>
              <a:tabLst>
                <a:tab pos="457200" algn="l"/>
              </a:tabLst>
            </a:pPr>
            <a:r>
              <a:rPr lang="cs-CZ" dirty="0">
                <a:latin typeface="Times New Roman" panose="02020603050405020304" pitchFamily="18" charset="0"/>
                <a:ea typeface="Times New Roman" panose="02020603050405020304" pitchFamily="18" charset="0"/>
              </a:rPr>
              <a:t>změnou struktury aktiv směrem k nízkorizikovým expozicím.</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63338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830658-8264-423C-BE1E-5766B830A6C9}"/>
              </a:ext>
            </a:extLst>
          </p:cNvPr>
          <p:cNvSpPr>
            <a:spLocks noGrp="1"/>
          </p:cNvSpPr>
          <p:nvPr>
            <p:ph type="title"/>
          </p:nvPr>
        </p:nvSpPr>
        <p:spPr>
          <a:xfrm>
            <a:off x="251520" y="195486"/>
            <a:ext cx="7272808" cy="507703"/>
          </a:xfrm>
        </p:spPr>
        <p:txBody>
          <a:bodyPr/>
          <a:lstStyle/>
          <a:p>
            <a:r>
              <a:rPr lang="cs-CZ" dirty="0"/>
              <a:t>Kapitálová arbitráž vs. kapitálová kamufláž</a:t>
            </a:r>
          </a:p>
        </p:txBody>
      </p:sp>
      <p:sp>
        <p:nvSpPr>
          <p:cNvPr id="3" name="Obdélník 2">
            <a:extLst>
              <a:ext uri="{FF2B5EF4-FFF2-40B4-BE49-F238E27FC236}">
                <a16:creationId xmlns:a16="http://schemas.microsoft.com/office/drawing/2014/main" id="{CA1D329D-1E1B-4BCF-9D5B-DA8199522F73}"/>
              </a:ext>
            </a:extLst>
          </p:cNvPr>
          <p:cNvSpPr/>
          <p:nvPr/>
        </p:nvSpPr>
        <p:spPr>
          <a:xfrm>
            <a:off x="251520" y="915566"/>
            <a:ext cx="8640960" cy="3945054"/>
          </a:xfrm>
          <a:prstGeom prst="rect">
            <a:avLst/>
          </a:prstGeom>
        </p:spPr>
        <p:txBody>
          <a:bodyPr wrap="square">
            <a:spAutoFit/>
          </a:bodyPr>
          <a:lstStyle/>
          <a:p>
            <a:r>
              <a:rPr lang="cs-CZ" b="1" dirty="0">
                <a:latin typeface="Times New Roman" panose="02020603050405020304" pitchFamily="18" charset="0"/>
                <a:ea typeface="Times New Roman" panose="02020603050405020304" pitchFamily="18" charset="0"/>
              </a:rPr>
              <a:t>Kapitálová arbitráž</a:t>
            </a:r>
            <a:r>
              <a:rPr lang="cs-CZ" dirty="0">
                <a:latin typeface="Times New Roman" panose="02020603050405020304" pitchFamily="18" charset="0"/>
                <a:ea typeface="Times New Roman" panose="02020603050405020304" pitchFamily="18" charset="0"/>
              </a:rPr>
              <a:t> znamená, že banka využívá rozdíly v regulatorních pravidlech tak, aby snížila kapitálové požadavky, aniž se výrazně změní skutečné riziko. Typickým příkladem je prodej nebo převod části úvěrového portfolia do SPV, jeho </a:t>
            </a:r>
            <a:r>
              <a:rPr lang="cs-CZ" dirty="0" err="1">
                <a:latin typeface="Times New Roman" panose="02020603050405020304" pitchFamily="18" charset="0"/>
                <a:ea typeface="Times New Roman" panose="02020603050405020304" pitchFamily="18" charset="0"/>
              </a:rPr>
              <a:t>sekuritizace</a:t>
            </a:r>
            <a:r>
              <a:rPr lang="cs-CZ" dirty="0">
                <a:latin typeface="Times New Roman" panose="02020603050405020304" pitchFamily="18" charset="0"/>
                <a:ea typeface="Times New Roman" panose="02020603050405020304" pitchFamily="18" charset="0"/>
              </a:rPr>
              <a:t> a vyjmutí z bilance banky. Banka tím sníží rizikově vážená aktiva a zvýší kapitálovou přiměřenost.</a:t>
            </a:r>
          </a:p>
          <a:p>
            <a:r>
              <a:rPr lang="cs-CZ" b="1" dirty="0">
                <a:latin typeface="Times New Roman" panose="02020603050405020304" pitchFamily="18" charset="0"/>
                <a:ea typeface="Times New Roman" panose="02020603050405020304" pitchFamily="18" charset="0"/>
              </a:rPr>
              <a:t>Kapitálová kamufláž</a:t>
            </a:r>
            <a:r>
              <a:rPr lang="cs-CZ" dirty="0">
                <a:latin typeface="Times New Roman" panose="02020603050405020304" pitchFamily="18" charset="0"/>
                <a:ea typeface="Times New Roman" panose="02020603050405020304" pitchFamily="18" charset="0"/>
              </a:rPr>
              <a:t> představuje postupy, kdy banka formálně vykazuje vyšší kapitálovou sílu, ale reálně se riziko přesouvá jinam nebo zůstává uvnitř skupiny. Příkladem je použití zajištění od subjektu uvnitř skupiny, kdy riziko zůstává v konglomerátu, nebo krátkodobé zvýšení kapitálu pouze kolem data reportingu.</a:t>
            </a:r>
          </a:p>
          <a:p>
            <a:r>
              <a:rPr lang="cs-CZ" dirty="0">
                <a:latin typeface="Times New Roman" panose="02020603050405020304" pitchFamily="18" charset="0"/>
                <a:ea typeface="Times New Roman" panose="02020603050405020304" pitchFamily="18" charset="0"/>
              </a:rPr>
              <a:t>Hlavní rozdíl:</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arbitráž</a:t>
            </a:r>
            <a:r>
              <a:rPr lang="cs-CZ" dirty="0">
                <a:latin typeface="Times New Roman" panose="02020603050405020304" pitchFamily="18" charset="0"/>
                <a:ea typeface="Times New Roman" panose="02020603050405020304" pitchFamily="18" charset="0"/>
              </a:rPr>
              <a:t> využívá povolené regulatorní konstrukce (účelově, ale legálně),</a:t>
            </a:r>
          </a:p>
          <a:p>
            <a:pPr marL="342900" lvl="0" indent="-342900">
              <a:buSzPts val="1000"/>
              <a:buFont typeface="Symbol" panose="05050102010706020507" pitchFamily="18" charset="2"/>
              <a:buChar char=""/>
              <a:tabLst>
                <a:tab pos="457200" algn="l"/>
              </a:tabLst>
            </a:pPr>
            <a:r>
              <a:rPr lang="cs-CZ" b="1" dirty="0">
                <a:latin typeface="Times New Roman" panose="02020603050405020304" pitchFamily="18" charset="0"/>
                <a:ea typeface="Times New Roman" panose="02020603050405020304" pitchFamily="18" charset="0"/>
              </a:rPr>
              <a:t>kamufláž</a:t>
            </a:r>
            <a:r>
              <a:rPr lang="cs-CZ" dirty="0">
                <a:latin typeface="Times New Roman" panose="02020603050405020304" pitchFamily="18" charset="0"/>
                <a:ea typeface="Times New Roman" panose="02020603050405020304" pitchFamily="18" charset="0"/>
              </a:rPr>
              <a:t> má spíše charakter zakrývání skutečného rizika a je potenciálně nežádoucím postupem z pohledu dohledu.</a:t>
            </a:r>
          </a:p>
          <a:p>
            <a:pPr>
              <a:lnSpc>
                <a:spcPct val="107000"/>
              </a:lnSpc>
              <a:spcAft>
                <a:spcPts val="800"/>
              </a:spcAft>
            </a:pPr>
            <a:r>
              <a:rPr lang="cs-CZ" sz="1600" dirty="0">
                <a:latin typeface="Calibri" panose="020F0502020204030204" pitchFamily="34" charset="0"/>
                <a:ea typeface="Calibri" panose="020F0502020204030204" pitchFamily="34" charset="0"/>
                <a:cs typeface="Times New Roman" panose="02020603050405020304" pitchFamily="18" charset="0"/>
              </a:rPr>
              <a:t> </a:t>
            </a:r>
            <a:endParaRPr lang="cs-CZ"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734846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5AEBE0-152B-4D00-AE47-A307C46BA4B0}"/>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85B6100D-CF5C-4CD7-AE56-134AE4E944DD}"/>
              </a:ext>
            </a:extLst>
          </p:cNvPr>
          <p:cNvSpPr/>
          <p:nvPr/>
        </p:nvSpPr>
        <p:spPr>
          <a:xfrm>
            <a:off x="395536" y="725091"/>
            <a:ext cx="8136904" cy="3785652"/>
          </a:xfrm>
          <a:prstGeom prst="rect">
            <a:avLst/>
          </a:prstGeom>
        </p:spPr>
        <p:txBody>
          <a:bodyPr wrap="square">
            <a:spAutoFit/>
          </a:bodyPr>
          <a:lstStyle/>
          <a:p>
            <a:r>
              <a:rPr lang="cs-CZ" sz="2400" dirty="0"/>
              <a:t>Kapitálová přiměřenost českých bank je ukazatel jejich finanční síly, měřený poměrem vlastního kapitálu k rizikově váženým aktivům, a dlouhodobě se pohybuje na zdravé, nadprůměrné úrovni v EU (kolem 20 % v roce 2023), což je vyšší než povinné minimum (obvykle nad 8 %), a vytváří tak "polštář" pro případné ztráty.</a:t>
            </a:r>
          </a:p>
          <a:p>
            <a:r>
              <a:rPr lang="cs-CZ" sz="2400" dirty="0"/>
              <a:t>Česká národní banka (ČNB) dohlíží na dodržování těchto požadavků, včetně povinné bezpečnostní rezervy (2,5 % z rizikové expozice), čímž zajišťuje stabilitu a důvěryhodnost bankovního sektoru</a:t>
            </a:r>
          </a:p>
        </p:txBody>
      </p:sp>
    </p:spTree>
    <p:extLst>
      <p:ext uri="{BB962C8B-B14F-4D97-AF65-F5344CB8AC3E}">
        <p14:creationId xmlns:p14="http://schemas.microsoft.com/office/powerpoint/2010/main" val="1167796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11F72A-CEA5-4B66-BAAA-E5FBD6378D61}"/>
              </a:ext>
            </a:extLst>
          </p:cNvPr>
          <p:cNvSpPr>
            <a:spLocks noGrp="1"/>
          </p:cNvSpPr>
          <p:nvPr>
            <p:ph type="title"/>
          </p:nvPr>
        </p:nvSpPr>
        <p:spPr>
          <a:xfrm>
            <a:off x="251520" y="195486"/>
            <a:ext cx="7416824" cy="507703"/>
          </a:xfrm>
        </p:spPr>
        <p:txBody>
          <a:bodyPr/>
          <a:lstStyle/>
          <a:p>
            <a:r>
              <a:rPr lang="cs-CZ" dirty="0"/>
              <a:t>Úvěrový dluhopis a swap úvěrového selhání</a:t>
            </a:r>
          </a:p>
        </p:txBody>
      </p:sp>
      <p:sp>
        <p:nvSpPr>
          <p:cNvPr id="3" name="Obdélník 2">
            <a:extLst>
              <a:ext uri="{FF2B5EF4-FFF2-40B4-BE49-F238E27FC236}">
                <a16:creationId xmlns:a16="http://schemas.microsoft.com/office/drawing/2014/main" id="{02E12D29-AD4F-487E-B8B5-25030ED2DFAC}"/>
              </a:ext>
            </a:extLst>
          </p:cNvPr>
          <p:cNvSpPr/>
          <p:nvPr/>
        </p:nvSpPr>
        <p:spPr>
          <a:xfrm>
            <a:off x="251520" y="1291720"/>
            <a:ext cx="8640960" cy="2869247"/>
          </a:xfrm>
          <a:prstGeom prst="rect">
            <a:avLst/>
          </a:prstGeom>
        </p:spPr>
        <p:txBody>
          <a:bodyPr wrap="square">
            <a:spAutoFit/>
          </a:bodyPr>
          <a:lstStyle/>
          <a:p>
            <a:r>
              <a:rPr lang="cs-CZ" sz="2000" dirty="0">
                <a:latin typeface="Times New Roman" panose="02020603050405020304" pitchFamily="18" charset="0"/>
                <a:ea typeface="Times New Roman" panose="02020603050405020304" pitchFamily="18" charset="0"/>
              </a:rPr>
              <a:t>Úvěrový dluhopis (</a:t>
            </a:r>
            <a:r>
              <a:rPr lang="cs-CZ" sz="2000" dirty="0" err="1">
                <a:latin typeface="Times New Roman" panose="02020603050405020304" pitchFamily="18" charset="0"/>
                <a:ea typeface="Times New Roman" panose="02020603050405020304" pitchFamily="18" charset="0"/>
              </a:rPr>
              <a:t>credit-linked</a:t>
            </a:r>
            <a:r>
              <a:rPr lang="cs-CZ" sz="2000" dirty="0">
                <a:latin typeface="Times New Roman" panose="02020603050405020304" pitchFamily="18" charset="0"/>
                <a:ea typeface="Times New Roman" panose="02020603050405020304" pitchFamily="18" charset="0"/>
              </a:rPr>
              <a:t> </a:t>
            </a:r>
            <a:r>
              <a:rPr lang="cs-CZ" sz="2000" dirty="0" err="1">
                <a:latin typeface="Times New Roman" panose="02020603050405020304" pitchFamily="18" charset="0"/>
                <a:ea typeface="Times New Roman" panose="02020603050405020304" pitchFamily="18" charset="0"/>
              </a:rPr>
              <a:t>note</a:t>
            </a:r>
            <a:r>
              <a:rPr lang="cs-CZ" sz="2000" dirty="0">
                <a:latin typeface="Times New Roman" panose="02020603050405020304" pitchFamily="18" charset="0"/>
                <a:ea typeface="Times New Roman" panose="02020603050405020304" pitchFamily="18" charset="0"/>
              </a:rPr>
              <a:t>) je strukturovaný dluhopis, jehož splácení závisí na úvěrové události určitého dlužníka. Investor získává vyšší výnos, protože na sebe přebírá část úvěrového rizika. Pokud ke kreditní události nedojde, obdrží plnou nominální hodnotu; při selhání je vyplacená částka snížena.</a:t>
            </a:r>
          </a:p>
          <a:p>
            <a:r>
              <a:rPr lang="cs-CZ" sz="2000" dirty="0">
                <a:latin typeface="Times New Roman" panose="02020603050405020304" pitchFamily="18" charset="0"/>
                <a:ea typeface="Times New Roman" panose="02020603050405020304" pitchFamily="18" charset="0"/>
              </a:rPr>
              <a:t>Swap úvěrového selhání (</a:t>
            </a:r>
            <a:r>
              <a:rPr lang="cs-CZ" sz="2000" dirty="0" err="1">
                <a:latin typeface="Times New Roman" panose="02020603050405020304" pitchFamily="18" charset="0"/>
                <a:ea typeface="Times New Roman" panose="02020603050405020304" pitchFamily="18" charset="0"/>
              </a:rPr>
              <a:t>credit</a:t>
            </a:r>
            <a:r>
              <a:rPr lang="cs-CZ" sz="2000" dirty="0">
                <a:latin typeface="Times New Roman" panose="02020603050405020304" pitchFamily="18" charset="0"/>
                <a:ea typeface="Times New Roman" panose="02020603050405020304" pitchFamily="18" charset="0"/>
              </a:rPr>
              <a:t> default swap) je smlouva, ve které kupující platí pravidelný poplatek a prodávající ochrany nahradí ztrátu, pokud nastane stanovená úvěrová událost. CDS umožňuje převádět úvěrové riziko bez prodeje aktiva a využívá se k zajištění i spekulaci.</a:t>
            </a:r>
          </a:p>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 </a:t>
            </a:r>
            <a:endParaRPr lang="cs-CZ"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543435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68DD59-5300-4840-9442-E7CD807E815D}"/>
              </a:ext>
            </a:extLst>
          </p:cNvPr>
          <p:cNvSpPr>
            <a:spLocks noGrp="1"/>
          </p:cNvSpPr>
          <p:nvPr>
            <p:ph type="title"/>
          </p:nvPr>
        </p:nvSpPr>
        <p:spPr/>
        <p:txBody>
          <a:bodyPr/>
          <a:lstStyle/>
          <a:p>
            <a:r>
              <a:rPr lang="cs-CZ" b="1" dirty="0"/>
              <a:t>Současný stav (2023/2024):</a:t>
            </a:r>
            <a:endParaRPr lang="cs-CZ" dirty="0"/>
          </a:p>
        </p:txBody>
      </p:sp>
      <p:sp>
        <p:nvSpPr>
          <p:cNvPr id="4" name="Obdélník 3">
            <a:extLst>
              <a:ext uri="{FF2B5EF4-FFF2-40B4-BE49-F238E27FC236}">
                <a16:creationId xmlns:a16="http://schemas.microsoft.com/office/drawing/2014/main" id="{0D791BEA-8669-4494-8C0F-462603F270B2}"/>
              </a:ext>
            </a:extLst>
          </p:cNvPr>
          <p:cNvSpPr/>
          <p:nvPr/>
        </p:nvSpPr>
        <p:spPr>
          <a:xfrm>
            <a:off x="251520" y="1347614"/>
            <a:ext cx="8136904" cy="2941703"/>
          </a:xfrm>
          <a:prstGeom prst="rect">
            <a:avLst/>
          </a:prstGeom>
        </p:spPr>
        <p:txBody>
          <a:bodyPr wrap="square">
            <a:spAutoFit/>
          </a:bodyPr>
          <a:lstStyle/>
          <a:p>
            <a:pPr>
              <a:lnSpc>
                <a:spcPct val="107000"/>
              </a:lnSpc>
              <a:spcAft>
                <a:spcPts val="0"/>
              </a:spcAft>
            </a:pPr>
            <a:r>
              <a:rPr lang="cs-CZ" sz="2400" dirty="0">
                <a:latin typeface="Symbol" panose="05050102010706020507" pitchFamily="18" charset="2"/>
                <a:ea typeface="Times New Roman" panose="02020603050405020304" pitchFamily="18" charset="0"/>
                <a:cs typeface="Times New Roman" panose="02020603050405020304" pitchFamily="18" charset="0"/>
              </a:rPr>
              <a:t>·</a:t>
            </a:r>
            <a:r>
              <a:rPr lang="cs-CZ" sz="2400" dirty="0">
                <a:latin typeface="Times New Roman" panose="02020603050405020304" pitchFamily="18" charset="0"/>
                <a:ea typeface="Times New Roman" panose="02020603050405020304" pitchFamily="18" charset="0"/>
                <a:cs typeface="Times New Roman" panose="02020603050405020304" pitchFamily="18" charset="0"/>
              </a:rPr>
              <a:t>  České banky mají kapitálovou přiměřenost kolem </a:t>
            </a:r>
            <a:r>
              <a:rPr lang="cs-CZ" sz="2400" b="1" dirty="0">
                <a:latin typeface="Times New Roman" panose="02020603050405020304" pitchFamily="18" charset="0"/>
                <a:ea typeface="Times New Roman" panose="02020603050405020304" pitchFamily="18" charset="0"/>
                <a:cs typeface="Times New Roman" panose="02020603050405020304" pitchFamily="18" charset="0"/>
              </a:rPr>
              <a:t>20 %</a:t>
            </a:r>
            <a:r>
              <a:rPr lang="cs-CZ" sz="2400" dirty="0">
                <a:latin typeface="Times New Roman" panose="02020603050405020304" pitchFamily="18" charset="0"/>
                <a:ea typeface="Times New Roman" panose="02020603050405020304" pitchFamily="18" charset="0"/>
                <a:cs typeface="Times New Roman" panose="02020603050405020304" pitchFamily="18" charset="0"/>
              </a:rPr>
              <a:t>, což je </a:t>
            </a:r>
            <a:r>
              <a:rPr lang="cs-CZ" sz="2400" b="1" dirty="0">
                <a:latin typeface="Times New Roman" panose="02020603050405020304" pitchFamily="18" charset="0"/>
                <a:ea typeface="Times New Roman" panose="02020603050405020304" pitchFamily="18" charset="0"/>
                <a:cs typeface="Times New Roman" panose="02020603050405020304" pitchFamily="18" charset="0"/>
              </a:rPr>
              <a:t>mírně nadprůměrné</a:t>
            </a:r>
            <a:r>
              <a:rPr lang="cs-CZ" sz="2400" dirty="0">
                <a:latin typeface="Times New Roman" panose="02020603050405020304" pitchFamily="18" charset="0"/>
                <a:ea typeface="Times New Roman" panose="02020603050405020304" pitchFamily="18" charset="0"/>
                <a:cs typeface="Times New Roman" panose="02020603050405020304" pitchFamily="18" charset="0"/>
              </a:rPr>
              <a:t> v rámci EU, a jsou považovány za finančně silné.</a:t>
            </a:r>
            <a:endParaRPr lang="cs-CZ"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Symbol" panose="05050102010706020507" pitchFamily="18" charset="2"/>
              <a:buChar char="·"/>
            </a:pPr>
            <a:r>
              <a:rPr lang="cs-CZ" sz="2400" dirty="0">
                <a:latin typeface="Times New Roman" panose="02020603050405020304" pitchFamily="18" charset="0"/>
                <a:ea typeface="Times New Roman" panose="02020603050405020304" pitchFamily="18" charset="0"/>
                <a:cs typeface="Times New Roman" panose="02020603050405020304" pitchFamily="18" charset="0"/>
              </a:rPr>
              <a:t>ČNB vyžaduje, aby tento poměr neklesal pod zákonné minimum, které je obvykle kolem 8 %</a:t>
            </a:r>
          </a:p>
          <a:p>
            <a:pPr marL="342900" indent="-342900">
              <a:lnSpc>
                <a:spcPct val="107000"/>
              </a:lnSpc>
              <a:spcAft>
                <a:spcPts val="800"/>
              </a:spcAft>
              <a:buFont typeface="Symbol" panose="05050102010706020507" pitchFamily="18" charset="2"/>
              <a:buChar char="·"/>
            </a:pPr>
            <a:r>
              <a:rPr lang="cs-CZ" sz="2400" b="1" dirty="0"/>
              <a:t>Bezpečnostní kapitálová rezerva:</a:t>
            </a:r>
            <a:r>
              <a:rPr lang="cs-CZ" sz="2400" dirty="0"/>
              <a:t> Povinná rezerva 2,5 % z celkové rizikové expozice</a:t>
            </a:r>
            <a:endParaRPr lang="cs-CZ"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61812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107504" y="843558"/>
            <a:ext cx="8856984" cy="3672408"/>
          </a:xfrm>
          <a:prstGeom prst="rect">
            <a:avLst/>
          </a:prstGeom>
        </p:spPr>
        <p:txBody>
          <a:bodyPr>
            <a:noAutofit/>
          </a:bodyPr>
          <a:lstStyle/>
          <a:p>
            <a:pPr>
              <a:buClr>
                <a:srgbClr val="307871"/>
              </a:buClr>
            </a:pPr>
            <a:endParaRPr lang="cs-CZ" sz="1400" dirty="0"/>
          </a:p>
          <a:p>
            <a:pPr marL="0" indent="0">
              <a:buClr>
                <a:srgbClr val="307871"/>
              </a:buClr>
              <a:buNone/>
            </a:pPr>
            <a:endParaRPr lang="cs-CZ" sz="1400" dirty="0"/>
          </a:p>
          <a:p>
            <a:pPr marL="0" indent="0">
              <a:buClr>
                <a:srgbClr val="307871"/>
              </a:buClr>
              <a:buNone/>
            </a:pPr>
            <a:endParaRPr lang="cs-CZ" sz="1400" dirty="0"/>
          </a:p>
          <a:p>
            <a:pPr marL="0" indent="0">
              <a:buClr>
                <a:srgbClr val="307871"/>
              </a:buClr>
              <a:buNone/>
            </a:pPr>
            <a:endParaRPr lang="cs-CZ" sz="1400" dirty="0"/>
          </a:p>
          <a:p>
            <a:pPr marL="0" indent="0">
              <a:buClr>
                <a:srgbClr val="307871"/>
              </a:buClr>
              <a:buNone/>
            </a:pPr>
            <a:endParaRPr lang="cs-CZ" sz="1400" dirty="0"/>
          </a:p>
          <a:p>
            <a:pPr marL="0" indent="0">
              <a:buClr>
                <a:srgbClr val="307871"/>
              </a:buClr>
              <a:buNone/>
            </a:pPr>
            <a:endParaRPr lang="cs-CZ" sz="1400" dirty="0"/>
          </a:p>
          <a:p>
            <a:pPr marL="0" indent="0" algn="ctr">
              <a:buClr>
                <a:srgbClr val="307871"/>
              </a:buClr>
              <a:buNone/>
            </a:pPr>
            <a:r>
              <a:rPr lang="cs-CZ" altLang="cs-CZ" sz="2400" dirty="0"/>
              <a:t>DISKUSE</a:t>
            </a:r>
          </a:p>
          <a:p>
            <a:pPr marL="0" indent="0">
              <a:buClr>
                <a:srgbClr val="307871"/>
              </a:buClr>
              <a:buNone/>
            </a:pPr>
            <a:endParaRPr lang="cs-CZ" sz="1400" dirty="0"/>
          </a:p>
        </p:txBody>
      </p:sp>
      <p:sp>
        <p:nvSpPr>
          <p:cNvPr id="6" name="Nadpis 5"/>
          <p:cNvSpPr>
            <a:spLocks noGrp="1"/>
          </p:cNvSpPr>
          <p:nvPr>
            <p:ph type="title"/>
          </p:nvPr>
        </p:nvSpPr>
        <p:spPr>
          <a:xfrm>
            <a:off x="179512" y="195486"/>
            <a:ext cx="5904656" cy="507703"/>
          </a:xfrm>
        </p:spPr>
        <p:txBody>
          <a:bodyPr/>
          <a:lstStyle/>
          <a:p>
            <a:endParaRPr lang="en-US" dirty="0"/>
          </a:p>
        </p:txBody>
      </p:sp>
      <p:sp>
        <p:nvSpPr>
          <p:cNvPr id="12" name="Zástupný symbol pro obsah 2"/>
          <p:cNvSpPr txBox="1">
            <a:spLocks/>
          </p:cNvSpPr>
          <p:nvPr/>
        </p:nvSpPr>
        <p:spPr>
          <a:xfrm>
            <a:off x="287524" y="4731990"/>
            <a:ext cx="8568952" cy="28803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2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28560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CEDDF1-850F-438E-9BA9-EF9194C24356}"/>
              </a:ext>
            </a:extLst>
          </p:cNvPr>
          <p:cNvSpPr>
            <a:spLocks noGrp="1"/>
          </p:cNvSpPr>
          <p:nvPr>
            <p:ph type="title"/>
          </p:nvPr>
        </p:nvSpPr>
        <p:spPr/>
        <p:txBody>
          <a:bodyPr/>
          <a:lstStyle/>
          <a:p>
            <a:r>
              <a:rPr lang="cs-CZ" dirty="0"/>
              <a:t>Swap veškerých výnosů</a:t>
            </a:r>
          </a:p>
        </p:txBody>
      </p:sp>
      <p:sp>
        <p:nvSpPr>
          <p:cNvPr id="3" name="Obdélník 2">
            <a:extLst>
              <a:ext uri="{FF2B5EF4-FFF2-40B4-BE49-F238E27FC236}">
                <a16:creationId xmlns:a16="http://schemas.microsoft.com/office/drawing/2014/main" id="{CDE82E6C-362D-407F-B570-D91E73C81034}"/>
              </a:ext>
            </a:extLst>
          </p:cNvPr>
          <p:cNvSpPr/>
          <p:nvPr/>
        </p:nvSpPr>
        <p:spPr>
          <a:xfrm>
            <a:off x="251520" y="987574"/>
            <a:ext cx="8064896" cy="2053639"/>
          </a:xfrm>
          <a:prstGeom prst="rect">
            <a:avLst/>
          </a:prstGeom>
        </p:spPr>
        <p:txBody>
          <a:bodyPr wrap="square">
            <a:spAutoFit/>
          </a:bodyPr>
          <a:lstStyle/>
          <a:p>
            <a:pPr>
              <a:lnSpc>
                <a:spcPct val="107000"/>
              </a:lnSpc>
              <a:spcAft>
                <a:spcPts val="800"/>
              </a:spcAft>
            </a:pPr>
            <a:r>
              <a:rPr lang="cs-CZ" sz="2000" dirty="0">
                <a:latin typeface="Calibri" panose="020F0502020204030204" pitchFamily="34" charset="0"/>
                <a:ea typeface="Calibri" panose="020F0502020204030204" pitchFamily="34" charset="0"/>
                <a:cs typeface="Times New Roman" panose="02020603050405020304" pitchFamily="18" charset="0"/>
              </a:rPr>
              <a:t>Swap veškerých výnosů (</a:t>
            </a:r>
            <a:r>
              <a:rPr lang="cs-CZ" sz="2000" dirty="0" err="1">
                <a:latin typeface="Calibri" panose="020F0502020204030204" pitchFamily="34" charset="0"/>
                <a:ea typeface="Calibri" panose="020F0502020204030204" pitchFamily="34" charset="0"/>
                <a:cs typeface="Times New Roman" panose="02020603050405020304" pitchFamily="18" charset="0"/>
              </a:rPr>
              <a:t>total</a:t>
            </a:r>
            <a:r>
              <a:rPr lang="cs-CZ" sz="2000" dirty="0">
                <a:latin typeface="Calibri" panose="020F0502020204030204" pitchFamily="34" charset="0"/>
                <a:ea typeface="Calibri" panose="020F0502020204030204" pitchFamily="34" charset="0"/>
                <a:cs typeface="Times New Roman" panose="02020603050405020304" pitchFamily="18" charset="0"/>
              </a:rPr>
              <a:t> return swap) znamená, že jedna strana dostává celkový výnos aktiva, zatímco druhá strana inkasuje pohyblivou úrokovou sazbu. Ekonomická expozice na aktivum vzniká bez jeho skutečného vlastnictví. Vlastník aktiva přenáší na protistranu riziko změny hodnoty i případného selhání dlužníka. Tento nástroj se využívá k řízení bilance, optimalizaci kapitálu a krátkodobému získání expozice k aktivu.</a:t>
            </a:r>
          </a:p>
        </p:txBody>
      </p:sp>
    </p:spTree>
    <p:extLst>
      <p:ext uri="{BB962C8B-B14F-4D97-AF65-F5344CB8AC3E}">
        <p14:creationId xmlns:p14="http://schemas.microsoft.com/office/powerpoint/2010/main" val="840035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601F38-3406-4A65-A1AB-83EEBE9E3115}"/>
              </a:ext>
            </a:extLst>
          </p:cNvPr>
          <p:cNvSpPr>
            <a:spLocks noGrp="1"/>
          </p:cNvSpPr>
          <p:nvPr>
            <p:ph type="title"/>
          </p:nvPr>
        </p:nvSpPr>
        <p:spPr/>
        <p:txBody>
          <a:bodyPr/>
          <a:lstStyle/>
          <a:p>
            <a:endParaRPr lang="cs-CZ"/>
          </a:p>
        </p:txBody>
      </p:sp>
      <p:sp>
        <p:nvSpPr>
          <p:cNvPr id="3" name="Obdélník 2">
            <a:extLst>
              <a:ext uri="{FF2B5EF4-FFF2-40B4-BE49-F238E27FC236}">
                <a16:creationId xmlns:a16="http://schemas.microsoft.com/office/drawing/2014/main" id="{C7FD625A-C78A-4B48-BABD-CBEE90EF6188}"/>
              </a:ext>
            </a:extLst>
          </p:cNvPr>
          <p:cNvSpPr/>
          <p:nvPr/>
        </p:nvSpPr>
        <p:spPr>
          <a:xfrm>
            <a:off x="539552" y="1580036"/>
            <a:ext cx="7560840" cy="2538515"/>
          </a:xfrm>
          <a:prstGeom prst="rect">
            <a:avLst/>
          </a:prstGeom>
        </p:spPr>
        <p:txBody>
          <a:bodyPr wrap="square">
            <a:spAutoFit/>
          </a:bodyPr>
          <a:lstStyle/>
          <a:p>
            <a:pPr lvl="0">
              <a:lnSpc>
                <a:spcPct val="115000"/>
              </a:lnSpc>
              <a:spcAft>
                <a:spcPts val="1000"/>
              </a:spcAft>
            </a:pPr>
            <a:r>
              <a:rPr lang="cs-CZ" sz="2800" dirty="0">
                <a:latin typeface="Times New Roman" panose="02020603050405020304" pitchFamily="18" charset="0"/>
                <a:ea typeface="Calibri" panose="020F0502020204030204" pitchFamily="34" charset="0"/>
                <a:cs typeface="Times New Roman" panose="02020603050405020304" pitchFamily="18" charset="0"/>
              </a:rPr>
              <a:t>23. Klasifikujte úvěrové deriváty. Charakterizujte vybrané úvěrové deriváty – opci selhání a opci úvěrového rozpětí. Popište důvody pro použití úvěrových derivátů a rizika spojená s jejich používáním.</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6023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04E12B-009E-4C78-A5AB-830F1912EFBA}"/>
              </a:ext>
            </a:extLst>
          </p:cNvPr>
          <p:cNvSpPr>
            <a:spLocks noGrp="1"/>
          </p:cNvSpPr>
          <p:nvPr>
            <p:ph type="title"/>
          </p:nvPr>
        </p:nvSpPr>
        <p:spPr>
          <a:xfrm>
            <a:off x="251520" y="195486"/>
            <a:ext cx="6264696" cy="507703"/>
          </a:xfrm>
        </p:spPr>
        <p:txBody>
          <a:bodyPr/>
          <a:lstStyle/>
          <a:p>
            <a:r>
              <a:rPr lang="cs-CZ" dirty="0"/>
              <a:t>Klasifikace a charakteristika dvou derivátů</a:t>
            </a:r>
          </a:p>
        </p:txBody>
      </p:sp>
      <p:sp>
        <p:nvSpPr>
          <p:cNvPr id="3" name="Obdélník 2">
            <a:extLst>
              <a:ext uri="{FF2B5EF4-FFF2-40B4-BE49-F238E27FC236}">
                <a16:creationId xmlns:a16="http://schemas.microsoft.com/office/drawing/2014/main" id="{B6AF3804-6833-4A89-8FF5-5E9FD9966995}"/>
              </a:ext>
            </a:extLst>
          </p:cNvPr>
          <p:cNvSpPr/>
          <p:nvPr/>
        </p:nvSpPr>
        <p:spPr>
          <a:xfrm>
            <a:off x="431032" y="879844"/>
            <a:ext cx="8245424" cy="2862322"/>
          </a:xfrm>
          <a:prstGeom prst="rect">
            <a:avLst/>
          </a:prstGeom>
        </p:spPr>
        <p:txBody>
          <a:bodyPr wrap="square">
            <a:spAutoFit/>
          </a:bodyPr>
          <a:lstStyle/>
          <a:p>
            <a:r>
              <a:rPr lang="cs-CZ" sz="2000" dirty="0"/>
              <a:t>Úvěrové deriváty lze členit podle typu podkladového rizika (single-</a:t>
            </a:r>
            <a:r>
              <a:rPr lang="cs-CZ" sz="2000" dirty="0" err="1"/>
              <a:t>name</a:t>
            </a:r>
            <a:r>
              <a:rPr lang="cs-CZ" sz="2000" dirty="0"/>
              <a:t> a portfoliové), podle instrumentu (swapy, opce, strukturované dluhopisy) a podle vypořádání (fyzické nebo peněžní). Patří sem např. CDS, TRS, </a:t>
            </a:r>
            <a:r>
              <a:rPr lang="cs-CZ" sz="2000" dirty="0" err="1"/>
              <a:t>credit-linked</a:t>
            </a:r>
            <a:r>
              <a:rPr lang="cs-CZ" sz="2000" dirty="0"/>
              <a:t> notes, opce na selhání a opce na rozpětí.</a:t>
            </a:r>
          </a:p>
          <a:p>
            <a:r>
              <a:rPr lang="cs-CZ" sz="2000" dirty="0"/>
              <a:t>Opce selhání dává držiteli právo získat plnění, pokud nastane úvěrová událost, např. default dlužníka. Kupující platí opční prémii a je chráněn proti výraznému zhoršení kreditní kvality. Opce úvěrového rozpětí je navázána na šířku kreditního </a:t>
            </a:r>
            <a:r>
              <a:rPr lang="cs-CZ" sz="2000" dirty="0" err="1"/>
              <a:t>spreadu</a:t>
            </a:r>
            <a:r>
              <a:rPr lang="cs-CZ" sz="2000" dirty="0"/>
              <a:t> – její hodnota roste při rozšiřování </a:t>
            </a:r>
            <a:r>
              <a:rPr lang="cs-CZ" sz="2000" dirty="0" err="1"/>
              <a:t>spreadu</a:t>
            </a:r>
            <a:r>
              <a:rPr lang="cs-CZ" sz="2000" dirty="0"/>
              <a:t> a umožňuje zajistit se proti zvýšení rizikovosti emitenta.</a:t>
            </a:r>
          </a:p>
        </p:txBody>
      </p:sp>
    </p:spTree>
    <p:extLst>
      <p:ext uri="{BB962C8B-B14F-4D97-AF65-F5344CB8AC3E}">
        <p14:creationId xmlns:p14="http://schemas.microsoft.com/office/powerpoint/2010/main" val="2523306277"/>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5740</TotalTime>
  <Words>4555</Words>
  <Application>Microsoft Office PowerPoint</Application>
  <PresentationFormat>Předvádění na obrazovce (16:9)</PresentationFormat>
  <Paragraphs>250</Paragraphs>
  <Slides>61</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61</vt:i4>
      </vt:variant>
    </vt:vector>
  </HeadingPairs>
  <TitlesOfParts>
    <vt:vector size="67" baseType="lpstr">
      <vt:lpstr>Arial</vt:lpstr>
      <vt:lpstr>Calibri</vt:lpstr>
      <vt:lpstr>Enriqueta</vt:lpstr>
      <vt:lpstr>Symbol</vt:lpstr>
      <vt:lpstr>Times New Roman</vt:lpstr>
      <vt:lpstr>SLU</vt:lpstr>
      <vt:lpstr> Řízení finančních a bankovních rizik Otázky ke zkoušce 21 – 39</vt:lpstr>
      <vt:lpstr>Prezentace aplikace PowerPoint</vt:lpstr>
      <vt:lpstr>Úvěrové posílení a tranšování</vt:lpstr>
      <vt:lpstr>Žádoucí a nežádoucí vlastnosti sekuritizovaných aktiv</vt:lpstr>
      <vt:lpstr>Prezentace aplikace PowerPoint</vt:lpstr>
      <vt:lpstr>Úvěrový dluhopis a swap úvěrového selhání</vt:lpstr>
      <vt:lpstr>Swap veškerých výnosů</vt:lpstr>
      <vt:lpstr>Prezentace aplikace PowerPoint</vt:lpstr>
      <vt:lpstr>Klasifikace a charakteristika dvou derivátů</vt:lpstr>
      <vt:lpstr>Důvody použití a rizika</vt:lpstr>
      <vt:lpstr>Prezentace aplikace PowerPoint</vt:lpstr>
      <vt:lpstr>Podstata a složky operačního rizika</vt:lpstr>
      <vt:lpstr>Protiopatření a omezení operačního rizika</vt:lpstr>
      <vt:lpstr>Prezentace aplikace PowerPoint</vt:lpstr>
      <vt:lpstr>Metody podle Basel II</vt:lpstr>
      <vt:lpstr>Pokročilý přístup a logika systému</vt:lpstr>
      <vt:lpstr>Prezentace aplikace PowerPoint</vt:lpstr>
      <vt:lpstr>Přímá a nepřímá ztráta z operačního rizika</vt:lpstr>
      <vt:lpstr>Vybrané metody měření operačního rizika</vt:lpstr>
      <vt:lpstr>Prezentace aplikace PowerPoint</vt:lpstr>
      <vt:lpstr>Podstata úrokového rizika</vt:lpstr>
      <vt:lpstr>Účetní model (gap analýza)</vt:lpstr>
      <vt:lpstr>Prezentace aplikace PowerPoint</vt:lpstr>
      <vt:lpstr>Ekonomický model a durace gap</vt:lpstr>
      <vt:lpstr>Řízení úrokového rizika pomocí durace gap</vt:lpstr>
      <vt:lpstr>Prezentace aplikace PowerPoint</vt:lpstr>
      <vt:lpstr>Podstata rizika likvidity a jeho složky</vt:lpstr>
      <vt:lpstr>Zajištění likvidity, proces managementu a strategie</vt:lpstr>
      <vt:lpstr>Prezentace aplikace PowerPoint</vt:lpstr>
      <vt:lpstr>Charakteristika poměrových ukazatelů likvidity</vt:lpstr>
      <vt:lpstr>Ukazatele likvidity podle Basel III</vt:lpstr>
      <vt:lpstr>Prezentace aplikace PowerPoint</vt:lpstr>
      <vt:lpstr>Podstata a druhy likvidního gapu</vt:lpstr>
      <vt:lpstr>Proces tvorby gapu, výsledky a nástroje Basel III</vt:lpstr>
      <vt:lpstr>Prezentace aplikace PowerPoint</vt:lpstr>
      <vt:lpstr>Nevýhody ukazatelů ROA a ROE</vt:lpstr>
      <vt:lpstr>Podstata a výhody rizikově očištěné výnosnosti</vt:lpstr>
      <vt:lpstr>Prezentace aplikace PowerPoint</vt:lpstr>
      <vt:lpstr>Možnosti využití rizikově očištěné výnosnosti</vt:lpstr>
      <vt:lpstr>Charakteristika ukazatele SVA</vt:lpstr>
      <vt:lpstr>Prezentace aplikace PowerPoint</vt:lpstr>
      <vt:lpstr>Význam kapitálové přiměřenosti</vt:lpstr>
      <vt:lpstr>Regulovaný kapitál a jeho podoba v ČR</vt:lpstr>
      <vt:lpstr>Prezentace aplikace PowerPoint</vt:lpstr>
      <vt:lpstr>Podstata a výpočet ekonomického kapitálu</vt:lpstr>
      <vt:lpstr>Účely a podmínky využití v ČR</vt:lpstr>
      <vt:lpstr>Prezentace aplikace PowerPoint</vt:lpstr>
      <vt:lpstr>Basel I a dodatek k Basel I</vt:lpstr>
      <vt:lpstr>Basel II, EU a Basel III</vt:lpstr>
      <vt:lpstr>Prezentace aplikace PowerPoint</vt:lpstr>
      <vt:lpstr>Finanční konglomerát a dohled nad skupinami</vt:lpstr>
      <vt:lpstr>Kapitálová přiměřenost skupiny a použití kapitálu</vt:lpstr>
      <vt:lpstr>Prezentace aplikace PowerPoint</vt:lpstr>
      <vt:lpstr>Základní princip</vt:lpstr>
      <vt:lpstr>Používané metody</vt:lpstr>
      <vt:lpstr>Prezentace aplikace PowerPoint</vt:lpstr>
      <vt:lpstr>Možnosti zvýšení kapitálové přiměřenosti banky</vt:lpstr>
      <vt:lpstr>Kapitálová arbitráž vs. kapitálová kamufláž</vt:lpstr>
      <vt:lpstr>Prezentace aplikace PowerPoint</vt:lpstr>
      <vt:lpstr>Současný stav (2023/2024):</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Ing. Roman Hlawiczka, Ph.D.</cp:lastModifiedBy>
  <cp:revision>171</cp:revision>
  <cp:lastPrinted>2017-09-19T07:48:06Z</cp:lastPrinted>
  <dcterms:created xsi:type="dcterms:W3CDTF">2016-07-06T15:42:34Z</dcterms:created>
  <dcterms:modified xsi:type="dcterms:W3CDTF">2025-12-07T23:10:53Z</dcterms:modified>
</cp:coreProperties>
</file>