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2"/>
  </p:notesMasterIdLst>
  <p:handoutMasterIdLst>
    <p:handoutMasterId r:id="rId103"/>
  </p:handoutMasterIdLst>
  <p:sldIdLst>
    <p:sldId id="256" r:id="rId2"/>
    <p:sldId id="286" r:id="rId3"/>
    <p:sldId id="309" r:id="rId4"/>
    <p:sldId id="310" r:id="rId5"/>
    <p:sldId id="311" r:id="rId6"/>
    <p:sldId id="31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8" r:id="rId53"/>
    <p:sldId id="359" r:id="rId54"/>
    <p:sldId id="360" r:id="rId55"/>
    <p:sldId id="361" r:id="rId56"/>
    <p:sldId id="362" r:id="rId57"/>
    <p:sldId id="363" r:id="rId58"/>
    <p:sldId id="364" r:id="rId59"/>
    <p:sldId id="365" r:id="rId60"/>
    <p:sldId id="366" r:id="rId61"/>
    <p:sldId id="367" r:id="rId62"/>
    <p:sldId id="368" r:id="rId63"/>
    <p:sldId id="369" r:id="rId64"/>
    <p:sldId id="370" r:id="rId65"/>
    <p:sldId id="371" r:id="rId66"/>
    <p:sldId id="372" r:id="rId67"/>
    <p:sldId id="373" r:id="rId68"/>
    <p:sldId id="374" r:id="rId69"/>
    <p:sldId id="375" r:id="rId70"/>
    <p:sldId id="376" r:id="rId71"/>
    <p:sldId id="377" r:id="rId72"/>
    <p:sldId id="378" r:id="rId73"/>
    <p:sldId id="383" r:id="rId74"/>
    <p:sldId id="379" r:id="rId75"/>
    <p:sldId id="380" r:id="rId76"/>
    <p:sldId id="381" r:id="rId77"/>
    <p:sldId id="382" r:id="rId78"/>
    <p:sldId id="384" r:id="rId79"/>
    <p:sldId id="385" r:id="rId80"/>
    <p:sldId id="386" r:id="rId81"/>
    <p:sldId id="387" r:id="rId82"/>
    <p:sldId id="388" r:id="rId83"/>
    <p:sldId id="389" r:id="rId84"/>
    <p:sldId id="390" r:id="rId85"/>
    <p:sldId id="391" r:id="rId86"/>
    <p:sldId id="392" r:id="rId87"/>
    <p:sldId id="393" r:id="rId88"/>
    <p:sldId id="394" r:id="rId89"/>
    <p:sldId id="395" r:id="rId90"/>
    <p:sldId id="396" r:id="rId91"/>
    <p:sldId id="397" r:id="rId92"/>
    <p:sldId id="398" r:id="rId93"/>
    <p:sldId id="399" r:id="rId94"/>
    <p:sldId id="400" r:id="rId95"/>
    <p:sldId id="401" r:id="rId96"/>
    <p:sldId id="402" r:id="rId97"/>
    <p:sldId id="403" r:id="rId98"/>
    <p:sldId id="404" r:id="rId99"/>
    <p:sldId id="405" r:id="rId100"/>
    <p:sldId id="295" r:id="rId10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0037" autoAdjust="0"/>
  </p:normalViewPr>
  <p:slideViewPr>
    <p:cSldViewPr>
      <p:cViewPr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12.10.2025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hlawiczk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2E6CCB-9F8B-4882-9B51-C1EAB5951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finančních trhů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E3E668C-5F57-4D12-8EB2-1099B540BF88}"/>
              </a:ext>
            </a:extLst>
          </p:cNvPr>
          <p:cNvSpPr/>
          <p:nvPr/>
        </p:nvSpPr>
        <p:spPr>
          <a:xfrm>
            <a:off x="395536" y="1014721"/>
            <a:ext cx="784887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trhy plní tyto základní funkce: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umožňují tvorbu cen finančních aktiv,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zajišťují likviditu,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umožňují investorům a dlužníkům sdílet rizika,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poskytují informace o vývoji ekonomiky.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Cenové signály z trhu jsou klíčové pro měnovou politiku a rozhodování investorů.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Kvalitní trh musí být transparentní, likvidní a regulovaný.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8726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Děkuji za pozornost a přeji pěkný den </a:t>
            </a:r>
            <a:r>
              <a:rPr lang="cs-CZ" altLang="cs-CZ" sz="2400" dirty="0">
                <a:sym typeface="Wingdings" panose="05000000000000000000" pitchFamily="2" charset="2"/>
              </a:rPr>
              <a:t></a:t>
            </a:r>
            <a:endParaRPr lang="cs-CZ" altLang="cs-CZ" sz="2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539CFA-BCE7-46CB-82AA-6178E80DB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Finanční nástroje a jejich rozdělení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483B1C5-B1A7-4512-A1A8-D0742754B3EC}"/>
              </a:ext>
            </a:extLst>
          </p:cNvPr>
          <p:cNvSpPr/>
          <p:nvPr/>
        </p:nvSpPr>
        <p:spPr>
          <a:xfrm>
            <a:off x="395536" y="876222"/>
            <a:ext cx="748883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nástroje představují právní vztahy mezi věřitelem a dlužníkem.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Rozlišujeme: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Primární nástroje: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úvěry, akcie, dluhopisy.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Sekundární nástroje: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deriváty, které přenášejí riziko mezi investory.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Nástroje se liší výnosností, rizikovostí a likviditou.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Znalost jejich vlastností je pro řízení rizik v bankovnictví klíčová.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76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03840C-A99E-403D-B44E-AB76E6575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1CD3B18-4200-440B-AA92-045F358619F4}"/>
              </a:ext>
            </a:extLst>
          </p:cNvPr>
          <p:cNvSpPr/>
          <p:nvPr/>
        </p:nvSpPr>
        <p:spPr>
          <a:xfrm>
            <a:off x="2549587" y="2387084"/>
            <a:ext cx="4044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FINANČNÍ SYSTÉM A JEHO SLOŽKY</a:t>
            </a:r>
          </a:p>
        </p:txBody>
      </p:sp>
    </p:spTree>
    <p:extLst>
      <p:ext uri="{BB962C8B-B14F-4D97-AF65-F5344CB8AC3E}">
        <p14:creationId xmlns:p14="http://schemas.microsoft.com/office/powerpoint/2010/main" val="365250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7EAE1-9D5E-4447-A51D-30D77C12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Význam regulace finančního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ED86C3-1CB1-44EC-979F-1CF14CA08A75}"/>
              </a:ext>
            </a:extLst>
          </p:cNvPr>
          <p:cNvSpPr/>
          <p:nvPr/>
        </p:nvSpPr>
        <p:spPr>
          <a:xfrm>
            <a:off x="395536" y="1050340"/>
            <a:ext cx="8136904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systém je citlivý na šoky a poruchy důvěry.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tohoto důvodu je nutná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a dohled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které zajišťují jeho stabilitu a ochranu klientů.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stanoví pravidla chování finančních institucí, jejich kapitálové požadavky a povinnost informovat o rizicích.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není bránit podnikání, ale minimalizovat systémové riziko, které by mohlo ohrozit celý finanční sektor.</a:t>
            </a:r>
          </a:p>
        </p:txBody>
      </p:sp>
    </p:spTree>
    <p:extLst>
      <p:ext uri="{BB962C8B-B14F-4D97-AF65-F5344CB8AC3E}">
        <p14:creationId xmlns:p14="http://schemas.microsoft.com/office/powerpoint/2010/main" val="161572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B42B69-DC96-408E-811E-71AB4E845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finanční regulace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CB646FA-75EB-46F8-AAAC-2DE94B1255F7}"/>
              </a:ext>
            </a:extLst>
          </p:cNvPr>
          <p:cNvSpPr/>
          <p:nvPr/>
        </p:nvSpPr>
        <p:spPr>
          <a:xfrm>
            <a:off x="251520" y="1059582"/>
            <a:ext cx="806489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Hlavní cíle regulace jsou: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Stabilita systému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zabránit kolapsu bank a domino efektu.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Ochrana spotřebitele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zajistit, aby klienti měli přístup ke srozumitelným informacím.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umožnit srovnání produktů a důvěru investorů.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Efektivita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snížit transakční náklady a podpořit konkurenci.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Prevence zneužití systému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boj proti praní špinavých peněz a financování terorismu (AML/CFT).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44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19C71B-85D7-47A7-8CAB-052D88948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Česká národní banka jako regulátor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8EF4E6E-28EA-481A-A66E-56BA630529BC}"/>
              </a:ext>
            </a:extLst>
          </p:cNvPr>
          <p:cNvSpPr/>
          <p:nvPr/>
        </p:nvSpPr>
        <p:spPr>
          <a:xfrm>
            <a:off x="251520" y="921447"/>
            <a:ext cx="8280920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Česká národní banka (ČNB)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 hlavním orgánem dohledu nad finančním trhem v České republice.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Vykonává: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dohled nad bankami, pojišťovnami, penzijními fondy a kapitálovým trhem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měnovou politiku a udržování cenové stability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ochranu finanční stability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vydává doporučení, provádí stresové testy, stanovuje kapitálové rezervy.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ČNB tak spojuje funkce centrální banky a regulátora trhu, což umožňuje komplexní přístup k řízení finančních rizik.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484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EB07A6-173D-4EC6-BAFF-32530457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Nástroje dohledu ČNB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6C6A41C-ECF3-4CED-B93F-5321DF2EF13B}"/>
              </a:ext>
            </a:extLst>
          </p:cNvPr>
          <p:cNvSpPr/>
          <p:nvPr/>
        </p:nvSpPr>
        <p:spPr>
          <a:xfrm>
            <a:off x="267796" y="987574"/>
            <a:ext cx="8048619" cy="2562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Dohled ČNB je založen na kombinaci několika přístupů: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Prudenciální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dohled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sleduje solventnost a likviditu bank.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Behaviorální dohled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chrání spotřebitele finančních služeb.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Makroobezřetnostní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politika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zaměřena na stabilitu celého systému.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Analytický dohled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využívá data a stresové testy k hodnocení rizik.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Dohled může být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místě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(inspekce v bance) nebo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dálku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(analýza výkazů a reportů).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01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58EF1D-0C3B-4D87-B47C-3927A0986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Makroobezřetnostní</a:t>
            </a:r>
            <a:r>
              <a:rPr lang="cs-CZ" dirty="0"/>
              <a:t> politika ČNB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C1BE860-86A7-494C-ABA7-BFF1DFEC9CFA}"/>
              </a:ext>
            </a:extLst>
          </p:cNvPr>
          <p:cNvSpPr/>
          <p:nvPr/>
        </p:nvSpPr>
        <p:spPr>
          <a:xfrm>
            <a:off x="467544" y="1002960"/>
            <a:ext cx="7992888" cy="311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Makroobezřetnostní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politika sleduje finanční stabilitu z pohledu celého sektoru, ne jednotlivé instituce.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Cílem je omezit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cyklické výkyvy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přehřátí trhu v době růstu a podporu stability v době poklesu.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ČNB používá nástroje jako: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proticyklická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kapitálová rezerva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rezerva na systémové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limity na hypoteční úvěry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(LTV, DTI, DSTI).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Tato opatření pomáhají udržet rovnováhu mezi růstem úvěrů a bezpečností systému.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291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DB34A4-7EDB-41C6-8B9F-D81F645AD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Evropská centrální banka (ECB)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28F7B6E-5604-4BBE-A8BC-F67F4082C0C8}"/>
              </a:ext>
            </a:extLst>
          </p:cNvPr>
          <p:cNvSpPr/>
          <p:nvPr/>
        </p:nvSpPr>
        <p:spPr>
          <a:xfrm>
            <a:off x="395536" y="902158"/>
            <a:ext cx="6462464" cy="2450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ECB je hlavní institucí měnové politiky v eurozóně a hraje zásadní roli i v dohledu nad bankami.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země eurozóny je součástí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Jednotného mechanismu dohledu (SSM)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koordinuje kontrolu nad největšími bankami.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ECB sleduje rizika, vydává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makroobezřetnostní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doporučení a provádí celoevropské stresové testy.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když ČR zatím není členem eurozóny, ČNB s ECB úzce spolupracuje a přejímá její standardy.</a:t>
            </a:r>
          </a:p>
        </p:txBody>
      </p:sp>
    </p:spTree>
    <p:extLst>
      <p:ext uri="{BB962C8B-B14F-4D97-AF65-F5344CB8AC3E}">
        <p14:creationId xmlns:p14="http://schemas.microsoft.com/office/powerpoint/2010/main" val="408112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AFA8C-F4C2-4401-BA6E-40A5286EA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Evropské orgány dohledu (ESA)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5D4914D-9C9B-4642-9CDA-982545E49D04}"/>
              </a:ext>
            </a:extLst>
          </p:cNvPr>
          <p:cNvSpPr/>
          <p:nvPr/>
        </p:nvSpPr>
        <p:spPr>
          <a:xfrm>
            <a:off x="467544" y="921447"/>
            <a:ext cx="8064896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Evropská unie vytvořila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Evropský systém finančního dohledu (ESFS)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který se skládá z několika institucí: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EBA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European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Banking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Authority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dohled nad bankovnictvím, sjednocuje pravidla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EIOPA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European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Insurance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Occupational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Pensions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Authority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dohled nad pojišťovnami a penzijními fondy.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ESMA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European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Securities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Markets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Authority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dohled nad kapitálovými trhy a ochranou investorů.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ESRB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European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Systemic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Board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sleduje systémová rizika v rámci celé EU.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9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Ing. Roman Hlawiczka, Ph.D.</a:t>
            </a:r>
          </a:p>
          <a:p>
            <a:pPr lvl="1"/>
            <a:r>
              <a:rPr lang="cs-CZ" sz="1700" dirty="0"/>
              <a:t>tel: 606 630 236</a:t>
            </a:r>
          </a:p>
          <a:p>
            <a:pPr lvl="1"/>
            <a:r>
              <a:rPr lang="cs-CZ" sz="1700" dirty="0"/>
              <a:t>e-mail: </a:t>
            </a:r>
            <a:r>
              <a:rPr lang="cs-CZ" sz="1700" dirty="0">
                <a:hlinkClick r:id="rId3"/>
              </a:rPr>
              <a:t>roman.hlawiczka@opf.slu.cz</a:t>
            </a:r>
            <a:r>
              <a:rPr lang="cs-CZ" sz="1700" dirty="0"/>
              <a:t>, </a:t>
            </a:r>
          </a:p>
          <a:p>
            <a:r>
              <a:rPr lang="cs-CZ" sz="2000" dirty="0"/>
              <a:t>Konzultační hodiny </a:t>
            </a:r>
          </a:p>
          <a:p>
            <a:pPr lvl="1"/>
            <a:r>
              <a:rPr lang="cs-CZ" sz="1700" dirty="0"/>
              <a:t>Vždy předem dohodnout a potvrdil si telefonicky</a:t>
            </a:r>
          </a:p>
          <a:p>
            <a:pPr marL="0" indent="0">
              <a:buNone/>
            </a:pPr>
            <a:endParaRPr lang="cs-CZ" sz="1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Kontakt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EDF56D-B53C-43D3-936A-629A71D6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Vztah mezi ČNB a evropskými orgány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D74CFEB-A7A8-45EE-952B-2E8287A70F0F}"/>
              </a:ext>
            </a:extLst>
          </p:cNvPr>
          <p:cNvSpPr/>
          <p:nvPr/>
        </p:nvSpPr>
        <p:spPr>
          <a:xfrm>
            <a:off x="251520" y="876222"/>
            <a:ext cx="820891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ČNB je součástí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Evropského systému centrálních bank (ESCB)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spolupracuje s EBA, ESMA i ESRB.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Tato spolupráce zahrnuje: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sdílení dat a metodik,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jednotné reportování (FINREP, COREP),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výměnu zkušeností při řešení krizových situací.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ČNB se tak aktivně podílí na tvorbě evropské regulace, i když ČR zatím není členem eurozóny.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52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B21BCB-C4A5-4CA2-906C-A512BCEDD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Význam mezinárodní koordinace dohledu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A29007D-6FD3-4CED-9B7C-714E4231AE2B}"/>
              </a:ext>
            </a:extLst>
          </p:cNvPr>
          <p:cNvSpPr/>
          <p:nvPr/>
        </p:nvSpPr>
        <p:spPr>
          <a:xfrm>
            <a:off x="395536" y="987574"/>
            <a:ext cx="806489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Globální propojenost finančních trhů znamená, že problém jedné země se může rychle rozšířit do ostatních.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Proto je nezbytná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mezinárodní koordinace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která umožňuje: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sdílení informací o rizicích,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sjednocení pravidel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III, CRR II, CRD V),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prevenci regulační arbitráže (přesunu rizik do méně regulovaných zemí).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Koordinace pomáhá předcházet krizím, které by jednotlivé státy samy nezvládly.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10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52C748-B051-4B41-8068-748DD61E3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BD89D88-5F26-4EBF-8767-24C7AD4CF8EA}"/>
              </a:ext>
            </a:extLst>
          </p:cNvPr>
          <p:cNvSpPr/>
          <p:nvPr/>
        </p:nvSpPr>
        <p:spPr>
          <a:xfrm>
            <a:off x="251520" y="1228596"/>
            <a:ext cx="8064896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Regulace je nutná pro stabilitu a důvěryhodnost finančního systému.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ČNB je hlavním orgánem dohledu v ČR a kombinuje měnovou 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makroobezřetnostní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politiku.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Evropské instituce (EBA, EIOPA, ESMA, ESRB) zajišťují koordinaci dohledu v rámci EU.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Spolupráce mezi ČNB a evropskými orgány posiluje odolnost českého finančního sektoru.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631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687DD7-1E9D-4B80-A613-AEA97E6F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finančního systému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1DF596C-0267-4019-A41A-FF18F6A802BA}"/>
              </a:ext>
            </a:extLst>
          </p:cNvPr>
          <p:cNvSpPr/>
          <p:nvPr/>
        </p:nvSpPr>
        <p:spPr>
          <a:xfrm>
            <a:off x="395536" y="921447"/>
            <a:ext cx="7632848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systém tvoří propojený celek, jehož hlavními složkami jsou: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Bankovní sektor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základní pilíř finančního systému, zprostředkovává většinu finančních toků.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Nebankovní finanční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pojišťovny, penzijní fondy, investiční společnosti.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Kapitálový trh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místo, kde se setkávají investoři a emitenti cenných papírů.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Regulační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zajišťují dohled a stabilitu.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Všechny složky spolu interagují; narušení jedné části se obvykle přenáší i do ostatních.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7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A7330B-72C9-4414-A5C0-570277744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Bankovní sektor jako základ finančního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7695D6E-A3FC-4580-AF9E-38ECBE93D56B}"/>
              </a:ext>
            </a:extLst>
          </p:cNvPr>
          <p:cNvSpPr/>
          <p:nvPr/>
        </p:nvSpPr>
        <p:spPr>
          <a:xfrm>
            <a:off x="251520" y="986621"/>
            <a:ext cx="820891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Bankovní sektor má v České republice dominantní postavení.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Převážná část finančních aktiv je soustředěna právě v bankách.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Jejich funkce zahrnují: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přijímání vkladů, poskytování úvěrů,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zajištění platebního styku,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správu klientských prostředků,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přenos měnové politiky ČNB do ekonomiky.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tedy propojují domácnosti, podniky i stát a jsou hlavním kanálem pro tvorbu i přenos rizik.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476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92741-CAB1-447A-9DA3-A0CF0D739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Struktura českého bankovního sektoru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6901FA5-BFA7-4369-B5FE-DEF5C0BF32FC}"/>
              </a:ext>
            </a:extLst>
          </p:cNvPr>
          <p:cNvSpPr/>
          <p:nvPr/>
        </p:nvSpPr>
        <p:spPr>
          <a:xfrm>
            <a:off x="251520" y="1025029"/>
            <a:ext cx="8208912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Český bankovní sektor je charakteristický vysokou koncentrací a stabilitou.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Dominují mu velké univerzální banky se zahraničním kapitálem (Česká spořitelna, ČSOB, Komerční banka).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Vedle nich působí menší specializované banky a stavební spořitelny.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 sektoru dále patří: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pobočky zahraničních bank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spořitelní a úvěrní družstva (kampeličky)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nové digitální banky 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Silný dohled ČNB a vysoká kapitálová přiměřenost přispívají k jeho stabilitě.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8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06E36C-4E3A-4DBF-B3E8-C77793D6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30019"/>
            <a:ext cx="4536504" cy="507703"/>
          </a:xfrm>
        </p:spPr>
        <p:txBody>
          <a:bodyPr/>
          <a:lstStyle/>
          <a:p>
            <a:r>
              <a:rPr lang="cs-CZ" dirty="0"/>
              <a:t>Funkce bank v ekonomice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91A2344-EEE3-41C8-B12F-72A28B14683C}"/>
              </a:ext>
            </a:extLst>
          </p:cNvPr>
          <p:cNvSpPr/>
          <p:nvPr/>
        </p:nvSpPr>
        <p:spPr>
          <a:xfrm>
            <a:off x="323528" y="987574"/>
            <a:ext cx="8136904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plní tři základní transformační funkce: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Měnovou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zajišťují tok peněz mezi ekonomickými subjekty.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Rizikovou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sdílejí a rozkládají rizika mezi vkladatele a dlužníky.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Informační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díky znalosti klientů dokáží posoudit jejich úvěrovou bonitu.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Tím přispívají k efektivní alokaci kapitálu a k růstu ekonomiky.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krizových obdobích navíc působí jako stabilizační prvek, protože jsou napojeny na centrální banku.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831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D3215F-AE43-4A60-8320-46BA7992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Nebankovní finanční instituce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39A904-7F68-446B-AFFA-609A88222E93}"/>
              </a:ext>
            </a:extLst>
          </p:cNvPr>
          <p:cNvSpPr/>
          <p:nvPr/>
        </p:nvSpPr>
        <p:spPr>
          <a:xfrm>
            <a:off x="251520" y="843558"/>
            <a:ext cx="784887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Nebankovní instituce doplňují banky v oblastech, které bankovní sektor plně nepokrývá.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Patří sem: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Pojišťovny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přenášejí finanční rizika mezi subjekty.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Penzijní fondy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zajišťují dlouhodobé spoření a investování.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Leasingové společnosti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financují podnikatelské investice.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Investiční společnosti a fondy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nabízejí zhodnocení kapitálu.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sektor roste díky digitalizaci, inovacím a větší ochotě klientů investovat mimo tradiční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658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CC185-7682-423C-BB98-F48364D76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dirty="0"/>
              <a:t>Úloha pojišťoven ve finančním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A2AF31D-85F9-4779-B20C-05EE436CCD87}"/>
              </a:ext>
            </a:extLst>
          </p:cNvPr>
          <p:cNvSpPr/>
          <p:nvPr/>
        </p:nvSpPr>
        <p:spPr>
          <a:xfrm>
            <a:off x="395536" y="1050340"/>
            <a:ext cx="8136904" cy="20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Pojišťovny představují důležitý stabilizační prvek.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Přenášejí individuální rizika na širší skupinu pojištěných osob a přispívají tak k finanční jistotě domácností i podniků.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Kromě krytí rizik fungují také jako investoři – spravují značné objemy prostředků, které investují do dluhopisů, akcií či nemovitostí.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hlediska systému tak působí nejen jako ochranný, ale i investiční článek.</a:t>
            </a:r>
          </a:p>
        </p:txBody>
      </p:sp>
    </p:spTree>
    <p:extLst>
      <p:ext uri="{BB962C8B-B14F-4D97-AF65-F5344CB8AC3E}">
        <p14:creationId xmlns:p14="http://schemas.microsoft.com/office/powerpoint/2010/main" val="2568581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51128-8B11-4E96-BABB-3FB3FCAE9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Kapitálový trh a jeho význam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5105A6C-521B-471E-9BCE-69B3FAD2ECE2}"/>
              </a:ext>
            </a:extLst>
          </p:cNvPr>
          <p:cNvSpPr/>
          <p:nvPr/>
        </p:nvSpPr>
        <p:spPr>
          <a:xfrm>
            <a:off x="251520" y="915566"/>
            <a:ext cx="8424936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Kapitálový trh umožňuje získávání dlouhodobého kapitálu prostřednictvím emisí cenných papírů.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trhu působí investoři, emitenti a zprostředkovatelé (např. obchodníci s cennými papíry).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Hlavní části trhu: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akciový trh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přináší vlastnické financování,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dluhopisový trh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poskytuje úvěrové financování,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derivátový trh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umožňuje řízení rizik.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ČR má trh menší rozsah, ale jeho význam roste díky digitalizaci a rozvoji investičních platforem.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4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869D9F-4B0D-42CA-9843-634B12207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systém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A5AE8E0-334A-4D14-B708-634F36088577}"/>
              </a:ext>
            </a:extLst>
          </p:cNvPr>
          <p:cNvSpPr/>
          <p:nvPr/>
        </p:nvSpPr>
        <p:spPr>
          <a:xfrm>
            <a:off x="251520" y="1140589"/>
            <a:ext cx="799288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tvoří základ ekonomiky každého státu.</a:t>
            </a:r>
          </a:p>
          <a:p>
            <a:endParaRPr lang="cs-CZ" dirty="0"/>
          </a:p>
          <a:p>
            <a:r>
              <a:rPr lang="cs-CZ" dirty="0"/>
              <a:t>Umožňuje přesun finančních prostředků mezi subjekty, které mají přebytek (věřitelé), a těmi, kteří je potřebují (dlužníci).</a:t>
            </a:r>
          </a:p>
          <a:p>
            <a:endParaRPr lang="cs-CZ" sz="2000" dirty="0"/>
          </a:p>
          <a:p>
            <a:r>
              <a:rPr lang="cs-CZ" dirty="0"/>
              <a:t>Jeho efektivní fungování ovlivňuje stabilitu celé ekonomiky.</a:t>
            </a:r>
          </a:p>
          <a:p>
            <a:r>
              <a:rPr lang="cs-CZ" dirty="0"/>
              <a:t>Pro studenty financí je klíčové porozumět nejen tomu, jak systém funguje, ale i kdo ho reguluje, jaká rizika obsahuje a jak reaguje na změny hospodářského cyklu.</a:t>
            </a:r>
          </a:p>
        </p:txBody>
      </p:sp>
    </p:spTree>
    <p:extLst>
      <p:ext uri="{BB962C8B-B14F-4D97-AF65-F5344CB8AC3E}">
        <p14:creationId xmlns:p14="http://schemas.microsoft.com/office/powerpoint/2010/main" val="1884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42D6FD-0506-4FA1-A9D5-6B2973AAB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Burza cenných papírů Praha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C57EEE9-3591-4631-996C-A5C238A9B496}"/>
              </a:ext>
            </a:extLst>
          </p:cNvPr>
          <p:cNvSpPr/>
          <p:nvPr/>
        </p:nvSpPr>
        <p:spPr>
          <a:xfrm>
            <a:off x="395536" y="1002960"/>
            <a:ext cx="7920880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Burza cenných papírů Praha (BCPP)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 klíčovou institucí českého kapitálového trhu.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Zajišťuje: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transparentní obchodování s akciemi a dluhopisy,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tvorbu cen a likviditu,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přístup investorů k informacím.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Součástí skupiny PX je také RM-SYSTÉM, který umožňuje obchodování drobným investorům.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posledních letech se burza zaměřuje na digitalizaci a podporu menších emitentů prostřednictvím trhu START.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899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6F06C9-FFCA-48CE-AA76-21901D342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Propojení sektorů ve finančním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9B2EFB1-7A39-4625-864F-678BBAE403DE}"/>
              </a:ext>
            </a:extLst>
          </p:cNvPr>
          <p:cNvSpPr/>
          <p:nvPr/>
        </p:nvSpPr>
        <p:spPr>
          <a:xfrm>
            <a:off x="539552" y="902158"/>
            <a:ext cx="8136904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Bankovní, pojišťovací a kapitálový sektor nejsou oddělené.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Vznikl tzv.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konglomerátový model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kde jedna skupina působí ve více oblastech (např.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bankopojišťovnictví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model přináší výhody v podobě sdílení klientské základny, ale i riziko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přenosu problémů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mezi sektory.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Dohled nad konglomeráty proto vyžaduje koordinaci mezi jednotlivými regulátory i nadnárodní spolupráci.</a:t>
            </a:r>
          </a:p>
        </p:txBody>
      </p:sp>
    </p:spTree>
    <p:extLst>
      <p:ext uri="{BB962C8B-B14F-4D97-AF65-F5344CB8AC3E}">
        <p14:creationId xmlns:p14="http://schemas.microsoft.com/office/powerpoint/2010/main" val="1113672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ECDA4-098E-4E44-9205-8A89FDDF8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Finanční inovace a jejich význam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40EF9C7-72E3-4020-9F2B-AD38616D3635}"/>
              </a:ext>
            </a:extLst>
          </p:cNvPr>
          <p:cNvSpPr/>
          <p:nvPr/>
        </p:nvSpPr>
        <p:spPr>
          <a:xfrm>
            <a:off x="395536" y="987574"/>
            <a:ext cx="7992888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inovace představují nové produkty, procesy a technologie, které mění fungování finančních trhů.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Jejich cílem je zlepšit efektivitu, dostupnost a flexibilitu finančních služeb.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Patří sem: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nové investiční instrumenty,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alternativní formy financování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crowdfunding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peer-to-peer),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digitalizace procesů a automatizace služeb.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Inovace zvyšují konkurenci, ale zároveň vytvářejí nová rizika, která je třeba řídit.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026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CF1470-903D-416B-B9BB-F6F28B81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Digitalizace ve finančním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2A4B46E-3C6E-4337-93CF-5B0E1E94B81B}"/>
              </a:ext>
            </a:extLst>
          </p:cNvPr>
          <p:cNvSpPr/>
          <p:nvPr/>
        </p:nvSpPr>
        <p:spPr>
          <a:xfrm>
            <a:off x="539552" y="915566"/>
            <a:ext cx="820891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Digitalizace zásadně proměňuje způsob, jakým lidé využívají finanční služby.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Klienti očekávají okamžitý přístup k účtům, rychlé platby a online poradenství.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proto investují do: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mobilního bankovnictví a digitální identity,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online schvalování úvěrů,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automatizovaných investičních nástrojů (robo-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advisors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Výhodou je efektivita, nevýhodou vyšší závislost na technologiích a riziko kybernetických útoků.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93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3D0BBA-8215-4E0F-BD14-52AF8874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pl-PL" dirty="0"/>
              <a:t>Fintech a jeho dopad na tradiční bankovnictví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C19AD61-D5E5-465F-899E-6F6DB8B7DFE6}"/>
              </a:ext>
            </a:extLst>
          </p:cNvPr>
          <p:cNvSpPr/>
          <p:nvPr/>
        </p:nvSpPr>
        <p:spPr>
          <a:xfrm>
            <a:off x="395536" y="987574"/>
            <a:ext cx="7992888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označuje využívání moderních technologií ve financích.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Firmy v této oblasti často konkurují bankám v oblastech, kde mohou nabídnout rychlejší nebo levnější služby.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Příklady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služeb: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platební aplikace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Revolut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investiční platformy,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digitální pojišťovny,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kryptoměnové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směnárny.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zvyšuje tlak na inovace a nutí banky přizpůsobovat se novému prostředí.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986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DEB37D-3E95-4FB9-8F40-FE3311B5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 err="1"/>
              <a:t>Kryptoměny</a:t>
            </a:r>
            <a:r>
              <a:rPr lang="cs-CZ" dirty="0"/>
              <a:t> a </a:t>
            </a:r>
            <a:r>
              <a:rPr lang="cs-CZ" dirty="0" err="1"/>
              <a:t>blockchain</a:t>
            </a:r>
            <a:r>
              <a:rPr lang="cs-CZ" dirty="0"/>
              <a:t> technologie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810F13C-DDF0-41A0-99D5-6FFD71C96175}"/>
              </a:ext>
            </a:extLst>
          </p:cNvPr>
          <p:cNvSpPr/>
          <p:nvPr/>
        </p:nvSpPr>
        <p:spPr>
          <a:xfrm>
            <a:off x="251520" y="843558"/>
            <a:ext cx="8352928" cy="4408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Kryptoměny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jako je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Bitcoin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nebo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Ethereum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jsou decentralizované digitální měny založené na technologii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blockchain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Blockchain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zajišťuje transparentnost a bezpečnost transakcí bez nutnosti centrální autority.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rychlé a levné převody,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anonymita,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nezávislost na bankovním systému.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Rizika: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vysoká volatilita,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absence právní ochrany,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zneužití k nelegálním aktivitám.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kryptoměn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 jedním z hlavních úkolů současných orgánů dohledu.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728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91E702-D0E7-4615-B04A-36E00AE8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Decentralizované finance (</a:t>
            </a:r>
            <a:r>
              <a:rPr lang="cs-CZ" dirty="0" err="1"/>
              <a:t>DeFi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BA10305-1CCA-4212-9133-9F7183F413AD}"/>
              </a:ext>
            </a:extLst>
          </p:cNvPr>
          <p:cNvSpPr/>
          <p:nvPr/>
        </p:nvSpPr>
        <p:spPr>
          <a:xfrm>
            <a:off x="251520" y="703189"/>
            <a:ext cx="8280920" cy="334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Decentralized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Finance)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nová oblast financí založená na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blockchainu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kde služby poskytují automatizované protokoly místo institucí.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Umožňuje půjčky, směnu aktiv i investice bez prostředníků.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Přináší inovace, ale i nové hrozby: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nedostatek regulace,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technická rizika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chyby ve smlouvách),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nejasná odpovědnost.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regulátory představuje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výzvu, jak udržet rovnováhu mezi inovací a ochranou stability.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151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6F4CAA-B4DC-4A71-9ED6-E63573B70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Kybernetická rizika ve finančním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256D5B5-0279-4A37-8E92-A4CD4434F3AD}"/>
              </a:ext>
            </a:extLst>
          </p:cNvPr>
          <p:cNvSpPr/>
          <p:nvPr/>
        </p:nvSpPr>
        <p:spPr>
          <a:xfrm>
            <a:off x="440668" y="1153220"/>
            <a:ext cx="816378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 digitalizací finančního světa prudce roste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kybernetické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Jedná se o hrozby spojené s útoky na informační systémy bank, burz a pojišťoven.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Dopady mohou být: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ztráta dat,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zneužití identity klientů,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přerušení služeb a reputační škody.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 tohoto důvodu banky vytvářejí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plány kybernetické odolnosti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Cyber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Resilience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školí zaměstnance v oblasti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kyberhygieny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6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DE3DB8-D742-4A15-8150-E9789AE41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892480" cy="507703"/>
          </a:xfrm>
        </p:spPr>
        <p:txBody>
          <a:bodyPr/>
          <a:lstStyle/>
          <a:p>
            <a:r>
              <a:rPr lang="cs-CZ" dirty="0"/>
              <a:t>Regulační reakce na digitalizaci a </a:t>
            </a:r>
            <a:r>
              <a:rPr lang="cs-CZ" dirty="0" err="1"/>
              <a:t>fintech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3DAD11-285D-4329-99CE-E86EA4A00AEF}"/>
              </a:ext>
            </a:extLst>
          </p:cNvPr>
          <p:cNvSpPr/>
          <p:nvPr/>
        </p:nvSpPr>
        <p:spPr>
          <a:xfrm>
            <a:off x="395536" y="1002960"/>
            <a:ext cx="7704856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Regulátoři reagují na rozvoj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zaváděním nových rámců: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PSD2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směrnice EU o platebních službách, umožňuje otevřené bankovnictví (Open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Banking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MiCA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nový evropský rámec pro regulaci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kryptoměn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kryptoaktiv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(platnost od 2024–2025).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DORA (Digital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Operational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Resilience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pravidla pro kybernetickou odolnost finančních institucí.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Cílem je chránit klienty a zajistit rovné podmínky pro všechny účastníky trhu.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9823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474878-BED7-4344-8322-D1248FCA0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stabilita a inovace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DE02C02-1D4B-466D-A29A-10E080590EE0}"/>
              </a:ext>
            </a:extLst>
          </p:cNvPr>
          <p:cNvSpPr/>
          <p:nvPr/>
        </p:nvSpPr>
        <p:spPr>
          <a:xfrm>
            <a:off x="251520" y="753977"/>
            <a:ext cx="7704856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inovace zvyšují efektivitu, ale mohou ohrozit stabilitu, pokud nejsou správně regulovány.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Příkladem je kolaps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kryptoplatformy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FTX v roce 2022, který ukázal, že absence dohledu může mít systémové dopady.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Stabilní systém musí být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inovativní, ale zároveň řízený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inovace by měly být podporovány, pokud neohrožují důvěru a transparentnost trhu.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 mezi inovací a regulací je klíčovým úkolem moderních centrálních bank.</a:t>
            </a:r>
          </a:p>
        </p:txBody>
      </p:sp>
    </p:spTree>
    <p:extLst>
      <p:ext uri="{BB962C8B-B14F-4D97-AF65-F5344CB8AC3E}">
        <p14:creationId xmlns:p14="http://schemas.microsoft.com/office/powerpoint/2010/main" val="2325424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4CF80-DE27-400F-9BB5-AF19222BC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funkce finančního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ACF12C1-8828-481E-99A4-D96F966F21FC}"/>
              </a:ext>
            </a:extLst>
          </p:cNvPr>
          <p:cNvSpPr/>
          <p:nvPr/>
        </p:nvSpPr>
        <p:spPr>
          <a:xfrm>
            <a:off x="395536" y="863590"/>
            <a:ext cx="684076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Finanční systém plní několik zásadních funkcí:</a:t>
            </a:r>
          </a:p>
          <a:p>
            <a:r>
              <a:rPr lang="cs-CZ" sz="2000" dirty="0"/>
              <a:t>1.	Alokační – zprostředkovává přesun úspor k investicím.</a:t>
            </a:r>
          </a:p>
          <a:p>
            <a:r>
              <a:rPr lang="cs-CZ" sz="2000" dirty="0"/>
              <a:t>2.	Platební – umožňuje plynulý oběh peněz a realizaci transakcí.</a:t>
            </a:r>
          </a:p>
          <a:p>
            <a:r>
              <a:rPr lang="cs-CZ" sz="2000" dirty="0"/>
              <a:t>3.	Selektivní – rozděluje kapitál podle míry rizika a výnosu.</a:t>
            </a:r>
          </a:p>
          <a:p>
            <a:r>
              <a:rPr lang="cs-CZ" sz="2000" dirty="0"/>
              <a:t>4.	Informační – poskytuje signály o hodnotě aktiv a úrokových sazbách.</a:t>
            </a:r>
          </a:p>
          <a:p>
            <a:r>
              <a:rPr lang="cs-CZ" sz="2000" dirty="0"/>
              <a:t>5.	Stabilizační – napomáhá udržovat důvěru v ekonomiku a finanční trhy.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89379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A9B8B5-CD9D-4996-975A-7D89B0ACE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Budoucí výzvy finančního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13D29C1-C117-41FD-BA36-6727F0C14996}"/>
              </a:ext>
            </a:extLst>
          </p:cNvPr>
          <p:cNvSpPr/>
          <p:nvPr/>
        </p:nvSpPr>
        <p:spPr>
          <a:xfrm>
            <a:off x="467544" y="1026476"/>
            <a:ext cx="7776864" cy="3225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budoucna bude finanční systém čelit několika zásadním výzvám: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růst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digitalizace a automatizace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vznik nových forem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kybernetických a technologických rizik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tlak na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udržitelné financování (ESG)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integrace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umělé inteligence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risk managementu.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Budoucí finanční odborníci musí rozumět nejen ekonomii, ale i technologii, právu a etice.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1324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D7837-156B-4091-BAD0-93A82956C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a kontrolní otázky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A407EF2-13FB-4CF9-80CB-A9B756E8C5C5}"/>
              </a:ext>
            </a:extLst>
          </p:cNvPr>
          <p:cNvSpPr/>
          <p:nvPr/>
        </p:nvSpPr>
        <p:spPr>
          <a:xfrm>
            <a:off x="539552" y="1291720"/>
            <a:ext cx="8136904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Finanční systém tvoří síť institucí, trhů a nástrojů, které zajišťují oběh kapitálu.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Regulace a dohled (ČNB, EBA, ESMA, ECB) chrání stabilitu a důvěru.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Digitalizace,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inovace mění podobu financí, ale přinášejí nová rizika.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Udržitelnost systému závisí na rovnováze mezi inovací, regulací a ochranou klientů.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0506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46007-50C1-45C3-BBB2-2F200BF3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D3BD156-77D3-456D-B1B0-34AB11824359}"/>
              </a:ext>
            </a:extLst>
          </p:cNvPr>
          <p:cNvSpPr/>
          <p:nvPr/>
        </p:nvSpPr>
        <p:spPr>
          <a:xfrm>
            <a:off x="233772" y="1014721"/>
            <a:ext cx="7938628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Jaké výhody a hrozby přináší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fintech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kryptoměny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 bankovní sektor?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Výhody – rychlost, efektivita, přístupnost; hrozby –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kyberrizika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deregulace, ztráta kontroly nad daty.</a:t>
            </a:r>
          </a:p>
          <a:p>
            <a:pPr marL="342900" indent="-34290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 je cílem regulace DORA a proč je pro finanční instituce zásadní?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Posílení digitální odolnosti finančních institucí a ochrana proti kybernetickým útokům.</a:t>
            </a:r>
          </a:p>
          <a:p>
            <a:pPr marL="342900" indent="-34290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793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8F68D3-372F-4726-9EDE-13C00548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2064047"/>
            <a:ext cx="7704856" cy="507703"/>
          </a:xfrm>
        </p:spPr>
        <p:txBody>
          <a:bodyPr/>
          <a:lstStyle/>
          <a:p>
            <a:r>
              <a:rPr lang="cs-CZ" dirty="0"/>
              <a:t>TRANSFER ÚVĚROVÉHO RIZIKA</a:t>
            </a:r>
          </a:p>
        </p:txBody>
      </p:sp>
    </p:spTree>
    <p:extLst>
      <p:ext uri="{BB962C8B-B14F-4D97-AF65-F5344CB8AC3E}">
        <p14:creationId xmlns:p14="http://schemas.microsoft.com/office/powerpoint/2010/main" val="13004568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E19CA-3D29-48ED-A827-219907633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74906"/>
            <a:ext cx="4536504" cy="507703"/>
          </a:xfrm>
        </p:spPr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D529913-2D31-44ED-BB57-A9D00BB78055}"/>
              </a:ext>
            </a:extLst>
          </p:cNvPr>
          <p:cNvSpPr/>
          <p:nvPr/>
        </p:nvSpPr>
        <p:spPr>
          <a:xfrm>
            <a:off x="431308" y="1131590"/>
            <a:ext cx="7848872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je jedním z nejvýznamnějších rizik v bankovnictví.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Vzniká, když dlužník nesplní svůj závazek vůči bance.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úvěrového rizika znamená, že banka toto riziko částečně nebo zcela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přenáší na jiný subjekt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například na pojišťovnu, jinou banku nebo investora.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kapitoly je ukázat,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nástroje banka používá k přenosu rizika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jak tyto nástroje ovlivňují vztah mezi dlužníkem, věřitelem a regulátorem.</a:t>
            </a:r>
          </a:p>
        </p:txBody>
      </p:sp>
    </p:spTree>
    <p:extLst>
      <p:ext uri="{BB962C8B-B14F-4D97-AF65-F5344CB8AC3E}">
        <p14:creationId xmlns:p14="http://schemas.microsoft.com/office/powerpoint/2010/main" val="2759419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735F-5AA6-40A8-845D-041823BF5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řízení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3F8F239-9718-4A3A-9D54-267A7E34356A}"/>
              </a:ext>
            </a:extLst>
          </p:cNvPr>
          <p:cNvSpPr/>
          <p:nvPr/>
        </p:nvSpPr>
        <p:spPr>
          <a:xfrm>
            <a:off x="395536" y="987574"/>
            <a:ext cx="8208912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Správné řízení úvěrového rizika je klíčové pro stabilitu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Ztráty z úvěrů mohou ohrozit ziskovost i kapitálovou přiměřenost.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Základem 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přesné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hodnocení bonity klienta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sledování úvěrového portfolia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možnost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přenosu 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mimo banku.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úvěrového rizika tak doplňuje interní metody řízení rizik a umožňuje bance efektivněji rozkládat expozice.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9135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FC615-D3BA-4F2D-A157-25F6FF850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76864" cy="507703"/>
          </a:xfrm>
        </p:spPr>
        <p:txBody>
          <a:bodyPr/>
          <a:lstStyle/>
          <a:p>
            <a:r>
              <a:rPr lang="cs-CZ" dirty="0"/>
              <a:t>Základní způsoby přenosu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44F81DE-4F1B-49D9-BD84-47130F044CEB}"/>
              </a:ext>
            </a:extLst>
          </p:cNvPr>
          <p:cNvSpPr/>
          <p:nvPr/>
        </p:nvSpPr>
        <p:spPr>
          <a:xfrm>
            <a:off x="395536" y="915566"/>
            <a:ext cx="8064896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riziko může být přeneseno různými způsoby: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Prodej úvěru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(např. jinému investorovi nebo bance).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Pojištění úvěru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se pojistí proti nesplacení.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přeměna portfolia úvěrů na cenné papíry.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deriváty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finanční kontrakty, které kompenzují případnou ztrátu z úvěru.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z těchto nástrojů má odlišné dopady na rizikovost, výnosnost i regulatorní kapitál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9508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654FF-D87C-4D1C-9E01-EB2DF4A23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Prodej úvěrů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4D2DDB8-500B-43AB-B675-CECF3AAF59D4}"/>
              </a:ext>
            </a:extLst>
          </p:cNvPr>
          <p:cNvSpPr/>
          <p:nvPr/>
        </p:nvSpPr>
        <p:spPr>
          <a:xfrm>
            <a:off x="251520" y="902158"/>
            <a:ext cx="8352928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Jednoduchou formou přenosu rizika je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prodej úvěrového portfolia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Banka převede své pohledávky na jiný subjekt (např. specializovaný fond nebo jinou banku).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krok uvolňuje kapitál, zlepšuje likviditu a umožňuje soustředit se na nové klienty.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Nevýhodou je ztráta kontaktu s dlužníkem a možný pokles důvěry klientů.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ČR je prodej úvěrů častý zejména u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nesplácených úvěrů (NPL)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které nakupují inkasní agentury.</a:t>
            </a:r>
          </a:p>
        </p:txBody>
      </p:sp>
    </p:spTree>
    <p:extLst>
      <p:ext uri="{BB962C8B-B14F-4D97-AF65-F5344CB8AC3E}">
        <p14:creationId xmlns:p14="http://schemas.microsoft.com/office/powerpoint/2010/main" val="19303382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9D604E-3387-4FFA-A8FC-615F1BDD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Pojištění úvěrů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7CB8E83-A3C6-45AC-B390-3ED21C8D5C08}"/>
              </a:ext>
            </a:extLst>
          </p:cNvPr>
          <p:cNvSpPr/>
          <p:nvPr/>
        </p:nvSpPr>
        <p:spPr>
          <a:xfrm>
            <a:off x="282786" y="921197"/>
            <a:ext cx="8105637" cy="334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může snížit své úvěrové riziko tím, že se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pojistí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pojišťovny nebo specializované instituce.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Pojišťovna se zavazuje nahradit ztrátu, pokud dlužník nesplní své závazky.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Existují dva typy pojištění: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Komerční pojištění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(např. EGAP, Euler Hermes).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Pojištění exportních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podporované státem.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Tento nástroj zvyšuje jistotu banky, ale snižuje její výnos kvůli pojistnému.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8416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DC36AB-B2E4-4387-9954-60F10DD91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68693"/>
            <a:ext cx="4536504" cy="507703"/>
          </a:xfrm>
        </p:spPr>
        <p:txBody>
          <a:bodyPr/>
          <a:lstStyle/>
          <a:p>
            <a:r>
              <a:rPr lang="cs-CZ" dirty="0" err="1"/>
              <a:t>Sekuritizace</a:t>
            </a:r>
            <a:r>
              <a:rPr lang="cs-CZ" dirty="0"/>
              <a:t> – základní princip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D8165F8-D3DD-4A44-8B12-6771BB3BFD82}"/>
              </a:ext>
            </a:extLst>
          </p:cNvPr>
          <p:cNvSpPr/>
          <p:nvPr/>
        </p:nvSpPr>
        <p:spPr>
          <a:xfrm>
            <a:off x="323528" y="771550"/>
            <a:ext cx="8352928" cy="421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proces, při němž banka přemění část svého úvěrového portfolia na cenné papíry, které prodá investorům.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Tím získá okamžitou likviditu a přenese riziko z dlužníků na investory.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Postup: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vytvoří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pool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převede je na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vehicle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(SPV)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SPV vydá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cenné papíry (ABS, MBS)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investoři získávají výnosy ze splátek úvěrů.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účinný, ale složitý nástroj, který vyžaduje transparentnost a důkladnou analýzu rizik.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8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EEAA5-81DE-4C36-9A52-318A9AE6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finančního systému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5149793-E66B-44C8-BD9E-DDCADB9B2D63}"/>
              </a:ext>
            </a:extLst>
          </p:cNvPr>
          <p:cNvSpPr/>
          <p:nvPr/>
        </p:nvSpPr>
        <p:spPr>
          <a:xfrm>
            <a:off x="395536" y="1510049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Finanční systém se skládá ze tří klíčových prvků:</a:t>
            </a:r>
          </a:p>
          <a:p>
            <a:r>
              <a:rPr lang="cs-CZ" sz="2000" dirty="0"/>
              <a:t>1.	Finanční instituce – banky, pojišťovny, investiční společnosti, penzijní fondy.</a:t>
            </a:r>
          </a:p>
          <a:p>
            <a:r>
              <a:rPr lang="cs-CZ" sz="2000" dirty="0"/>
              <a:t>2.	Finanční trhy – místa, kde se obchoduje s finančními instrumenty.</a:t>
            </a:r>
          </a:p>
          <a:p>
            <a:pPr marL="342900" indent="-342900">
              <a:buAutoNum type="arabicPeriod" startAt="3"/>
            </a:pPr>
            <a:r>
              <a:rPr lang="cs-CZ" sz="2000" dirty="0"/>
              <a:t>Finanční nástroje – produkty, které umožňují převod kapitálu (úvěry, dluhopisy, akcie).</a:t>
            </a:r>
          </a:p>
          <a:p>
            <a:pPr marL="342900" indent="-342900">
              <a:buAutoNum type="arabicPeriod" startAt="3"/>
            </a:pPr>
            <a:endParaRPr lang="cs-CZ" sz="2000" dirty="0"/>
          </a:p>
          <a:p>
            <a:r>
              <a:rPr lang="cs-CZ" sz="2000" dirty="0"/>
              <a:t>Tyto složky se vzájemně doplňují – instituce zprostředkovávají obchod na trzích a nástroje přenášejí riziko i výnos.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0308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7C542B-79A8-493C-8A99-762A3034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</a:t>
            </a:r>
            <a:r>
              <a:rPr lang="cs-CZ" dirty="0" err="1"/>
              <a:t>sekuritizace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1662CD0-2E79-4DCA-9E8A-F041D263D093}"/>
              </a:ext>
            </a:extLst>
          </p:cNvPr>
          <p:cNvSpPr/>
          <p:nvPr/>
        </p:nvSpPr>
        <p:spPr>
          <a:xfrm>
            <a:off x="467544" y="1059582"/>
            <a:ext cx="8136904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Rozlišujeme několik základních forem: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skutečně prodá aktiva SPV.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si aktiva ponechá, ale přenáší riziko pomocí derivátů.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Re-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již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sekuritizovaných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aktiv (méně častá po krizi 2008).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typ má jiný dopad na kapitálové požadavky banky podle pravidel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CRR II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568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BE9CBB-9FD2-4F4C-B8FF-A52838575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deriváty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236E0BC-AA25-4FC8-8A2C-F539687A4BB2}"/>
              </a:ext>
            </a:extLst>
          </p:cNvPr>
          <p:cNvSpPr/>
          <p:nvPr/>
        </p:nvSpPr>
        <p:spPr>
          <a:xfrm>
            <a:off x="395536" y="1059582"/>
            <a:ext cx="8496944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deriváty jsou finanční kontrakty, které umožňují přenést úvěrové riziko mezi dvěma stranami.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typy: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Default Swap (CDS)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ochrana proti selhání dlužníka.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Return Swap (TRS)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výměna výnosů z aktiva za pevnou platbu.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(CLN)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dluhopis navázaný na kreditní riziko.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deriváty poskytují flexibilní možnost přenosu rizika, ale zároveň mohou být zdrojem spekulace a systémové nestability.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6046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601BF4-FF0D-494C-9481-A6517476F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Význam transferu úvěrového rizika pro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3F76612-1F31-43CC-AD69-38DC076B9F6B}"/>
              </a:ext>
            </a:extLst>
          </p:cNvPr>
          <p:cNvSpPr/>
          <p:nvPr/>
        </p:nvSpPr>
        <p:spPr>
          <a:xfrm>
            <a:off x="395536" y="829641"/>
            <a:ext cx="8424936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úvěrového rizika umožňuje bankám: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uvolnit kapitál,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diverzifikovat rizika,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zlepšit likviditu,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zvýšit odolnost vůči šokům.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druhou stranu přináší i rizika – složitost produktů, ztrátu kontroly nad úvěry nebo reputační škody.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finanční krizi 2008 došlo ke zpřísnění pravidel pro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derivátové obchody.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1326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CF09DB-A394-4F9A-A977-EBD4C598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a kontrolní otázky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BBD0955-7832-4A24-87B2-DD8804445544}"/>
              </a:ext>
            </a:extLst>
          </p:cNvPr>
          <p:cNvSpPr/>
          <p:nvPr/>
        </p:nvSpPr>
        <p:spPr>
          <a:xfrm>
            <a:off x="539552" y="1128519"/>
            <a:ext cx="7992888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úvěrového rizika znamená přenesení rizika selhání dlužníka na jiný subjekt.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Používají se různé nástroje – prodej úvěrů, pojištění,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deriváty.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snížit kapitálovou zátěž a zvýšit likviditu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nadměrném využívání těchto nástrojů může dojít k oslabení kontroly nad rizikem.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9381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6FD07E-4428-4A47-87DA-39B018E4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33DE3C1-1680-4AEF-879E-7E278FE58FEC}"/>
              </a:ext>
            </a:extLst>
          </p:cNvPr>
          <p:cNvSpPr/>
          <p:nvPr/>
        </p:nvSpPr>
        <p:spPr>
          <a:xfrm>
            <a:off x="395536" y="999781"/>
            <a:ext cx="8280920" cy="2154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Jaký je hlavní rozdíl mezi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prodejem úvěru?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Při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banka vytváří cenné papíry z portfolia úvěrů, zatímco při prodeji převádí úvěr jako celek.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Jaké výhody a nevýhody má pro banku využití úvěrových derivátů?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Výhody – flexibilita a ochrana; nevýhody – složitost, tržní riziko, regulatorní nároky.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92198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2072E-C4EC-4EED-8106-51262B216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344816" cy="507703"/>
          </a:xfrm>
        </p:spPr>
        <p:txBody>
          <a:bodyPr/>
          <a:lstStyle/>
          <a:p>
            <a:r>
              <a:rPr lang="cs-CZ" dirty="0"/>
              <a:t>Vztah mezi dlužníkem a věřitelem po přenosu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F0D00C6-25A5-4DCD-A5E5-C4A306E478D0}"/>
              </a:ext>
            </a:extLst>
          </p:cNvPr>
          <p:cNvSpPr/>
          <p:nvPr/>
        </p:nvSpPr>
        <p:spPr>
          <a:xfrm>
            <a:off x="539552" y="843558"/>
            <a:ext cx="7992888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přenosu úvěrového rizika se mění dynamika vztahu mezi bankou a jejím klientem.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Dlužník často zůstává ve smluvním vztahu s původní bankou, ale riziko selhání přebírá třetí strana.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může vést ke změně motivací: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ztrácí zájem na dlouhodobé spolupráci s klientem,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třetí strana nemá přímý kontakt s dlužníkem,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dlužník může pociťovat menší tlak na včasné splácení.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Tento fenomén se označuje jako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morální hazard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796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1A029-5689-49C2-8B22-3360375F7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Asymetrie informací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580CFC5-ABFD-4040-A6F5-E8AD8512685C}"/>
              </a:ext>
            </a:extLst>
          </p:cNvPr>
          <p:cNvSpPr/>
          <p:nvPr/>
        </p:nvSpPr>
        <p:spPr>
          <a:xfrm>
            <a:off x="251520" y="1165271"/>
            <a:ext cx="8496944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přenosu rizika vzniká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asymetrie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mezi účastníky.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Banka má detailní znalosti o dlužnících, zatímco investor nebo pojišťovna pracují jen s agregovanými daty.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banka předá nedostatečné nebo zkreslené informace, vzniká riziko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adverzní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selekce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proto ukládá povinnost zveřejňovat informace o složení portfolia, míře defaultů a metodice hodnocení bonity.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Transparentnost je klíčem k důvěře mezi subjekty.</a:t>
            </a:r>
          </a:p>
        </p:txBody>
      </p:sp>
    </p:spTree>
    <p:extLst>
      <p:ext uri="{BB962C8B-B14F-4D97-AF65-F5344CB8AC3E}">
        <p14:creationId xmlns:p14="http://schemas.microsoft.com/office/powerpoint/2010/main" val="3499286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35751F-7625-41C0-9CE6-4F7F29F43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Dopady na finanční stabilitu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1A51F44-4FCA-4905-8870-263BD50E2EA6}"/>
              </a:ext>
            </a:extLst>
          </p:cNvPr>
          <p:cNvSpPr/>
          <p:nvPr/>
        </p:nvSpPr>
        <p:spPr>
          <a:xfrm>
            <a:off x="251520" y="703189"/>
            <a:ext cx="8424936" cy="441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úvěrového rizika má pozitivní i negativní dopady na stabilitu systému.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Pozitivní účinky: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zlepšení rozložení rizika v ekonomice,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uvolnění kapitálu pro nové úvěry,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vyšší likvidita trhu.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Negativní účinky: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přenos rizika na méně regulované subjekty,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vznik složitých struktur obtížně kontrolovatelných regulátory,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možné řetězové reakce při krizi.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Kombinace diverzifikace a přísné regulace je nezbytná pro udržení stability.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27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F46534-B3B6-45A5-A83E-C3204A212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Krize</a:t>
            </a:r>
            <a:r>
              <a:rPr lang="en-US" dirty="0"/>
              <a:t> 2008 a role </a:t>
            </a:r>
            <a:r>
              <a:rPr lang="en-US" dirty="0" err="1"/>
              <a:t>sekuritizace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1D4FB8E-4836-41A5-9470-25AC5E05D7DF}"/>
              </a:ext>
            </a:extLst>
          </p:cNvPr>
          <p:cNvSpPr/>
          <p:nvPr/>
        </p:nvSpPr>
        <p:spPr>
          <a:xfrm>
            <a:off x="467544" y="1059582"/>
            <a:ext cx="8064896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krize v roce 2008 ukázala rizika spojená s nadměrným využíváním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prodávaly balíčky hypotečních úvěrů bez dostatečné kontroly kvality.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Investoři nakupovali cenné papíry (CDO), aniž by rozuměli jejich skutečnému riziku.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Když dlužníci začali selhávat, hodnota těchto aktiv prudce klesla a vyvolala řetězovou reakci na trzích.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Zkušenost z krize vedla k přijetí přísnějších pravidel pro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rámci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a evropské legislativy CRR II.</a:t>
            </a:r>
          </a:p>
        </p:txBody>
      </p:sp>
    </p:spTree>
    <p:extLst>
      <p:ext uri="{BB962C8B-B14F-4D97-AF65-F5344CB8AC3E}">
        <p14:creationId xmlns:p14="http://schemas.microsoft.com/office/powerpoint/2010/main" val="8187866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181385-7143-46D7-8865-4E5BD950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Poučení z finanční krize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50B9943-A8C9-4209-B9A4-5B561A84F5D1}"/>
              </a:ext>
            </a:extLst>
          </p:cNvPr>
          <p:cNvSpPr/>
          <p:nvPr/>
        </p:nvSpPr>
        <p:spPr>
          <a:xfrm>
            <a:off x="395536" y="832705"/>
            <a:ext cx="8064896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ponaučení z krize zní: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Přenos rizika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neznamená odstranění 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článek řetězce musí chápat, jaká rizika přebírá.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Regulace musí být zaměřena nejen na banky, ale i na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stínové finanční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Moderní banky proto zavedly systémy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retention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povinnost ponechat si část rizika, které prodávají.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Tím se posiluje odpovědnost a zamezuje bezohlednému předávání rizik dál.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8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3EEE41-630D-428B-BB8F-3E7585078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Přímé a nepřímé financování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B775E1E-EF67-49B4-B7F2-DFADFA6572CE}"/>
              </a:ext>
            </a:extLst>
          </p:cNvPr>
          <p:cNvSpPr/>
          <p:nvPr/>
        </p:nvSpPr>
        <p:spPr>
          <a:xfrm>
            <a:off x="251520" y="1002090"/>
            <a:ext cx="792088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Existují dva základní způsoby, jak se kapitál přesouvá:</a:t>
            </a:r>
          </a:p>
          <a:p>
            <a:r>
              <a:rPr lang="cs-CZ" sz="2000" dirty="0"/>
              <a:t>•	Přímé financování: dlužník si půjčuje přímo od investora (např. emise dluhopisů).</a:t>
            </a:r>
          </a:p>
          <a:p>
            <a:r>
              <a:rPr lang="cs-CZ" sz="2000" dirty="0"/>
              <a:t>•	Nepřímé financování: probíhá prostřednictvím finančního zprostředkovatele, nejčastěji banky.</a:t>
            </a:r>
          </a:p>
          <a:p>
            <a:r>
              <a:rPr lang="cs-CZ" sz="2000" dirty="0"/>
              <a:t>V České republice převažuje nepřímé financování – bankovní sektor je klíčovým kanálem přenosu kapitálu i rizik.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525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EF2E1A-A041-4B10-B0C3-C304EF6D9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podle </a:t>
            </a:r>
            <a:r>
              <a:rPr lang="cs-CZ" dirty="0" err="1"/>
              <a:t>Basel</a:t>
            </a:r>
            <a:r>
              <a:rPr lang="cs-CZ" dirty="0"/>
              <a:t> III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CF76895-D5CC-483A-A59A-302252C70549}"/>
              </a:ext>
            </a:extLst>
          </p:cNvPr>
          <p:cNvSpPr/>
          <p:nvPr/>
        </p:nvSpPr>
        <p:spPr>
          <a:xfrm>
            <a:off x="395536" y="803615"/>
            <a:ext cx="8280920" cy="2828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zavedl nové požadavky pro transfer úvěrového rizika: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Vyšší kapitálové požadavky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sekuritizované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expozice.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Zohlednění rizika protistrany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derivátů.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Transparentnost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povinnost zveřejňovat informace o strukturách a rizicích.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zajistit, aby banky i investoři měli dostatečný kapitál pro pokrytí potenciálních ztrát.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zásady byly promítnuty do evropských předpisů CRR II a CRD V.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4629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0E1BD2-B4AE-417F-8D73-8E18A589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 protistrany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91CB8C4-D9BE-470D-A2A7-C3C2BB589B16}"/>
              </a:ext>
            </a:extLst>
          </p:cNvPr>
          <p:cNvSpPr/>
          <p:nvPr/>
        </p:nvSpPr>
        <p:spPr>
          <a:xfrm>
            <a:off x="611560" y="843558"/>
            <a:ext cx="7992888" cy="367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používání derivátů a jiných instrumentů přenosu rizika vzniká nové riziko –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protistrany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Jde o možnost, že partner ve smlouvě (např. kupující CDS) nesplní své závazky.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proto musí: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pravidelně hodnotit úvěrovou spolehlivost partnera,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používat kolaterál a zajišťovací mechanismy,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provádět denní oceňování pozic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-to-market).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Nedostatečné řízení rizika protistrany bylo v minulosti příčinou pádu několika finančních institucí.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2515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B20EF1-DF7A-4A49-ADEF-D18DC6979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aspekty transferu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32038AB-6910-4DFE-AB00-5234CAF13280}"/>
              </a:ext>
            </a:extLst>
          </p:cNvPr>
          <p:cNvSpPr/>
          <p:nvPr/>
        </p:nvSpPr>
        <p:spPr>
          <a:xfrm>
            <a:off x="467544" y="848585"/>
            <a:ext cx="8424936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Přenos rizika může být technicky dokonalý, ale eticky problematický.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banka přenáší rizika bez ohledu na dopad na klienty či investory, ztrácí důvěru.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Etické zásady řízení rizik vyžadují: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transparentnost v informování klientů,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odpovědnost při tvorbě a prodeji finančních produktů,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respekt k principu „znáš svého zákazníka“ (KYC).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Důvěra je základní kapitál banky – její ztráta se obnovuje roky.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9382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1947DB-DE23-4035-9071-D1A1A9C80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příklad: Česká republika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BBC8D67-565B-40FC-A621-7A5A64B83375}"/>
              </a:ext>
            </a:extLst>
          </p:cNvPr>
          <p:cNvSpPr/>
          <p:nvPr/>
        </p:nvSpPr>
        <p:spPr>
          <a:xfrm>
            <a:off x="251520" y="902158"/>
            <a:ext cx="8280920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českém prostředí se transfer úvěrového rizika využívá především u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portfolií nesplácených úvěrů (NPL)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tyto pohledávky prodávají inkasním agenturám, které se specializují na jejich správu.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posledních letech se objevují i první případy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syntetické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kterou ČNB schvaluje v rámci pilotních projektů.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Zatím jde o omezený trh, ale jeho význam poroste s rozvojem evropské integrace.</a:t>
            </a:r>
          </a:p>
        </p:txBody>
      </p:sp>
    </p:spTree>
    <p:extLst>
      <p:ext uri="{BB962C8B-B14F-4D97-AF65-F5344CB8AC3E}">
        <p14:creationId xmlns:p14="http://schemas.microsoft.com/office/powerpoint/2010/main" val="39992686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3CA365-BF56-4211-AB1D-80B680805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3AF6A97-6FE9-4C19-B400-0B58B2222F50}"/>
              </a:ext>
            </a:extLst>
          </p:cNvPr>
          <p:cNvSpPr/>
          <p:nvPr/>
        </p:nvSpPr>
        <p:spPr>
          <a:xfrm>
            <a:off x="467544" y="1291720"/>
            <a:ext cx="7920880" cy="1945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Přenos úvěrového rizika mění vztah mezi bankou, klientem a investorem.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Přináší výhody, ale i etické a systémové výzvy.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 a CRR II zpřísnila požadavky na kapitál a transparentnost.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Klíčem k úspěchu je rovnováha mezi efektivitou a odpovědností.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6084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0FD40-FE88-4756-8EB8-94CA9D733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90EBBD3-D276-4DEF-BE04-349FC36B1479}"/>
              </a:ext>
            </a:extLst>
          </p:cNvPr>
          <p:cNvSpPr/>
          <p:nvPr/>
        </p:nvSpPr>
        <p:spPr>
          <a:xfrm>
            <a:off x="395536" y="815308"/>
            <a:ext cx="8280920" cy="2588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Proč může přenos úvěrového rizika vést k morálnímu hazardu?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Protože banka po přenosu rizika ztrácí motivaci důsledně kontrolovat bonitu dlužníka.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Jaký je hlavní cíl principu „risk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retention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podle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Zajistit, aby banka nesla část rizika, které přenáší, a zachovala tak odpovědnost za kvalitu úvěrového portfolia.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2304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1B97D-58E9-49D1-A9E0-9419FFB31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Credit</a:t>
            </a:r>
            <a:r>
              <a:rPr lang="cs-CZ" dirty="0"/>
              <a:t> Default Swap (CDS)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D6AD621-6804-4BE4-BBFC-A6FC23C18C43}"/>
              </a:ext>
            </a:extLst>
          </p:cNvPr>
          <p:cNvSpPr/>
          <p:nvPr/>
        </p:nvSpPr>
        <p:spPr>
          <a:xfrm>
            <a:off x="251520" y="999765"/>
            <a:ext cx="8064896" cy="3370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Default Swap (CDS)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nejznámější nástroj pro přenos úvěrového rizika.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Jde o smlouvu, ve které se jedna strana (kupující ochrany) chrání proti riziku selhání dlužníka.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Druhá strana (prodávající ochrany) se zavazuje uhradit ztrátu, pokud dojde k defaultu.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Banka tak platí pravidelný poplatek (CDS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spread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výměnou za jistotu, že případné nesplacení úvěru bude kompenzováno.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CDS lze využít nejen pro zajištění, ale i ke spekulaci – což přispělo k rozšíření rizik v krizi 2008.</a:t>
            </a:r>
          </a:p>
        </p:txBody>
      </p:sp>
    </p:spTree>
    <p:extLst>
      <p:ext uri="{BB962C8B-B14F-4D97-AF65-F5344CB8AC3E}">
        <p14:creationId xmlns:p14="http://schemas.microsoft.com/office/powerpoint/2010/main" val="325128314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F0B0DC-5AD9-4973-A9AE-5701D47C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Total</a:t>
            </a:r>
            <a:r>
              <a:rPr lang="cs-CZ" dirty="0"/>
              <a:t> Return Swap (TRS)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C0FA51-0AD5-49E5-984A-69933ED0C261}"/>
              </a:ext>
            </a:extLst>
          </p:cNvPr>
          <p:cNvSpPr/>
          <p:nvPr/>
        </p:nvSpPr>
        <p:spPr>
          <a:xfrm>
            <a:off x="251520" y="1059582"/>
            <a:ext cx="8424936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Return Swap (TRS)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umožňuje přenést výnosy i rizika z určitého aktiva.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Držitel aktiva (např. banka) předává veškeré výnosy i rizika druhé straně výměnou za pevné platby.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Tímto způsobem může banka: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uvolnit kapitál,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zachovat si vlastnictví aktiva,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 přenést kreditní i tržní riziko.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TRS se často používají v kombinaci se syntetickou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nebo v rámci mezibankovních vztahů.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30103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D795C0-D46C-4CBA-BFFC-26EFF4035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Credit</a:t>
            </a:r>
            <a:r>
              <a:rPr lang="cs-CZ" dirty="0"/>
              <a:t> </a:t>
            </a:r>
            <a:r>
              <a:rPr lang="cs-CZ" dirty="0" err="1"/>
              <a:t>Linked</a:t>
            </a:r>
            <a:r>
              <a:rPr lang="cs-CZ" dirty="0"/>
              <a:t> </a:t>
            </a:r>
            <a:r>
              <a:rPr lang="cs-CZ" dirty="0" err="1"/>
              <a:t>Note</a:t>
            </a:r>
            <a:r>
              <a:rPr lang="cs-CZ" dirty="0"/>
              <a:t> (CLN)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60FA782-448E-43EB-BDE8-E0692A2453A9}"/>
              </a:ext>
            </a:extLst>
          </p:cNvPr>
          <p:cNvSpPr/>
          <p:nvPr/>
        </p:nvSpPr>
        <p:spPr>
          <a:xfrm>
            <a:off x="251520" y="954795"/>
            <a:ext cx="8064896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Linked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(CLN)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dluhopis, jehož výnos závisí na vývoji úvěrového rizika určitého aktiva.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Investor přijímá úvěrové riziko emitenta výměnou za vyšší výnos.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nedojde k defaultu, investor získá plnou návratnost. Pokud ano, jeho ztráta pokrývá selhání aktiva.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banku je CLN způsob, jak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přenést část rizika na investory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bez nutnosti prodávat samotné úvěry.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nástroj je vhodný pro sofistikované investory a podléhá přísné regulaci.</a:t>
            </a:r>
          </a:p>
        </p:txBody>
      </p:sp>
    </p:spTree>
    <p:extLst>
      <p:ext uri="{BB962C8B-B14F-4D97-AF65-F5344CB8AC3E}">
        <p14:creationId xmlns:p14="http://schemas.microsoft.com/office/powerpoint/2010/main" val="8014882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7E357-6030-41FA-83EB-F0163BF4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Syntetická </a:t>
            </a:r>
            <a:r>
              <a:rPr lang="cs-CZ" dirty="0" err="1"/>
              <a:t>sekuritizace</a:t>
            </a:r>
            <a:r>
              <a:rPr lang="cs-CZ" dirty="0"/>
              <a:t>                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C7C78EB-20D3-4508-B098-6D0B660D51E3}"/>
              </a:ext>
            </a:extLst>
          </p:cNvPr>
          <p:cNvSpPr/>
          <p:nvPr/>
        </p:nvSpPr>
        <p:spPr>
          <a:xfrm>
            <a:off x="251520" y="843558"/>
            <a:ext cx="8352928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Syntetická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umožňuje přenášet riziko bez skutečného prodeje úvěrů.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si úvěry ponechá ve své rozvaze, ale přenese riziko pomocí derivátů (např. CDS nebo TRS).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Výhody: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zachování vztahu s klienty,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flexibilita při řízení kapitálu,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nižší administrativní náročnost než při skutečné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Tento přístup je častý v Evropě a od roku 2021 je v EU podporován jako „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Transparent and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Standardised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(STS) syntetická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26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A73079-50EB-4CCD-9A14-DFF3820F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instituce a jejich úloha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7FEE6DE-4FDC-499A-9D08-756AFA6DEA59}"/>
              </a:ext>
            </a:extLst>
          </p:cNvPr>
          <p:cNvSpPr/>
          <p:nvPr/>
        </p:nvSpPr>
        <p:spPr>
          <a:xfrm>
            <a:off x="251520" y="1275606"/>
            <a:ext cx="7776864" cy="311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instituce zajišťují propojení mezi investory a dlužníky.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Plní několik funkcí: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transformují splatnost (přetvářejí krátkodobé vklady na dlouhodobé úvěry),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transformují riziko (sdílení a diverzifikace rizik mezi více subjektů),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zvyšují efektivitu alokace kapitálu,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poskytují finanční služby a poradenství.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Bez stabilních institucí nemůže finanční systém fungovat, což se potvrdilo i během finanční krize 2008.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5820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45F2B2-033E-49C7-B63C-3D678304E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Praktické využití v evropských bankách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424D912-7C30-4659-8A8A-676D9EA1345A}"/>
              </a:ext>
            </a:extLst>
          </p:cNvPr>
          <p:cNvSpPr/>
          <p:nvPr/>
        </p:nvSpPr>
        <p:spPr>
          <a:xfrm>
            <a:off x="395536" y="915566"/>
            <a:ext cx="8568952" cy="441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Evropské banky využívají transfer úvěrového rizika především pro: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optimalizaci kapitálové přiměřenosti,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zlepšení likvidity,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rozložení rizik mezi více investorů.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Příklady: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Santander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využívá syntetickou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portfolia SME úvěrů,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UniCredit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realizuje prodeje NPL portfolií,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 Bank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kombinuje CDS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řízení kreditního portfolia.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transakce jsou vždy schvalovány regulátory a podléhají zveřejňování podle CRR II.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22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F60C2E-FCD9-44A9-855C-63C7475BE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Transfer rizika v České republice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10D683A-1406-4C3E-BE32-3A5D04C182AF}"/>
              </a:ext>
            </a:extLst>
          </p:cNvPr>
          <p:cNvSpPr/>
          <p:nvPr/>
        </p:nvSpPr>
        <p:spPr>
          <a:xfrm>
            <a:off x="251520" y="876327"/>
            <a:ext cx="8208912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ČR se využívají zejména tyto formy: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Prodej NPL portfolií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inkasním agenturám (např. APS, B2Holding).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úvěrů pojištěním EGAP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exportních transakcí.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Pilotní projekty syntetické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schválené ČNB – např. Česká spořitelna testovala model přenosu rizika u firemních úvěrů.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Trh je zatím malý, ale postupně se rozvíjí s rostoucí integrací českého bankovnictví do EU.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2800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EE6C7D-B872-47FE-9CBD-611C0CB04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/>
              <a:t>Výhody a nevýhody nástrojů přenosu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70ABD93-B028-4F63-A432-CB972A79889F}"/>
              </a:ext>
            </a:extLst>
          </p:cNvPr>
          <p:cNvSpPr/>
          <p:nvPr/>
        </p:nvSpPr>
        <p:spPr>
          <a:xfrm>
            <a:off x="251520" y="915566"/>
            <a:ext cx="8640960" cy="2338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Výhody: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efektivní řízení kapitálu,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možnost růstu bez zvyšování rizika,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zlepšení likvidity,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diverzifikace portfolia.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769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EE6C7D-B872-47FE-9CBD-611C0CB04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/>
              <a:t>Výhody a nevýhody nástrojů přenosu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70ABD93-B028-4F63-A432-CB972A79889F}"/>
              </a:ext>
            </a:extLst>
          </p:cNvPr>
          <p:cNvSpPr/>
          <p:nvPr/>
        </p:nvSpPr>
        <p:spPr>
          <a:xfrm>
            <a:off x="251520" y="915566"/>
            <a:ext cx="8640960" cy="2635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Nevýhody: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složitost produktů,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protistrany,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obtížná kontrola v případě selhání,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potenciál pro spekulace a morální hazard.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Úspěšný transfer rizika vyžaduje kombinaci odbornosti, transparentnosti a regulace.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89599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87FC8-B471-454C-BBA1-5F5D5EE32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Budoucnost transferu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A9D57A5-8666-47B7-8B2B-22A3CB4F9EB4}"/>
              </a:ext>
            </a:extLst>
          </p:cNvPr>
          <p:cNvSpPr/>
          <p:nvPr/>
        </p:nvSpPr>
        <p:spPr>
          <a:xfrm>
            <a:off x="467544" y="843558"/>
            <a:ext cx="8280920" cy="3225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rizika se bude nadále vyvíjet směrem k: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větší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transparentnosti a standardizaci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produktů,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využití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technologií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blockchain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evidenci transakcí,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integraci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ESG faktorů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kreditního hodnocení,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širšímu využití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syntetických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u menších bank.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Digitální technologie umožní lepší sledování rizik a sníží administrativní zátěž, ale budou vyžadovat nové formy dohledu.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6813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5C3F63-C8FC-4347-AE38-DE1D1ED7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Příklad z praxe: Hypoteční trh v USA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D63A9D-75B7-4B5F-885C-E74E815D5ABF}"/>
              </a:ext>
            </a:extLst>
          </p:cNvPr>
          <p:cNvSpPr/>
          <p:nvPr/>
        </p:nvSpPr>
        <p:spPr>
          <a:xfrm>
            <a:off x="395536" y="902158"/>
            <a:ext cx="8280920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USA je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základem hypotečního trhu.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Instituce jako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Fannie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Freddie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Mac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nakupují úvěry od bank,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sekuritizují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a prodávají investorům.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model podporuje likviditu a dostupnost úvěrů, ale může být rizikový při poklesu cen nemovitostí.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Poučení pro Evropu: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užitečná, pokud je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transparentní, regulovaná a založená na reálných datech o kvalitě aktiv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38464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A4172-4F62-4248-AAC9-60F96FF6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a kontrolní otázky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83EE499-71B7-4B5C-B542-41600D939BB4}"/>
              </a:ext>
            </a:extLst>
          </p:cNvPr>
          <p:cNvSpPr/>
          <p:nvPr/>
        </p:nvSpPr>
        <p:spPr>
          <a:xfrm>
            <a:off x="467544" y="927992"/>
            <a:ext cx="8424936" cy="3327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úvěrového rizika je klíčovým nástrojem moderního risk managementu.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využívají CDS, CLN, TRS 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diverzifikaci rizik.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a CRR II posílila transparentnost a kapitálové požadavky.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Rovnováha mezi inovací, regulací a etikou je nutná pro zachování důvěry.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Český trh se postupně otevírá evropským standardům.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4136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83384-C7F2-4D4A-B714-4769916A2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731EE14-B4D9-425E-BB63-ACB08777F273}"/>
              </a:ext>
            </a:extLst>
          </p:cNvPr>
          <p:cNvSpPr/>
          <p:nvPr/>
        </p:nvSpPr>
        <p:spPr>
          <a:xfrm>
            <a:off x="467544" y="1014721"/>
            <a:ext cx="813690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je hlavní rozdíl mezi syntetickou a skutečnou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syntetické zůstávají úvěry v rozvaze banky, riziko se přenáší deriváty; u skutečné jsou aktiva prodána.</a:t>
            </a:r>
          </a:p>
          <a:p>
            <a:pPr marL="342900" indent="-34290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přínos má princip „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Simple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Transparent,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Standardised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pro finanční stabilitu?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Zajišťuje, že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 pochopitelná, sledovatelná a méně riziková, což posiluje důvěru investorů i regulátorů.</a:t>
            </a:r>
          </a:p>
          <a:p>
            <a:pPr marL="342900" indent="-34290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5939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42DC-D8ED-4119-8FA7-8AF6DD56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F8176F-43F0-4C29-AFA1-75F1772BDF54}"/>
              </a:ext>
            </a:extLst>
          </p:cNvPr>
          <p:cNvSpPr/>
          <p:nvPr/>
        </p:nvSpPr>
        <p:spPr>
          <a:xfrm>
            <a:off x="1763688" y="2387084"/>
            <a:ext cx="5616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OPERAČNÍ A TRŽNÍ RIZIKO</a:t>
            </a:r>
          </a:p>
        </p:txBody>
      </p:sp>
    </p:spTree>
    <p:extLst>
      <p:ext uri="{BB962C8B-B14F-4D97-AF65-F5344CB8AC3E}">
        <p14:creationId xmlns:p14="http://schemas.microsoft.com/office/powerpoint/2010/main" val="104205088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8378E-8BC8-497A-A964-5A61293E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0368F1-46D0-4707-86DD-50779A4399AD}"/>
              </a:ext>
            </a:extLst>
          </p:cNvPr>
          <p:cNvSpPr/>
          <p:nvPr/>
        </p:nvSpPr>
        <p:spPr>
          <a:xfrm>
            <a:off x="251520" y="1050340"/>
            <a:ext cx="8280920" cy="20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a tržní riziko patří vedle úvěrového mezi nejvýznamnější typy rizik, která banka musí řídit.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Zatímco úvěrové riziko vychází ze závazků klientů,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souvisí s vnitřní činností banky a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 pohyby cen, úrokových sazeb a měn.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kapitoly je porozumět, jak tyto rizikové faktory vznikají, jak se měří a jakými metodami se řídí, aby neohrozily stabilitu banky.</a:t>
            </a:r>
          </a:p>
        </p:txBody>
      </p:sp>
    </p:spTree>
    <p:extLst>
      <p:ext uri="{BB962C8B-B14F-4D97-AF65-F5344CB8AC3E}">
        <p14:creationId xmlns:p14="http://schemas.microsoft.com/office/powerpoint/2010/main" val="2307986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8FB602-0993-47B7-82DE-90DC7BFE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finančních institucí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9CE45F5-498D-40D4-8A97-F6E4A83F914C}"/>
              </a:ext>
            </a:extLst>
          </p:cNvPr>
          <p:cNvSpPr/>
          <p:nvPr/>
        </p:nvSpPr>
        <p:spPr>
          <a:xfrm>
            <a:off x="251520" y="876222"/>
            <a:ext cx="7488832" cy="2498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instituce lze rozdělit podle typu činnosti: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Bankovní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komerční banky, spořitelní a úvěrová družstva.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Nebankovní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pojišťovny, penzijní fondy, leasingové a faktoringové společnosti, investiční fondy.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Veřejné instituce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centrální banka, státní fondy, garanční instituce.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Každá skupina má specifickou roli a podléhá odlišnému dohledu.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02598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C615C5-AD77-4D25-A0F2-BC0B8B869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Význam řízení operačních a tržních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DBB50ED-932B-44B0-8E82-3646989153E4}"/>
              </a:ext>
            </a:extLst>
          </p:cNvPr>
          <p:cNvSpPr/>
          <p:nvPr/>
        </p:nvSpPr>
        <p:spPr>
          <a:xfrm>
            <a:off x="539552" y="1127353"/>
            <a:ext cx="7920880" cy="3225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Správné řízení těchto rizik umožňuje: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zamezit finančním ztrátám způsobeným chybami či výkyvy na trhu,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ochránit důvěryhodnost banky a její klienty,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optimalizovat kapitálové požadavky,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zvýšit efektivitu vnitřních procesů.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Nedostatečné řízení operačních rizik často vede ke skandálům, zatímco selhání v řízení tržních rizik může ohrozit samotnou existenci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29177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0EE6C-839C-46D1-9E28-F91F4681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riziko: definice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33F0665-6191-4811-95EE-2730C1F025EF}"/>
              </a:ext>
            </a:extLst>
          </p:cNvPr>
          <p:cNvSpPr/>
          <p:nvPr/>
        </p:nvSpPr>
        <p:spPr>
          <a:xfrm>
            <a:off x="467544" y="1002090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Operační riziko</a:t>
            </a:r>
            <a:r>
              <a:rPr lang="cs-CZ" sz="2000" dirty="0"/>
              <a:t> je riziko ztráty vyplývající z nedostatečných nebo selhávajících interních procesů, systémů, lidských chyb či vnějších událostí.</a:t>
            </a:r>
            <a:br>
              <a:rPr lang="cs-CZ" sz="2000" dirty="0"/>
            </a:br>
            <a:r>
              <a:rPr lang="cs-CZ" sz="2000" dirty="0"/>
              <a:t>Patří sem i kybernetické útoky, přírodní katastrofy nebo podvody.</a:t>
            </a:r>
            <a:br>
              <a:rPr lang="cs-CZ" sz="2000" dirty="0"/>
            </a:br>
            <a:r>
              <a:rPr lang="cs-CZ" sz="2000" dirty="0"/>
              <a:t>Jeho zvláštností je, že se nevztahuje k žádnému konkrétnímu trhu nebo klientovi, ale k celkovému fungování organizace.</a:t>
            </a:r>
            <a:br>
              <a:rPr lang="cs-CZ" sz="2000" dirty="0"/>
            </a:br>
            <a:r>
              <a:rPr lang="cs-CZ" sz="2000" dirty="0"/>
              <a:t>Řízení operačního rizika vyžaduje kombinaci prevence, kontrol a vzdělávání zaměstnanců.</a:t>
            </a:r>
          </a:p>
        </p:txBody>
      </p:sp>
    </p:spTree>
    <p:extLst>
      <p:ext uri="{BB962C8B-B14F-4D97-AF65-F5344CB8AC3E}">
        <p14:creationId xmlns:p14="http://schemas.microsoft.com/office/powerpoint/2010/main" val="40085328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44423E-B41F-4E0F-8793-F93EBC5CE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289032" cy="507703"/>
          </a:xfrm>
        </p:spPr>
        <p:txBody>
          <a:bodyPr/>
          <a:lstStyle/>
          <a:p>
            <a:r>
              <a:rPr lang="pl-PL" dirty="0"/>
              <a:t>Kategorie operačních rizik (podle Basel II)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16FCBD3-12BC-4DA3-A1F5-D32217CF538F}"/>
              </a:ext>
            </a:extLst>
          </p:cNvPr>
          <p:cNvSpPr/>
          <p:nvPr/>
        </p:nvSpPr>
        <p:spPr>
          <a:xfrm>
            <a:off x="359532" y="703189"/>
            <a:ext cx="8424936" cy="3832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 rozlišuje několik hlavních kategorií: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Interní podvody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zneužití postavení zaměstnance, zpronevěra.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Externí podvody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útoky hackerů,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phishing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podvodné platby.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Selhání pracovních procesů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chyby v účtování, nesprávné zadání dat.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Poškození majetku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požár, záplava, výpadek elektřiny.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Porušení pracovních předpisů a bezpečnosti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Chybné produkty a obchodní praktiky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nesprávná smlouva, špatná komunikace s klienty.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Externí události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války, pandemie, společenské otřesy.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9644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B8C21B-ED66-4E5C-A48F-66F14AEF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2D0FEF-BFFB-421D-B316-AC57E16D9045}"/>
              </a:ext>
            </a:extLst>
          </p:cNvPr>
          <p:cNvSpPr/>
          <p:nvPr/>
        </p:nvSpPr>
        <p:spPr>
          <a:xfrm>
            <a:off x="539552" y="703189"/>
            <a:ext cx="8136904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Existují tři přístupy k měření operačního rizika: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(BIA)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kapitál = pevné % z hrubého výnosu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Standardised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různé koeficienty podle činností (např. retail,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Advanced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(AMA)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interní modely využívající historii ztrát, externí data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scénářové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analýzy.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Volba přístupu závisí na velikosti banky a úrovni jejího řízení rizik.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50452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07D444-871A-42DE-BC48-4E4EEBD1F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operačního rizika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AEADA2-6DFA-45B1-83D6-DF336C044A4D}"/>
              </a:ext>
            </a:extLst>
          </p:cNvPr>
          <p:cNvSpPr/>
          <p:nvPr/>
        </p:nvSpPr>
        <p:spPr>
          <a:xfrm>
            <a:off x="251520" y="915566"/>
            <a:ext cx="8424936" cy="3327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Účinný systém řízení operačních rizik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identifikaci rizik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procesech,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hodnocení pravděpodobnosti a dopadu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a reporting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incidentů,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kontrolní mechanismy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(princip čtyř očí, audit),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plán kontinuity činností (BCP)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předcházet chybám, nikoli je jen zaznamenávat.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2833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1BCF9-7891-43DE-8E10-981F38DAC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Kybernetická rizika jako součást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3798042-3038-4F12-8A09-5813CD2788BE}"/>
              </a:ext>
            </a:extLst>
          </p:cNvPr>
          <p:cNvSpPr/>
          <p:nvPr/>
        </p:nvSpPr>
        <p:spPr>
          <a:xfrm>
            <a:off x="251520" y="902158"/>
            <a:ext cx="8136904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Digitalizace přinesla novou dimenzi operačních rizik –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kybernetické útoky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Patří sem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phishing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ransomware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DDoS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útoky či zneužití dat klientů.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investují do kybernetické bezpečnosti, školí zaměstnance a zavádějí systémy včasné detekce incidentů.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Evropská regulace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DORA (Digital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Operational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Resilience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 roku 2025 stanovuje povinnost pravidelných testů kybernetické odolnosti pro všechny finanční instituce.</a:t>
            </a:r>
          </a:p>
        </p:txBody>
      </p:sp>
    </p:spTree>
    <p:extLst>
      <p:ext uri="{BB962C8B-B14F-4D97-AF65-F5344CB8AC3E}">
        <p14:creationId xmlns:p14="http://schemas.microsoft.com/office/powerpoint/2010/main" val="193695897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9AF028-E8F6-41FE-B03D-CA016E203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Tržní riziko: definice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D62CAD1-72D4-44B3-8592-2983314844F6}"/>
              </a:ext>
            </a:extLst>
          </p:cNvPr>
          <p:cNvSpPr/>
          <p:nvPr/>
        </p:nvSpPr>
        <p:spPr>
          <a:xfrm>
            <a:off x="683568" y="1275606"/>
            <a:ext cx="7848872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riziko ztráty v důsledku nepříznivých pohybů tržních proměnných, jako jsou úrokové sazby, směnné kurzy, ceny akcií nebo komodit.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Týká se především bankovního obchodního portfolia, ale ovlivňuje i běžné úvěrové a investiční činnosti.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 je těsně propojeno s měnovou a úrokovou politikou centrální banky.</a:t>
            </a:r>
          </a:p>
        </p:txBody>
      </p:sp>
    </p:spTree>
    <p:extLst>
      <p:ext uri="{BB962C8B-B14F-4D97-AF65-F5344CB8AC3E}">
        <p14:creationId xmlns:p14="http://schemas.microsoft.com/office/powerpoint/2010/main" val="197138905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26877E-1EE9-46E7-8C54-F7916DD7D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složky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6F17F7A-31C8-44E7-9BFA-F8F31558AD92}"/>
              </a:ext>
            </a:extLst>
          </p:cNvPr>
          <p:cNvSpPr/>
          <p:nvPr/>
        </p:nvSpPr>
        <p:spPr>
          <a:xfrm>
            <a:off x="251520" y="1014721"/>
            <a:ext cx="8640960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změna úrokových sazeb ovlivňuje výnosy i náklady banky.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pohyb směnných kurzů ovlivňuje hodnotu aktiv a pasiv v cizí měně.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Akciové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změna tržní ceny akcií, do kterých banka investovala.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Komoditní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kolísání cen surovin, např. ropy nebo kovů.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Každá složka vyžaduje specifické metody měření a zajištění.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17286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B2E432-7530-4827-BFC5-BF963EEC3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43DA9B2-51C1-4F89-96E2-2833D676D1B0}"/>
              </a:ext>
            </a:extLst>
          </p:cNvPr>
          <p:cNvSpPr/>
          <p:nvPr/>
        </p:nvSpPr>
        <p:spPr>
          <a:xfrm>
            <a:off x="251520" y="748935"/>
            <a:ext cx="8064896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Nejpoužívanější metody: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Risk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odhad maximální možné ztráty s určitou pravděpodobností.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Stresové testy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simulace extrémních tržních situací (např. prudký růst sazeb).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Gap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citlivost na změnu úrokových sazeb.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Backtesting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porovnání odhadů modelů s reálnými výsledky.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metody pomáhají odhalit zranitelnost banky vůči tržním šokům a slouží k určení kapitálových rezerv.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6510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B70F7-04BD-443F-A5C0-E2D5136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CAA2D71-F22E-4402-B470-35146C8152DC}"/>
              </a:ext>
            </a:extLst>
          </p:cNvPr>
          <p:cNvSpPr/>
          <p:nvPr/>
        </p:nvSpPr>
        <p:spPr>
          <a:xfrm>
            <a:off x="251520" y="915566"/>
            <a:ext cx="8712968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řízení tržního rizika je minimalizovat negativní dopad pohybů tržních proměnných na ziskovost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Zahrnuje kombinaci metod a nástrojů, které sledují, měří a kontrolují expozici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principy: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Identifikace expozic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které položky jsou citlivé na změny trhu,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Měření 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pomocí modelů (např.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diverzifikace, zajištění, stanovení limitů,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a reporting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průběžné sledování rizik a jejich dopadů.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40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08F450-9E92-43DF-B48D-1BD09D51D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trhy a jejich členění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91ADB49-C42B-4772-B747-30D7E1606DFB}"/>
              </a:ext>
            </a:extLst>
          </p:cNvPr>
          <p:cNvSpPr/>
          <p:nvPr/>
        </p:nvSpPr>
        <p:spPr>
          <a:xfrm>
            <a:off x="395536" y="843558"/>
            <a:ext cx="7704856" cy="3155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trhy rozlišujeme podle doby splatnosti nástrojů: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Peněžní trh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obchod s krátkodobými nástroji (pokladniční poukázky, depozitní certifikáty).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Kapitálový trh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obchod s dlouhodobými nástroji (akcie, dluhopisy).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Devizový trh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obchod s měnami.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Derivátový trh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obchod s nástroji navázanými na jiná aktiva (opce,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swapy).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trhy vytvářejí propojený systém, kde pohyb jedné proměnné může ovlivnit ostatní.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5380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E4BDF0-E796-4769-8C78-1A3398E2F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Diverzifikace jako základní princip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6F9791-2F63-4C3A-A4B4-08DA5B7390FA}"/>
              </a:ext>
            </a:extLst>
          </p:cNvPr>
          <p:cNvSpPr/>
          <p:nvPr/>
        </p:nvSpPr>
        <p:spPr>
          <a:xfrm>
            <a:off x="251520" y="933582"/>
            <a:ext cx="8208912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Diverzifikace znamená rozložení rizika mezi různé trhy, aktiva nebo měny.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snížit závislost na vývoji jednoho faktoru.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může diverzifikovat: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typu aktiv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(akcie, dluhopisy, úvěry),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odvětví a regionu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měny a doby splatnosti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Efektivní diverzifikace zvyšuje stabilitu výnosů, ale nesmí vést ke ztrátě přehledu nad portfoliem.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3098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C22658-A97B-4DF4-ADC5-EE96C182D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Zajišťovací (</a:t>
            </a:r>
            <a:r>
              <a:rPr lang="cs-CZ" dirty="0" err="1"/>
              <a:t>hedgingové</a:t>
            </a:r>
            <a:r>
              <a:rPr lang="cs-CZ" dirty="0"/>
              <a:t>) techniky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D68D0A8-EC3E-41C7-9A29-0AFC353CD9DE}"/>
              </a:ext>
            </a:extLst>
          </p:cNvPr>
          <p:cNvSpPr/>
          <p:nvPr/>
        </p:nvSpPr>
        <p:spPr>
          <a:xfrm>
            <a:off x="251520" y="703189"/>
            <a:ext cx="8280920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znamená omezení rizika opačnou pozicí.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metody: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Forwardy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dohoda o budoucím obchodu za pevnou cenu.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standardizované termínové kontrakty obchodované na burze.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právo koupit nebo prodat aktivum za předem stanovenou cenu.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Swapy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výměna plateb mezi stranami (např. úrokové, měnové).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snižuje riziko, ale může zároveň omezit výnos, proto je nutná strategická rovnováha.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1414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2E77E-D847-43EB-B56B-2569ECC09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Úrokové riziko a jeho řízení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EC1CAD9-6AB4-4127-86E6-44FCF1FCB8A8}"/>
              </a:ext>
            </a:extLst>
          </p:cNvPr>
          <p:cNvSpPr/>
          <p:nvPr/>
        </p:nvSpPr>
        <p:spPr>
          <a:xfrm>
            <a:off x="467544" y="843558"/>
            <a:ext cx="7992888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riziko patří k nejdůležitějším složkám tržního rizika.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Vzniká, když se změní úrokové sazby a ovlivní výnosy z aktiv i náklady z pasiv.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používají: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Gap analýzu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rozdíl mezi aktivy a pasivy citlivými na úrok.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analýzu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měří průměrnou dobu splatnosti aktiv a pasiv.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swapy (IRS)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konverze fixních a pohyblivých úroků.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udržet rovnováhu mezi výnosností a stabilitou.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44445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478D68-19FA-418F-BFCB-A38415860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Měnové riziko a jeho řízení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774D723-3EB9-4F78-A11B-EE326E981E18}"/>
              </a:ext>
            </a:extLst>
          </p:cNvPr>
          <p:cNvSpPr/>
          <p:nvPr/>
        </p:nvSpPr>
        <p:spPr>
          <a:xfrm>
            <a:off x="251520" y="748935"/>
            <a:ext cx="8424936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Měnové riziko vzniká, pokud banka drží aktiva nebo pasiva v cizích měnách.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Změny směnných kurzů mohou ovlivnit hodnotu investic i ziskovost.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měnového rizika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přirozené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(shoda aktiv a pasiv v jedné měně),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derivátové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(forwardy, swapy),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limity otevřených pozic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sledování citlivosti portfolia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pravidelně provádějí stresové testy na scénáře prudkých změn kurzů.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93959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DBDDE0-6DD7-482E-88F8-134E946A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904656" cy="507703"/>
          </a:xfrm>
        </p:spPr>
        <p:txBody>
          <a:bodyPr/>
          <a:lstStyle/>
          <a:p>
            <a:r>
              <a:rPr lang="pl-PL" dirty="0"/>
              <a:t>Regulace tržních rizik podle Basel III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D6DA7F8-B58A-45F1-8F83-9488717AAE38}"/>
              </a:ext>
            </a:extLst>
          </p:cNvPr>
          <p:cNvSpPr/>
          <p:nvPr/>
        </p:nvSpPr>
        <p:spPr>
          <a:xfrm>
            <a:off x="251520" y="915566"/>
            <a:ext cx="8280920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přinesl přísnější pravidla pro měření a kapitálové krytí tržních rizik.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Zavádí: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(FRTB)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nový rámec pro oceňování a měření rizik obchodních portfolií,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přesnější kapitálové požadavky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podle reálného rizika pozic,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povinnost validace interních modelů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regulátorem.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je, aby kapitál bank skutečně odpovídal rizikům, která banka podstupuje na trzích.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68373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C39A4-497A-41E7-B627-794F3515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testování tržních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8A03D1-AC01-4719-AEC2-AF9EA09FAAD5}"/>
              </a:ext>
            </a:extLst>
          </p:cNvPr>
          <p:cNvSpPr/>
          <p:nvPr/>
        </p:nvSpPr>
        <p:spPr>
          <a:xfrm>
            <a:off x="395536" y="830990"/>
            <a:ext cx="8208912" cy="421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Stresové testy zkoumají, jak by se banka chovala při mimořádných tržních výkyvech.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Příklady scénářů: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prudký růst úrokových sazeb,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devalvace měny,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pád cen akcií o 30 %,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kolaps trhu s komoditami.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Výsledky testů slouží k úpravě limitů, doplnění kapitálu a tvorbě krizových plánů.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ČNB i EBA vyžadují pravidelné reportování těchto výsledků.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2331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8CCDE2-8A36-4F25-B605-5F47B0FF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05013"/>
            <a:ext cx="6120680" cy="507703"/>
          </a:xfrm>
        </p:spPr>
        <p:txBody>
          <a:bodyPr/>
          <a:lstStyle/>
          <a:p>
            <a:r>
              <a:rPr lang="cs-CZ" dirty="0"/>
              <a:t>Příklad z praxe: řízení tržních rizik v ČR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13E4813-E425-4A69-99DC-810430A4F097}"/>
              </a:ext>
            </a:extLst>
          </p:cNvPr>
          <p:cNvSpPr/>
          <p:nvPr/>
        </p:nvSpPr>
        <p:spPr>
          <a:xfrm>
            <a:off x="431308" y="987574"/>
            <a:ext cx="8280920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České banky mají relativně nízké tržní riziko díky konzervativnímu přístupu.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Většinu expozic tvoří úrokové a měnové riziko.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používají: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swapy pro řízení výnosů,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měnové forwardy pro zajištění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cizoměnových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půjček,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stresové testy dle metodiky ČNB.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Díky tomu český bankovní sektor patří mezi nejstabilnější v EU.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28234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E5D5DE-4E32-41A9-A3E3-B26CC20AB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Vztah mezi tržním a úvěrovým rizikem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8B37DB3-2F04-4DF5-AABE-5640C6593801}"/>
              </a:ext>
            </a:extLst>
          </p:cNvPr>
          <p:cNvSpPr/>
          <p:nvPr/>
        </p:nvSpPr>
        <p:spPr>
          <a:xfrm>
            <a:off x="611560" y="1140589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Tržní a úvěrové riziko jsou úzce propojené.</a:t>
            </a:r>
            <a:br>
              <a:rPr lang="cs-CZ" sz="2000" dirty="0"/>
            </a:br>
            <a:r>
              <a:rPr lang="cs-CZ" sz="2000" dirty="0"/>
              <a:t>Například pokles cen aktiv může snížit hodnotu zajištění úvěrů, což zvýší kreditní riziko.</a:t>
            </a:r>
            <a:br>
              <a:rPr lang="cs-CZ" sz="2000" dirty="0"/>
            </a:br>
            <a:r>
              <a:rPr lang="cs-CZ" sz="2000" dirty="0"/>
              <a:t>Stejně tak nárůst úrokových sazeb může zhoršit schopnost klientů splácet úvěry.</a:t>
            </a:r>
            <a:br>
              <a:rPr lang="cs-CZ" sz="2000" dirty="0"/>
            </a:br>
            <a:r>
              <a:rPr lang="cs-CZ" sz="2000" dirty="0"/>
              <a:t>Banky proto musí hodnotit </a:t>
            </a:r>
            <a:r>
              <a:rPr lang="cs-CZ" sz="2000" b="1" dirty="0"/>
              <a:t>souhrnnou expozici</a:t>
            </a:r>
            <a:r>
              <a:rPr lang="cs-CZ" sz="2000" dirty="0"/>
              <a:t> vůči oběma rizikům a vytvářet scénáře, které ukazují jejich vzájemné vazby.</a:t>
            </a:r>
            <a:br>
              <a:rPr lang="cs-CZ" sz="2000" dirty="0"/>
            </a:br>
            <a:r>
              <a:rPr lang="cs-CZ" sz="2000" dirty="0"/>
              <a:t>Integrované řízení rizik (ERM) tyto vazby zahrnuje do jednotného rámce.</a:t>
            </a:r>
          </a:p>
        </p:txBody>
      </p:sp>
    </p:spTree>
    <p:extLst>
      <p:ext uri="{BB962C8B-B14F-4D97-AF65-F5344CB8AC3E}">
        <p14:creationId xmlns:p14="http://schemas.microsoft.com/office/powerpoint/2010/main" val="100015867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2A4E23-636E-4ABE-9C0E-98B16F131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35E14B0-092F-4B91-97F3-DBD78EB16C8D}"/>
              </a:ext>
            </a:extLst>
          </p:cNvPr>
          <p:cNvSpPr/>
          <p:nvPr/>
        </p:nvSpPr>
        <p:spPr>
          <a:xfrm>
            <a:off x="467544" y="1014721"/>
            <a:ext cx="784887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Operační riziko souvisí s vnitřní činností banky, tržní riziko s vývojem cen a sazeb.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Měření rizik probíhá pomocí modelů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GAP,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či stres testů.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Řízení rizik zahrnuje diverzifikaci, zajištění a stanovení limitů.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 posílila kapitálové požadavky a důraz na transparentnost.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Klíčem je prevence chyb a pochopení vazeb mezi jednotlivými typy rizik.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94897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8F7A1C-26A9-4B46-A74C-6D8323D44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08C95BB-9F87-408C-82FD-1D1116E4068D}"/>
              </a:ext>
            </a:extLst>
          </p:cNvPr>
          <p:cNvSpPr/>
          <p:nvPr/>
        </p:nvSpPr>
        <p:spPr>
          <a:xfrm>
            <a:off x="467544" y="1014721"/>
            <a:ext cx="8280920" cy="2775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je hlavní rozdíl mezi operačním a tržním rizikem?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Operační riziko vzniká z interních chyb nebo selhání procesů, zatímco tržní riziko z pohybů cen, úroků a měn.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čemu slouží stresové testy a jaký mají význam pro stabilitu banky?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Simulují extrémní situace a pomáhají odhalit slabá místa v řízení rizik; výsledky slouží pro úpravu kapitálu a limitů.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20704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5159</TotalTime>
  <Words>6767</Words>
  <Application>Microsoft Office PowerPoint</Application>
  <PresentationFormat>Předvádění na obrazovce (16:9)</PresentationFormat>
  <Paragraphs>550</Paragraphs>
  <Slides>100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100</vt:i4>
      </vt:variant>
    </vt:vector>
  </HeadingPairs>
  <TitlesOfParts>
    <vt:vector size="107" baseType="lpstr">
      <vt:lpstr>Arial</vt:lpstr>
      <vt:lpstr>Calibri</vt:lpstr>
      <vt:lpstr>Enriqueta</vt:lpstr>
      <vt:lpstr>Symbol</vt:lpstr>
      <vt:lpstr>Times New Roman</vt:lpstr>
      <vt:lpstr>Wingdings</vt:lpstr>
      <vt:lpstr>SLU</vt:lpstr>
      <vt:lpstr> Řízení finančních a bankovních rizik</vt:lpstr>
      <vt:lpstr>Kontakt</vt:lpstr>
      <vt:lpstr>Finanční systém</vt:lpstr>
      <vt:lpstr>Hlavní funkce finančního systému</vt:lpstr>
      <vt:lpstr>Struktura finančního systému</vt:lpstr>
      <vt:lpstr>Přímé a nepřímé financování</vt:lpstr>
      <vt:lpstr>Finanční instituce a jejich úloha</vt:lpstr>
      <vt:lpstr>Rozdělení finančních institucí</vt:lpstr>
      <vt:lpstr>Finanční trhy a jejich členění</vt:lpstr>
      <vt:lpstr>Funkce finančních trhů</vt:lpstr>
      <vt:lpstr>Finanční nástroje a jejich rozdělení</vt:lpstr>
      <vt:lpstr>Prezentace aplikace PowerPoint</vt:lpstr>
      <vt:lpstr>Význam regulace finančního systému</vt:lpstr>
      <vt:lpstr>Cíle finanční regulace</vt:lpstr>
      <vt:lpstr>Česká národní banka jako regulátor</vt:lpstr>
      <vt:lpstr>Nástroje dohledu ČNB</vt:lpstr>
      <vt:lpstr>Makroobezřetnostní politika ČNB</vt:lpstr>
      <vt:lpstr>Evropská centrální banka (ECB)</vt:lpstr>
      <vt:lpstr>Evropské orgány dohledu (ESA)</vt:lpstr>
      <vt:lpstr>Vztah mezi ČNB a evropskými orgány</vt:lpstr>
      <vt:lpstr>Význam mezinárodní koordinace dohledu</vt:lpstr>
      <vt:lpstr>Shrnutí</vt:lpstr>
      <vt:lpstr>Složky finančního systému</vt:lpstr>
      <vt:lpstr>Bankovní sektor jako základ finančního systému</vt:lpstr>
      <vt:lpstr>Struktura českého bankovního sektoru</vt:lpstr>
      <vt:lpstr>Funkce bank v ekonomice</vt:lpstr>
      <vt:lpstr>Nebankovní finanční instituce</vt:lpstr>
      <vt:lpstr>Úloha pojišťoven ve finančním systému</vt:lpstr>
      <vt:lpstr>Kapitálový trh a jeho význam</vt:lpstr>
      <vt:lpstr>Burza cenných papírů Praha</vt:lpstr>
      <vt:lpstr>Propojení sektorů ve finančním systému</vt:lpstr>
      <vt:lpstr>Finanční inovace a jejich význam</vt:lpstr>
      <vt:lpstr>Digitalizace ve finančním systému</vt:lpstr>
      <vt:lpstr>Fintech a jeho dopad na tradiční bankovnictví</vt:lpstr>
      <vt:lpstr>Kryptoměny a blockchain technologie</vt:lpstr>
      <vt:lpstr>Decentralizované finance (DeFi)</vt:lpstr>
      <vt:lpstr>Kybernetická rizika ve finančním systému</vt:lpstr>
      <vt:lpstr>Regulační reakce na digitalizaci a fintech</vt:lpstr>
      <vt:lpstr>Finanční stabilita a inovace</vt:lpstr>
      <vt:lpstr>Budoucí výzvy finančního systému</vt:lpstr>
      <vt:lpstr>Shrnutí a kontrolní otázky</vt:lpstr>
      <vt:lpstr>Kontrolní otázky:</vt:lpstr>
      <vt:lpstr>TRANSFER ÚVĚROVÉHO RIZIKA</vt:lpstr>
      <vt:lpstr>Úvod</vt:lpstr>
      <vt:lpstr>Význam řízení úvěrového rizika</vt:lpstr>
      <vt:lpstr>Základní způsoby přenosu úvěrového rizika</vt:lpstr>
      <vt:lpstr>Prodej úvěrů</vt:lpstr>
      <vt:lpstr>Pojištění úvěrů</vt:lpstr>
      <vt:lpstr>Sekuritizace – základní princip</vt:lpstr>
      <vt:lpstr>Typy sekuritizace</vt:lpstr>
      <vt:lpstr>Úvěrové deriváty</vt:lpstr>
      <vt:lpstr>Význam transferu úvěrového rizika pro banky</vt:lpstr>
      <vt:lpstr>Shrnutí a kontrolní otázky</vt:lpstr>
      <vt:lpstr>Kontrolní otázky:</vt:lpstr>
      <vt:lpstr>Vztah mezi dlužníkem a věřitelem po přenosu rizika</vt:lpstr>
      <vt:lpstr>Asymetrie informací</vt:lpstr>
      <vt:lpstr>Dopady na finanční stabilitu</vt:lpstr>
      <vt:lpstr>Krize 2008 a role sekuritizace</vt:lpstr>
      <vt:lpstr>Poučení z finanční krize</vt:lpstr>
      <vt:lpstr>Regulace podle Basel III</vt:lpstr>
      <vt:lpstr>Riziko protistrany</vt:lpstr>
      <vt:lpstr>Etické aspekty transferu rizika</vt:lpstr>
      <vt:lpstr>Praktický příklad: Česká republika</vt:lpstr>
      <vt:lpstr>Shrnutí:</vt:lpstr>
      <vt:lpstr>Kontrolní otázky:</vt:lpstr>
      <vt:lpstr>Credit Default Swap (CDS)</vt:lpstr>
      <vt:lpstr>Total Return Swap (TRS)</vt:lpstr>
      <vt:lpstr>Credit Linked Note (CLN)</vt:lpstr>
      <vt:lpstr>Syntetická sekuritizace                 </vt:lpstr>
      <vt:lpstr>Praktické využití v evropských bankách</vt:lpstr>
      <vt:lpstr>Transfer rizika v České republice</vt:lpstr>
      <vt:lpstr>Výhody a nevýhody nástrojů přenosu rizika</vt:lpstr>
      <vt:lpstr>Výhody a nevýhody nástrojů přenosu rizika</vt:lpstr>
      <vt:lpstr>Budoucnost transferu úvěrového rizika</vt:lpstr>
      <vt:lpstr>Příklad z praxe: Hypoteční trh v USA</vt:lpstr>
      <vt:lpstr>Shrnutí a kontrolní otázky </vt:lpstr>
      <vt:lpstr>Kontrolní otázky:</vt:lpstr>
      <vt:lpstr>Prezentace aplikace PowerPoint</vt:lpstr>
      <vt:lpstr>Úvod</vt:lpstr>
      <vt:lpstr>Význam řízení operačních a tržních rizik</vt:lpstr>
      <vt:lpstr>Operační riziko: definice</vt:lpstr>
      <vt:lpstr>Kategorie operačních rizik (podle Basel II)</vt:lpstr>
      <vt:lpstr>Měření operačního rizika</vt:lpstr>
      <vt:lpstr>Řízení operačního rizika v praxi</vt:lpstr>
      <vt:lpstr>Kybernetická rizika jako součást operačního rizika</vt:lpstr>
      <vt:lpstr>Tržní riziko: definice</vt:lpstr>
      <vt:lpstr>Hlavní složky tržního rizika</vt:lpstr>
      <vt:lpstr>Měření tržního rizika</vt:lpstr>
      <vt:lpstr>Řízení tržního rizika</vt:lpstr>
      <vt:lpstr>Diverzifikace jako základní princip</vt:lpstr>
      <vt:lpstr>Zajišťovací (hedgingové) techniky</vt:lpstr>
      <vt:lpstr>Úrokové riziko a jeho řízení</vt:lpstr>
      <vt:lpstr>Měnové riziko a jeho řízení</vt:lpstr>
      <vt:lpstr>Regulace tržních rizik podle Basel III</vt:lpstr>
      <vt:lpstr>Stresové testování tržních rizik</vt:lpstr>
      <vt:lpstr>Příklad z praxe: řízení tržních rizik v ČR</vt:lpstr>
      <vt:lpstr>Vztah mezi tržním a úvěrovým rizikem</vt:lpstr>
      <vt:lpstr>Shrnutí</vt:lpstr>
      <vt:lpstr>Kontrolní otázky: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123</cp:revision>
  <cp:lastPrinted>2017-09-19T07:48:06Z</cp:lastPrinted>
  <dcterms:created xsi:type="dcterms:W3CDTF">2016-07-06T15:42:34Z</dcterms:created>
  <dcterms:modified xsi:type="dcterms:W3CDTF">2025-10-12T21:02:30Z</dcterms:modified>
</cp:coreProperties>
</file>