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9"/>
  </p:notesMasterIdLst>
  <p:handoutMasterIdLst>
    <p:handoutMasterId r:id="rId70"/>
  </p:handoutMasterIdLst>
  <p:sldIdLst>
    <p:sldId id="256" r:id="rId2"/>
    <p:sldId id="406" r:id="rId3"/>
    <p:sldId id="407" r:id="rId4"/>
    <p:sldId id="408" r:id="rId5"/>
    <p:sldId id="409" r:id="rId6"/>
    <p:sldId id="410" r:id="rId7"/>
    <p:sldId id="384" r:id="rId8"/>
    <p:sldId id="385" r:id="rId9"/>
    <p:sldId id="411" r:id="rId10"/>
    <p:sldId id="412" r:id="rId11"/>
    <p:sldId id="413" r:id="rId12"/>
    <p:sldId id="414" r:id="rId13"/>
    <p:sldId id="415" r:id="rId14"/>
    <p:sldId id="416" r:id="rId15"/>
    <p:sldId id="417" r:id="rId16"/>
    <p:sldId id="418" r:id="rId17"/>
    <p:sldId id="419" r:id="rId18"/>
    <p:sldId id="420" r:id="rId19"/>
    <p:sldId id="421" r:id="rId20"/>
    <p:sldId id="422" r:id="rId21"/>
    <p:sldId id="423" r:id="rId22"/>
    <p:sldId id="424" r:id="rId23"/>
    <p:sldId id="425" r:id="rId24"/>
    <p:sldId id="426" r:id="rId25"/>
    <p:sldId id="427" r:id="rId26"/>
    <p:sldId id="428" r:id="rId27"/>
    <p:sldId id="429" r:id="rId28"/>
    <p:sldId id="430" r:id="rId29"/>
    <p:sldId id="431" r:id="rId30"/>
    <p:sldId id="432" r:id="rId31"/>
    <p:sldId id="433" r:id="rId32"/>
    <p:sldId id="434" r:id="rId33"/>
    <p:sldId id="435" r:id="rId34"/>
    <p:sldId id="436" r:id="rId35"/>
    <p:sldId id="437" r:id="rId36"/>
    <p:sldId id="438" r:id="rId37"/>
    <p:sldId id="439" r:id="rId38"/>
    <p:sldId id="440" r:id="rId39"/>
    <p:sldId id="441" r:id="rId40"/>
    <p:sldId id="442" r:id="rId41"/>
    <p:sldId id="443" r:id="rId42"/>
    <p:sldId id="444" r:id="rId43"/>
    <p:sldId id="445" r:id="rId44"/>
    <p:sldId id="446" r:id="rId45"/>
    <p:sldId id="447" r:id="rId46"/>
    <p:sldId id="448" r:id="rId47"/>
    <p:sldId id="449" r:id="rId48"/>
    <p:sldId id="450" r:id="rId49"/>
    <p:sldId id="451" r:id="rId50"/>
    <p:sldId id="452" r:id="rId51"/>
    <p:sldId id="453" r:id="rId52"/>
    <p:sldId id="454" r:id="rId53"/>
    <p:sldId id="455" r:id="rId54"/>
    <p:sldId id="456" r:id="rId55"/>
    <p:sldId id="457" r:id="rId56"/>
    <p:sldId id="458" r:id="rId57"/>
    <p:sldId id="459" r:id="rId58"/>
    <p:sldId id="460" r:id="rId59"/>
    <p:sldId id="461" r:id="rId60"/>
    <p:sldId id="462" r:id="rId61"/>
    <p:sldId id="463" r:id="rId62"/>
    <p:sldId id="464" r:id="rId63"/>
    <p:sldId id="465" r:id="rId64"/>
    <p:sldId id="466" r:id="rId65"/>
    <p:sldId id="467" r:id="rId66"/>
    <p:sldId id="468" r:id="rId67"/>
    <p:sldId id="295" r:id="rId68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0037" autoAdjust="0"/>
  </p:normalViewPr>
  <p:slideViewPr>
    <p:cSldViewPr>
      <p:cViewPr varScale="1">
        <p:scale>
          <a:sx n="64" d="100"/>
          <a:sy n="64" d="100"/>
        </p:scale>
        <p:origin x="960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kRA-vQCZ2O0?si=dLV7bLYsJWe_saB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TE8uxeBmzRc?si=fhpPnVFT3iGW8MS-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XW_274v_9F0?si=UhmfzJ0oSP-gH7RW" TargetMode="Externa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finančních a bankovních rizik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95886"/>
            <a:ext cx="2600071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FIU/BPFPM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68AC21-A9B8-4D02-AC1E-601037A9B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vymezení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A9F0F29-AA54-4E0A-922E-5BA4C4C1796C}"/>
              </a:ext>
            </a:extLst>
          </p:cNvPr>
          <p:cNvSpPr/>
          <p:nvPr/>
        </p:nvSpPr>
        <p:spPr>
          <a:xfrm>
            <a:off x="395536" y="1279089"/>
            <a:ext cx="7992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Riziko chápeme jako vyčíslitelnou možnost nepříznivé odchylky od očekávání, kdy alespoň jeden z výsledků je nežádoucí. </a:t>
            </a:r>
          </a:p>
          <a:p>
            <a:endParaRPr lang="cs-CZ" sz="2000" dirty="0"/>
          </a:p>
          <a:p>
            <a:r>
              <a:rPr lang="cs-CZ" sz="2000" dirty="0"/>
              <a:t>V bankovnictví rozlišujeme zejména: </a:t>
            </a:r>
          </a:p>
          <a:p>
            <a:r>
              <a:rPr lang="cs-CZ" sz="2000" dirty="0"/>
              <a:t>úvěrové, tržní, likviditní a operační riziko; kapitálové riziko pak reflektuje dostatek kapitálu k pokrytí ztrát z těchto rizik. </a:t>
            </a:r>
          </a:p>
          <a:p>
            <a:endParaRPr lang="cs-CZ" sz="2000" dirty="0"/>
          </a:p>
          <a:p>
            <a:r>
              <a:rPr lang="cs-CZ" sz="2000" dirty="0"/>
              <a:t>Trendem je přechod od izolovaného k integrovanému řízení všech rizik napříč transakcemi banky. </a:t>
            </a:r>
          </a:p>
        </p:txBody>
      </p:sp>
    </p:spTree>
    <p:extLst>
      <p:ext uri="{BB962C8B-B14F-4D97-AF65-F5344CB8AC3E}">
        <p14:creationId xmlns:p14="http://schemas.microsoft.com/office/powerpoint/2010/main" val="1909337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7B8653-C01B-48A2-B953-7C8EAEC87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Operační riziko: podstata, složky, řízení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13221B2-E782-4763-9137-27314683459D}"/>
              </a:ext>
            </a:extLst>
          </p:cNvPr>
          <p:cNvSpPr/>
          <p:nvPr/>
        </p:nvSpPr>
        <p:spPr>
          <a:xfrm>
            <a:off x="251520" y="987573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Podstata:</a:t>
            </a:r>
            <a:r>
              <a:rPr lang="cs-CZ" dirty="0"/>
              <a:t> riziko ztráty vlivem selhání procesů, lidí, systémů nebo vnějších událostí; zahrnuje i porušení právních norem.</a:t>
            </a:r>
          </a:p>
          <a:p>
            <a:br>
              <a:rPr lang="cs-CZ" dirty="0"/>
            </a:br>
            <a:r>
              <a:rPr lang="cs-CZ" b="1" dirty="0"/>
              <a:t>Složky (příklady):</a:t>
            </a:r>
            <a:r>
              <a:rPr lang="cs-CZ" dirty="0"/>
              <a:t> interní podvody, externí podvody, selhání IT/ICT, výpadky služeb, pochybení v procesech, právní a </a:t>
            </a:r>
            <a:r>
              <a:rPr lang="cs-CZ" dirty="0" err="1"/>
              <a:t>compliance</a:t>
            </a:r>
            <a:r>
              <a:rPr lang="cs-CZ" dirty="0"/>
              <a:t> události, škody z fyzických událostí.</a:t>
            </a:r>
          </a:p>
          <a:p>
            <a:br>
              <a:rPr lang="cs-CZ" dirty="0"/>
            </a:br>
            <a:r>
              <a:rPr lang="cs-CZ" b="1" dirty="0"/>
              <a:t>Řízení:</a:t>
            </a:r>
            <a:r>
              <a:rPr lang="cs-CZ" dirty="0"/>
              <a:t> jasné pravomoci a odpovědnosti, interní kontrolní systém, limity a tolerance rizika, sběr ztrátových dat, analýza příčin, testování kontinuity, audit a reporting vedení. </a:t>
            </a:r>
          </a:p>
          <a:p>
            <a:endParaRPr lang="cs-CZ" b="1" dirty="0"/>
          </a:p>
          <a:p>
            <a:r>
              <a:rPr lang="cs-CZ" b="1" dirty="0"/>
              <a:t>Kapitál na krytí</a:t>
            </a:r>
            <a:r>
              <a:rPr lang="cs-CZ" dirty="0"/>
              <a:t> operačního rizika vychází z regulatorních přístupů (standardizovaný přístup) a zohledňuje profil banky.</a:t>
            </a:r>
          </a:p>
        </p:txBody>
      </p:sp>
    </p:spTree>
    <p:extLst>
      <p:ext uri="{BB962C8B-B14F-4D97-AF65-F5344CB8AC3E}">
        <p14:creationId xmlns:p14="http://schemas.microsoft.com/office/powerpoint/2010/main" val="2691017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0418D-F16B-41F6-8195-73EDDE3F6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Aktuálně 2025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918D3CD-EE04-4F95-B889-9D55EF666DE7}"/>
              </a:ext>
            </a:extLst>
          </p:cNvPr>
          <p:cNvSpPr/>
          <p:nvPr/>
        </p:nvSpPr>
        <p:spPr>
          <a:xfrm>
            <a:off x="467544" y="1694587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DORA — jednotný rámec digitální provozní odolnosti pro finanční sektor v EU — </a:t>
            </a:r>
            <a:r>
              <a:rPr lang="cs-CZ" sz="2400" b="1" dirty="0"/>
              <a:t>platí od 17. 1. 2025</a:t>
            </a:r>
            <a:r>
              <a:rPr lang="cs-CZ" sz="2400" dirty="0"/>
              <a:t>; vyžaduje řízení ICT rizik, testování odolnosti, hlášení incidentů a správu třetích stran (registre smluv s ICT poskytovateli).</a:t>
            </a:r>
          </a:p>
        </p:txBody>
      </p:sp>
    </p:spTree>
    <p:extLst>
      <p:ext uri="{BB962C8B-B14F-4D97-AF65-F5344CB8AC3E}">
        <p14:creationId xmlns:p14="http://schemas.microsoft.com/office/powerpoint/2010/main" val="1257632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C859D5-125D-4C22-91FA-0A0D0703F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Tržní riziko: podstata, složky, rámce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F5521B5-4717-4579-A97A-42008FBB85AE}"/>
              </a:ext>
            </a:extLst>
          </p:cNvPr>
          <p:cNvSpPr/>
          <p:nvPr/>
        </p:nvSpPr>
        <p:spPr>
          <a:xfrm>
            <a:off x="467544" y="1556088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Podstata:</a:t>
            </a:r>
            <a:r>
              <a:rPr lang="cs-CZ" sz="2000" dirty="0"/>
              <a:t> riziko ztráty z nepříznivého vývoje tržních proměnných.</a:t>
            </a:r>
          </a:p>
          <a:p>
            <a:br>
              <a:rPr lang="cs-CZ" sz="2000" dirty="0"/>
            </a:br>
            <a:r>
              <a:rPr lang="cs-CZ" sz="2000" b="1" dirty="0"/>
              <a:t>Složky:</a:t>
            </a:r>
            <a:r>
              <a:rPr lang="cs-CZ" sz="2000" dirty="0"/>
              <a:t> úrokové riziko (změna sazeb), měnové riziko (kurzy), akciové riziko (kurzy akcií), komoditní riziko (ceny komodit). Měříme a řídíme pomocí citlivostí (</a:t>
            </a:r>
            <a:r>
              <a:rPr lang="cs-CZ" sz="2000" dirty="0" err="1"/>
              <a:t>durace</a:t>
            </a:r>
            <a:r>
              <a:rPr lang="cs-CZ" sz="2000" dirty="0"/>
              <a:t>, beta, delta), gap analýz, </a:t>
            </a:r>
            <a:r>
              <a:rPr lang="cs-CZ" sz="2000" dirty="0" err="1"/>
              <a:t>VaR</a:t>
            </a:r>
            <a:r>
              <a:rPr lang="cs-CZ" sz="2000" dirty="0"/>
              <a:t>, stresových testů a limitů.</a:t>
            </a:r>
          </a:p>
        </p:txBody>
      </p:sp>
    </p:spTree>
    <p:extLst>
      <p:ext uri="{BB962C8B-B14F-4D97-AF65-F5344CB8AC3E}">
        <p14:creationId xmlns:p14="http://schemas.microsoft.com/office/powerpoint/2010/main" val="3298319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70AF85-ACC3-49BC-9E34-A57524859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Regulatorní kontext (EU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11B97DA-1CFB-4173-9790-07C8643B690C}"/>
              </a:ext>
            </a:extLst>
          </p:cNvPr>
          <p:cNvSpPr/>
          <p:nvPr/>
        </p:nvSpPr>
        <p:spPr>
          <a:xfrm>
            <a:off x="539552" y="1694587"/>
            <a:ext cx="82809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balíček CRR3/CRD6 dokončuje implementaci </a:t>
            </a:r>
            <a:r>
              <a:rPr lang="cs-CZ" sz="2000" dirty="0" err="1"/>
              <a:t>Basel</a:t>
            </a:r>
            <a:r>
              <a:rPr lang="cs-CZ" sz="2000" dirty="0"/>
              <a:t> III v EU od </a:t>
            </a:r>
            <a:r>
              <a:rPr lang="cs-CZ" sz="2000" b="1" dirty="0"/>
              <a:t>1. 1. 2025</a:t>
            </a:r>
            <a:r>
              <a:rPr lang="cs-CZ" sz="2000" dirty="0"/>
              <a:t>; tržní riziko (FRTB) má </a:t>
            </a:r>
            <a:r>
              <a:rPr lang="cs-CZ" sz="2000" b="1" dirty="0"/>
              <a:t>odloženou závaznou aplikaci do 1. 1. 2027</a:t>
            </a:r>
            <a:r>
              <a:rPr lang="cs-CZ" sz="2000" dirty="0"/>
              <a:t> (EU rozhodnutí 06/2025). </a:t>
            </a:r>
          </a:p>
          <a:p>
            <a:endParaRPr lang="cs-CZ" sz="2000" dirty="0"/>
          </a:p>
          <a:p>
            <a:r>
              <a:rPr lang="cs-CZ" sz="2000" dirty="0"/>
              <a:t>Do té doby běží reporting a příprava modelů/standardizace. </a:t>
            </a:r>
          </a:p>
        </p:txBody>
      </p:sp>
    </p:spTree>
    <p:extLst>
      <p:ext uri="{BB962C8B-B14F-4D97-AF65-F5344CB8AC3E}">
        <p14:creationId xmlns:p14="http://schemas.microsoft.com/office/powerpoint/2010/main" val="1724179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A9029-4B86-4000-BFB5-D5C085843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2CA99BF-1E36-4B83-BB73-5641D8A96CB6}"/>
              </a:ext>
            </a:extLst>
          </p:cNvPr>
          <p:cNvSpPr/>
          <p:nvPr/>
        </p:nvSpPr>
        <p:spPr>
          <a:xfrm>
            <a:off x="467544" y="1971586"/>
            <a:ext cx="7992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Video „</a:t>
            </a:r>
            <a:r>
              <a:rPr lang="cs-CZ" sz="2000" dirty="0" err="1"/>
              <a:t>What’s</a:t>
            </a:r>
            <a:r>
              <a:rPr lang="cs-CZ" sz="2000" dirty="0"/>
              <a:t> New </a:t>
            </a:r>
            <a:r>
              <a:rPr lang="cs-CZ" sz="2000" dirty="0" err="1"/>
              <a:t>at</a:t>
            </a:r>
            <a:r>
              <a:rPr lang="cs-CZ" sz="2000" dirty="0"/>
              <a:t> CFI | </a:t>
            </a:r>
            <a:r>
              <a:rPr lang="cs-CZ" sz="2000" dirty="0" err="1"/>
              <a:t>Operational</a:t>
            </a:r>
            <a:r>
              <a:rPr lang="cs-CZ" sz="2000" dirty="0"/>
              <a:t> Risk Management in </a:t>
            </a:r>
            <a:r>
              <a:rPr lang="cs-CZ" sz="2000" dirty="0" err="1"/>
              <a:t>Banks</a:t>
            </a:r>
            <a:r>
              <a:rPr lang="cs-CZ" sz="2000" dirty="0"/>
              <a:t>” se zaměřuje přímo na </a:t>
            </a:r>
            <a:r>
              <a:rPr lang="cs-CZ" sz="2000" b="1" dirty="0"/>
              <a:t>operační riziko</a:t>
            </a:r>
            <a:r>
              <a:rPr lang="cs-CZ" sz="2000" dirty="0"/>
              <a:t> v bankovnictví – rozděluje jeho hlavní dimenze a dává příklady z praxe.</a:t>
            </a:r>
          </a:p>
          <a:p>
            <a:endParaRPr lang="cs-CZ" sz="2000" dirty="0"/>
          </a:p>
          <a:p>
            <a:endParaRPr lang="cs-CZ" sz="2000" dirty="0"/>
          </a:p>
          <a:p>
            <a:r>
              <a:rPr lang="cs-CZ" sz="2000" dirty="0">
                <a:hlinkClick r:id="rId2"/>
              </a:rPr>
              <a:t>https://youtu.be/kRA-vQCZ2O0?si=dLV7bLYsJWe_saBp</a:t>
            </a:r>
            <a:endParaRPr lang="cs-CZ" sz="2000" dirty="0"/>
          </a:p>
          <a:p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35756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4841D9-99F2-4064-A67A-A0BC107A7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5D26C50-1156-41A1-B3AC-447340F3CCA2}"/>
              </a:ext>
            </a:extLst>
          </p:cNvPr>
          <p:cNvSpPr/>
          <p:nvPr/>
        </p:nvSpPr>
        <p:spPr>
          <a:xfrm>
            <a:off x="395536" y="1971586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Téma: „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Market Risk? | </a:t>
            </a:r>
            <a:r>
              <a:rPr lang="cs-CZ" dirty="0" err="1"/>
              <a:t>How</a:t>
            </a:r>
            <a:r>
              <a:rPr lang="cs-CZ" dirty="0"/>
              <a:t> to </a:t>
            </a:r>
            <a:r>
              <a:rPr lang="cs-CZ" dirty="0" err="1"/>
              <a:t>Manage</a:t>
            </a:r>
            <a:r>
              <a:rPr lang="cs-CZ" dirty="0"/>
              <a:t> Market Risk?“ — pokrývá klíčové složky tržního rizika (úrokové, měnové, komoditní, akciové) a také způsoby, jak jej řídit. </a:t>
            </a:r>
          </a:p>
          <a:p>
            <a:endParaRPr lang="cs-CZ" dirty="0"/>
          </a:p>
          <a:p>
            <a:r>
              <a:rPr lang="cs-CZ" dirty="0">
                <a:hlinkClick r:id="rId2"/>
              </a:rPr>
              <a:t>https://youtu.be/TE8uxeBmzRc?si=fhpPnVFT3iGW8MS-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22669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8F6361-2355-4FB8-9346-2E921C810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měření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EB0B582-F10B-41E0-B8BB-1AB52417EC73}"/>
              </a:ext>
            </a:extLst>
          </p:cNvPr>
          <p:cNvSpPr/>
          <p:nvPr/>
        </p:nvSpPr>
        <p:spPr>
          <a:xfrm>
            <a:off x="251520" y="987574"/>
            <a:ext cx="86409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Měření tržního rizika umožňuje kvantifikovat potenciální ztrátu vyplývající z nepříznivého pohybu tržních faktorů.</a:t>
            </a:r>
            <a:br>
              <a:rPr lang="cs-CZ" sz="2000" dirty="0"/>
            </a:br>
            <a:r>
              <a:rPr lang="cs-CZ" sz="2000" dirty="0"/>
              <a:t>Základní přístupy: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Metody citlivosti</a:t>
            </a:r>
            <a:r>
              <a:rPr lang="cs-CZ" sz="2000" dirty="0"/>
              <a:t> – měří dopad změny určité veličiny (např. změna úrokové sazby o 1 % → změna hodnoty portfolia).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 err="1"/>
              <a:t>Value</a:t>
            </a:r>
            <a:r>
              <a:rPr lang="cs-CZ" sz="2000" b="1" dirty="0"/>
              <a:t> </a:t>
            </a:r>
            <a:r>
              <a:rPr lang="cs-CZ" sz="2000" b="1" dirty="0" err="1"/>
              <a:t>at</a:t>
            </a:r>
            <a:r>
              <a:rPr lang="cs-CZ" sz="2000" b="1" dirty="0"/>
              <a:t> Risk (</a:t>
            </a:r>
            <a:r>
              <a:rPr lang="cs-CZ" sz="2000" b="1" dirty="0" err="1"/>
              <a:t>VaR</a:t>
            </a:r>
            <a:r>
              <a:rPr lang="cs-CZ" sz="2000" b="1" dirty="0"/>
              <a:t>)</a:t>
            </a:r>
            <a:r>
              <a:rPr lang="cs-CZ" sz="2000" dirty="0"/>
              <a:t> – pravděpodobnostní metoda udávající maximální možnou ztrátu při dané hladině spolehlivosti (např. 99 %) a časovém horizontu.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Stresové testy a </a:t>
            </a:r>
            <a:r>
              <a:rPr lang="cs-CZ" sz="2000" b="1" dirty="0" err="1"/>
              <a:t>scénářová</a:t>
            </a:r>
            <a:r>
              <a:rPr lang="cs-CZ" sz="2000" b="1" dirty="0"/>
              <a:t> analýza</a:t>
            </a:r>
            <a:r>
              <a:rPr lang="cs-CZ" sz="2000" dirty="0"/>
              <a:t> – zkoumají dopady mimořádných pohybů (např. prudké zvýšení sazeb, geopolitické šoky).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 err="1"/>
              <a:t>Backtesting</a:t>
            </a:r>
            <a:r>
              <a:rPr lang="cs-CZ" sz="2000" dirty="0"/>
              <a:t> – porovnává skutečné a modelové ztráty za minulé období.</a:t>
            </a:r>
          </a:p>
        </p:txBody>
      </p:sp>
    </p:spTree>
    <p:extLst>
      <p:ext uri="{BB962C8B-B14F-4D97-AF65-F5344CB8AC3E}">
        <p14:creationId xmlns:p14="http://schemas.microsoft.com/office/powerpoint/2010/main" val="2175700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AB1298-7694-4878-BDDA-DF6651842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Aktuálně (2025)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B26D1A3-6F9E-43E6-BCB8-31BE7CA0B868}"/>
              </a:ext>
            </a:extLst>
          </p:cNvPr>
          <p:cNvSpPr/>
          <p:nvPr/>
        </p:nvSpPr>
        <p:spPr>
          <a:xfrm>
            <a:off x="251520" y="197158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EU rámec FRTB (</a:t>
            </a:r>
            <a:r>
              <a:rPr lang="cs-CZ" sz="2400" dirty="0" err="1"/>
              <a:t>Fundamental</a:t>
            </a:r>
            <a:r>
              <a:rPr lang="cs-CZ" sz="2400" dirty="0"/>
              <a:t> </a:t>
            </a:r>
            <a:r>
              <a:rPr lang="cs-CZ" sz="2400" dirty="0" err="1"/>
              <a:t>Review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Trading</a:t>
            </a:r>
            <a:r>
              <a:rPr lang="cs-CZ" sz="2400" dirty="0"/>
              <a:t> </a:t>
            </a:r>
            <a:r>
              <a:rPr lang="cs-CZ" sz="2400" dirty="0" err="1"/>
              <a:t>Book</a:t>
            </a:r>
            <a:r>
              <a:rPr lang="cs-CZ" sz="2400" dirty="0"/>
              <a:t>) rozlišuje standardizovaný a interní modelový přístup; v ČR probíhá jejich implementace pod ČNB. </a:t>
            </a:r>
          </a:p>
        </p:txBody>
      </p:sp>
    </p:spTree>
    <p:extLst>
      <p:ext uri="{BB962C8B-B14F-4D97-AF65-F5344CB8AC3E}">
        <p14:creationId xmlns:p14="http://schemas.microsoft.com/office/powerpoint/2010/main" val="2990234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2F3BC-F663-44E0-BF47-7EC34DA27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Citlivostní analýza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CFBBA03-9373-43C9-A765-A391C4345FAC}"/>
              </a:ext>
            </a:extLst>
          </p:cNvPr>
          <p:cNvSpPr/>
          <p:nvPr/>
        </p:nvSpPr>
        <p:spPr>
          <a:xfrm>
            <a:off x="251520" y="915565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Citlivostní analýza měří, jak se mění hodnota portfolia v závislosti na malé změně vybraného faktoru.</a:t>
            </a:r>
            <a:br>
              <a:rPr lang="cs-CZ" sz="2000" dirty="0"/>
            </a:br>
            <a:r>
              <a:rPr lang="cs-CZ" sz="2000" dirty="0"/>
              <a:t>Nejpoužívanější ukazatele: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 err="1"/>
              <a:t>Durace</a:t>
            </a:r>
            <a:r>
              <a:rPr lang="cs-CZ" sz="2000" dirty="0"/>
              <a:t> – měří citlivost ceny dluhopisu na změnu úrokové sazby.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Delta</a:t>
            </a:r>
            <a:r>
              <a:rPr lang="cs-CZ" sz="2000" dirty="0"/>
              <a:t> – změna hodnoty derivátu při změně ceny podkladového aktiva.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Beta</a:t>
            </a:r>
            <a:r>
              <a:rPr lang="cs-CZ" sz="2000" dirty="0"/>
              <a:t> – citlivost výnosu akcie vůči výnosu trhu (systematické riziko).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 err="1"/>
              <a:t>Gamma</a:t>
            </a:r>
            <a:r>
              <a:rPr lang="cs-CZ" sz="2000" b="1" dirty="0"/>
              <a:t>, Vega, </a:t>
            </a:r>
            <a:r>
              <a:rPr lang="cs-CZ" sz="2000" b="1" dirty="0" err="1"/>
              <a:t>Rho</a:t>
            </a:r>
            <a:r>
              <a:rPr lang="cs-CZ" sz="2000" dirty="0"/>
              <a:t> – druhořadé derivace pro derivátové pozice.</a:t>
            </a:r>
          </a:p>
          <a:p>
            <a:r>
              <a:rPr lang="cs-CZ" sz="2000" dirty="0"/>
              <a:t>Příklad: pokud </a:t>
            </a:r>
            <a:r>
              <a:rPr lang="cs-CZ" sz="2000" dirty="0" err="1"/>
              <a:t>durace</a:t>
            </a:r>
            <a:r>
              <a:rPr lang="cs-CZ" sz="2000" dirty="0"/>
              <a:t> portfolia = 4, pak růst sazeb o 1 p. b. sníží hodnotu o ≈ 4 %.</a:t>
            </a:r>
          </a:p>
          <a:p>
            <a:endParaRPr lang="cs-CZ" sz="2000" dirty="0"/>
          </a:p>
          <a:p>
            <a:r>
              <a:rPr lang="cs-CZ" sz="2000" dirty="0"/>
              <a:t>Pozn.: EU doporučení (EBA, 2024) zahrnuje citlivostní analýzu do stress testů pro tržní riziko v bankovní knize.</a:t>
            </a:r>
          </a:p>
        </p:txBody>
      </p:sp>
    </p:spTree>
    <p:extLst>
      <p:ext uri="{BB962C8B-B14F-4D97-AF65-F5344CB8AC3E}">
        <p14:creationId xmlns:p14="http://schemas.microsoft.com/office/powerpoint/2010/main" val="3166074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3B2F70-4FF5-418B-AADE-16DC5B04C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Opakování z minulé přednášky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FBB50BD-5770-4A22-8615-D854EB10F382}"/>
              </a:ext>
            </a:extLst>
          </p:cNvPr>
          <p:cNvSpPr/>
          <p:nvPr/>
        </p:nvSpPr>
        <p:spPr>
          <a:xfrm>
            <a:off x="395536" y="986701"/>
            <a:ext cx="82089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Jaký je rozdíl mezi financovanými a nefinancovanými nástroji transferu úvěrového rizika? </a:t>
            </a:r>
          </a:p>
          <a:p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Co znamená zkratka SPV/SPE?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3. Jak se v případě transferu úvěrového rizika projevuje zastupitelský problém?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 Proč není dokončena/uskutečněna významná část prodejů úvěrů na sekundárním trhu?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 Jaké jsou možnosti úvěrového posílení cenných papírů emitovaných při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sekuritizaci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153211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DD2D67-165A-414E-BF8C-5BC047A51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 (</a:t>
            </a:r>
            <a:r>
              <a:rPr lang="cs-CZ" dirty="0" err="1"/>
              <a:t>VaR</a:t>
            </a:r>
            <a:r>
              <a:rPr lang="cs-CZ" dirty="0"/>
              <a:t>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F0AE301-E94C-4E2B-92ED-E33F37A3AA6D}"/>
              </a:ext>
            </a:extLst>
          </p:cNvPr>
          <p:cNvSpPr/>
          <p:nvPr/>
        </p:nvSpPr>
        <p:spPr>
          <a:xfrm>
            <a:off x="467544" y="1694587"/>
            <a:ext cx="7992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Definice:</a:t>
            </a:r>
            <a:r>
              <a:rPr lang="cs-CZ" sz="2400" dirty="0"/>
              <a:t> </a:t>
            </a:r>
            <a:r>
              <a:rPr lang="cs-CZ" sz="2400" dirty="0" err="1"/>
              <a:t>VaR</a:t>
            </a:r>
            <a:r>
              <a:rPr lang="cs-CZ" sz="2400" dirty="0"/>
              <a:t> = maximální ztráta, kterou portfolio nepřekročí s pravděpodobností X % během stanoveného období.</a:t>
            </a:r>
            <a:br>
              <a:rPr lang="cs-CZ" sz="2400" dirty="0"/>
            </a:br>
            <a:r>
              <a:rPr lang="cs-CZ" sz="2400" dirty="0"/>
              <a:t>Např. </a:t>
            </a:r>
            <a:r>
              <a:rPr lang="cs-CZ" sz="2400" dirty="0" err="1"/>
              <a:t>VaR</a:t>
            </a:r>
            <a:r>
              <a:rPr lang="cs-CZ" sz="2400" dirty="0"/>
              <a:t> = 10 mil. Kč při 95 % = pravděpodobnost 5 %, že ztráta přesáhne 10 mil. Kč.</a:t>
            </a:r>
          </a:p>
        </p:txBody>
      </p:sp>
    </p:spTree>
    <p:extLst>
      <p:ext uri="{BB962C8B-B14F-4D97-AF65-F5344CB8AC3E}">
        <p14:creationId xmlns:p14="http://schemas.microsoft.com/office/powerpoint/2010/main" val="2366666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F551AE-9FBC-4D17-8717-C807C0B27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metody výpočtu: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14933A6-4BA4-45FD-97B7-A332A76772EB}"/>
              </a:ext>
            </a:extLst>
          </p:cNvPr>
          <p:cNvSpPr/>
          <p:nvPr/>
        </p:nvSpPr>
        <p:spPr>
          <a:xfrm>
            <a:off x="467544" y="1140589"/>
            <a:ext cx="78488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cs-CZ" sz="2000" dirty="0"/>
              <a:t>Historická simulace – využívá reálné historické změny cen.</a:t>
            </a:r>
          </a:p>
          <a:p>
            <a:pPr>
              <a:buFont typeface="+mj-lt"/>
              <a:buAutoNum type="arabicPeriod"/>
            </a:pPr>
            <a:r>
              <a:rPr lang="cs-CZ" sz="2000" dirty="0" err="1"/>
              <a:t>Kovarianční</a:t>
            </a:r>
            <a:r>
              <a:rPr lang="cs-CZ" sz="2000" dirty="0"/>
              <a:t> metoda – předpokládá normální rozdělení výnosů a lineární vztahy.</a:t>
            </a:r>
          </a:p>
          <a:p>
            <a:pPr>
              <a:buFont typeface="+mj-lt"/>
              <a:buAutoNum type="arabicPeriod"/>
            </a:pPr>
            <a:r>
              <a:rPr lang="cs-CZ" sz="2000" dirty="0"/>
              <a:t>Monte Carlo simulace – generuje tisíce náhodných scénářů vývoje trhu.</a:t>
            </a:r>
          </a:p>
          <a:p>
            <a:pPr>
              <a:buFont typeface="+mj-lt"/>
              <a:buAutoNum type="arabicPeriod"/>
            </a:pPr>
            <a:endParaRPr lang="cs-CZ" sz="2000" dirty="0"/>
          </a:p>
          <a:p>
            <a:pPr>
              <a:buFont typeface="+mj-lt"/>
              <a:buAutoNum type="arabicPeriod"/>
            </a:pPr>
            <a:endParaRPr lang="cs-CZ" sz="2000" dirty="0"/>
          </a:p>
          <a:p>
            <a:r>
              <a:rPr lang="cs-CZ" sz="2000" b="1" dirty="0"/>
              <a:t>Význam:</a:t>
            </a:r>
            <a:r>
              <a:rPr lang="cs-CZ" sz="2000" dirty="0"/>
              <a:t> banky musí </a:t>
            </a:r>
            <a:r>
              <a:rPr lang="cs-CZ" sz="2000" dirty="0" err="1"/>
              <a:t>VaR</a:t>
            </a:r>
            <a:r>
              <a:rPr lang="cs-CZ" sz="2000" dirty="0"/>
              <a:t> reportovat v rámci kapitálových požadavků (</a:t>
            </a:r>
            <a:r>
              <a:rPr lang="cs-CZ" sz="2000" dirty="0" err="1"/>
              <a:t>Basel</a:t>
            </a:r>
            <a:r>
              <a:rPr lang="cs-CZ" sz="2000" dirty="0"/>
              <a:t> III, CRR3).</a:t>
            </a:r>
          </a:p>
          <a:p>
            <a:br>
              <a:rPr lang="cs-CZ" sz="2000" dirty="0"/>
            </a:br>
            <a:r>
              <a:rPr lang="cs-CZ" sz="2000" dirty="0"/>
              <a:t>EBA v roce 2025 přechází na přísnější standard </a:t>
            </a:r>
            <a:r>
              <a:rPr lang="cs-CZ" sz="2000" dirty="0" err="1"/>
              <a:t>Expected</a:t>
            </a:r>
            <a:r>
              <a:rPr lang="cs-CZ" sz="2000" dirty="0"/>
              <a:t> </a:t>
            </a:r>
            <a:r>
              <a:rPr lang="cs-CZ" sz="2000" dirty="0" err="1"/>
              <a:t>Shortfall</a:t>
            </a:r>
            <a:r>
              <a:rPr lang="cs-CZ" sz="2000" dirty="0"/>
              <a:t> (ES) pro modely FRTB.</a:t>
            </a:r>
          </a:p>
        </p:txBody>
      </p:sp>
    </p:spTree>
    <p:extLst>
      <p:ext uri="{BB962C8B-B14F-4D97-AF65-F5344CB8AC3E}">
        <p14:creationId xmlns:p14="http://schemas.microsoft.com/office/powerpoint/2010/main" val="941870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6B2B3C-EDFF-46C9-913D-3B2CC0F37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892480" cy="507703"/>
          </a:xfrm>
        </p:spPr>
        <p:txBody>
          <a:bodyPr/>
          <a:lstStyle/>
          <a:p>
            <a:r>
              <a:rPr lang="pt-BR" dirty="0"/>
              <a:t>Stresové testování a scénářová analýza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F39CA84-2AC9-42DF-9107-2A8602453F1D}"/>
              </a:ext>
            </a:extLst>
          </p:cNvPr>
          <p:cNvSpPr/>
          <p:nvPr/>
        </p:nvSpPr>
        <p:spPr>
          <a:xfrm>
            <a:off x="251520" y="843558"/>
            <a:ext cx="83529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Cílem je ověřit odolnost portfolia v extrémních situacích.</a:t>
            </a:r>
            <a:br>
              <a:rPr lang="cs-CZ" sz="2000" dirty="0"/>
            </a:br>
            <a:r>
              <a:rPr lang="cs-CZ" sz="2000" b="1" dirty="0"/>
              <a:t>Typy testů: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Hypotetické scénáře</a:t>
            </a:r>
            <a:r>
              <a:rPr lang="cs-CZ" sz="2000" dirty="0"/>
              <a:t> – např. náhlý růst inflace o 5 p. b., pád akciových trhů o 20 %.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Historické scénáře</a:t>
            </a:r>
            <a:r>
              <a:rPr lang="cs-CZ" sz="2000" dirty="0"/>
              <a:t> – např. opakování krize 2008 nebo energetického šoku 2022.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Reverse stress </a:t>
            </a:r>
            <a:r>
              <a:rPr lang="cs-CZ" sz="2000" b="1" dirty="0" err="1"/>
              <a:t>testing</a:t>
            </a:r>
            <a:r>
              <a:rPr lang="cs-CZ" sz="2000" dirty="0"/>
              <a:t> – hledání kombinace událostí, která by vedla k insolvenci.</a:t>
            </a:r>
          </a:p>
          <a:p>
            <a:r>
              <a:rPr lang="cs-CZ" sz="2000" dirty="0"/>
              <a:t>Stresové testy jsou součástí procesu ICAAP a reportingu ČNB.</a:t>
            </a:r>
            <a:br>
              <a:rPr lang="cs-CZ" sz="2000" dirty="0"/>
            </a:br>
            <a:r>
              <a:rPr lang="cs-CZ" sz="2000" dirty="0"/>
              <a:t>Od roku 2024 je EBA vyžaduje zahrnout do digitálních odvětví i v rámci rámce DORA – tedy testování odstávky IT, </a:t>
            </a:r>
            <a:r>
              <a:rPr lang="cs-CZ" sz="2000" dirty="0" err="1"/>
              <a:t>kyberútoku</a:t>
            </a:r>
            <a:r>
              <a:rPr lang="cs-CZ" sz="2000" dirty="0"/>
              <a:t> či ztráty dat.</a:t>
            </a:r>
          </a:p>
        </p:txBody>
      </p:sp>
    </p:spTree>
    <p:extLst>
      <p:ext uri="{BB962C8B-B14F-4D97-AF65-F5344CB8AC3E}">
        <p14:creationId xmlns:p14="http://schemas.microsoft.com/office/powerpoint/2010/main" val="23223373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1726E4-FA9A-458C-B414-A4F62AEC1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tržního rizika v praxi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E73EDA8-A112-457A-877D-F51B47113D04}"/>
              </a:ext>
            </a:extLst>
          </p:cNvPr>
          <p:cNvSpPr/>
          <p:nvPr/>
        </p:nvSpPr>
        <p:spPr>
          <a:xfrm>
            <a:off x="611560" y="915566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Cílem řízení tržního rizika je minimalizovat pravděpodobnost a dopad ztrát z nepříznivého vývoje tržních proměnných.</a:t>
            </a:r>
            <a:br>
              <a:rPr lang="cs-CZ" sz="2000" dirty="0"/>
            </a:br>
            <a:r>
              <a:rPr lang="cs-CZ" sz="2000" dirty="0"/>
              <a:t>Základní kroky v procesu:</a:t>
            </a:r>
          </a:p>
          <a:p>
            <a:pPr>
              <a:buFont typeface="+mj-lt"/>
              <a:buAutoNum type="arabicPeriod"/>
            </a:pPr>
            <a:r>
              <a:rPr lang="cs-CZ" sz="2000" dirty="0"/>
              <a:t>Identifikace všech pozic v obchodní i bankovní knize.</a:t>
            </a:r>
          </a:p>
          <a:p>
            <a:pPr>
              <a:buFont typeface="+mj-lt"/>
              <a:buAutoNum type="arabicPeriod"/>
            </a:pPr>
            <a:r>
              <a:rPr lang="cs-CZ" sz="2000" dirty="0"/>
              <a:t>Měření rizika (především </a:t>
            </a:r>
            <a:r>
              <a:rPr lang="cs-CZ" sz="2000" dirty="0" err="1"/>
              <a:t>VaR</a:t>
            </a:r>
            <a:r>
              <a:rPr lang="cs-CZ" sz="2000" dirty="0"/>
              <a:t>, stres testy a citlivostní analýzy).</a:t>
            </a:r>
          </a:p>
          <a:p>
            <a:pPr>
              <a:buFont typeface="+mj-lt"/>
              <a:buAutoNum type="arabicPeriod"/>
            </a:pPr>
            <a:r>
              <a:rPr lang="cs-CZ" sz="2000" dirty="0"/>
              <a:t>Stanovení limitů a tolerancí rizika.</a:t>
            </a:r>
          </a:p>
          <a:p>
            <a:pPr>
              <a:buFont typeface="+mj-lt"/>
              <a:buAutoNum type="arabicPeriod"/>
            </a:pPr>
            <a:r>
              <a:rPr lang="cs-CZ" sz="2000" dirty="0"/>
              <a:t>Monitoring a reporting řízení rizika v rámci vnitřního kontrolního systému.</a:t>
            </a:r>
          </a:p>
          <a:p>
            <a:pPr>
              <a:buFont typeface="+mj-lt"/>
              <a:buAutoNum type="arabicPeriod"/>
            </a:pPr>
            <a:r>
              <a:rPr lang="cs-CZ" sz="2000" dirty="0"/>
              <a:t>Reakce a úprava pozic – např. </a:t>
            </a:r>
            <a:r>
              <a:rPr lang="cs-CZ" sz="2000" dirty="0" err="1"/>
              <a:t>hedging</a:t>
            </a:r>
            <a:r>
              <a:rPr lang="cs-CZ" sz="2000" dirty="0"/>
              <a:t>, diverzifikace, řízení </a:t>
            </a:r>
            <a:r>
              <a:rPr lang="cs-CZ" sz="2000" dirty="0" err="1"/>
              <a:t>durace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58210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FCDCD8-B205-4555-9E9F-8BCE4181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5AD0AA4-EB47-498E-8CC8-1054F60C162D}"/>
              </a:ext>
            </a:extLst>
          </p:cNvPr>
          <p:cNvSpPr/>
          <p:nvPr/>
        </p:nvSpPr>
        <p:spPr>
          <a:xfrm>
            <a:off x="395536" y="1694587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V praxi jsou limity nastaveny na úrovni portfolií i celé banky a podléhají schválení řízení rizik a představenstva.</a:t>
            </a:r>
          </a:p>
          <a:p>
            <a:endParaRPr lang="cs-CZ" sz="2400" dirty="0"/>
          </a:p>
          <a:p>
            <a:br>
              <a:rPr lang="cs-CZ" sz="2400" dirty="0"/>
            </a:br>
            <a:r>
              <a:rPr lang="cs-CZ" sz="2400" dirty="0"/>
              <a:t>Aktuálně (2025): ČNB požaduje detailní evidence všech pozic v rámci denních reportů o tržních rizicích. </a:t>
            </a:r>
          </a:p>
        </p:txBody>
      </p:sp>
    </p:spTree>
    <p:extLst>
      <p:ext uri="{BB962C8B-B14F-4D97-AF65-F5344CB8AC3E}">
        <p14:creationId xmlns:p14="http://schemas.microsoft.com/office/powerpoint/2010/main" val="9118860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CE9C41-C9B4-4EAA-AF32-1AD96C089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Limity, diverzifikace a </a:t>
            </a:r>
            <a:r>
              <a:rPr lang="cs-CZ" dirty="0" err="1"/>
              <a:t>hedging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DCE698F-8FC7-4978-89B3-8F5512337345}"/>
              </a:ext>
            </a:extLst>
          </p:cNvPr>
          <p:cNvSpPr/>
          <p:nvPr/>
        </p:nvSpPr>
        <p:spPr>
          <a:xfrm>
            <a:off x="251520" y="1140589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Limity</a:t>
            </a:r>
            <a:r>
              <a:rPr lang="cs-CZ" sz="2000" dirty="0"/>
              <a:t> – stanovují maximální povolené ztráty nebo otevřené pozice (např. měnové pozice v USD ≤ 2 % kapitálu banky).</a:t>
            </a:r>
            <a:br>
              <a:rPr lang="cs-CZ" sz="2000" dirty="0"/>
            </a:br>
            <a:r>
              <a:rPr lang="cs-CZ" sz="2000" b="1" dirty="0"/>
              <a:t>Diverzifikace</a:t>
            </a:r>
            <a:r>
              <a:rPr lang="cs-CZ" sz="2000" dirty="0"/>
              <a:t> – rozložení aktiv mezi různé třídy (např. akcie, dluhopisy, komodity), země, sektory či měny, aby se snížila korelace výnosů.</a:t>
            </a:r>
            <a:br>
              <a:rPr lang="cs-CZ" sz="2000" dirty="0"/>
            </a:br>
            <a:r>
              <a:rPr lang="cs-CZ" sz="2000" b="1" dirty="0" err="1"/>
              <a:t>Hedging</a:t>
            </a:r>
            <a:r>
              <a:rPr lang="cs-CZ" sz="2000" dirty="0"/>
              <a:t> – zajištění pozic pomocí finančních nástrojů (deriváty – forwardy, </a:t>
            </a:r>
            <a:r>
              <a:rPr lang="cs-CZ" sz="2000" dirty="0" err="1"/>
              <a:t>futures</a:t>
            </a:r>
            <a:r>
              <a:rPr lang="cs-CZ" sz="2000" dirty="0"/>
              <a:t>, swapy, opce).</a:t>
            </a:r>
          </a:p>
        </p:txBody>
      </p:sp>
    </p:spTree>
    <p:extLst>
      <p:ext uri="{BB962C8B-B14F-4D97-AF65-F5344CB8AC3E}">
        <p14:creationId xmlns:p14="http://schemas.microsoft.com/office/powerpoint/2010/main" val="24136313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DBAD19-03E9-4415-A895-195A304BD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F19CF95-5CDA-4226-987A-EA41691773FA}"/>
              </a:ext>
            </a:extLst>
          </p:cNvPr>
          <p:cNvSpPr/>
          <p:nvPr/>
        </p:nvSpPr>
        <p:spPr>
          <a:xfrm>
            <a:off x="467544" y="1279089"/>
            <a:ext cx="80648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Firma má úvěr v EUR → zajišťuje se měnovým forwardem na CZK/EUR.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Banka má portfolia dluhopisů → zajišťuje úrokové riziko pomocí </a:t>
            </a:r>
            <a:r>
              <a:rPr lang="cs-CZ" sz="2000" dirty="0" err="1"/>
              <a:t>interest</a:t>
            </a:r>
            <a:r>
              <a:rPr lang="cs-CZ" sz="2000" dirty="0"/>
              <a:t> </a:t>
            </a:r>
            <a:r>
              <a:rPr lang="cs-CZ" sz="2000" dirty="0" err="1"/>
              <a:t>rate</a:t>
            </a:r>
            <a:r>
              <a:rPr lang="cs-CZ" sz="2000" dirty="0"/>
              <a:t> swapu (IRS).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dirty="0"/>
          </a:p>
          <a:p>
            <a:r>
              <a:rPr lang="cs-CZ" sz="2000" b="1" dirty="0"/>
              <a:t>Poznámka pro praxi:</a:t>
            </a:r>
            <a:r>
              <a:rPr lang="cs-CZ" sz="2000" dirty="0"/>
              <a:t> od roku 2025 musí všechny banky v EU reportovat tzv. </a:t>
            </a:r>
            <a:r>
              <a:rPr lang="cs-CZ" sz="2000" b="1" dirty="0" err="1"/>
              <a:t>hedge</a:t>
            </a:r>
            <a:r>
              <a:rPr lang="cs-CZ" sz="2000" b="1" dirty="0"/>
              <a:t> </a:t>
            </a:r>
            <a:r>
              <a:rPr lang="cs-CZ" sz="2000" b="1" dirty="0" err="1"/>
              <a:t>effectiveness</a:t>
            </a:r>
            <a:r>
              <a:rPr lang="cs-CZ" sz="2000" b="1" dirty="0"/>
              <a:t> </a:t>
            </a:r>
            <a:r>
              <a:rPr lang="cs-CZ" sz="2000" b="1" dirty="0" err="1"/>
              <a:t>testing</a:t>
            </a:r>
            <a:r>
              <a:rPr lang="cs-CZ" sz="2000" dirty="0"/>
              <a:t> (EBA ITS 2024) – tj. ověření účinnosti zajištění v modelu </a:t>
            </a:r>
            <a:r>
              <a:rPr lang="cs-CZ" sz="2000" dirty="0" err="1"/>
              <a:t>VaR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7964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42AC56-7C97-4CCE-9B76-20DCF13EE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Příklad řízení tržního rizika v české bance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0E712E7-7288-4835-AE50-8C3732D1C06C}"/>
              </a:ext>
            </a:extLst>
          </p:cNvPr>
          <p:cNvSpPr/>
          <p:nvPr/>
        </p:nvSpPr>
        <p:spPr>
          <a:xfrm>
            <a:off x="251520" y="843558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Příklad – Komerční banka (ČSOB i KB):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Provádí měření </a:t>
            </a:r>
            <a:r>
              <a:rPr lang="cs-CZ" sz="2000" dirty="0" err="1"/>
              <a:t>VaR</a:t>
            </a:r>
            <a:r>
              <a:rPr lang="cs-CZ" sz="2000" dirty="0"/>
              <a:t> denně – hladina spolehlivosti 99 %, horizont 1 den.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Provádí měsíční stresové testy scénářů (EBA metodika).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Řídí úrokové riziko v bankovní knize (IRRBB) pomocí analýzy GAP a </a:t>
            </a:r>
            <a:r>
              <a:rPr lang="cs-CZ" sz="2000" dirty="0" err="1"/>
              <a:t>durace</a:t>
            </a:r>
            <a:r>
              <a:rPr lang="cs-CZ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Měnové riziko řídí prostřednictvím centrálního </a:t>
            </a:r>
            <a:r>
              <a:rPr lang="cs-CZ" sz="2000" dirty="0" err="1"/>
              <a:t>treasury</a:t>
            </a:r>
            <a:r>
              <a:rPr lang="cs-CZ" sz="2000" dirty="0"/>
              <a:t>, včetně zajišťovacích transakcí.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Tržní limity jsou integrovány do interního systému ORACLE a všechny překročení jsou automaticky hlášena.</a:t>
            </a:r>
          </a:p>
          <a:p>
            <a:endParaRPr lang="cs-CZ" sz="2000" dirty="0"/>
          </a:p>
          <a:p>
            <a:r>
              <a:rPr lang="cs-CZ" sz="2000" b="1" dirty="0"/>
              <a:t>Poznámka:</a:t>
            </a:r>
            <a:r>
              <a:rPr lang="cs-CZ" sz="2000" dirty="0"/>
              <a:t> ČNB v roce 2025 aktualizovala „Zprávu o finanční stabilitě“ – potvrzuje, že hlavní riziko pro české banky zůstává úrokové a měnové, nikoliv akciové.</a:t>
            </a:r>
          </a:p>
        </p:txBody>
      </p:sp>
    </p:spTree>
    <p:extLst>
      <p:ext uri="{BB962C8B-B14F-4D97-AF65-F5344CB8AC3E}">
        <p14:creationId xmlns:p14="http://schemas.microsoft.com/office/powerpoint/2010/main" val="270818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D80F2-50BA-485E-A7BB-F4D9AFA0E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Řízení ICT a digitálních operačních rizik (DORA 2025)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A67C9DC-47D7-40D5-AC15-600D7CBC714B}"/>
              </a:ext>
            </a:extLst>
          </p:cNvPr>
          <p:cNvSpPr/>
          <p:nvPr/>
        </p:nvSpPr>
        <p:spPr>
          <a:xfrm>
            <a:off x="395536" y="1059581"/>
            <a:ext cx="777686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Nařízení </a:t>
            </a:r>
            <a:r>
              <a:rPr lang="cs-CZ" sz="2000" b="1" dirty="0"/>
              <a:t>DORA (Digital </a:t>
            </a:r>
            <a:r>
              <a:rPr lang="cs-CZ" sz="2000" b="1" dirty="0" err="1"/>
              <a:t>Operational</a:t>
            </a:r>
            <a:r>
              <a:rPr lang="cs-CZ" sz="2000" b="1" dirty="0"/>
              <a:t> </a:t>
            </a:r>
            <a:r>
              <a:rPr lang="cs-CZ" sz="2000" b="1" dirty="0" err="1"/>
              <a:t>Resilience</a:t>
            </a:r>
            <a:r>
              <a:rPr lang="cs-CZ" sz="2000" b="1" dirty="0"/>
              <a:t> </a:t>
            </a:r>
            <a:r>
              <a:rPr lang="cs-CZ" sz="2000" b="1" dirty="0" err="1"/>
              <a:t>Act</a:t>
            </a:r>
            <a:r>
              <a:rPr lang="cs-CZ" sz="2000" b="1" dirty="0"/>
              <a:t>)</a:t>
            </a:r>
            <a:r>
              <a:rPr lang="cs-CZ" sz="2000" dirty="0"/>
              <a:t> platí od 17. ledna 2025 a představuje nový pilíř řízení operačního rizika v EU finančním sektoru.</a:t>
            </a:r>
            <a:br>
              <a:rPr lang="cs-CZ" sz="2000" dirty="0"/>
            </a:br>
            <a:r>
              <a:rPr lang="cs-CZ" sz="2000" dirty="0"/>
              <a:t>Zaměřuje se na: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Řízení ICT rizik</a:t>
            </a:r>
            <a:r>
              <a:rPr lang="cs-CZ" sz="2000" dirty="0"/>
              <a:t> – požadavek na řízení kybernetické bezpečnosti, identifikaci a prevenci incidentů.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Oznamování incidentů</a:t>
            </a:r>
            <a:r>
              <a:rPr lang="cs-CZ" sz="2000" dirty="0"/>
              <a:t> – do 24 hodin od zjištění </a:t>
            </a:r>
            <a:r>
              <a:rPr lang="cs-CZ" sz="2000" dirty="0" err="1"/>
              <a:t>kyberútoku</a:t>
            </a:r>
            <a:r>
              <a:rPr lang="cs-CZ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Testování odolnosti systémů</a:t>
            </a:r>
            <a:r>
              <a:rPr lang="cs-CZ" sz="2000" dirty="0"/>
              <a:t> – povinné </a:t>
            </a:r>
            <a:r>
              <a:rPr lang="cs-CZ" sz="2000" dirty="0" err="1"/>
              <a:t>red</a:t>
            </a:r>
            <a:r>
              <a:rPr lang="cs-CZ" sz="2000" dirty="0"/>
              <a:t> </a:t>
            </a:r>
            <a:r>
              <a:rPr lang="cs-CZ" sz="2000" dirty="0" err="1"/>
              <a:t>teamingové</a:t>
            </a:r>
            <a:r>
              <a:rPr lang="cs-CZ" sz="2000" dirty="0"/>
              <a:t> testy pro kritické subjekty.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Řízení třetích stran</a:t>
            </a:r>
            <a:r>
              <a:rPr lang="cs-CZ" sz="2000" dirty="0"/>
              <a:t> – evidence a kontrola všech externích ICT dodavatelů a smluv.</a:t>
            </a:r>
          </a:p>
        </p:txBody>
      </p:sp>
    </p:spTree>
    <p:extLst>
      <p:ext uri="{BB962C8B-B14F-4D97-AF65-F5344CB8AC3E}">
        <p14:creationId xmlns:p14="http://schemas.microsoft.com/office/powerpoint/2010/main" val="30937962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5B393C-2D80-41C9-A71A-9C84DB06A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AC0C8BF-E776-4321-A3AF-2CDBCEDB467C}"/>
              </a:ext>
            </a:extLst>
          </p:cNvPr>
          <p:cNvSpPr/>
          <p:nvPr/>
        </p:nvSpPr>
        <p:spPr>
          <a:xfrm>
            <a:off x="467544" y="1556088"/>
            <a:ext cx="77768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Praktický dopad:</a:t>
            </a:r>
            <a:r>
              <a:rPr lang="cs-CZ" sz="2000" dirty="0"/>
              <a:t> </a:t>
            </a:r>
          </a:p>
          <a:p>
            <a:r>
              <a:rPr lang="cs-CZ" sz="2000" dirty="0"/>
              <a:t>banky musí vytvořit nové pozice CRO/ICT Risk </a:t>
            </a:r>
            <a:r>
              <a:rPr lang="cs-CZ" sz="2000" dirty="0" err="1"/>
              <a:t>Officer</a:t>
            </a:r>
            <a:r>
              <a:rPr lang="cs-CZ" sz="2000" dirty="0"/>
              <a:t> a mít plány kontinuity a obnovy služeb (Business </a:t>
            </a:r>
            <a:r>
              <a:rPr lang="cs-CZ" sz="2000" dirty="0" err="1"/>
              <a:t>Continuity</a:t>
            </a:r>
            <a:r>
              <a:rPr lang="cs-CZ" sz="2000" dirty="0"/>
              <a:t> </a:t>
            </a:r>
            <a:r>
              <a:rPr lang="cs-CZ" sz="2000" dirty="0" err="1"/>
              <a:t>Plan</a:t>
            </a:r>
            <a:r>
              <a:rPr lang="cs-CZ" sz="2000" dirty="0"/>
              <a:t>).</a:t>
            </a:r>
          </a:p>
          <a:p>
            <a:endParaRPr lang="cs-CZ" sz="2000" dirty="0"/>
          </a:p>
          <a:p>
            <a:br>
              <a:rPr lang="cs-CZ" sz="2000" dirty="0"/>
            </a:br>
            <a:r>
              <a:rPr lang="cs-CZ" sz="2000" dirty="0"/>
              <a:t>EBA a ČNB v roce 2025 provádějí první přezkum shody DORA v bankovním sektoru ČR.</a:t>
            </a:r>
          </a:p>
        </p:txBody>
      </p:sp>
    </p:spTree>
    <p:extLst>
      <p:ext uri="{BB962C8B-B14F-4D97-AF65-F5344CB8AC3E}">
        <p14:creationId xmlns:p14="http://schemas.microsoft.com/office/powerpoint/2010/main" val="2288194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4736AC-227A-4F59-99CA-AF6FCBB18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81AD107-32DC-47A9-88EB-FAE44EFF348B}"/>
              </a:ext>
            </a:extLst>
          </p:cNvPr>
          <p:cNvSpPr/>
          <p:nvPr/>
        </p:nvSpPr>
        <p:spPr>
          <a:xfrm>
            <a:off x="251520" y="1059582"/>
            <a:ext cx="84249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cs-CZ" sz="20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pl-PL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6. Co je podstatou syntetické sekuritizace? </a:t>
            </a:r>
            <a:endParaRPr lang="pl-PL" sz="20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7. V čem spočívá riziko toho, že u </a:t>
            </a:r>
            <a:r>
              <a:rPr lang="cs-CZ" sz="20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sekuritizace</a:t>
            </a: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 není dosaženo skutečného prodeje? </a:t>
            </a:r>
          </a:p>
          <a:p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8. Čím se liší swap úvěrového selhání od swapu veškerých výnosů? </a:t>
            </a:r>
          </a:p>
          <a:p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9. Firma ví, že v budoucnu bude potřebovat čerpat úvěr. Obává se však, že dříve, než bude úvěr čerpat, mohlo by dojít k zhoršení jejího ratingu, což by úvěr prodražilo. Jak se proti zdražení může zajistit? </a:t>
            </a:r>
            <a:endParaRPr lang="cs-CZ" sz="20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10. Co se stane s opcí selhání, pokud dlužník řádně splácí? V jaké výši bude mít banka náklady na tuto opci? </a:t>
            </a:r>
            <a:endParaRPr lang="cs-CZ" sz="20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0705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313FD1-4D22-452F-9740-B041FE428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920880" cy="507703"/>
          </a:xfrm>
        </p:spPr>
        <p:txBody>
          <a:bodyPr/>
          <a:lstStyle/>
          <a:p>
            <a:r>
              <a:rPr lang="cs-CZ" dirty="0"/>
              <a:t>Přehled základních zkratek a pojmů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EA9A11B-A52F-42BF-883C-F99DB2204F52}"/>
              </a:ext>
            </a:extLst>
          </p:cNvPr>
          <p:cNvSpPr/>
          <p:nvPr/>
        </p:nvSpPr>
        <p:spPr>
          <a:xfrm>
            <a:off x="395536" y="1140589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 err="1"/>
              <a:t>VaR</a:t>
            </a:r>
            <a:r>
              <a:rPr lang="cs-CZ" sz="2000" b="1" dirty="0"/>
              <a:t> (</a:t>
            </a:r>
            <a:r>
              <a:rPr lang="cs-CZ" sz="2000" b="1" dirty="0" err="1"/>
              <a:t>Value</a:t>
            </a:r>
            <a:r>
              <a:rPr lang="cs-CZ" sz="2000" b="1" dirty="0"/>
              <a:t> </a:t>
            </a:r>
            <a:r>
              <a:rPr lang="cs-CZ" sz="2000" b="1" dirty="0" err="1"/>
              <a:t>at</a:t>
            </a:r>
            <a:r>
              <a:rPr lang="cs-CZ" sz="2000" b="1" dirty="0"/>
              <a:t> Risk)</a:t>
            </a:r>
            <a:br>
              <a:rPr lang="cs-CZ" sz="2000" dirty="0"/>
            </a:br>
            <a:r>
              <a:rPr lang="cs-CZ" sz="2000" dirty="0"/>
              <a:t>→ Maximální možná ztráta portfolia při dané hladině spolehlivosti (např. 99 %) a časovém horizontu.</a:t>
            </a:r>
          </a:p>
          <a:p>
            <a:r>
              <a:rPr lang="cs-CZ" sz="2000" b="1" dirty="0"/>
              <a:t>ES (</a:t>
            </a:r>
            <a:r>
              <a:rPr lang="cs-CZ" sz="2000" b="1" dirty="0" err="1"/>
              <a:t>Expected</a:t>
            </a:r>
            <a:r>
              <a:rPr lang="cs-CZ" sz="2000" b="1" dirty="0"/>
              <a:t> </a:t>
            </a:r>
            <a:r>
              <a:rPr lang="cs-CZ" sz="2000" b="1" dirty="0" err="1"/>
              <a:t>Shortfall</a:t>
            </a:r>
            <a:r>
              <a:rPr lang="cs-CZ" sz="2000" b="1" dirty="0"/>
              <a:t>)</a:t>
            </a:r>
            <a:br>
              <a:rPr lang="cs-CZ" sz="2000" dirty="0"/>
            </a:br>
            <a:r>
              <a:rPr lang="cs-CZ" sz="2000" dirty="0"/>
              <a:t>→ Průměrná ztráta přesahující hodnotu </a:t>
            </a:r>
            <a:r>
              <a:rPr lang="cs-CZ" sz="2000" dirty="0" err="1"/>
              <a:t>VaR</a:t>
            </a:r>
            <a:r>
              <a:rPr lang="cs-CZ" sz="2000" dirty="0"/>
              <a:t>; nový přísnější ukazatel podle </a:t>
            </a:r>
            <a:r>
              <a:rPr lang="cs-CZ" sz="2000" dirty="0" err="1"/>
              <a:t>Basel</a:t>
            </a:r>
            <a:r>
              <a:rPr lang="cs-CZ" sz="2000" dirty="0"/>
              <a:t> III / CRR3.</a:t>
            </a:r>
          </a:p>
          <a:p>
            <a:r>
              <a:rPr lang="cs-CZ" sz="2000" b="1" dirty="0"/>
              <a:t>EBA (</a:t>
            </a:r>
            <a:r>
              <a:rPr lang="cs-CZ" sz="2000" b="1" dirty="0" err="1"/>
              <a:t>European</a:t>
            </a:r>
            <a:r>
              <a:rPr lang="cs-CZ" sz="2000" b="1" dirty="0"/>
              <a:t> </a:t>
            </a:r>
            <a:r>
              <a:rPr lang="cs-CZ" sz="2000" b="1" dirty="0" err="1"/>
              <a:t>Banking</a:t>
            </a:r>
            <a:r>
              <a:rPr lang="cs-CZ" sz="2000" b="1" dirty="0"/>
              <a:t> </a:t>
            </a:r>
            <a:r>
              <a:rPr lang="cs-CZ" sz="2000" b="1" dirty="0" err="1"/>
              <a:t>Authority</a:t>
            </a:r>
            <a:r>
              <a:rPr lang="cs-CZ" sz="2000" b="1" dirty="0"/>
              <a:t>)</a:t>
            </a:r>
            <a:br>
              <a:rPr lang="cs-CZ" sz="2000" dirty="0"/>
            </a:br>
            <a:r>
              <a:rPr lang="cs-CZ" sz="2000" dirty="0"/>
              <a:t>→ Evropský orgán pro bankovnictví – vydává standardy a metodiky pro řízení rizik v EU.</a:t>
            </a:r>
          </a:p>
        </p:txBody>
      </p:sp>
    </p:spTree>
    <p:extLst>
      <p:ext uri="{BB962C8B-B14F-4D97-AF65-F5344CB8AC3E}">
        <p14:creationId xmlns:p14="http://schemas.microsoft.com/office/powerpoint/2010/main" val="20340170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8FDFD4-C6A5-4C77-8BBE-F16A3CC41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1EE1129-BB7B-474A-AAE6-4CC7C6846506}"/>
              </a:ext>
            </a:extLst>
          </p:cNvPr>
          <p:cNvSpPr/>
          <p:nvPr/>
        </p:nvSpPr>
        <p:spPr>
          <a:xfrm>
            <a:off x="251520" y="1203598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CRR3 / CRD6</a:t>
            </a:r>
            <a:br>
              <a:rPr lang="cs-CZ" dirty="0"/>
            </a:br>
            <a:r>
              <a:rPr lang="cs-CZ" dirty="0"/>
              <a:t>→ Nařízení a směrnice EU o kapitálových požadavcích bank (</a:t>
            </a:r>
            <a:r>
              <a:rPr lang="cs-CZ" dirty="0" err="1"/>
              <a:t>Basel</a:t>
            </a:r>
            <a:r>
              <a:rPr lang="cs-CZ" dirty="0"/>
              <a:t> III v EU).</a:t>
            </a:r>
          </a:p>
          <a:p>
            <a:r>
              <a:rPr lang="cs-CZ" b="1" dirty="0"/>
              <a:t>FRTB (</a:t>
            </a:r>
            <a:r>
              <a:rPr lang="cs-CZ" b="1" dirty="0" err="1"/>
              <a:t>Fundamental</a:t>
            </a:r>
            <a:r>
              <a:rPr lang="cs-CZ" b="1" dirty="0"/>
              <a:t> </a:t>
            </a:r>
            <a:r>
              <a:rPr lang="cs-CZ" b="1" dirty="0" err="1"/>
              <a:t>Review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Trading</a:t>
            </a:r>
            <a:r>
              <a:rPr lang="cs-CZ" b="1" dirty="0"/>
              <a:t> </a:t>
            </a:r>
            <a:r>
              <a:rPr lang="cs-CZ" b="1" dirty="0" err="1"/>
              <a:t>Book</a:t>
            </a:r>
            <a:r>
              <a:rPr lang="cs-CZ" b="1" dirty="0"/>
              <a:t>)</a:t>
            </a:r>
            <a:br>
              <a:rPr lang="cs-CZ" dirty="0"/>
            </a:br>
            <a:r>
              <a:rPr lang="cs-CZ" dirty="0"/>
              <a:t>→ Reforma měření a řízení tržního rizika v rámci </a:t>
            </a:r>
            <a:r>
              <a:rPr lang="cs-CZ" dirty="0" err="1"/>
              <a:t>Basel</a:t>
            </a:r>
            <a:r>
              <a:rPr lang="cs-CZ" dirty="0"/>
              <a:t> III.</a:t>
            </a:r>
          </a:p>
          <a:p>
            <a:r>
              <a:rPr lang="cs-CZ" b="1" dirty="0"/>
              <a:t>DORA (Digital </a:t>
            </a:r>
            <a:r>
              <a:rPr lang="cs-CZ" b="1" dirty="0" err="1"/>
              <a:t>Operational</a:t>
            </a:r>
            <a:r>
              <a:rPr lang="cs-CZ" b="1" dirty="0"/>
              <a:t> </a:t>
            </a:r>
            <a:r>
              <a:rPr lang="cs-CZ" b="1" dirty="0" err="1"/>
              <a:t>Resilience</a:t>
            </a:r>
            <a:r>
              <a:rPr lang="cs-CZ" b="1" dirty="0"/>
              <a:t> </a:t>
            </a:r>
            <a:r>
              <a:rPr lang="cs-CZ" b="1" dirty="0" err="1"/>
              <a:t>Act</a:t>
            </a:r>
            <a:r>
              <a:rPr lang="cs-CZ" b="1" dirty="0"/>
              <a:t>)</a:t>
            </a:r>
            <a:br>
              <a:rPr lang="cs-CZ" dirty="0"/>
            </a:br>
            <a:r>
              <a:rPr lang="cs-CZ" dirty="0"/>
              <a:t>→ Nařízení EU o digitální provozní odolnosti finančního sektoru – platné od 17. 1. 2025.</a:t>
            </a:r>
          </a:p>
          <a:p>
            <a:r>
              <a:rPr lang="cs-CZ" b="1" dirty="0"/>
              <a:t>ICT (</a:t>
            </a:r>
            <a:r>
              <a:rPr lang="cs-CZ" b="1" dirty="0" err="1"/>
              <a:t>Information</a:t>
            </a:r>
            <a:r>
              <a:rPr lang="cs-CZ" b="1" dirty="0"/>
              <a:t> and </a:t>
            </a:r>
            <a:r>
              <a:rPr lang="cs-CZ" b="1" dirty="0" err="1"/>
              <a:t>Communication</a:t>
            </a:r>
            <a:r>
              <a:rPr lang="cs-CZ" b="1" dirty="0"/>
              <a:t> Technology)</a:t>
            </a:r>
            <a:br>
              <a:rPr lang="cs-CZ" dirty="0"/>
            </a:br>
            <a:r>
              <a:rPr lang="cs-CZ" dirty="0"/>
              <a:t>→ Informační a komunikační technologie; součást řízení operačního rizika a </a:t>
            </a:r>
            <a:r>
              <a:rPr lang="cs-CZ" dirty="0" err="1"/>
              <a:t>kyberbezpečnosti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46092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37FC41-2207-4F0A-9F9D-45E26BD49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5AC69CC-F626-4FCE-A6E9-2D962B8991B7}"/>
              </a:ext>
            </a:extLst>
          </p:cNvPr>
          <p:cNvSpPr/>
          <p:nvPr/>
        </p:nvSpPr>
        <p:spPr>
          <a:xfrm>
            <a:off x="251520" y="1140589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IRRBB (</a:t>
            </a:r>
            <a:r>
              <a:rPr lang="cs-CZ" sz="2000" b="1" dirty="0" err="1"/>
              <a:t>Interest</a:t>
            </a:r>
            <a:r>
              <a:rPr lang="cs-CZ" sz="2000" b="1" dirty="0"/>
              <a:t> </a:t>
            </a:r>
            <a:r>
              <a:rPr lang="cs-CZ" sz="2000" b="1" dirty="0" err="1"/>
              <a:t>Rate</a:t>
            </a:r>
            <a:r>
              <a:rPr lang="cs-CZ" sz="2000" b="1" dirty="0"/>
              <a:t> Risk in </a:t>
            </a:r>
            <a:r>
              <a:rPr lang="cs-CZ" sz="2000" b="1" dirty="0" err="1"/>
              <a:t>the</a:t>
            </a:r>
            <a:r>
              <a:rPr lang="cs-CZ" sz="2000" b="1" dirty="0"/>
              <a:t> </a:t>
            </a:r>
            <a:r>
              <a:rPr lang="cs-CZ" sz="2000" b="1" dirty="0" err="1"/>
              <a:t>Banking</a:t>
            </a:r>
            <a:r>
              <a:rPr lang="cs-CZ" sz="2000" b="1" dirty="0"/>
              <a:t> </a:t>
            </a:r>
            <a:r>
              <a:rPr lang="cs-CZ" sz="2000" b="1" dirty="0" err="1"/>
              <a:t>Book</a:t>
            </a:r>
            <a:r>
              <a:rPr lang="cs-CZ" sz="2000" b="1" dirty="0"/>
              <a:t>)</a:t>
            </a:r>
            <a:br>
              <a:rPr lang="cs-CZ" sz="2000" dirty="0"/>
            </a:br>
            <a:r>
              <a:rPr lang="cs-CZ" sz="2000" dirty="0"/>
              <a:t>→ Úrokové riziko v bankovní knize – vliv změn sazeb na zisk a kapitál.</a:t>
            </a:r>
          </a:p>
          <a:p>
            <a:r>
              <a:rPr lang="cs-CZ" sz="2000" b="1" dirty="0"/>
              <a:t>CRO (</a:t>
            </a:r>
            <a:r>
              <a:rPr lang="cs-CZ" sz="2000" b="1" dirty="0" err="1"/>
              <a:t>Chief</a:t>
            </a:r>
            <a:r>
              <a:rPr lang="cs-CZ" sz="2000" b="1" dirty="0"/>
              <a:t> Risk </a:t>
            </a:r>
            <a:r>
              <a:rPr lang="cs-CZ" sz="2000" b="1" dirty="0" err="1"/>
              <a:t>Officer</a:t>
            </a:r>
            <a:r>
              <a:rPr lang="cs-CZ" sz="2000" b="1" dirty="0"/>
              <a:t>)</a:t>
            </a:r>
            <a:br>
              <a:rPr lang="cs-CZ" sz="2000" dirty="0"/>
            </a:br>
            <a:r>
              <a:rPr lang="cs-CZ" sz="2000" dirty="0"/>
              <a:t>→ Vrcholový manažer odpovědný za řízení všech druhů rizik v bance.</a:t>
            </a:r>
          </a:p>
          <a:p>
            <a:r>
              <a:rPr lang="cs-CZ" sz="2000" b="1" dirty="0"/>
              <a:t>BCP (Business </a:t>
            </a:r>
            <a:r>
              <a:rPr lang="cs-CZ" sz="2000" b="1" dirty="0" err="1"/>
              <a:t>Continuity</a:t>
            </a:r>
            <a:r>
              <a:rPr lang="cs-CZ" sz="2000" b="1" dirty="0"/>
              <a:t> </a:t>
            </a:r>
            <a:r>
              <a:rPr lang="cs-CZ" sz="2000" b="1" dirty="0" err="1"/>
              <a:t>Plan</a:t>
            </a:r>
            <a:r>
              <a:rPr lang="cs-CZ" sz="2000" b="1" dirty="0"/>
              <a:t>)</a:t>
            </a:r>
            <a:br>
              <a:rPr lang="cs-CZ" sz="2000" dirty="0"/>
            </a:br>
            <a:r>
              <a:rPr lang="cs-CZ" sz="2000" dirty="0"/>
              <a:t>→ Plán kontinuity podnikání – zajišťuje obnovu provozu po incidentu nebo výpadku.</a:t>
            </a:r>
          </a:p>
        </p:txBody>
      </p:sp>
    </p:spTree>
    <p:extLst>
      <p:ext uri="{BB962C8B-B14F-4D97-AF65-F5344CB8AC3E}">
        <p14:creationId xmlns:p14="http://schemas.microsoft.com/office/powerpoint/2010/main" val="17288742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8B8568-CE29-4B62-B551-02A9560B7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řízení operačního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D3F2A56-AD06-4BB9-AE9C-F10534B65874}"/>
              </a:ext>
            </a:extLst>
          </p:cNvPr>
          <p:cNvSpPr/>
          <p:nvPr/>
        </p:nvSpPr>
        <p:spPr>
          <a:xfrm>
            <a:off x="971600" y="1232922"/>
            <a:ext cx="734481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Řízení operačního rizika zahrnuje systematický proces, jehož cílem je minimalizovat ztráty způsobené selháním lidí, procesů, systémů nebo vnějšími událostmi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90313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FDE0B8-63C4-42C2-9AC1-C6292065E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fáze procesu: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21F3A4E-CB23-47A7-B148-A01EBF27E7BE}"/>
              </a:ext>
            </a:extLst>
          </p:cNvPr>
          <p:cNvSpPr/>
          <p:nvPr/>
        </p:nvSpPr>
        <p:spPr>
          <a:xfrm>
            <a:off x="395536" y="843558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cs-CZ" sz="2000" b="1" dirty="0"/>
              <a:t>Identifikace rizik</a:t>
            </a:r>
            <a:r>
              <a:rPr lang="cs-CZ" sz="2000" dirty="0"/>
              <a:t> – mapování činností a procesů, kde může dojít ke ztrátě (např. IT systémy, pokladní operace, platební styk).</a:t>
            </a:r>
          </a:p>
          <a:p>
            <a:pPr>
              <a:buFont typeface="+mj-lt"/>
              <a:buAutoNum type="arabicPeriod"/>
            </a:pPr>
            <a:r>
              <a:rPr lang="cs-CZ" sz="2000" b="1" dirty="0"/>
              <a:t>Měření a hodnocení</a:t>
            </a:r>
            <a:r>
              <a:rPr lang="cs-CZ" sz="2000" dirty="0"/>
              <a:t> – klasifikace podle pravděpodobnosti a dopadu; využívají se kvantitativní modely (např. ztrátové databáze, </a:t>
            </a:r>
            <a:r>
              <a:rPr lang="cs-CZ" sz="2000" dirty="0" err="1"/>
              <a:t>scoring</a:t>
            </a:r>
            <a:r>
              <a:rPr lang="cs-CZ" sz="2000" dirty="0"/>
              <a:t>).</a:t>
            </a:r>
          </a:p>
          <a:p>
            <a:pPr>
              <a:buFont typeface="+mj-lt"/>
              <a:buAutoNum type="arabicPeriod"/>
            </a:pPr>
            <a:r>
              <a:rPr lang="cs-CZ" sz="2000" b="1" dirty="0"/>
              <a:t>Řízení a </a:t>
            </a:r>
            <a:r>
              <a:rPr lang="cs-CZ" sz="2000" b="1" dirty="0" err="1"/>
              <a:t>mitigace</a:t>
            </a:r>
            <a:r>
              <a:rPr lang="cs-CZ" sz="2000" dirty="0"/>
              <a:t> – návrh kontrol, pojištění, automatizace nebo organizační změny.</a:t>
            </a:r>
          </a:p>
          <a:p>
            <a:pPr>
              <a:buFont typeface="+mj-lt"/>
              <a:buAutoNum type="arabicPeriod"/>
            </a:pPr>
            <a:r>
              <a:rPr lang="cs-CZ" sz="2000" b="1" dirty="0"/>
              <a:t>Monitoring a reporting</a:t>
            </a:r>
            <a:r>
              <a:rPr lang="cs-CZ" sz="2000" dirty="0"/>
              <a:t> – pravidelné sledování klíčových ukazatelů a reporting vedení.</a:t>
            </a:r>
          </a:p>
          <a:p>
            <a:pPr>
              <a:buFont typeface="+mj-lt"/>
              <a:buAutoNum type="arabicPeriod"/>
            </a:pPr>
            <a:r>
              <a:rPr lang="cs-CZ" sz="2000" b="1" dirty="0"/>
              <a:t>Zpětná vazba a zlepšení</a:t>
            </a:r>
            <a:r>
              <a:rPr lang="cs-CZ" sz="2000" dirty="0"/>
              <a:t> – analýza incidentů, implementace nápravných opatření.</a:t>
            </a:r>
          </a:p>
          <a:p>
            <a:r>
              <a:rPr lang="cs-CZ" sz="2000" dirty="0"/>
              <a:t>Proces musí být součástí </a:t>
            </a:r>
            <a:r>
              <a:rPr lang="cs-CZ" sz="2000" b="1" dirty="0"/>
              <a:t>vnitřního kontrolního systému (ICS)</a:t>
            </a:r>
            <a:r>
              <a:rPr lang="cs-CZ" sz="2000" dirty="0"/>
              <a:t> a </a:t>
            </a:r>
            <a:r>
              <a:rPr lang="cs-CZ" sz="2000" b="1" dirty="0"/>
              <a:t>strategie řízení rizik banky (Risk </a:t>
            </a:r>
            <a:r>
              <a:rPr lang="cs-CZ" sz="2000" b="1" dirty="0" err="1"/>
              <a:t>Appetite</a:t>
            </a:r>
            <a:r>
              <a:rPr lang="cs-CZ" sz="2000" b="1" dirty="0"/>
              <a:t> Framework)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88415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C69502-0107-4A8B-A9BF-459A3567F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Modely řízení operačního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5AFB9C0-89D7-4329-A6BD-547B2954D0DD}"/>
              </a:ext>
            </a:extLst>
          </p:cNvPr>
          <p:cNvSpPr/>
          <p:nvPr/>
        </p:nvSpPr>
        <p:spPr>
          <a:xfrm>
            <a:off x="683568" y="863590"/>
            <a:ext cx="76328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Banka si volí způsob výpočtu kapitálového požadavku podle svého profilu a regulatorních možností:</a:t>
            </a:r>
          </a:p>
          <a:p>
            <a:r>
              <a:rPr lang="cs-CZ" sz="2000" b="1" dirty="0"/>
              <a:t>1. Základní indikátorový přístup (BIA)</a:t>
            </a:r>
            <a:br>
              <a:rPr lang="cs-CZ" sz="2000" dirty="0"/>
            </a:br>
            <a:r>
              <a:rPr lang="cs-CZ" sz="2000" dirty="0"/>
              <a:t>→ Kapitál = 15 % z průměrného hrubého výnosu za poslední 3 roky.</a:t>
            </a:r>
            <a:br>
              <a:rPr lang="cs-CZ" sz="2000" dirty="0"/>
            </a:br>
            <a:r>
              <a:rPr lang="cs-CZ" sz="2000" dirty="0"/>
              <a:t>Jednoduchý, ale nereflektuje rizikový profil.</a:t>
            </a:r>
          </a:p>
          <a:p>
            <a:r>
              <a:rPr lang="cs-CZ" sz="2000" b="1" dirty="0"/>
              <a:t>2. Standardizovaný přístup (SA-OR)</a:t>
            </a:r>
            <a:br>
              <a:rPr lang="cs-CZ" sz="2000" dirty="0"/>
            </a:br>
            <a:r>
              <a:rPr lang="cs-CZ" sz="2000" dirty="0"/>
              <a:t>→ Rozděluje výnosy do 8 obchodních linií a používá různé váhy rizika.</a:t>
            </a:r>
            <a:br>
              <a:rPr lang="cs-CZ" sz="2000" dirty="0"/>
            </a:br>
            <a:r>
              <a:rPr lang="cs-CZ" sz="2000" dirty="0"/>
              <a:t>Používaný většinou českých bank v současnosti.</a:t>
            </a:r>
          </a:p>
        </p:txBody>
      </p:sp>
    </p:spTree>
    <p:extLst>
      <p:ext uri="{BB962C8B-B14F-4D97-AF65-F5344CB8AC3E}">
        <p14:creationId xmlns:p14="http://schemas.microsoft.com/office/powerpoint/2010/main" val="27940499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9A242C-6F30-433D-B26B-B9CD9EC79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460E4DA-C541-425B-8F2C-71140E911777}"/>
              </a:ext>
            </a:extLst>
          </p:cNvPr>
          <p:cNvSpPr/>
          <p:nvPr/>
        </p:nvSpPr>
        <p:spPr>
          <a:xfrm>
            <a:off x="539552" y="863590"/>
            <a:ext cx="77768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3. Pokročilý přístup (AMA – </a:t>
            </a:r>
            <a:r>
              <a:rPr lang="cs-CZ" sz="2000" b="1" dirty="0" err="1"/>
              <a:t>Advanced</a:t>
            </a:r>
            <a:r>
              <a:rPr lang="cs-CZ" sz="2000" b="1" dirty="0"/>
              <a:t> </a:t>
            </a:r>
            <a:r>
              <a:rPr lang="cs-CZ" sz="2000" b="1" dirty="0" err="1"/>
              <a:t>Measurement</a:t>
            </a:r>
            <a:r>
              <a:rPr lang="cs-CZ" sz="2000" b="1" dirty="0"/>
              <a:t> </a:t>
            </a:r>
            <a:r>
              <a:rPr lang="cs-CZ" sz="2000" b="1" dirty="0" err="1"/>
              <a:t>Approach</a:t>
            </a:r>
            <a:r>
              <a:rPr lang="cs-CZ" sz="2000" b="1" dirty="0"/>
              <a:t>)</a:t>
            </a:r>
            <a:br>
              <a:rPr lang="cs-CZ" sz="2000" dirty="0"/>
            </a:br>
            <a:r>
              <a:rPr lang="cs-CZ" sz="2000" dirty="0"/>
              <a:t>→ Banka využívá vlastní model založený na interních datech o ztrátách, externích databázích (např. ORX), kontrolním prostředí a </a:t>
            </a:r>
            <a:r>
              <a:rPr lang="cs-CZ" sz="2000" dirty="0" err="1"/>
              <a:t>scénářové</a:t>
            </a:r>
            <a:r>
              <a:rPr lang="cs-CZ" sz="2000" dirty="0"/>
              <a:t> analýze.</a:t>
            </a:r>
            <a:br>
              <a:rPr lang="cs-CZ" sz="2000" dirty="0"/>
            </a:br>
            <a:r>
              <a:rPr lang="cs-CZ" sz="2000" dirty="0"/>
              <a:t>Vyžaduje schválení dohledovým orgánem (ČNB).</a:t>
            </a:r>
          </a:p>
          <a:p>
            <a:r>
              <a:rPr lang="cs-CZ" sz="2000" b="1" dirty="0"/>
              <a:t>Aktuálně 2025:</a:t>
            </a:r>
            <a:r>
              <a:rPr lang="cs-CZ" sz="2000" dirty="0"/>
              <a:t> EBA schválila zrušení AMA a jeho náhradu </a:t>
            </a:r>
            <a:r>
              <a:rPr lang="cs-CZ" sz="2000" b="1" dirty="0"/>
              <a:t>novým standardizovaným přístupem (SMA)</a:t>
            </a:r>
            <a:r>
              <a:rPr lang="cs-CZ" sz="2000" dirty="0"/>
              <a:t> podle </a:t>
            </a:r>
            <a:r>
              <a:rPr lang="cs-CZ" sz="2000" dirty="0" err="1"/>
              <a:t>Basel</a:t>
            </a:r>
            <a:r>
              <a:rPr lang="cs-CZ" sz="2000" dirty="0"/>
              <a:t> III, který kombinuje výnosové a ztrátové ukazatele.</a:t>
            </a:r>
          </a:p>
        </p:txBody>
      </p:sp>
    </p:spTree>
    <p:extLst>
      <p:ext uri="{BB962C8B-B14F-4D97-AF65-F5344CB8AC3E}">
        <p14:creationId xmlns:p14="http://schemas.microsoft.com/office/powerpoint/2010/main" val="22542385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35DA4E-C975-4553-AD5A-193111DDE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Key</a:t>
            </a:r>
            <a:r>
              <a:rPr lang="cs-CZ" dirty="0"/>
              <a:t> Risk </a:t>
            </a:r>
            <a:r>
              <a:rPr lang="cs-CZ" dirty="0" err="1"/>
              <a:t>Indicators</a:t>
            </a:r>
            <a:r>
              <a:rPr lang="cs-CZ" dirty="0"/>
              <a:t> (KRI)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3BCD621-49AB-4112-9E4A-C77E7E8F4733}"/>
              </a:ext>
            </a:extLst>
          </p:cNvPr>
          <p:cNvSpPr/>
          <p:nvPr/>
        </p:nvSpPr>
        <p:spPr>
          <a:xfrm>
            <a:off x="251520" y="843557"/>
            <a:ext cx="820891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KRI</a:t>
            </a:r>
            <a:r>
              <a:rPr lang="cs-CZ" sz="2000" dirty="0"/>
              <a:t> jsou měřitelné ukazatele, které signalizují změnu v úrovni operačního rizika.</a:t>
            </a:r>
            <a:br>
              <a:rPr lang="cs-CZ" sz="2000" dirty="0"/>
            </a:br>
            <a:r>
              <a:rPr lang="cs-CZ" sz="2000" dirty="0"/>
              <a:t>Používají se ke sledování trendů, včasnému varování a k rozhodování managementu.</a:t>
            </a:r>
          </a:p>
          <a:p>
            <a:r>
              <a:rPr lang="cs-CZ" sz="2000" b="1" dirty="0"/>
              <a:t>Typické KRI: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Počet interních a externích incidentů za měsíc.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Počet chyb v platbách nebo v účetních zápisech.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Výpadky IT systémů (počet hodin nefunkčnosti / rok).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Počet nevyřízených reklamací.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Počet neautorizovaných přístupů do systému.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Počet auditních zjištění nebo nedostatků </a:t>
            </a:r>
            <a:r>
              <a:rPr lang="cs-CZ" sz="2000" dirty="0" err="1"/>
              <a:t>compliance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29153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A15F64-147F-4C43-9524-553B098F3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695080B-F441-46CF-94C3-0FEBBAD87C18}"/>
              </a:ext>
            </a:extLst>
          </p:cNvPr>
          <p:cNvSpPr/>
          <p:nvPr/>
        </p:nvSpPr>
        <p:spPr>
          <a:xfrm>
            <a:off x="467544" y="1556088"/>
            <a:ext cx="79928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Doporučení:</a:t>
            </a:r>
            <a:r>
              <a:rPr lang="cs-CZ" sz="2000" dirty="0"/>
              <a:t> KRI musí být pravidelně validovány a propojeny s ukazateli výkonnosti (KPI) – např. pokud roste počet incidentů, má se snížit limit nebo upravit proces.</a:t>
            </a:r>
            <a:br>
              <a:rPr lang="cs-CZ" sz="2000" dirty="0"/>
            </a:br>
            <a:r>
              <a:rPr lang="cs-CZ" sz="2000" dirty="0"/>
              <a:t>V roce 2025 EBA doporučuje využívat </a:t>
            </a:r>
            <a:r>
              <a:rPr lang="cs-CZ" sz="2000" b="1" dirty="0"/>
              <a:t>automatizované </a:t>
            </a:r>
            <a:r>
              <a:rPr lang="cs-CZ" sz="2000" b="1" dirty="0" err="1"/>
              <a:t>dashboardy</a:t>
            </a:r>
            <a:r>
              <a:rPr lang="cs-CZ" sz="2000" dirty="0"/>
              <a:t> pro monitoring KRI v reálném čase.</a:t>
            </a:r>
          </a:p>
        </p:txBody>
      </p:sp>
    </p:spTree>
    <p:extLst>
      <p:ext uri="{BB962C8B-B14F-4D97-AF65-F5344CB8AC3E}">
        <p14:creationId xmlns:p14="http://schemas.microsoft.com/office/powerpoint/2010/main" val="26370295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42BE19-25B4-4614-A00E-4A29BDF9F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Příklady operačních incidentů a ztrát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7B93EC0-2B61-4A6E-B59D-F2B48A645D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87574"/>
            <a:ext cx="7632847" cy="3600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6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27F87C-F900-4275-9FB1-7DA358080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/>
              <a:t>ODPOVĚDI 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B90D6B9-74D5-4C67-A0B1-FA416AADE549}"/>
              </a:ext>
            </a:extLst>
          </p:cNvPr>
          <p:cNvSpPr/>
          <p:nvPr/>
        </p:nvSpPr>
        <p:spPr>
          <a:xfrm>
            <a:off x="251520" y="843558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U financovaných nástrojů poskytuje subjekt kupující riziko platbu na krytí tohoto rizika předem, u nefinancovaných nástrojů až poté, co nastane úvěrová událost.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Special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purpose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vehicle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special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purpose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entity, speciální jednotka, tj.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zprostředko-vatel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který vstupuje mezi kupujícího a prodávajícího u nepřímého transferu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úvěro-vého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rizika.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3. Banka sice nadále shromažďuje splátky od dlužníka, ale už má mnohem menší zá-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jem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na tom monitorovat jeho bonitu.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 Proces prodeje úvěrů je velmi komplexní záležitost, trvá dlouho vše připravit a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me-zitím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se můžou natolik změnit tržní ceny, že původní nabídka je již nezajímavá. </a:t>
            </a:r>
          </a:p>
        </p:txBody>
      </p:sp>
    </p:spTree>
    <p:extLst>
      <p:ext uri="{BB962C8B-B14F-4D97-AF65-F5344CB8AC3E}">
        <p14:creationId xmlns:p14="http://schemas.microsoft.com/office/powerpoint/2010/main" val="7033002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D8775E-A54A-416D-85E3-E14B3F195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Aktuálně (2025):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092978FB-1FE1-48BA-BDAA-2772195FDB1C}"/>
              </a:ext>
            </a:extLst>
          </p:cNvPr>
          <p:cNvSpPr/>
          <p:nvPr/>
        </p:nvSpPr>
        <p:spPr>
          <a:xfrm>
            <a:off x="467544" y="1568719"/>
            <a:ext cx="8136904" cy="194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Roste počet kybernetických útoků typu </a:t>
            </a:r>
            <a:r>
              <a:rPr lang="cs-C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ransomware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na finanční instituce (např. útok na Bank </a:t>
            </a:r>
            <a:r>
              <a:rPr lang="cs-CZ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America, 2025).</a:t>
            </a:r>
          </a:p>
          <a:p>
            <a:r>
              <a:rPr lang="cs-CZ" sz="24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EBA vyžaduje, aby banky uchovávaly </a:t>
            </a:r>
            <a:r>
              <a:rPr lang="cs-CZ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historii incidentů min. 10 let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prováděly jejich analýzu v rámci ICAAP.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1303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7A2EF6-B1A0-4E19-9977-50A6374DF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Měření ztrát z operačního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DA8A844-FFBB-4FC3-A874-6854A045C3BB}"/>
              </a:ext>
            </a:extLst>
          </p:cNvPr>
          <p:cNvSpPr/>
          <p:nvPr/>
        </p:nvSpPr>
        <p:spPr>
          <a:xfrm>
            <a:off x="287524" y="703189"/>
            <a:ext cx="85689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Měření operačního rizika je založeno na sběru dat o historických ztrátách a jejich statistickém vyhodnocení.</a:t>
            </a:r>
            <a:br>
              <a:rPr lang="cs-CZ" dirty="0"/>
            </a:br>
            <a:r>
              <a:rPr lang="cs-CZ" dirty="0"/>
              <a:t>Cílem je odhadnout pravděpodobnost a rozsah budoucích ztrát, které mohou nastat.</a:t>
            </a:r>
          </a:p>
          <a:p>
            <a:r>
              <a:rPr lang="cs-CZ" b="1" dirty="0"/>
              <a:t>Typy ztrátových dat: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Interní data:</a:t>
            </a:r>
            <a:r>
              <a:rPr lang="cs-CZ" dirty="0"/>
              <a:t> zaznamenané incidenty v rámci banky (např. výpadky, chyby, pokuty).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Externí data:</a:t>
            </a:r>
            <a:r>
              <a:rPr lang="cs-CZ" dirty="0"/>
              <a:t> sdílená databáze (např. ORX – </a:t>
            </a:r>
            <a:r>
              <a:rPr lang="cs-CZ" i="1" dirty="0" err="1"/>
              <a:t>Operational</a:t>
            </a:r>
            <a:r>
              <a:rPr lang="cs-CZ" i="1" dirty="0"/>
              <a:t> </a:t>
            </a:r>
            <a:r>
              <a:rPr lang="cs-CZ" i="1" dirty="0" err="1"/>
              <a:t>Riskdata</a:t>
            </a:r>
            <a:r>
              <a:rPr lang="cs-CZ" i="1" dirty="0"/>
              <a:t> </a:t>
            </a:r>
            <a:r>
              <a:rPr lang="cs-CZ" i="1" dirty="0" err="1"/>
              <a:t>eXchange</a:t>
            </a:r>
            <a:r>
              <a:rPr lang="cs-CZ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 err="1"/>
              <a:t>Scénářová</a:t>
            </a:r>
            <a:r>
              <a:rPr lang="cs-CZ" b="1" dirty="0"/>
              <a:t> data:</a:t>
            </a:r>
            <a:r>
              <a:rPr lang="cs-CZ" dirty="0"/>
              <a:t> expertní odhady pro málo časté, ale závažné události (např. pandemie, útoky).</a:t>
            </a:r>
          </a:p>
          <a:p>
            <a:r>
              <a:rPr lang="cs-CZ" b="1" dirty="0"/>
              <a:t>Základní ukazatele: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Počet incidentů (</a:t>
            </a:r>
            <a:r>
              <a:rPr lang="cs-CZ" b="1" dirty="0" err="1"/>
              <a:t>frequency</a:t>
            </a:r>
            <a:r>
              <a:rPr lang="cs-CZ" b="1" dirty="0"/>
              <a:t>)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Výše ztrát (</a:t>
            </a:r>
            <a:r>
              <a:rPr lang="cs-CZ" b="1" dirty="0" err="1"/>
              <a:t>severity</a:t>
            </a:r>
            <a:r>
              <a:rPr lang="cs-CZ" b="1" dirty="0"/>
              <a:t>)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Kumulovaná ztráta (</a:t>
            </a:r>
            <a:r>
              <a:rPr lang="cs-CZ" b="1" dirty="0" err="1"/>
              <a:t>aggregate</a:t>
            </a:r>
            <a:r>
              <a:rPr lang="cs-CZ" b="1" dirty="0"/>
              <a:t> </a:t>
            </a:r>
            <a:r>
              <a:rPr lang="cs-CZ" b="1" dirty="0" err="1"/>
              <a:t>loss</a:t>
            </a:r>
            <a:r>
              <a:rPr lang="cs-CZ" b="1" dirty="0"/>
              <a:t>)</a:t>
            </a:r>
            <a:endParaRPr lang="cs-CZ" dirty="0"/>
          </a:p>
          <a:p>
            <a:r>
              <a:rPr lang="cs-CZ" dirty="0"/>
              <a:t>V roce 2025 banky přecházejí na jednotný systém reportingu ztrát podle nového </a:t>
            </a:r>
            <a:r>
              <a:rPr lang="cs-CZ" b="1" dirty="0"/>
              <a:t>EBA Data </a:t>
            </a:r>
            <a:r>
              <a:rPr lang="cs-CZ" b="1" dirty="0" err="1"/>
              <a:t>Dictionary</a:t>
            </a:r>
            <a:r>
              <a:rPr lang="cs-CZ" dirty="0"/>
              <a:t> pro operační riziko.</a:t>
            </a:r>
          </a:p>
        </p:txBody>
      </p:sp>
    </p:spTree>
    <p:extLst>
      <p:ext uri="{BB962C8B-B14F-4D97-AF65-F5344CB8AC3E}">
        <p14:creationId xmlns:p14="http://schemas.microsoft.com/office/powerpoint/2010/main" val="2729634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743016-55BB-41CA-A003-FB616C3B4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496944" cy="507703"/>
          </a:xfrm>
        </p:spPr>
        <p:txBody>
          <a:bodyPr/>
          <a:lstStyle/>
          <a:p>
            <a:r>
              <a:rPr lang="cs-CZ" dirty="0"/>
              <a:t>Modelování operačních ztrát (</a:t>
            </a:r>
            <a:r>
              <a:rPr lang="cs-CZ" dirty="0" err="1"/>
              <a:t>Loss</a:t>
            </a:r>
            <a:r>
              <a:rPr lang="cs-CZ" dirty="0"/>
              <a:t> </a:t>
            </a:r>
            <a:r>
              <a:rPr lang="cs-CZ" dirty="0" err="1"/>
              <a:t>Distribution</a:t>
            </a:r>
            <a:r>
              <a:rPr lang="cs-CZ" dirty="0"/>
              <a:t> </a:t>
            </a:r>
            <a:r>
              <a:rPr lang="cs-CZ" dirty="0" err="1"/>
              <a:t>Approach</a:t>
            </a:r>
            <a:r>
              <a:rPr lang="cs-CZ" dirty="0"/>
              <a:t> – LDA)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7A59389-F8B6-4745-A45F-33888D01B4C0}"/>
              </a:ext>
            </a:extLst>
          </p:cNvPr>
          <p:cNvSpPr/>
          <p:nvPr/>
        </p:nvSpPr>
        <p:spPr>
          <a:xfrm>
            <a:off x="251520" y="915565"/>
            <a:ext cx="8892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Model LDA využívá statistické rozdělení pravděpodobnosti k odhadu celkového rizika ztráty.</a:t>
            </a:r>
            <a:br>
              <a:rPr lang="cs-CZ" sz="2000" dirty="0"/>
            </a:br>
            <a:r>
              <a:rPr lang="cs-CZ" sz="2000" dirty="0"/>
              <a:t>Používá se zejména u větších bank v rámci pokročilých přístupů.</a:t>
            </a:r>
          </a:p>
          <a:p>
            <a:r>
              <a:rPr lang="cs-CZ" sz="2000" b="1" dirty="0"/>
              <a:t>Základní princip:</a:t>
            </a:r>
            <a:endParaRPr lang="cs-CZ" sz="2000" dirty="0"/>
          </a:p>
          <a:p>
            <a:pPr>
              <a:buFont typeface="+mj-lt"/>
              <a:buAutoNum type="arabicPeriod"/>
            </a:pPr>
            <a:r>
              <a:rPr lang="cs-CZ" sz="2000" dirty="0"/>
              <a:t>Odhadni rozdělení počtu incidentů (např. </a:t>
            </a:r>
            <a:r>
              <a:rPr lang="cs-CZ" sz="2000" dirty="0" err="1"/>
              <a:t>Poissonovo</a:t>
            </a:r>
            <a:r>
              <a:rPr lang="cs-CZ" sz="2000" dirty="0"/>
              <a:t> rozdělení).</a:t>
            </a:r>
          </a:p>
          <a:p>
            <a:pPr>
              <a:buFont typeface="+mj-lt"/>
              <a:buAutoNum type="arabicPeriod"/>
            </a:pPr>
            <a:r>
              <a:rPr lang="cs-CZ" sz="2000" dirty="0"/>
              <a:t>Odhadni rozdělení výše ztrát (např. log-normální rozdělení).</a:t>
            </a:r>
          </a:p>
          <a:p>
            <a:pPr>
              <a:buFont typeface="+mj-lt"/>
              <a:buAutoNum type="arabicPeriod"/>
            </a:pPr>
            <a:r>
              <a:rPr lang="cs-CZ" sz="2000" dirty="0"/>
              <a:t>Vygeneruj simulací možné kombinace událostí → získej </a:t>
            </a:r>
            <a:r>
              <a:rPr lang="cs-CZ" sz="2000" b="1" dirty="0"/>
              <a:t>distribuci celkových ztrát</a:t>
            </a:r>
            <a:r>
              <a:rPr lang="cs-CZ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cs-CZ" sz="2000" dirty="0"/>
              <a:t>Urči hodnotu </a:t>
            </a:r>
            <a:r>
              <a:rPr lang="cs-CZ" sz="2000" dirty="0" err="1"/>
              <a:t>VaR</a:t>
            </a:r>
            <a:r>
              <a:rPr lang="cs-CZ" sz="2000" dirty="0"/>
              <a:t> nebo ES při dané hladině spolehlivosti.</a:t>
            </a:r>
          </a:p>
        </p:txBody>
      </p:sp>
    </p:spTree>
    <p:extLst>
      <p:ext uri="{BB962C8B-B14F-4D97-AF65-F5344CB8AC3E}">
        <p14:creationId xmlns:p14="http://schemas.microsoft.com/office/powerpoint/2010/main" val="412978922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DDFAA-0670-4A6B-9906-422264775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176CA9E-A00B-4BB0-83A3-9D271044E173}"/>
              </a:ext>
            </a:extLst>
          </p:cNvPr>
          <p:cNvSpPr/>
          <p:nvPr/>
        </p:nvSpPr>
        <p:spPr>
          <a:xfrm>
            <a:off x="395536" y="1556087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Výhoda:</a:t>
            </a:r>
            <a:r>
              <a:rPr lang="cs-CZ" sz="2400" dirty="0"/>
              <a:t> umožňuje přesnější kvantifikaci než standardní přístupy.</a:t>
            </a:r>
            <a:br>
              <a:rPr lang="cs-CZ" sz="2400" dirty="0"/>
            </a:br>
            <a:r>
              <a:rPr lang="cs-CZ" sz="2400" b="1" dirty="0"/>
              <a:t>Nevýhoda:</a:t>
            </a:r>
            <a:r>
              <a:rPr lang="cs-CZ" sz="2400" dirty="0"/>
              <a:t> vysoké nároky na kvalitu dat, validaci a dohledový souhlas ČNB.</a:t>
            </a:r>
          </a:p>
          <a:p>
            <a:r>
              <a:rPr lang="cs-CZ" sz="2400" b="1" dirty="0"/>
              <a:t>Aktuálně 2025:</a:t>
            </a:r>
            <a:r>
              <a:rPr lang="cs-CZ" sz="2400" dirty="0"/>
              <a:t> přechod z AMA na </a:t>
            </a:r>
            <a:r>
              <a:rPr lang="cs-CZ" sz="2400" b="1" dirty="0"/>
              <a:t>SMA (</a:t>
            </a:r>
            <a:r>
              <a:rPr lang="cs-CZ" sz="2400" b="1" dirty="0" err="1"/>
              <a:t>Standardized</a:t>
            </a:r>
            <a:r>
              <a:rPr lang="cs-CZ" sz="2400" b="1" dirty="0"/>
              <a:t> </a:t>
            </a:r>
            <a:r>
              <a:rPr lang="cs-CZ" sz="2400" b="1" dirty="0" err="1"/>
              <a:t>Measurement</a:t>
            </a:r>
            <a:r>
              <a:rPr lang="cs-CZ" sz="2400" b="1" dirty="0"/>
              <a:t> </a:t>
            </a:r>
            <a:r>
              <a:rPr lang="cs-CZ" sz="2400" b="1" dirty="0" err="1"/>
              <a:t>Approach</a:t>
            </a:r>
            <a:r>
              <a:rPr lang="cs-CZ" sz="2400" b="1" dirty="0"/>
              <a:t>)</a:t>
            </a:r>
            <a:r>
              <a:rPr lang="cs-CZ" sz="2400" dirty="0"/>
              <a:t> – hybridní přístup kombinující výnosy a ztráty.</a:t>
            </a:r>
          </a:p>
        </p:txBody>
      </p:sp>
    </p:spTree>
    <p:extLst>
      <p:ext uri="{BB962C8B-B14F-4D97-AF65-F5344CB8AC3E}">
        <p14:creationId xmlns:p14="http://schemas.microsoft.com/office/powerpoint/2010/main" val="40894672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1BAC67-1421-4878-ACB9-364044AAA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Scénářová</a:t>
            </a:r>
            <a:r>
              <a:rPr lang="cs-CZ" dirty="0"/>
              <a:t> analýza operačních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234ACE0-B7F5-4397-AF32-7C7551F45C48}"/>
              </a:ext>
            </a:extLst>
          </p:cNvPr>
          <p:cNvSpPr/>
          <p:nvPr/>
        </p:nvSpPr>
        <p:spPr>
          <a:xfrm>
            <a:off x="251520" y="703188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/>
              <a:t>Scénářová</a:t>
            </a:r>
            <a:r>
              <a:rPr lang="cs-CZ" dirty="0"/>
              <a:t> analýza doplňuje kvantitativní modely o expertní odhad dopadů extrémních, ale realistických událostí.</a:t>
            </a:r>
            <a:br>
              <a:rPr lang="cs-CZ" dirty="0"/>
            </a:br>
            <a:r>
              <a:rPr lang="cs-CZ" dirty="0"/>
              <a:t>Používá se tam, kde chybí dostatek historických dat.</a:t>
            </a:r>
          </a:p>
          <a:p>
            <a:r>
              <a:rPr lang="cs-CZ" b="1" dirty="0"/>
              <a:t>Postup:</a:t>
            </a:r>
            <a:endParaRPr lang="cs-CZ" dirty="0"/>
          </a:p>
          <a:p>
            <a:pPr>
              <a:buFont typeface="+mj-lt"/>
              <a:buAutoNum type="arabicPeriod"/>
            </a:pPr>
            <a:r>
              <a:rPr lang="cs-CZ" dirty="0"/>
              <a:t>Identifikace extrémních scénářů (např. výpadek datového centra, ztráta dat klientů).</a:t>
            </a:r>
          </a:p>
          <a:p>
            <a:pPr>
              <a:buFont typeface="+mj-lt"/>
              <a:buAutoNum type="arabicPeriod"/>
            </a:pPr>
            <a:r>
              <a:rPr lang="cs-CZ" dirty="0"/>
              <a:t>Odhad pravděpodobnosti a finančního dopadu (v mil. Kč).</a:t>
            </a:r>
          </a:p>
          <a:p>
            <a:pPr>
              <a:buFont typeface="+mj-lt"/>
              <a:buAutoNum type="arabicPeriod"/>
            </a:pPr>
            <a:r>
              <a:rPr lang="cs-CZ" dirty="0"/>
              <a:t>Vyhodnocení kumulovaných dopadů na kapitál a likviditu.</a:t>
            </a:r>
          </a:p>
          <a:p>
            <a:pPr>
              <a:buFont typeface="+mj-lt"/>
              <a:buAutoNum type="arabicPeriod"/>
            </a:pPr>
            <a:r>
              <a:rPr lang="cs-CZ" dirty="0"/>
              <a:t>Zahrnutí do plánů kontinuity (BCP) a testů odolnosti.</a:t>
            </a:r>
          </a:p>
          <a:p>
            <a:r>
              <a:rPr lang="cs-CZ" b="1" dirty="0"/>
              <a:t>Aktuální trend:</a:t>
            </a:r>
            <a:r>
              <a:rPr lang="cs-CZ" dirty="0"/>
              <a:t> integrace scénářů DORA do ICAAP a ILAAP – propojení operačního, IT a likviditního rizika.</a:t>
            </a:r>
            <a:br>
              <a:rPr lang="cs-CZ" dirty="0"/>
            </a:br>
            <a:r>
              <a:rPr lang="cs-CZ" dirty="0"/>
              <a:t>EBA 2025 vyžaduje provádění </a:t>
            </a:r>
            <a:r>
              <a:rPr lang="cs-CZ" dirty="0" err="1"/>
              <a:t>scénářové</a:t>
            </a:r>
            <a:r>
              <a:rPr lang="cs-CZ" dirty="0"/>
              <a:t> analýzy alespoň 1× ročně.</a:t>
            </a:r>
          </a:p>
        </p:txBody>
      </p:sp>
    </p:spTree>
    <p:extLst>
      <p:ext uri="{BB962C8B-B14F-4D97-AF65-F5344CB8AC3E}">
        <p14:creationId xmlns:p14="http://schemas.microsoft.com/office/powerpoint/2010/main" val="24311638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61D9E3-5D8D-43FA-9ABA-4CEBFA7EB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9289032" cy="507703"/>
          </a:xfrm>
        </p:spPr>
        <p:txBody>
          <a:bodyPr/>
          <a:lstStyle/>
          <a:p>
            <a:r>
              <a:rPr lang="cs-CZ" dirty="0"/>
              <a:t>Kapitálový požadavek k operačnímu riziku (SMA 2025)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A9CACE4-C6F3-4B81-A8C3-D7AA0F6A8B29}"/>
              </a:ext>
            </a:extLst>
          </p:cNvPr>
          <p:cNvSpPr/>
          <p:nvPr/>
        </p:nvSpPr>
        <p:spPr>
          <a:xfrm>
            <a:off x="251520" y="915566"/>
            <a:ext cx="8892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Od roku 2025 se podle </a:t>
            </a:r>
            <a:r>
              <a:rPr lang="cs-CZ" dirty="0" err="1"/>
              <a:t>Basel</a:t>
            </a:r>
            <a:r>
              <a:rPr lang="cs-CZ" dirty="0"/>
              <a:t> III a CRR3 používá </a:t>
            </a:r>
            <a:r>
              <a:rPr lang="cs-CZ" b="1" dirty="0" err="1"/>
              <a:t>Standardized</a:t>
            </a:r>
            <a:r>
              <a:rPr lang="cs-CZ" b="1" dirty="0"/>
              <a:t> </a:t>
            </a:r>
            <a:r>
              <a:rPr lang="cs-CZ" b="1" dirty="0" err="1"/>
              <a:t>Measurement</a:t>
            </a:r>
            <a:r>
              <a:rPr lang="cs-CZ" b="1" dirty="0"/>
              <a:t> </a:t>
            </a:r>
            <a:r>
              <a:rPr lang="cs-CZ" b="1" dirty="0" err="1"/>
              <a:t>Approach</a:t>
            </a:r>
            <a:r>
              <a:rPr lang="cs-CZ" b="1" dirty="0"/>
              <a:t> (SMA)</a:t>
            </a:r>
            <a:r>
              <a:rPr lang="cs-CZ" dirty="0"/>
              <a:t>:</a:t>
            </a:r>
            <a:br>
              <a:rPr lang="cs-CZ" dirty="0"/>
            </a:br>
            <a:r>
              <a:rPr lang="cs-CZ" dirty="0"/>
              <a:t>nahrazuje dřívější přístupy BIA, SA a AMA.</a:t>
            </a:r>
          </a:p>
          <a:p>
            <a:r>
              <a:rPr lang="cs-CZ" b="1" dirty="0"/>
              <a:t>Vzorec:</a:t>
            </a:r>
            <a:br>
              <a:rPr lang="cs-CZ" dirty="0"/>
            </a:br>
            <a:r>
              <a:rPr lang="cs-CZ" dirty="0"/>
              <a:t>Kapitálový požadavek = </a:t>
            </a:r>
            <a:r>
              <a:rPr lang="cs-CZ" i="1" dirty="0"/>
              <a:t>Business </a:t>
            </a:r>
            <a:r>
              <a:rPr lang="cs-CZ" i="1" dirty="0" err="1"/>
              <a:t>Indicator</a:t>
            </a:r>
            <a:r>
              <a:rPr lang="cs-CZ" i="1" dirty="0"/>
              <a:t> </a:t>
            </a:r>
            <a:r>
              <a:rPr lang="cs-CZ" i="1" dirty="0" err="1"/>
              <a:t>Component</a:t>
            </a:r>
            <a:r>
              <a:rPr lang="cs-CZ" i="1" dirty="0"/>
              <a:t> (BIC)</a:t>
            </a:r>
            <a:r>
              <a:rPr lang="cs-CZ" dirty="0"/>
              <a:t> × </a:t>
            </a:r>
            <a:r>
              <a:rPr lang="cs-CZ" i="1" dirty="0" err="1"/>
              <a:t>Internal</a:t>
            </a:r>
            <a:r>
              <a:rPr lang="cs-CZ" i="1" dirty="0"/>
              <a:t> </a:t>
            </a:r>
            <a:r>
              <a:rPr lang="cs-CZ" i="1" dirty="0" err="1"/>
              <a:t>Loss</a:t>
            </a:r>
            <a:r>
              <a:rPr lang="cs-CZ" i="1" dirty="0"/>
              <a:t> </a:t>
            </a:r>
            <a:r>
              <a:rPr lang="cs-CZ" i="1" dirty="0" err="1"/>
              <a:t>Multiplier</a:t>
            </a:r>
            <a:r>
              <a:rPr lang="cs-CZ" i="1" dirty="0"/>
              <a:t> (ILM)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BIC</a:t>
            </a:r>
            <a:r>
              <a:rPr lang="cs-CZ" dirty="0"/>
              <a:t> – odráží velikost banky (výnosy, úroky, poplatky).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ILM</a:t>
            </a:r>
            <a:r>
              <a:rPr lang="cs-CZ" dirty="0"/>
              <a:t> – reflektuje skutečné historické ztráty banky.</a:t>
            </a:r>
          </a:p>
          <a:p>
            <a:r>
              <a:rPr lang="cs-CZ" b="1" dirty="0"/>
              <a:t>Interpretace:</a:t>
            </a:r>
            <a:br>
              <a:rPr lang="cs-CZ" dirty="0"/>
            </a:br>
            <a:r>
              <a:rPr lang="cs-CZ" dirty="0"/>
              <a:t>Čím vyšší jsou ztráty z minulých incidentů, tím vyšší je ILM a tedy i kapitálová rezerva.</a:t>
            </a:r>
          </a:p>
          <a:p>
            <a:r>
              <a:rPr lang="cs-CZ" b="1" dirty="0"/>
              <a:t>Praktický dopad pro české banky (2025):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Banky s kvalitním řízením rizik a nízkými ztrátami dosáhnou snížení kapitálové náročnosti o 5–10 %.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Instituce s častými incidenty naopak zaznamenají nárůst kapitálového požadavku až o 15 %.</a:t>
            </a:r>
          </a:p>
        </p:txBody>
      </p:sp>
    </p:spTree>
    <p:extLst>
      <p:ext uri="{BB962C8B-B14F-4D97-AF65-F5344CB8AC3E}">
        <p14:creationId xmlns:p14="http://schemas.microsoft.com/office/powerpoint/2010/main" val="13614205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C3F663-3CB3-4C55-B925-1C5363088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992888" cy="507703"/>
          </a:xfrm>
        </p:spPr>
        <p:txBody>
          <a:bodyPr/>
          <a:lstStyle/>
          <a:p>
            <a:r>
              <a:rPr lang="cs-CZ" dirty="0"/>
              <a:t>Základní zkratky používané v řízení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A15A703-6346-4C3F-AE51-FD49948CAC04}"/>
              </a:ext>
            </a:extLst>
          </p:cNvPr>
          <p:cNvSpPr/>
          <p:nvPr/>
        </p:nvSpPr>
        <p:spPr>
          <a:xfrm>
            <a:off x="251520" y="843558"/>
            <a:ext cx="85689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/>
              <a:t>VaR</a:t>
            </a:r>
            <a:r>
              <a:rPr lang="cs-CZ" b="1" dirty="0"/>
              <a:t> (</a:t>
            </a:r>
            <a:r>
              <a:rPr lang="cs-CZ" b="1" dirty="0" err="1"/>
              <a:t>Value</a:t>
            </a:r>
            <a:r>
              <a:rPr lang="cs-CZ" b="1" dirty="0"/>
              <a:t> </a:t>
            </a:r>
            <a:r>
              <a:rPr lang="cs-CZ" b="1" dirty="0" err="1"/>
              <a:t>at</a:t>
            </a:r>
            <a:r>
              <a:rPr lang="cs-CZ" b="1" dirty="0"/>
              <a:t> Risk)</a:t>
            </a:r>
            <a:r>
              <a:rPr lang="cs-CZ" dirty="0"/>
              <a:t> – maximální možná ztráta portfolia při dané hladině spolehlivosti.</a:t>
            </a:r>
            <a:br>
              <a:rPr lang="cs-CZ" dirty="0"/>
            </a:br>
            <a:r>
              <a:rPr lang="cs-CZ" b="1" dirty="0"/>
              <a:t>ES (</a:t>
            </a:r>
            <a:r>
              <a:rPr lang="cs-CZ" b="1" dirty="0" err="1"/>
              <a:t>Expected</a:t>
            </a:r>
            <a:r>
              <a:rPr lang="cs-CZ" b="1" dirty="0"/>
              <a:t> </a:t>
            </a:r>
            <a:r>
              <a:rPr lang="cs-CZ" b="1" dirty="0" err="1"/>
              <a:t>Shortfall</a:t>
            </a:r>
            <a:r>
              <a:rPr lang="cs-CZ" b="1" dirty="0"/>
              <a:t>)</a:t>
            </a:r>
            <a:r>
              <a:rPr lang="cs-CZ" dirty="0"/>
              <a:t> – průměrná ztráta přesahující </a:t>
            </a:r>
            <a:r>
              <a:rPr lang="cs-CZ" dirty="0" err="1"/>
              <a:t>VaR</a:t>
            </a:r>
            <a:r>
              <a:rPr lang="cs-CZ" dirty="0"/>
              <a:t> (</a:t>
            </a:r>
            <a:r>
              <a:rPr lang="cs-CZ" dirty="0" err="1"/>
              <a:t>Basel</a:t>
            </a:r>
            <a:r>
              <a:rPr lang="cs-CZ" dirty="0"/>
              <a:t> III / CRR3).</a:t>
            </a:r>
            <a:br>
              <a:rPr lang="cs-CZ" dirty="0"/>
            </a:br>
            <a:r>
              <a:rPr lang="cs-CZ" b="1" dirty="0"/>
              <a:t>EBA (</a:t>
            </a:r>
            <a:r>
              <a:rPr lang="cs-CZ" b="1" dirty="0" err="1"/>
              <a:t>European</a:t>
            </a:r>
            <a:r>
              <a:rPr lang="cs-CZ" b="1" dirty="0"/>
              <a:t> </a:t>
            </a:r>
            <a:r>
              <a:rPr lang="cs-CZ" b="1" dirty="0" err="1"/>
              <a:t>Banking</a:t>
            </a:r>
            <a:r>
              <a:rPr lang="cs-CZ" b="1" dirty="0"/>
              <a:t> </a:t>
            </a:r>
            <a:r>
              <a:rPr lang="cs-CZ" b="1" dirty="0" err="1"/>
              <a:t>Authority</a:t>
            </a:r>
            <a:r>
              <a:rPr lang="cs-CZ" b="1" dirty="0"/>
              <a:t>)</a:t>
            </a:r>
            <a:r>
              <a:rPr lang="cs-CZ" dirty="0"/>
              <a:t> – evropský orgán pro bankovnictví a dohled.</a:t>
            </a:r>
            <a:br>
              <a:rPr lang="cs-CZ" dirty="0"/>
            </a:br>
            <a:r>
              <a:rPr lang="cs-CZ" b="1" dirty="0"/>
              <a:t>CRR3 / CRD6</a:t>
            </a:r>
            <a:r>
              <a:rPr lang="cs-CZ" dirty="0"/>
              <a:t> – nařízení a směrnice EU o kapitálových požadavcích bank (</a:t>
            </a:r>
            <a:r>
              <a:rPr lang="cs-CZ" dirty="0" err="1"/>
              <a:t>Basel</a:t>
            </a:r>
            <a:r>
              <a:rPr lang="cs-CZ" dirty="0"/>
              <a:t> III v EU).</a:t>
            </a:r>
            <a:br>
              <a:rPr lang="cs-CZ" dirty="0"/>
            </a:br>
            <a:r>
              <a:rPr lang="cs-CZ" b="1" dirty="0"/>
              <a:t>FRTB (</a:t>
            </a:r>
            <a:r>
              <a:rPr lang="cs-CZ" b="1" dirty="0" err="1"/>
              <a:t>Fundamental</a:t>
            </a:r>
            <a:r>
              <a:rPr lang="cs-CZ" b="1" dirty="0"/>
              <a:t> </a:t>
            </a:r>
            <a:r>
              <a:rPr lang="cs-CZ" b="1" dirty="0" err="1"/>
              <a:t>Review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Trading</a:t>
            </a:r>
            <a:r>
              <a:rPr lang="cs-CZ" b="1" dirty="0"/>
              <a:t> </a:t>
            </a:r>
            <a:r>
              <a:rPr lang="cs-CZ" b="1" dirty="0" err="1"/>
              <a:t>Book</a:t>
            </a:r>
            <a:r>
              <a:rPr lang="cs-CZ" b="1" dirty="0"/>
              <a:t>)</a:t>
            </a:r>
            <a:r>
              <a:rPr lang="cs-CZ" dirty="0"/>
              <a:t> – reforma měření tržního rizika.</a:t>
            </a:r>
            <a:br>
              <a:rPr lang="cs-CZ" dirty="0"/>
            </a:br>
            <a:r>
              <a:rPr lang="cs-CZ" b="1" dirty="0"/>
              <a:t>DORA (Digital </a:t>
            </a:r>
            <a:r>
              <a:rPr lang="cs-CZ" b="1" dirty="0" err="1"/>
              <a:t>Operational</a:t>
            </a:r>
            <a:r>
              <a:rPr lang="cs-CZ" b="1" dirty="0"/>
              <a:t> </a:t>
            </a:r>
            <a:r>
              <a:rPr lang="cs-CZ" b="1" dirty="0" err="1"/>
              <a:t>Resilience</a:t>
            </a:r>
            <a:r>
              <a:rPr lang="cs-CZ" b="1" dirty="0"/>
              <a:t> </a:t>
            </a:r>
            <a:r>
              <a:rPr lang="cs-CZ" b="1" dirty="0" err="1"/>
              <a:t>Act</a:t>
            </a:r>
            <a:r>
              <a:rPr lang="cs-CZ" b="1" dirty="0"/>
              <a:t>)</a:t>
            </a:r>
            <a:r>
              <a:rPr lang="cs-CZ" dirty="0"/>
              <a:t> – nařízení EU o digitální odolnosti finančního sektoru (od 17. 1. 2025).</a:t>
            </a:r>
            <a:br>
              <a:rPr lang="cs-CZ" dirty="0"/>
            </a:br>
            <a:r>
              <a:rPr lang="cs-CZ" b="1" dirty="0"/>
              <a:t>ICT (</a:t>
            </a:r>
            <a:r>
              <a:rPr lang="cs-CZ" b="1" dirty="0" err="1"/>
              <a:t>Information</a:t>
            </a:r>
            <a:r>
              <a:rPr lang="cs-CZ" b="1" dirty="0"/>
              <a:t> and </a:t>
            </a:r>
            <a:r>
              <a:rPr lang="cs-CZ" b="1" dirty="0" err="1"/>
              <a:t>Communication</a:t>
            </a:r>
            <a:r>
              <a:rPr lang="cs-CZ" b="1" dirty="0"/>
              <a:t> Technology)</a:t>
            </a:r>
            <a:r>
              <a:rPr lang="cs-CZ" dirty="0"/>
              <a:t> – informační a komunikační technologie, součást operačního rizika.</a:t>
            </a:r>
            <a:br>
              <a:rPr lang="cs-CZ" dirty="0"/>
            </a:br>
            <a:r>
              <a:rPr lang="cs-CZ" b="1" dirty="0"/>
              <a:t>IRRBB (</a:t>
            </a:r>
            <a:r>
              <a:rPr lang="cs-CZ" b="1" dirty="0" err="1"/>
              <a:t>Interest</a:t>
            </a:r>
            <a:r>
              <a:rPr lang="cs-CZ" b="1" dirty="0"/>
              <a:t> </a:t>
            </a:r>
            <a:r>
              <a:rPr lang="cs-CZ" b="1" dirty="0" err="1"/>
              <a:t>Rate</a:t>
            </a:r>
            <a:r>
              <a:rPr lang="cs-CZ" b="1" dirty="0"/>
              <a:t> Risk in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Banking</a:t>
            </a:r>
            <a:r>
              <a:rPr lang="cs-CZ" b="1" dirty="0"/>
              <a:t> </a:t>
            </a:r>
            <a:r>
              <a:rPr lang="cs-CZ" b="1" dirty="0" err="1"/>
              <a:t>Book</a:t>
            </a:r>
            <a:r>
              <a:rPr lang="cs-CZ" b="1" dirty="0"/>
              <a:t>)</a:t>
            </a:r>
            <a:r>
              <a:rPr lang="cs-CZ" dirty="0"/>
              <a:t> – úrokové riziko v bankovní knize.</a:t>
            </a:r>
            <a:br>
              <a:rPr lang="cs-CZ" dirty="0"/>
            </a:br>
            <a:r>
              <a:rPr lang="cs-CZ" b="1" dirty="0"/>
              <a:t>CRO (</a:t>
            </a:r>
            <a:r>
              <a:rPr lang="cs-CZ" b="1" dirty="0" err="1"/>
              <a:t>Chief</a:t>
            </a:r>
            <a:r>
              <a:rPr lang="cs-CZ" b="1" dirty="0"/>
              <a:t> Risk </a:t>
            </a:r>
            <a:r>
              <a:rPr lang="cs-CZ" b="1" dirty="0" err="1"/>
              <a:t>Officer</a:t>
            </a:r>
            <a:r>
              <a:rPr lang="cs-CZ" b="1" dirty="0"/>
              <a:t>)</a:t>
            </a:r>
            <a:r>
              <a:rPr lang="cs-CZ" dirty="0"/>
              <a:t> – vrcholový manažer odpovědný za řízení rizik.</a:t>
            </a:r>
            <a:br>
              <a:rPr lang="cs-CZ" dirty="0"/>
            </a:br>
            <a:r>
              <a:rPr lang="cs-CZ" b="1" dirty="0"/>
              <a:t>BCP (Business </a:t>
            </a:r>
            <a:r>
              <a:rPr lang="cs-CZ" b="1" dirty="0" err="1"/>
              <a:t>Continuity</a:t>
            </a:r>
            <a:r>
              <a:rPr lang="cs-CZ" b="1" dirty="0"/>
              <a:t> </a:t>
            </a:r>
            <a:r>
              <a:rPr lang="cs-CZ" b="1" dirty="0" err="1"/>
              <a:t>Plan</a:t>
            </a:r>
            <a:r>
              <a:rPr lang="cs-CZ" b="1" dirty="0"/>
              <a:t>)</a:t>
            </a:r>
            <a:r>
              <a:rPr lang="cs-CZ" dirty="0"/>
              <a:t> – plán kontinuity podnikání po incidentu.</a:t>
            </a:r>
            <a:br>
              <a:rPr lang="cs-CZ" dirty="0"/>
            </a:br>
            <a:r>
              <a:rPr lang="cs-CZ" b="1" dirty="0"/>
              <a:t>ICAAP / ILAAP</a:t>
            </a:r>
            <a:r>
              <a:rPr lang="cs-CZ" dirty="0"/>
              <a:t> – interní proces hodnocení kapitálové a likviditní adekvátnosti.</a:t>
            </a:r>
            <a:br>
              <a:rPr lang="cs-CZ" dirty="0"/>
            </a:br>
            <a:r>
              <a:rPr lang="cs-CZ" b="1" dirty="0"/>
              <a:t>KRI (</a:t>
            </a:r>
            <a:r>
              <a:rPr lang="cs-CZ" b="1" dirty="0" err="1"/>
              <a:t>Key</a:t>
            </a:r>
            <a:r>
              <a:rPr lang="cs-CZ" b="1" dirty="0"/>
              <a:t> Risk </a:t>
            </a:r>
            <a:r>
              <a:rPr lang="cs-CZ" b="1" dirty="0" err="1"/>
              <a:t>Indicator</a:t>
            </a:r>
            <a:r>
              <a:rPr lang="cs-CZ" b="1" dirty="0"/>
              <a:t>)</a:t>
            </a:r>
            <a:r>
              <a:rPr lang="cs-CZ" dirty="0"/>
              <a:t> – klíčový ukazatel rizika.</a:t>
            </a:r>
          </a:p>
        </p:txBody>
      </p:sp>
    </p:spTree>
    <p:extLst>
      <p:ext uri="{BB962C8B-B14F-4D97-AF65-F5344CB8AC3E}">
        <p14:creationId xmlns:p14="http://schemas.microsoft.com/office/powerpoint/2010/main" val="20360277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A942B3-7EC1-4CF1-99DC-0B3032F0F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40D1A49-DE1B-4914-83A3-317C26F25F8F}"/>
              </a:ext>
            </a:extLst>
          </p:cNvPr>
          <p:cNvSpPr/>
          <p:nvPr/>
        </p:nvSpPr>
        <p:spPr>
          <a:xfrm>
            <a:off x="395536" y="703189"/>
            <a:ext cx="80648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KPI (</a:t>
            </a:r>
            <a:r>
              <a:rPr lang="cs-CZ" b="1" dirty="0" err="1"/>
              <a:t>Key</a:t>
            </a:r>
            <a:r>
              <a:rPr lang="cs-CZ" b="1" dirty="0"/>
              <a:t> Performance </a:t>
            </a:r>
            <a:r>
              <a:rPr lang="cs-CZ" b="1" dirty="0" err="1"/>
              <a:t>Indicator</a:t>
            </a:r>
            <a:r>
              <a:rPr lang="cs-CZ" b="1" dirty="0"/>
              <a:t>)</a:t>
            </a:r>
            <a:r>
              <a:rPr lang="cs-CZ" dirty="0"/>
              <a:t> – ukazatel výkonnosti, navázaný na KRI.</a:t>
            </a:r>
            <a:br>
              <a:rPr lang="cs-CZ" dirty="0"/>
            </a:br>
            <a:r>
              <a:rPr lang="cs-CZ" b="1" dirty="0"/>
              <a:t>BIA / SA-OR / AMA / SMA</a:t>
            </a:r>
            <a:r>
              <a:rPr lang="cs-CZ" dirty="0"/>
              <a:t> – různé přístupy </a:t>
            </a:r>
            <a:r>
              <a:rPr lang="cs-CZ" dirty="0" err="1"/>
              <a:t>Basel</a:t>
            </a:r>
            <a:r>
              <a:rPr lang="cs-CZ" dirty="0"/>
              <a:t> k měření operačního rizika (aktuálně SMA od 2025).</a:t>
            </a:r>
            <a:br>
              <a:rPr lang="cs-CZ" dirty="0"/>
            </a:br>
            <a:r>
              <a:rPr lang="cs-CZ" b="1" dirty="0"/>
              <a:t>LDA (</a:t>
            </a:r>
            <a:r>
              <a:rPr lang="cs-CZ" b="1" dirty="0" err="1"/>
              <a:t>Loss</a:t>
            </a:r>
            <a:r>
              <a:rPr lang="cs-CZ" b="1" dirty="0"/>
              <a:t> </a:t>
            </a:r>
            <a:r>
              <a:rPr lang="cs-CZ" b="1" dirty="0" err="1"/>
              <a:t>Distribution</a:t>
            </a:r>
            <a:r>
              <a:rPr lang="cs-CZ" b="1" dirty="0"/>
              <a:t> </a:t>
            </a:r>
            <a:r>
              <a:rPr lang="cs-CZ" b="1" dirty="0" err="1"/>
              <a:t>Approach</a:t>
            </a:r>
            <a:r>
              <a:rPr lang="cs-CZ" b="1" dirty="0"/>
              <a:t>)</a:t>
            </a:r>
            <a:r>
              <a:rPr lang="cs-CZ" dirty="0"/>
              <a:t> – modelování distribuce ztrát z operačního rizika.</a:t>
            </a:r>
            <a:br>
              <a:rPr lang="cs-CZ" dirty="0"/>
            </a:br>
            <a:r>
              <a:rPr lang="cs-CZ" b="1" dirty="0"/>
              <a:t>ILM / BIC</a:t>
            </a:r>
            <a:r>
              <a:rPr lang="cs-CZ" dirty="0"/>
              <a:t> – součásti vzorce SMA (</a:t>
            </a: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Loss</a:t>
            </a:r>
            <a:r>
              <a:rPr lang="cs-CZ" dirty="0"/>
              <a:t> </a:t>
            </a:r>
            <a:r>
              <a:rPr lang="cs-CZ" dirty="0" err="1"/>
              <a:t>Multiplier</a:t>
            </a:r>
            <a:r>
              <a:rPr lang="cs-CZ" dirty="0"/>
              <a:t> / Business </a:t>
            </a:r>
            <a:r>
              <a:rPr lang="cs-CZ" dirty="0" err="1"/>
              <a:t>Indicator</a:t>
            </a:r>
            <a:r>
              <a:rPr lang="cs-CZ" dirty="0"/>
              <a:t> </a:t>
            </a:r>
            <a:r>
              <a:rPr lang="cs-CZ" dirty="0" err="1"/>
              <a:t>Component</a:t>
            </a:r>
            <a:r>
              <a:rPr lang="cs-CZ" dirty="0"/>
              <a:t>).</a:t>
            </a:r>
            <a:br>
              <a:rPr lang="cs-CZ" dirty="0"/>
            </a:br>
            <a:r>
              <a:rPr lang="cs-CZ" b="1" dirty="0"/>
              <a:t>ERM (</a:t>
            </a:r>
            <a:r>
              <a:rPr lang="cs-CZ" b="1" dirty="0" err="1"/>
              <a:t>Enterprise</a:t>
            </a:r>
            <a:r>
              <a:rPr lang="cs-CZ" b="1" dirty="0"/>
              <a:t> Risk Management)</a:t>
            </a:r>
            <a:r>
              <a:rPr lang="cs-CZ" dirty="0"/>
              <a:t> – integrované řízení všech rizik v organizaci.</a:t>
            </a:r>
            <a:br>
              <a:rPr lang="cs-CZ" dirty="0"/>
            </a:br>
            <a:r>
              <a:rPr lang="cs-CZ" b="1" dirty="0"/>
              <a:t>ORX (</a:t>
            </a:r>
            <a:r>
              <a:rPr lang="cs-CZ" b="1" dirty="0" err="1"/>
              <a:t>Operational</a:t>
            </a:r>
            <a:r>
              <a:rPr lang="cs-CZ" b="1" dirty="0"/>
              <a:t> </a:t>
            </a:r>
            <a:r>
              <a:rPr lang="cs-CZ" b="1" dirty="0" err="1"/>
              <a:t>Riskdata</a:t>
            </a:r>
            <a:r>
              <a:rPr lang="cs-CZ" b="1" dirty="0"/>
              <a:t> </a:t>
            </a:r>
            <a:r>
              <a:rPr lang="cs-CZ" b="1" dirty="0" err="1"/>
              <a:t>eXchange</a:t>
            </a:r>
            <a:r>
              <a:rPr lang="cs-CZ" b="1" dirty="0"/>
              <a:t>)</a:t>
            </a:r>
            <a:r>
              <a:rPr lang="cs-CZ" dirty="0"/>
              <a:t> – mezinárodní databáze incidentů operačního rizika.</a:t>
            </a:r>
            <a:br>
              <a:rPr lang="cs-CZ" dirty="0"/>
            </a:br>
            <a:r>
              <a:rPr lang="cs-CZ" b="1" dirty="0"/>
              <a:t>ICS (</a:t>
            </a:r>
            <a:r>
              <a:rPr lang="cs-CZ" b="1" dirty="0" err="1"/>
              <a:t>Internal</a:t>
            </a:r>
            <a:r>
              <a:rPr lang="cs-CZ" b="1" dirty="0"/>
              <a:t> </a:t>
            </a:r>
            <a:r>
              <a:rPr lang="cs-CZ" b="1" dirty="0" err="1"/>
              <a:t>Control</a:t>
            </a:r>
            <a:r>
              <a:rPr lang="cs-CZ" b="1" dirty="0"/>
              <a:t> </a:t>
            </a:r>
            <a:r>
              <a:rPr lang="cs-CZ" b="1" dirty="0" err="1"/>
              <a:t>System</a:t>
            </a:r>
            <a:r>
              <a:rPr lang="cs-CZ" b="1" dirty="0"/>
              <a:t>)</a:t>
            </a:r>
            <a:r>
              <a:rPr lang="cs-CZ" dirty="0"/>
              <a:t> – vnitřní kontrolní systém banky.</a:t>
            </a:r>
          </a:p>
        </p:txBody>
      </p:sp>
    </p:spTree>
    <p:extLst>
      <p:ext uri="{BB962C8B-B14F-4D97-AF65-F5344CB8AC3E}">
        <p14:creationId xmlns:p14="http://schemas.microsoft.com/office/powerpoint/2010/main" val="9802490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14685D-B5E4-4858-B1CD-08C3459E6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/>
              <a:t>Propojení operačního a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E2E0FD2-FCCD-4858-935B-36535EB71E15}"/>
              </a:ext>
            </a:extLst>
          </p:cNvPr>
          <p:cNvSpPr/>
          <p:nvPr/>
        </p:nvSpPr>
        <p:spPr>
          <a:xfrm>
            <a:off x="395536" y="1002089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Operační a tržní riziko jsou vzájemně provázané — události v jedné oblasti často vyvolávají dopady v druhé.</a:t>
            </a:r>
          </a:p>
          <a:p>
            <a:r>
              <a:rPr lang="cs-CZ" b="1" dirty="0"/>
              <a:t>Příklady propojení: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Selhání IT systému obchodní platformy</a:t>
            </a:r>
            <a:r>
              <a:rPr lang="cs-CZ" dirty="0"/>
              <a:t> → neschopnost uzavřít pozice → vznik tržní ztráty.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Lidská chyba při zadávání obchodního příkazu</a:t>
            </a:r>
            <a:r>
              <a:rPr lang="cs-CZ" dirty="0"/>
              <a:t> → nesprávná expozice na trhu → finanční ztráta.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Porušení limitů v důsledku chybného datového přenosu</a:t>
            </a:r>
            <a:r>
              <a:rPr lang="cs-CZ" dirty="0"/>
              <a:t> → neoprávněné rizikové pozice.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 err="1"/>
              <a:t>Kyberútok</a:t>
            </a:r>
            <a:r>
              <a:rPr lang="cs-CZ" b="1" dirty="0"/>
              <a:t> na bankovní infrastrukturu</a:t>
            </a:r>
            <a:r>
              <a:rPr lang="cs-CZ" dirty="0"/>
              <a:t> → výpadky dat a zpožděné zajišťovací operace.</a:t>
            </a:r>
          </a:p>
        </p:txBody>
      </p:sp>
    </p:spTree>
    <p:extLst>
      <p:ext uri="{BB962C8B-B14F-4D97-AF65-F5344CB8AC3E}">
        <p14:creationId xmlns:p14="http://schemas.microsoft.com/office/powerpoint/2010/main" val="143000169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449B16-3CB4-4E5C-8F49-3E5F88A0D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A72E046-375F-4562-BFDD-8FB3F549DFBA}"/>
              </a:ext>
            </a:extLst>
          </p:cNvPr>
          <p:cNvSpPr/>
          <p:nvPr/>
        </p:nvSpPr>
        <p:spPr>
          <a:xfrm>
            <a:off x="251520" y="1694587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Moderní řízení rizik proto sleduje </a:t>
            </a:r>
            <a:r>
              <a:rPr lang="cs-CZ" sz="2000" i="1" dirty="0"/>
              <a:t>vazby mezi druhy rizik</a:t>
            </a:r>
            <a:r>
              <a:rPr lang="cs-CZ" sz="2000" dirty="0"/>
              <a:t> a zavádí </a:t>
            </a:r>
            <a:r>
              <a:rPr lang="cs-CZ" sz="2000" b="1" dirty="0"/>
              <a:t>integrované modely hodnocení dopadů</a:t>
            </a:r>
            <a:r>
              <a:rPr lang="cs-CZ" sz="2000" dirty="0"/>
              <a:t>.</a:t>
            </a:r>
            <a:br>
              <a:rPr lang="cs-CZ" sz="2000" dirty="0"/>
            </a:br>
            <a:r>
              <a:rPr lang="cs-CZ" sz="2000" dirty="0"/>
              <a:t>V roce 2025 EBA doporučuje aplikovat princip </a:t>
            </a:r>
            <a:r>
              <a:rPr lang="cs-CZ" sz="2000" b="1" dirty="0"/>
              <a:t>"</a:t>
            </a:r>
            <a:r>
              <a:rPr lang="cs-CZ" sz="2000" b="1" dirty="0" err="1"/>
              <a:t>holistic</a:t>
            </a:r>
            <a:r>
              <a:rPr lang="cs-CZ" sz="2000" b="1" dirty="0"/>
              <a:t> risk </a:t>
            </a:r>
            <a:r>
              <a:rPr lang="cs-CZ" sz="2000" b="1" dirty="0" err="1"/>
              <a:t>view</a:t>
            </a:r>
            <a:r>
              <a:rPr lang="cs-CZ" sz="2000" b="1" dirty="0"/>
              <a:t>"</a:t>
            </a:r>
            <a:r>
              <a:rPr lang="cs-CZ" sz="2000" dirty="0"/>
              <a:t>, tj. jednotný pohled na všechny rizikové kategorie (EBA/GL/2025/03).</a:t>
            </a:r>
          </a:p>
        </p:txBody>
      </p:sp>
    </p:spTree>
    <p:extLst>
      <p:ext uri="{BB962C8B-B14F-4D97-AF65-F5344CB8AC3E}">
        <p14:creationId xmlns:p14="http://schemas.microsoft.com/office/powerpoint/2010/main" val="3966408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4616DA-47DF-42EC-ACB8-6B0E7E346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6840851-ADF9-47C6-9329-F891117B86B6}"/>
              </a:ext>
            </a:extLst>
          </p:cNvPr>
          <p:cNvSpPr/>
          <p:nvPr/>
        </p:nvSpPr>
        <p:spPr>
          <a:xfrm>
            <a:off x="251520" y="703188"/>
            <a:ext cx="849694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 Vnější úvěrové posílení: neodvolatelná bankovní záruka, pojištění třetí stranou,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li-kvidní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podpora. Vnitřní úvěrové posílení: účet rozpětí, účet hotovostního kolaterálu,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překolateralizace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tranšování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6. Dochází k převodu pouze úvěrového rizika, nikoliv k převodu vlastnictví původních expozic.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7. Nedojde-li ke skutečnému převodu úvěrového rizika na jiný subjekt, v případě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zhor-šení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kvality aktiv může banka pocítit ztráty, nekryté kapitálem.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8. Swap úvěrového selhání představuje ochranu proti ztrátě v důsledku přesně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specifi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-kované úvěrové události, swap veškerých výnosů důvody selhání neřeší. </a:t>
            </a:r>
          </a:p>
        </p:txBody>
      </p:sp>
    </p:spTree>
    <p:extLst>
      <p:ext uri="{BB962C8B-B14F-4D97-AF65-F5344CB8AC3E}">
        <p14:creationId xmlns:p14="http://schemas.microsoft.com/office/powerpoint/2010/main" val="51220923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9A6C37-FEEC-4E8F-BF8F-849D93E2F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496944" cy="507703"/>
          </a:xfrm>
        </p:spPr>
        <p:txBody>
          <a:bodyPr/>
          <a:lstStyle/>
          <a:p>
            <a:r>
              <a:rPr lang="cs-CZ" dirty="0"/>
              <a:t>Integrované řízení rizik (</a:t>
            </a:r>
            <a:r>
              <a:rPr lang="cs-CZ" dirty="0" err="1"/>
              <a:t>Enterprise</a:t>
            </a:r>
            <a:r>
              <a:rPr lang="cs-CZ" dirty="0"/>
              <a:t> Risk Management – ERM)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833E14C-CF2D-416F-937A-75AE545282F9}"/>
              </a:ext>
            </a:extLst>
          </p:cNvPr>
          <p:cNvSpPr/>
          <p:nvPr/>
        </p:nvSpPr>
        <p:spPr>
          <a:xfrm>
            <a:off x="395536" y="703189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ERM</a:t>
            </a:r>
            <a:r>
              <a:rPr lang="cs-CZ" dirty="0"/>
              <a:t> představuje strategický rámec, který sjednocuje řízení všech druhů rizik – úvěrového, tržního, operačního, likviditního, reputačního i strategického.</a:t>
            </a:r>
          </a:p>
          <a:p>
            <a:r>
              <a:rPr lang="cs-CZ" b="1" dirty="0"/>
              <a:t>Hlavní pilíře ERM:</a:t>
            </a:r>
            <a:endParaRPr lang="cs-CZ" dirty="0"/>
          </a:p>
          <a:p>
            <a:pPr>
              <a:buFont typeface="+mj-lt"/>
              <a:buAutoNum type="arabicPeriod"/>
            </a:pPr>
            <a:r>
              <a:rPr lang="cs-CZ" b="1" dirty="0"/>
              <a:t>Riziková kultura</a:t>
            </a:r>
            <a:r>
              <a:rPr lang="cs-CZ" dirty="0"/>
              <a:t> – odpovědnost všech zaměstnanců, transparentní komunikace.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Risk </a:t>
            </a:r>
            <a:r>
              <a:rPr lang="cs-CZ" b="1" dirty="0" err="1"/>
              <a:t>Appetite</a:t>
            </a:r>
            <a:r>
              <a:rPr lang="cs-CZ" b="1" dirty="0"/>
              <a:t> Framework</a:t>
            </a:r>
            <a:r>
              <a:rPr lang="cs-CZ" dirty="0"/>
              <a:t> – definice míry rizika, kterou je organizace ochotna akceptovat.</a:t>
            </a:r>
          </a:p>
          <a:p>
            <a:pPr>
              <a:buFont typeface="+mj-lt"/>
              <a:buAutoNum type="arabicPeriod"/>
            </a:pPr>
            <a:r>
              <a:rPr lang="cs-CZ" b="1" dirty="0" err="1"/>
              <a:t>Governance</a:t>
            </a:r>
            <a:r>
              <a:rPr lang="cs-CZ" dirty="0"/>
              <a:t> – tříúrovňová struktura řízení: představenstvo – CRO – interní audit.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Integrované systémy</a:t>
            </a:r>
            <a:r>
              <a:rPr lang="cs-CZ" dirty="0"/>
              <a:t> – jednotná databáze pro všechna rizika, datová analytika, reporting.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Strategická vazba</a:t>
            </a:r>
            <a:r>
              <a:rPr lang="cs-CZ" dirty="0"/>
              <a:t> – řízení rizik propojeno s plánováním, rozpočty a výkonností.</a:t>
            </a:r>
          </a:p>
        </p:txBody>
      </p:sp>
    </p:spTree>
    <p:extLst>
      <p:ext uri="{BB962C8B-B14F-4D97-AF65-F5344CB8AC3E}">
        <p14:creationId xmlns:p14="http://schemas.microsoft.com/office/powerpoint/2010/main" val="180628556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03921C-BED0-44F4-ACD0-8B057E8A3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0663B67-CE95-4460-9565-7EF455034165}"/>
              </a:ext>
            </a:extLst>
          </p:cNvPr>
          <p:cNvSpPr/>
          <p:nvPr/>
        </p:nvSpPr>
        <p:spPr>
          <a:xfrm>
            <a:off x="683568" y="1971586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Cíl ERM:</a:t>
            </a:r>
            <a:r>
              <a:rPr lang="cs-CZ" sz="2400" dirty="0"/>
              <a:t> posílit stabilitu, zvýšit důvěru investorů a snížit volatilitu ziskovosti.</a:t>
            </a:r>
            <a:br>
              <a:rPr lang="cs-CZ" sz="2400" dirty="0"/>
            </a:br>
            <a:r>
              <a:rPr lang="cs-CZ" sz="2400" dirty="0"/>
              <a:t>V roce 2025 se ERM opírá o rámce </a:t>
            </a:r>
            <a:r>
              <a:rPr lang="cs-CZ" sz="2400" b="1" dirty="0"/>
              <a:t>COSO ERM</a:t>
            </a:r>
            <a:r>
              <a:rPr lang="cs-CZ" sz="2400" dirty="0"/>
              <a:t> a </a:t>
            </a:r>
            <a:r>
              <a:rPr lang="cs-CZ" sz="2400" b="1" dirty="0"/>
              <a:t>ISO 31000:2018</a:t>
            </a:r>
            <a:r>
              <a:rPr lang="cs-CZ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554353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B2CC19-340C-4CDA-9878-D2056049E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Reporting, kontrola a </a:t>
            </a:r>
            <a:r>
              <a:rPr lang="cs-CZ" dirty="0" err="1"/>
              <a:t>governance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E7A0462-1F56-4350-9315-3DB8BD2461D8}"/>
              </a:ext>
            </a:extLst>
          </p:cNvPr>
          <p:cNvSpPr/>
          <p:nvPr/>
        </p:nvSpPr>
        <p:spPr>
          <a:xfrm>
            <a:off x="251520" y="915566"/>
            <a:ext cx="79928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Účinné řízení rizik vyžaduje kvalitní reporting, kontrolu a nezávislý dohled.</a:t>
            </a:r>
          </a:p>
          <a:p>
            <a:r>
              <a:rPr lang="cs-CZ" sz="2000" b="1" dirty="0"/>
              <a:t>Základní principy: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Pravidelný reporting</a:t>
            </a:r>
            <a:r>
              <a:rPr lang="cs-CZ" sz="2000" dirty="0"/>
              <a:t> vedení a představenstvu (měsíční / kvartální).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KPI a KRI </a:t>
            </a:r>
            <a:r>
              <a:rPr lang="cs-CZ" sz="2000" b="1" dirty="0" err="1"/>
              <a:t>dashboardy</a:t>
            </a:r>
            <a:r>
              <a:rPr lang="cs-CZ" sz="2000" dirty="0"/>
              <a:t> – přehled trendů a výstražných signálů.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Interní audit</a:t>
            </a:r>
            <a:r>
              <a:rPr lang="cs-CZ" sz="2000" dirty="0"/>
              <a:t> – ověřuje účinnost procesů řízení rizik.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 err="1"/>
              <a:t>Compliance</a:t>
            </a:r>
            <a:r>
              <a:rPr lang="cs-CZ" sz="2000" b="1" dirty="0"/>
              <a:t> funkce</a:t>
            </a:r>
            <a:r>
              <a:rPr lang="cs-CZ" sz="2000" dirty="0"/>
              <a:t> – sleduje dodržování legislativních a etických norem.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 err="1"/>
              <a:t>Whistleblowing</a:t>
            </a:r>
            <a:r>
              <a:rPr lang="cs-CZ" sz="2000" b="1" dirty="0"/>
              <a:t> kanály</a:t>
            </a:r>
            <a:r>
              <a:rPr lang="cs-CZ" sz="2000" dirty="0"/>
              <a:t> – podporují včasné odhalení pochybení.</a:t>
            </a:r>
          </a:p>
        </p:txBody>
      </p:sp>
    </p:spTree>
    <p:extLst>
      <p:ext uri="{BB962C8B-B14F-4D97-AF65-F5344CB8AC3E}">
        <p14:creationId xmlns:p14="http://schemas.microsoft.com/office/powerpoint/2010/main" val="42272204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368014-767B-4A23-B0F3-DFA893580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A3B24A0-DD04-43E2-B9E8-684BE9AA2EBB}"/>
              </a:ext>
            </a:extLst>
          </p:cNvPr>
          <p:cNvSpPr/>
          <p:nvPr/>
        </p:nvSpPr>
        <p:spPr>
          <a:xfrm>
            <a:off x="611560" y="1556088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EBA </a:t>
            </a:r>
            <a:r>
              <a:rPr lang="cs-CZ" sz="2000" b="1" dirty="0" err="1"/>
              <a:t>Guidelines</a:t>
            </a:r>
            <a:r>
              <a:rPr lang="cs-CZ" sz="2000" b="1" dirty="0"/>
              <a:t> 2024:</a:t>
            </a:r>
            <a:r>
              <a:rPr lang="cs-CZ" sz="2000" dirty="0"/>
              <a:t> banky musí zajistit přímé propojení mezi </a:t>
            </a:r>
            <a:r>
              <a:rPr lang="cs-CZ" sz="2000" b="1" dirty="0"/>
              <a:t>risk reportingem</a:t>
            </a:r>
            <a:r>
              <a:rPr lang="cs-CZ" sz="2000" dirty="0"/>
              <a:t> a </a:t>
            </a:r>
            <a:r>
              <a:rPr lang="cs-CZ" sz="2000" b="1" dirty="0"/>
              <a:t>strategickým řízením</a:t>
            </a:r>
            <a:r>
              <a:rPr lang="cs-CZ" sz="2000" dirty="0"/>
              <a:t> – tedy, že informace o rizicích ovlivňují rozhodování managementu.</a:t>
            </a:r>
          </a:p>
          <a:p>
            <a:r>
              <a:rPr lang="cs-CZ" sz="2000" dirty="0"/>
              <a:t>V České republice ČNB požaduje, aby součástí každoroční zprávy o řízení rizik bylo i </a:t>
            </a:r>
            <a:r>
              <a:rPr lang="cs-CZ" sz="2000" b="1" dirty="0"/>
              <a:t>vyhodnocení incidentů dle rámce DORA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543174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5B9D87-C4BD-4961-B0D1-43A80A365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sv-SE" dirty="0"/>
              <a:t>Případová studie: Česká banka 2025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FA08FA7-F55B-4063-A042-AB348A6E2824}"/>
              </a:ext>
            </a:extLst>
          </p:cNvPr>
          <p:cNvSpPr/>
          <p:nvPr/>
        </p:nvSpPr>
        <p:spPr>
          <a:xfrm>
            <a:off x="449288" y="1417588"/>
            <a:ext cx="83711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Příklad: </a:t>
            </a:r>
            <a:r>
              <a:rPr lang="cs-CZ" b="1" dirty="0" err="1"/>
              <a:t>UniCredit</a:t>
            </a:r>
            <a:r>
              <a:rPr lang="cs-CZ" b="1" dirty="0"/>
              <a:t> Bank Czech Republic and Slovakia, a.s.</a:t>
            </a:r>
            <a:endParaRPr lang="cs-CZ" dirty="0"/>
          </a:p>
          <a:p>
            <a:r>
              <a:rPr lang="cs-CZ" b="1" dirty="0"/>
              <a:t>Situace:</a:t>
            </a:r>
            <a:br>
              <a:rPr lang="cs-CZ" dirty="0"/>
            </a:br>
            <a:r>
              <a:rPr lang="cs-CZ" dirty="0"/>
              <a:t>V roce 2024 banka čelila výpadku platebního systému způsobenému chybou při aktualizaci software třetí strany.</a:t>
            </a:r>
            <a:br>
              <a:rPr lang="cs-CZ" dirty="0"/>
            </a:br>
            <a:r>
              <a:rPr lang="cs-CZ" dirty="0"/>
              <a:t>Událost byla klasifikována jako </a:t>
            </a:r>
            <a:r>
              <a:rPr lang="cs-CZ" b="1" dirty="0"/>
              <a:t>operační incident</a:t>
            </a:r>
            <a:r>
              <a:rPr lang="cs-CZ" dirty="0"/>
              <a:t> dle rámce DORA.</a:t>
            </a:r>
          </a:p>
        </p:txBody>
      </p:sp>
    </p:spTree>
    <p:extLst>
      <p:ext uri="{BB962C8B-B14F-4D97-AF65-F5344CB8AC3E}">
        <p14:creationId xmlns:p14="http://schemas.microsoft.com/office/powerpoint/2010/main" val="424545194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0CD571-E7AF-4C3E-9821-D6DC55B1E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FAB41F2-4655-4BCA-AAE6-95279111C995}"/>
              </a:ext>
            </a:extLst>
          </p:cNvPr>
          <p:cNvSpPr/>
          <p:nvPr/>
        </p:nvSpPr>
        <p:spPr>
          <a:xfrm>
            <a:off x="107504" y="915566"/>
            <a:ext cx="864096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Postup řešení: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Okamžitá aktivace </a:t>
            </a:r>
            <a:r>
              <a:rPr lang="cs-CZ" b="1" dirty="0"/>
              <a:t>Business </a:t>
            </a:r>
            <a:r>
              <a:rPr lang="cs-CZ" b="1" dirty="0" err="1"/>
              <a:t>Continuity</a:t>
            </a:r>
            <a:r>
              <a:rPr lang="cs-CZ" b="1" dirty="0"/>
              <a:t> Plánu (BCP)</a:t>
            </a:r>
            <a:r>
              <a:rPr lang="cs-CZ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Obnovení provozu do 4 hodin, hlášení incidentu ČNB a EBA do 24 hodin.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Následná interní analýza prokázala nedostatečný testovací proces dodavatele.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Banka implementovala nový </a:t>
            </a:r>
            <a:r>
              <a:rPr lang="cs-CZ" b="1" dirty="0"/>
              <a:t>dodavatelský management systém (</a:t>
            </a:r>
            <a:r>
              <a:rPr lang="cs-CZ" b="1" dirty="0" err="1"/>
              <a:t>Third</a:t>
            </a:r>
            <a:r>
              <a:rPr lang="cs-CZ" b="1" dirty="0"/>
              <a:t>-Party Risk Management)</a:t>
            </a:r>
            <a:r>
              <a:rPr lang="cs-CZ" dirty="0"/>
              <a:t>.</a:t>
            </a:r>
          </a:p>
          <a:p>
            <a:r>
              <a:rPr lang="cs-CZ" b="1" dirty="0"/>
              <a:t>Výsledek: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Ztráty 7 mil. Kč → plně pokryty rezervou na operační riziko.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Incident slouží jako ukázkový případ v rámci školení DORA </a:t>
            </a:r>
            <a:r>
              <a:rPr lang="cs-CZ" sz="2400" dirty="0" err="1"/>
              <a:t>readiness</a:t>
            </a:r>
            <a:r>
              <a:rPr lang="cs-CZ" sz="2400" dirty="0"/>
              <a:t> (2025).</a:t>
            </a:r>
          </a:p>
        </p:txBody>
      </p:sp>
    </p:spTree>
    <p:extLst>
      <p:ext uri="{BB962C8B-B14F-4D97-AF65-F5344CB8AC3E}">
        <p14:creationId xmlns:p14="http://schemas.microsoft.com/office/powerpoint/2010/main" val="16639819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8CC9A-6138-46EA-B681-2C8BD922B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kapitoly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EF29591-B55E-4812-B90F-1DE10985975A}"/>
              </a:ext>
            </a:extLst>
          </p:cNvPr>
          <p:cNvSpPr/>
          <p:nvPr/>
        </p:nvSpPr>
        <p:spPr>
          <a:xfrm>
            <a:off x="251520" y="703189"/>
            <a:ext cx="94330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Řízení operačního a tržního rizika je klíčovým pilířem stability každé finanční instituce.</a:t>
            </a:r>
            <a:br>
              <a:rPr lang="cs-CZ" sz="2000" dirty="0"/>
            </a:br>
            <a:r>
              <a:rPr lang="cs-CZ" sz="2000" dirty="0"/>
              <a:t>Moderní přístup spojuje měření, prevenci a kulturu odpovědnosti za riziko.</a:t>
            </a:r>
          </a:p>
          <a:p>
            <a:endParaRPr lang="cs-CZ" sz="2000" dirty="0"/>
          </a:p>
          <a:p>
            <a:r>
              <a:rPr lang="cs-CZ" sz="2000" b="1" dirty="0"/>
              <a:t>Hlavní myšlenky: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Operační riziko vyplývá z chyb lidí, systémů, procesů nebo vnějších událostí.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Tržní riziko vzniká z pohybů úrokových sazeb, kurzů měn, cen akcií a komodit.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Obě rizika jsou vzájemně provázaná a vyžadují integrovaný přístup (ERM).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Nové regulatorní rámce (CRR3, DORA, SMA) sjednocují řízení rizik v EU.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Efektivní reporting a kultura transparentnosti snižují dopady krizových situací.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dirty="0"/>
          </a:p>
          <a:p>
            <a:r>
              <a:rPr lang="cs-CZ" sz="2000" b="1" dirty="0"/>
              <a:t>Cíl banky:</a:t>
            </a:r>
            <a:r>
              <a:rPr lang="cs-CZ" sz="2000" dirty="0"/>
              <a:t> vyvážit ziskovost a bezpečnost – přijímat pouze ta rizika, která odpovídají strategii a kapitálové síle.</a:t>
            </a:r>
          </a:p>
        </p:txBody>
      </p:sp>
    </p:spTree>
    <p:extLst>
      <p:ext uri="{BB962C8B-B14F-4D97-AF65-F5344CB8AC3E}">
        <p14:creationId xmlns:p14="http://schemas.microsoft.com/office/powerpoint/2010/main" val="182879518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A82F2-4F7B-48E3-9EEB-3FF3BE43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 pro studenty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BF68414-C05D-426A-A5B6-41A86EA2FA48}"/>
              </a:ext>
            </a:extLst>
          </p:cNvPr>
          <p:cNvSpPr/>
          <p:nvPr/>
        </p:nvSpPr>
        <p:spPr>
          <a:xfrm>
            <a:off x="251520" y="986701"/>
            <a:ext cx="86409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K čemu banka využívá AAA proceduru a jakou část operačního rizika chce tímto snížit? </a:t>
            </a:r>
          </a:p>
          <a:p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Co je regulační riziko?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3. Jaký je rozdíl mezi přímou a nepřímou ztrátou z operačního rizika?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 Jak obecně fungují top-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down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bottom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-up přístupy pro měření operačního rizika?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 Co patří do úrokově citlivých aktiv a pasiv a co do úrokově necitlivých aktiv a pasiv?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6. Jak určíme kumulativní gap? </a:t>
            </a:r>
          </a:p>
        </p:txBody>
      </p:sp>
    </p:spTree>
    <p:extLst>
      <p:ext uri="{BB962C8B-B14F-4D97-AF65-F5344CB8AC3E}">
        <p14:creationId xmlns:p14="http://schemas.microsoft.com/office/powerpoint/2010/main" val="57096688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D8886C-F997-4F07-8A09-4697F0B2D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129BC7B-7729-499F-9A1E-8C4B09B55704}"/>
              </a:ext>
            </a:extLst>
          </p:cNvPr>
          <p:cNvSpPr/>
          <p:nvPr/>
        </p:nvSpPr>
        <p:spPr>
          <a:xfrm>
            <a:off x="395536" y="986701"/>
            <a:ext cx="7992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7. Proč je důležitá volba časového období při tvorbě úrokového gapu?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8. Jakou změnu čistého úrokového výnosu můžeme očekávat, pokud má banka více úrokově citlivých pasiv než aktiv a dojde k růstu úrokových sazeb?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9. Co vyjadřuje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durace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10. Jakou změnu tržní hodnoty kapitálu banky můžeme očekávat, pokud má banka po-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zitivní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duraci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gap a dojde k růstu úrokových sazeb? </a:t>
            </a:r>
          </a:p>
        </p:txBody>
      </p:sp>
    </p:spTree>
    <p:extLst>
      <p:ext uri="{BB962C8B-B14F-4D97-AF65-F5344CB8AC3E}">
        <p14:creationId xmlns:p14="http://schemas.microsoft.com/office/powerpoint/2010/main" val="31900053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9939E5-12F2-43A1-8F98-EE9089BCB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/>
              <a:t>ODPOVĚDI 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86694AD-17DE-45BD-A732-902DE6DDDDCB}"/>
              </a:ext>
            </a:extLst>
          </p:cNvPr>
          <p:cNvSpPr/>
          <p:nvPr/>
        </p:nvSpPr>
        <p:spPr>
          <a:xfrm>
            <a:off x="251520" y="703189"/>
            <a:ext cx="784887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1. Uživatel je 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Autentikován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, poté Autorizován pro část sítě nebo činnosti, po celou dobu je Auditována jeho činnost; procedura slouží k snížení rizika selhání 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informač-ních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 systémů. 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2. Riziko ztráty banky v důsledku nemožnosti splnit regulační opatření a riziko změny v regulatorních pravidlech. 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3. Přímá ztráta představuje finanční ztráty vznikající přímo na základě operačního se-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lhání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, kdežto nepřímá ztráta souvisí s dopadem operačního rizika na jiné druhy rizik. 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4. Metody top-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down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 měří operační riziko komplexně pro celou banku, poté získanou hodnotu potřebného kapitálu alokují na jednotlivé jednotky či transakce. Metody 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bottom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-up změří operační riziko jednotlivých transakcí či procesů, a z nich následně určí, kolik kapitálu na krytí operačního rizika banka jako celek potřebuje. </a:t>
            </a:r>
          </a:p>
        </p:txBody>
      </p:sp>
    </p:spTree>
    <p:extLst>
      <p:ext uri="{BB962C8B-B14F-4D97-AF65-F5344CB8AC3E}">
        <p14:creationId xmlns:p14="http://schemas.microsoft.com/office/powerpoint/2010/main" val="3037758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00A226-E9D0-4301-AE28-22B56690A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3C5B0B9-EFEA-45F6-B843-077234417C8B}"/>
              </a:ext>
            </a:extLst>
          </p:cNvPr>
          <p:cNvSpPr/>
          <p:nvPr/>
        </p:nvSpPr>
        <p:spPr>
          <a:xfrm>
            <a:off x="251520" y="1956197"/>
            <a:ext cx="87129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9. Použije call opci úvěrového rozpětí.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10. Banka opci selhání nevyužije, náklady budou rovny opční prémii. </a:t>
            </a:r>
          </a:p>
        </p:txBody>
      </p:sp>
    </p:spTree>
    <p:extLst>
      <p:ext uri="{BB962C8B-B14F-4D97-AF65-F5344CB8AC3E}">
        <p14:creationId xmlns:p14="http://schemas.microsoft.com/office/powerpoint/2010/main" val="232520160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BC804F-745B-4488-AB28-268C2E4C9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24660B9-14D5-460C-A4DE-404B543F1AEC}"/>
              </a:ext>
            </a:extLst>
          </p:cNvPr>
          <p:cNvSpPr/>
          <p:nvPr/>
        </p:nvSpPr>
        <p:spPr>
          <a:xfrm>
            <a:off x="251520" y="703189"/>
            <a:ext cx="864096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5. Do úrokově citlivých aktiv a pasiv patří aktiva a pasiva úročená pohyblivou 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úroko-vou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 sazbou, nebo aktiva a pasiva úročená sice fixní úrokovou sazbou, avšak ve 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zvo-leném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 časovém období dojde ke změně jejich úrokové sazby. Aktiva a pasiva 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úro-kově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 necitlivá zahrnují instrumenty s pevnou úrokovou sazbou a dále akcie, podíly, stálá aktiva, kapitál, rezervy či nerozdělený zisk. 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6. Kumulativní gap je součtem periodických gapů. 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7. Při extrémně dlouhém období jsou všechna aktiva a pasiva úrokově citlivá, naopak v extrémně krátkém období úrokově necitlivá. 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8. Čistý úrokový výnos klesne.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9. Průměrnou dobu vázanosti investice. 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10. Tržní hodnota kapitálu banky klesne. </a:t>
            </a:r>
          </a:p>
        </p:txBody>
      </p:sp>
    </p:spTree>
    <p:extLst>
      <p:ext uri="{BB962C8B-B14F-4D97-AF65-F5344CB8AC3E}">
        <p14:creationId xmlns:p14="http://schemas.microsoft.com/office/powerpoint/2010/main" val="173566472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5735F2-7659-4114-AB8B-D26F60E60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892480" cy="507703"/>
          </a:xfrm>
        </p:spPr>
        <p:txBody>
          <a:bodyPr/>
          <a:lstStyle/>
          <a:p>
            <a:r>
              <a:rPr lang="cs-CZ" dirty="0"/>
              <a:t>Shrnutí celé kapitoly: Řízení operačního a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07A11DE-589C-4833-BF80-517E9547A1FF}"/>
              </a:ext>
            </a:extLst>
          </p:cNvPr>
          <p:cNvSpPr/>
          <p:nvPr/>
        </p:nvSpPr>
        <p:spPr>
          <a:xfrm>
            <a:off x="251520" y="863590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1. Vymezení a charakteristiky rizik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Operační riziko vyplývá z běžných činností banky — selhání procesů, lidí, systémů či externí události.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Tržní riziko je spojeno s pohyby tržních proměnných (úrokových sazeb, měnových kurzů, akcií, komodit) a dotýká se jak bankovní kniha, tak obchodní kniha.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Obě rizikové kategorie jsou propojené: chyba v procesu (operační riziko) může vést k tržní ztrátě, a naopak tržní šok může vystavit slabiny v operačních procesech.</a:t>
            </a:r>
          </a:p>
        </p:txBody>
      </p:sp>
    </p:spTree>
    <p:extLst>
      <p:ext uri="{BB962C8B-B14F-4D97-AF65-F5344CB8AC3E}">
        <p14:creationId xmlns:p14="http://schemas.microsoft.com/office/powerpoint/2010/main" val="285630111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4D032B-F440-4D30-AFEE-81AE71CF7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62F1D0-65E4-45FF-AFEA-F4A540CFB3D3}"/>
              </a:ext>
            </a:extLst>
          </p:cNvPr>
          <p:cNvSpPr/>
          <p:nvPr/>
        </p:nvSpPr>
        <p:spPr>
          <a:xfrm>
            <a:off x="251520" y="1059582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2. Metody měření a modelování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Pro tržní riziko: citlivostní analýzy (</a:t>
            </a:r>
            <a:r>
              <a:rPr lang="cs-CZ" dirty="0" err="1"/>
              <a:t>durace</a:t>
            </a:r>
            <a:r>
              <a:rPr lang="cs-CZ" dirty="0"/>
              <a:t>, beta, delta), </a:t>
            </a:r>
            <a:r>
              <a:rPr lang="cs-CZ" dirty="0" err="1"/>
              <a:t>VaR</a:t>
            </a:r>
            <a:r>
              <a:rPr lang="cs-CZ" dirty="0"/>
              <a:t> (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Risk), stresové testy, </a:t>
            </a:r>
            <a:r>
              <a:rPr lang="cs-CZ" dirty="0" err="1"/>
              <a:t>scénářová</a:t>
            </a:r>
            <a:r>
              <a:rPr lang="cs-CZ" dirty="0"/>
              <a:t> analýza.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Pro operační riziko: sběr interních a externích dat o ztrátách, </a:t>
            </a:r>
            <a:r>
              <a:rPr lang="cs-CZ" dirty="0" err="1"/>
              <a:t>Loss</a:t>
            </a:r>
            <a:r>
              <a:rPr lang="cs-CZ" dirty="0"/>
              <a:t> </a:t>
            </a:r>
            <a:r>
              <a:rPr lang="cs-CZ" dirty="0" err="1"/>
              <a:t>Distribution</a:t>
            </a:r>
            <a:r>
              <a:rPr lang="cs-CZ" dirty="0"/>
              <a:t> </a:t>
            </a:r>
            <a:r>
              <a:rPr lang="cs-CZ" dirty="0" err="1"/>
              <a:t>Approach</a:t>
            </a:r>
            <a:r>
              <a:rPr lang="cs-CZ" dirty="0"/>
              <a:t> (LDA), </a:t>
            </a:r>
            <a:r>
              <a:rPr lang="cs-CZ" dirty="0" err="1"/>
              <a:t>scénářová</a:t>
            </a:r>
            <a:r>
              <a:rPr lang="cs-CZ" dirty="0"/>
              <a:t> analýza, KRI (</a:t>
            </a:r>
            <a:r>
              <a:rPr lang="cs-CZ" dirty="0" err="1"/>
              <a:t>Key</a:t>
            </a:r>
            <a:r>
              <a:rPr lang="cs-CZ" dirty="0"/>
              <a:t> Risk </a:t>
            </a:r>
            <a:r>
              <a:rPr lang="cs-CZ" dirty="0" err="1"/>
              <a:t>Indicators</a:t>
            </a:r>
            <a:r>
              <a:rPr lang="cs-CZ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Nové regulatorní rámce: např. u operačního rizika přechod na SMA (</a:t>
            </a:r>
            <a:r>
              <a:rPr lang="cs-CZ" dirty="0" err="1"/>
              <a:t>Standardized</a:t>
            </a:r>
            <a:r>
              <a:rPr lang="cs-CZ" dirty="0"/>
              <a:t> </a:t>
            </a:r>
            <a:r>
              <a:rPr lang="cs-CZ" dirty="0" err="1"/>
              <a:t>Measurement</a:t>
            </a:r>
            <a:r>
              <a:rPr lang="cs-CZ" dirty="0"/>
              <a:t> </a:t>
            </a:r>
            <a:r>
              <a:rPr lang="cs-CZ" dirty="0" err="1"/>
              <a:t>Approach</a:t>
            </a:r>
            <a:r>
              <a:rPr lang="cs-CZ" dirty="0"/>
              <a:t>) od roku 2025; u tržního rizika implementace FRTB a posílené požadavky v EU (CRR3, CRD6).</a:t>
            </a:r>
          </a:p>
        </p:txBody>
      </p:sp>
    </p:spTree>
    <p:extLst>
      <p:ext uri="{BB962C8B-B14F-4D97-AF65-F5344CB8AC3E}">
        <p14:creationId xmlns:p14="http://schemas.microsoft.com/office/powerpoint/2010/main" val="239315993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ED5CD8-0933-4A0C-A41C-F26A0C29F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řízení rizik a </a:t>
            </a:r>
            <a:r>
              <a:rPr lang="cs-CZ" dirty="0" err="1"/>
              <a:t>governance</a:t>
            </a: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9568B71-491A-4622-A0EC-3D46887CDC27}"/>
              </a:ext>
            </a:extLst>
          </p:cNvPr>
          <p:cNvSpPr/>
          <p:nvPr/>
        </p:nvSpPr>
        <p:spPr>
          <a:xfrm>
            <a:off x="233216" y="987574"/>
            <a:ext cx="822721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Řízení rizik zahrnuje identifikaci → měření/hodnocení → řízení/</a:t>
            </a:r>
            <a:r>
              <a:rPr lang="cs-CZ" sz="2000" dirty="0" err="1"/>
              <a:t>mitigaci</a:t>
            </a:r>
            <a:r>
              <a:rPr lang="cs-CZ" sz="2000" dirty="0"/>
              <a:t> → monitoring/reporting → zpětnou </a:t>
            </a:r>
            <a:r>
              <a:rPr lang="cs-CZ" sz="2000" dirty="0" err="1"/>
              <a:t>vazbu.Integrovaný</a:t>
            </a:r>
            <a:r>
              <a:rPr lang="cs-CZ" sz="2000" dirty="0"/>
              <a:t> přístup (ERM — </a:t>
            </a:r>
            <a:r>
              <a:rPr lang="cs-CZ" sz="2000" dirty="0" err="1"/>
              <a:t>Enterprise</a:t>
            </a:r>
            <a:r>
              <a:rPr lang="cs-CZ" sz="2000" dirty="0"/>
              <a:t> </a:t>
            </a:r>
          </a:p>
          <a:p>
            <a:endParaRPr lang="cs-CZ" sz="2000" dirty="0"/>
          </a:p>
          <a:p>
            <a:r>
              <a:rPr lang="cs-CZ" sz="2000" dirty="0"/>
              <a:t>Risk Management) je klíčový pro to, aby banka nezůstávala ve „silo“ řízení jednotlivých rizik, ale aby měla jednotný pohled na všechny rizikové </a:t>
            </a:r>
            <a:r>
              <a:rPr lang="cs-CZ" sz="2000" dirty="0" err="1"/>
              <a:t>oblasti.Role</a:t>
            </a:r>
            <a:r>
              <a:rPr lang="cs-CZ" sz="2000" dirty="0"/>
              <a:t> orgánů, jako je management, představenstvo, CRO, interní audit, </a:t>
            </a:r>
            <a:r>
              <a:rPr lang="cs-CZ" sz="2000" dirty="0" err="1"/>
              <a:t>compliance</a:t>
            </a:r>
            <a:r>
              <a:rPr lang="cs-CZ" sz="2000" dirty="0"/>
              <a:t>, je kritická pro úspěšné řízení </a:t>
            </a:r>
            <a:r>
              <a:rPr lang="cs-CZ" sz="2000" dirty="0" err="1"/>
              <a:t>rizik.Reporting</a:t>
            </a:r>
            <a:r>
              <a:rPr lang="cs-CZ" sz="2000" dirty="0"/>
              <a:t> rizik (měsíční, kvartální) a KRI/KPI </a:t>
            </a:r>
            <a:r>
              <a:rPr lang="cs-CZ" sz="2000" dirty="0" err="1"/>
              <a:t>dashboardy</a:t>
            </a:r>
            <a:r>
              <a:rPr lang="cs-CZ" sz="2000" dirty="0"/>
              <a:t> pomáhají vedení banky udržet přehled o stavu rizik.</a:t>
            </a:r>
          </a:p>
        </p:txBody>
      </p:sp>
    </p:spTree>
    <p:extLst>
      <p:ext uri="{BB962C8B-B14F-4D97-AF65-F5344CB8AC3E}">
        <p14:creationId xmlns:p14="http://schemas.microsoft.com/office/powerpoint/2010/main" val="60935151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9D65B7-9DC6-47C4-B073-1C910A1FF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136904" cy="507703"/>
          </a:xfrm>
        </p:spPr>
        <p:txBody>
          <a:bodyPr/>
          <a:lstStyle/>
          <a:p>
            <a:r>
              <a:rPr lang="cs-CZ" dirty="0"/>
              <a:t>Aktuální trendy a regulatorní požadavky (r. 2025)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E5E91B6-D78A-4043-B1B8-F5F4749C0B2E}"/>
              </a:ext>
            </a:extLst>
          </p:cNvPr>
          <p:cNvSpPr/>
          <p:nvPr/>
        </p:nvSpPr>
        <p:spPr>
          <a:xfrm>
            <a:off x="251520" y="1140589"/>
            <a:ext cx="81369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DORA (Digital </a:t>
            </a:r>
            <a:r>
              <a:rPr lang="cs-CZ" sz="2000" dirty="0" err="1"/>
              <a:t>Operational</a:t>
            </a:r>
            <a:r>
              <a:rPr lang="cs-CZ" sz="2000" dirty="0"/>
              <a:t> </a:t>
            </a:r>
            <a:r>
              <a:rPr lang="cs-CZ" sz="2000" dirty="0" err="1"/>
              <a:t>Resilience</a:t>
            </a:r>
            <a:r>
              <a:rPr lang="cs-CZ" sz="2000" dirty="0"/>
              <a:t> </a:t>
            </a:r>
            <a:r>
              <a:rPr lang="cs-CZ" sz="2000" dirty="0" err="1"/>
              <a:t>Act</a:t>
            </a:r>
            <a:r>
              <a:rPr lang="cs-CZ" sz="2000" dirty="0"/>
              <a:t>) – nařízení EU platné od 17. 1. 2025, klade důraz na digitalizaci, ICT rizika, kybernetickou odolnost, outsourcing.</a:t>
            </a:r>
          </a:p>
          <a:p>
            <a:r>
              <a:rPr lang="cs-CZ" sz="2000" dirty="0"/>
              <a:t>V oblasti tržního rizika – implementace FRTB v EU, posun k přísnějším metrikám jako </a:t>
            </a:r>
            <a:r>
              <a:rPr lang="cs-CZ" sz="2000" dirty="0" err="1"/>
              <a:t>Expected</a:t>
            </a:r>
            <a:r>
              <a:rPr lang="cs-CZ" sz="2000" dirty="0"/>
              <a:t> </a:t>
            </a:r>
            <a:r>
              <a:rPr lang="cs-CZ" sz="2000" dirty="0" err="1"/>
              <a:t>Shortfall</a:t>
            </a:r>
            <a:r>
              <a:rPr lang="cs-CZ" sz="2000" dirty="0"/>
              <a:t>, intenzivnější stresové </a:t>
            </a:r>
            <a:r>
              <a:rPr lang="cs-CZ" sz="2000" dirty="0" err="1"/>
              <a:t>testování.U</a:t>
            </a:r>
            <a:r>
              <a:rPr lang="cs-CZ" sz="2000" dirty="0"/>
              <a:t> operačního rizika – důraz na kvalitu dat, historické ztráty, integraci s IAM modely a transparentnost pro dohledová orgány.</a:t>
            </a:r>
          </a:p>
        </p:txBody>
      </p:sp>
    </p:spTree>
    <p:extLst>
      <p:ext uri="{BB962C8B-B14F-4D97-AF65-F5344CB8AC3E}">
        <p14:creationId xmlns:p14="http://schemas.microsoft.com/office/powerpoint/2010/main" val="135091866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F5553D-78A6-4DEE-8BE6-AF9966510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Doporučení pro praxi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CE4D4DB-6ECD-46FF-AD44-0E8A1F642146}"/>
              </a:ext>
            </a:extLst>
          </p:cNvPr>
          <p:cNvSpPr/>
          <p:nvPr/>
        </p:nvSpPr>
        <p:spPr>
          <a:xfrm>
            <a:off x="467544" y="863590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Budujte silnou rizikovou kulturu, kde riziko není vnímáno jen jako hrozba, ale jako nedílná součást řízení </a:t>
            </a:r>
            <a:r>
              <a:rPr lang="cs-CZ" sz="2000" dirty="0" err="1"/>
              <a:t>banky.Využívejte</a:t>
            </a:r>
            <a:r>
              <a:rPr lang="cs-CZ" sz="2000" dirty="0"/>
              <a:t> automatizované nástroje pro monitoring a reporting (např. </a:t>
            </a:r>
            <a:r>
              <a:rPr lang="cs-CZ" sz="2000" dirty="0" err="1"/>
              <a:t>dashboardy</a:t>
            </a:r>
            <a:r>
              <a:rPr lang="cs-CZ" sz="2000" dirty="0"/>
              <a:t> KRI).Pravidelně provádějte stresové testy a </a:t>
            </a:r>
            <a:r>
              <a:rPr lang="cs-CZ" sz="2000" dirty="0" err="1"/>
              <a:t>scénářové</a:t>
            </a:r>
            <a:r>
              <a:rPr lang="cs-CZ" sz="2000" dirty="0"/>
              <a:t> analýzy, včetně těch vyplývajících z DORA.</a:t>
            </a:r>
          </a:p>
          <a:p>
            <a:endParaRPr lang="cs-CZ" sz="2000" dirty="0"/>
          </a:p>
          <a:p>
            <a:r>
              <a:rPr lang="cs-CZ" sz="2000" dirty="0"/>
              <a:t>Udržujte aktuální plány kontinuity podnikání (BCP) a připravenost na ICT incidenty/</a:t>
            </a:r>
            <a:r>
              <a:rPr lang="cs-CZ" sz="2000" dirty="0" err="1"/>
              <a:t>out­source</a:t>
            </a:r>
            <a:r>
              <a:rPr lang="cs-CZ" sz="2000" dirty="0"/>
              <a:t> </a:t>
            </a:r>
            <a:r>
              <a:rPr lang="cs-CZ" sz="2000" dirty="0" err="1"/>
              <a:t>selhání.Sledujte</a:t>
            </a:r>
            <a:r>
              <a:rPr lang="cs-CZ" sz="2000" dirty="0"/>
              <a:t> vývoj regulací a metodik (EBA </a:t>
            </a:r>
            <a:r>
              <a:rPr lang="cs-CZ" sz="2000" dirty="0" err="1"/>
              <a:t>guidelines</a:t>
            </a:r>
            <a:r>
              <a:rPr lang="cs-CZ" sz="2000" dirty="0"/>
              <a:t>, </a:t>
            </a:r>
            <a:r>
              <a:rPr lang="cs-CZ" sz="2000" dirty="0" err="1"/>
              <a:t>Basel</a:t>
            </a:r>
            <a:r>
              <a:rPr lang="cs-CZ" sz="2000" dirty="0"/>
              <a:t> vývoj), aby banka zůstala v souladu a mohla efektivně řídit rizika.</a:t>
            </a:r>
          </a:p>
        </p:txBody>
      </p:sp>
    </p:spTree>
    <p:extLst>
      <p:ext uri="{BB962C8B-B14F-4D97-AF65-F5344CB8AC3E}">
        <p14:creationId xmlns:p14="http://schemas.microsoft.com/office/powerpoint/2010/main" val="343884409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E3648F-ACFD-465D-AE04-E033E98F9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65BF424-776F-4395-A037-E942609C1C8E}"/>
              </a:ext>
            </a:extLst>
          </p:cNvPr>
          <p:cNvSpPr/>
          <p:nvPr/>
        </p:nvSpPr>
        <p:spPr>
          <a:xfrm>
            <a:off x="395536" y="2248585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>
                <a:hlinkClick r:id="rId2"/>
              </a:rPr>
              <a:t>https://youtu.be/XW_274v_9F0?si=UhmfzJ0oSP-gH7RW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8D15E8A-3FFF-4DA8-AFB5-C5A4423FCA8C}"/>
              </a:ext>
            </a:extLst>
          </p:cNvPr>
          <p:cNvSpPr/>
          <p:nvPr/>
        </p:nvSpPr>
        <p:spPr>
          <a:xfrm>
            <a:off x="395536" y="2387084"/>
            <a:ext cx="68015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VIDEO k řízení operačního a tržního rizika“</a:t>
            </a:r>
          </a:p>
        </p:txBody>
      </p:sp>
    </p:spTree>
    <p:extLst>
      <p:ext uri="{BB962C8B-B14F-4D97-AF65-F5344CB8AC3E}">
        <p14:creationId xmlns:p14="http://schemas.microsoft.com/office/powerpoint/2010/main" val="68164093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 sz="2400"/>
              <a:t>DISKUSE</a:t>
            </a:r>
            <a:endParaRPr lang="cs-CZ" altLang="cs-CZ" sz="2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8142DC-D8ED-4119-8FA7-8AF6DD56E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CF8176F-43F0-4C29-AFA1-75F1772BDF54}"/>
              </a:ext>
            </a:extLst>
          </p:cNvPr>
          <p:cNvSpPr/>
          <p:nvPr/>
        </p:nvSpPr>
        <p:spPr>
          <a:xfrm>
            <a:off x="1763688" y="2387084"/>
            <a:ext cx="56166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dirty="0"/>
              <a:t>OPERAČNÍ A TRŽNÍ RIZIKO</a:t>
            </a:r>
          </a:p>
        </p:txBody>
      </p:sp>
    </p:spTree>
    <p:extLst>
      <p:ext uri="{BB962C8B-B14F-4D97-AF65-F5344CB8AC3E}">
        <p14:creationId xmlns:p14="http://schemas.microsoft.com/office/powerpoint/2010/main" val="1042050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58378E-8BC8-497A-A964-5A61293E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F0368F1-46D0-4707-86DD-50779A4399AD}"/>
              </a:ext>
            </a:extLst>
          </p:cNvPr>
          <p:cNvSpPr/>
          <p:nvPr/>
        </p:nvSpPr>
        <p:spPr>
          <a:xfrm>
            <a:off x="251520" y="1050340"/>
            <a:ext cx="8280920" cy="2053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a tržní riziko patří vedle úvěrového mezi nejvýznamnější typy rizik, která banka musí řídit.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Zatímco úvěrové riziko vychází ze závazků klientů,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riziko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souvisí s vnitřní činností banky a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tržní riziko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 pohyby cen, úrokových sazeb a měn.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kapitoly je porozumět, jak tyto rizikové faktory vznikají, jak se měří a jakými metodami se řídí, aby neohrozily stabilitu banky.</a:t>
            </a:r>
          </a:p>
        </p:txBody>
      </p:sp>
    </p:spTree>
    <p:extLst>
      <p:ext uri="{BB962C8B-B14F-4D97-AF65-F5344CB8AC3E}">
        <p14:creationId xmlns:p14="http://schemas.microsoft.com/office/powerpoint/2010/main" val="2307986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84778E-EE50-4AEB-9556-AE8B8CAC9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kapitoly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4C0A52B-22A0-4951-ABAD-8E42C005AA24}"/>
              </a:ext>
            </a:extLst>
          </p:cNvPr>
          <p:cNvSpPr/>
          <p:nvPr/>
        </p:nvSpPr>
        <p:spPr>
          <a:xfrm>
            <a:off x="467544" y="1556088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vymezit podstatu a složky operačního a tržního rizika, ukázat metody měření, rámce řízení a regulatorní požadavky; propojit s aktuálními změnami v EU po roce 2024. V návaznosti na studijní oporu si osvojíte terminologii (</a:t>
            </a:r>
            <a:r>
              <a:rPr lang="cs-CZ" sz="2000" dirty="0" err="1"/>
              <a:t>VaR</a:t>
            </a:r>
            <a:r>
              <a:rPr lang="cs-CZ" sz="2000" dirty="0"/>
              <a:t>, </a:t>
            </a:r>
            <a:r>
              <a:rPr lang="cs-CZ" sz="2000" dirty="0" err="1"/>
              <a:t>durace</a:t>
            </a:r>
            <a:r>
              <a:rPr lang="cs-CZ" sz="2000" dirty="0"/>
              <a:t>, beta, delta), principy limitů a stresových testů, včetně vazby na kapitálovou přiměřenost. </a:t>
            </a:r>
          </a:p>
        </p:txBody>
      </p:sp>
    </p:spTree>
    <p:extLst>
      <p:ext uri="{BB962C8B-B14F-4D97-AF65-F5344CB8AC3E}">
        <p14:creationId xmlns:p14="http://schemas.microsoft.com/office/powerpoint/2010/main" val="205255252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5220</TotalTime>
  <Words>4949</Words>
  <Application>Microsoft Office PowerPoint</Application>
  <PresentationFormat>Předvádění na obrazovce (16:9)</PresentationFormat>
  <Paragraphs>327</Paragraphs>
  <Slides>67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67</vt:i4>
      </vt:variant>
    </vt:vector>
  </HeadingPairs>
  <TitlesOfParts>
    <vt:vector size="73" baseType="lpstr">
      <vt:lpstr>Arial</vt:lpstr>
      <vt:lpstr>Calibri</vt:lpstr>
      <vt:lpstr>Enriqueta</vt:lpstr>
      <vt:lpstr>Symbol</vt:lpstr>
      <vt:lpstr>Times New Roman</vt:lpstr>
      <vt:lpstr>SLU</vt:lpstr>
      <vt:lpstr> Řízení finančních a bankovních rizik</vt:lpstr>
      <vt:lpstr>Opakování z minulé přednášky</vt:lpstr>
      <vt:lpstr>Prezentace aplikace PowerPoint</vt:lpstr>
      <vt:lpstr>ODPOVĚDI </vt:lpstr>
      <vt:lpstr>Prezentace aplikace PowerPoint</vt:lpstr>
      <vt:lpstr>Prezentace aplikace PowerPoint</vt:lpstr>
      <vt:lpstr>Prezentace aplikace PowerPoint</vt:lpstr>
      <vt:lpstr>Úvod</vt:lpstr>
      <vt:lpstr>Cíl kapitoly</vt:lpstr>
      <vt:lpstr>Základní vymezení rizik</vt:lpstr>
      <vt:lpstr>Operační riziko: podstata, složky, řízení</vt:lpstr>
      <vt:lpstr>Aktuálně 2025</vt:lpstr>
      <vt:lpstr>Tržní riziko: podstata, složky, rámce</vt:lpstr>
      <vt:lpstr>Regulatorní kontext (EU</vt:lpstr>
      <vt:lpstr>Prezentace aplikace PowerPoint</vt:lpstr>
      <vt:lpstr>Prezentace aplikace PowerPoint</vt:lpstr>
      <vt:lpstr>Metody měření tržního rizika</vt:lpstr>
      <vt:lpstr>Aktuálně (2025)</vt:lpstr>
      <vt:lpstr>Citlivostní analýza</vt:lpstr>
      <vt:lpstr>Value at Risk (VaR)</vt:lpstr>
      <vt:lpstr>Základní metody výpočtu:</vt:lpstr>
      <vt:lpstr>Stresové testování a scénářová analýza</vt:lpstr>
      <vt:lpstr>Řízení tržního rizika v praxi</vt:lpstr>
      <vt:lpstr>Prezentace aplikace PowerPoint</vt:lpstr>
      <vt:lpstr>Limity, diverzifikace a hedging</vt:lpstr>
      <vt:lpstr>Příklad:</vt:lpstr>
      <vt:lpstr>Příklad řízení tržního rizika v české bance</vt:lpstr>
      <vt:lpstr>Řízení ICT a digitálních operačních rizik (DORA 2025)</vt:lpstr>
      <vt:lpstr>Prezentace aplikace PowerPoint</vt:lpstr>
      <vt:lpstr>Přehled základních zkratek a pojmů</vt:lpstr>
      <vt:lpstr>Prezentace aplikace PowerPoint</vt:lpstr>
      <vt:lpstr>Prezentace aplikace PowerPoint</vt:lpstr>
      <vt:lpstr>Proces řízení operačního rizika</vt:lpstr>
      <vt:lpstr>Základní fáze procesu:</vt:lpstr>
      <vt:lpstr>Modely řízení operačního rizika</vt:lpstr>
      <vt:lpstr>Prezentace aplikace PowerPoint</vt:lpstr>
      <vt:lpstr>Key Risk Indicators (KRI)</vt:lpstr>
      <vt:lpstr>Prezentace aplikace PowerPoint</vt:lpstr>
      <vt:lpstr>Příklady operačních incidentů a ztrát</vt:lpstr>
      <vt:lpstr>Aktuálně (2025):</vt:lpstr>
      <vt:lpstr>Měření ztrát z operačního rizika</vt:lpstr>
      <vt:lpstr>Modelování operačních ztrát (Loss Distribution Approach – LDA)</vt:lpstr>
      <vt:lpstr>Prezentace aplikace PowerPoint</vt:lpstr>
      <vt:lpstr>Scénářová analýza operačních rizik</vt:lpstr>
      <vt:lpstr>Kapitálový požadavek k operačnímu riziku (SMA 2025)</vt:lpstr>
      <vt:lpstr>Základní zkratky používané v řízení rizik</vt:lpstr>
      <vt:lpstr>Prezentace aplikace PowerPoint</vt:lpstr>
      <vt:lpstr>Propojení operačního a tržního rizika</vt:lpstr>
      <vt:lpstr>Prezentace aplikace PowerPoint</vt:lpstr>
      <vt:lpstr>Integrované řízení rizik (Enterprise Risk Management – ERM)</vt:lpstr>
      <vt:lpstr>Prezentace aplikace PowerPoint</vt:lpstr>
      <vt:lpstr>Reporting, kontrola a governance</vt:lpstr>
      <vt:lpstr>Prezentace aplikace PowerPoint</vt:lpstr>
      <vt:lpstr>Případová studie: Česká banka 2025</vt:lpstr>
      <vt:lpstr>Prezentace aplikace PowerPoint</vt:lpstr>
      <vt:lpstr>Shrnutí kapitoly</vt:lpstr>
      <vt:lpstr>Kontrolní otázky pro studenty</vt:lpstr>
      <vt:lpstr>Prezentace aplikace PowerPoint</vt:lpstr>
      <vt:lpstr>ODPOVĚDI </vt:lpstr>
      <vt:lpstr>Prezentace aplikace PowerPoint</vt:lpstr>
      <vt:lpstr>Shrnutí celé kapitoly: Řízení operačního a tržního rizika</vt:lpstr>
      <vt:lpstr>Prezentace aplikace PowerPoint</vt:lpstr>
      <vt:lpstr>Proces řízení rizik a governance</vt:lpstr>
      <vt:lpstr>Aktuální trendy a regulatorní požadavky (r. 2025)</vt:lpstr>
      <vt:lpstr>Doporučení pro praxi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Ing. Roman Hlawiczka, Ph.D.</cp:lastModifiedBy>
  <cp:revision>130</cp:revision>
  <cp:lastPrinted>2017-09-19T07:48:06Z</cp:lastPrinted>
  <dcterms:created xsi:type="dcterms:W3CDTF">2016-07-06T15:42:34Z</dcterms:created>
  <dcterms:modified xsi:type="dcterms:W3CDTF">2025-10-19T20:51:38Z</dcterms:modified>
</cp:coreProperties>
</file>