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384" r:id="rId3"/>
    <p:sldId id="385" r:id="rId4"/>
    <p:sldId id="514" r:id="rId5"/>
    <p:sldId id="469" r:id="rId6"/>
    <p:sldId id="470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  <p:sldId id="481" r:id="rId18"/>
    <p:sldId id="482" r:id="rId19"/>
    <p:sldId id="483" r:id="rId20"/>
    <p:sldId id="484" r:id="rId21"/>
    <p:sldId id="485" r:id="rId22"/>
    <p:sldId id="486" r:id="rId23"/>
    <p:sldId id="487" r:id="rId24"/>
    <p:sldId id="488" r:id="rId25"/>
    <p:sldId id="489" r:id="rId26"/>
    <p:sldId id="490" r:id="rId27"/>
    <p:sldId id="491" r:id="rId28"/>
    <p:sldId id="492" r:id="rId29"/>
    <p:sldId id="493" r:id="rId30"/>
    <p:sldId id="494" r:id="rId31"/>
    <p:sldId id="495" r:id="rId32"/>
    <p:sldId id="496" r:id="rId33"/>
    <p:sldId id="497" r:id="rId34"/>
    <p:sldId id="498" r:id="rId35"/>
    <p:sldId id="499" r:id="rId36"/>
    <p:sldId id="500" r:id="rId37"/>
    <p:sldId id="501" r:id="rId38"/>
    <p:sldId id="502" r:id="rId39"/>
    <p:sldId id="503" r:id="rId40"/>
    <p:sldId id="504" r:id="rId41"/>
    <p:sldId id="505" r:id="rId42"/>
    <p:sldId id="506" r:id="rId43"/>
    <p:sldId id="507" r:id="rId44"/>
    <p:sldId id="508" r:id="rId45"/>
    <p:sldId id="509" r:id="rId46"/>
    <p:sldId id="510" r:id="rId47"/>
    <p:sldId id="511" r:id="rId48"/>
    <p:sldId id="512" r:id="rId49"/>
    <p:sldId id="513" r:id="rId50"/>
    <p:sldId id="295" r:id="rId5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0037" autoAdjust="0"/>
  </p:normalViewPr>
  <p:slideViewPr>
    <p:cSldViewPr>
      <p:cViewPr varScale="1">
        <p:scale>
          <a:sx n="64" d="100"/>
          <a:sy n="64" d="100"/>
        </p:scale>
        <p:origin x="960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839C0-F4CD-4C01-A69C-3E3C42B15C8A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EB2BD-C1B8-4CD9-B3CB-7AACE26BDB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204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ogXjjJolXs?si=z9XbzoJwlBpFS48Z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37boAkY0WQI?si=JwytX9c1uqOrHS-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b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finančních a bankovních rizik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95886"/>
            <a:ext cx="2600071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Roman Hlawiczka, Ph.D.</a:t>
            </a:r>
          </a:p>
          <a:p>
            <a:pPr algn="r"/>
            <a:r>
              <a:rPr lang="pl-PL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BDF8DE-B8DF-4F0B-8B21-A905400D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4EDE42F-CDB9-4AF8-9494-D4BFD430E608}"/>
              </a:ext>
            </a:extLst>
          </p:cNvPr>
          <p:cNvSpPr/>
          <p:nvPr/>
        </p:nvSpPr>
        <p:spPr>
          <a:xfrm>
            <a:off x="251520" y="725091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Základní metody měření: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Gap analýza likvidity</a:t>
            </a:r>
            <a:r>
              <a:rPr lang="cs-CZ" dirty="0"/>
              <a:t> – porovnává časové rozložení aktiv a pasiv podle splatnosti.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Cash-</a:t>
            </a:r>
            <a:r>
              <a:rPr lang="cs-CZ" b="1" dirty="0" err="1"/>
              <a:t>flow</a:t>
            </a:r>
            <a:r>
              <a:rPr lang="cs-CZ" b="1" dirty="0"/>
              <a:t> projekce</a:t>
            </a:r>
            <a:r>
              <a:rPr lang="cs-CZ" dirty="0"/>
              <a:t> – odhaduje budoucí příjmy a výdaje v různých scénářích.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Ukazatele likvidity (</a:t>
            </a:r>
            <a:r>
              <a:rPr lang="cs-CZ" b="1" dirty="0" err="1"/>
              <a:t>Liquidity</a:t>
            </a:r>
            <a:r>
              <a:rPr lang="cs-CZ" b="1" dirty="0"/>
              <a:t> </a:t>
            </a:r>
            <a:r>
              <a:rPr lang="cs-CZ" b="1" dirty="0" err="1"/>
              <a:t>Ratios</a:t>
            </a:r>
            <a:r>
              <a:rPr lang="cs-CZ" b="1" dirty="0"/>
              <a:t>)</a:t>
            </a:r>
            <a:r>
              <a:rPr lang="cs-CZ" dirty="0"/>
              <a:t> – hodnotí poměr likvidních aktiv a závazků.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Stresové testování</a:t>
            </a:r>
            <a:r>
              <a:rPr lang="cs-CZ" dirty="0"/>
              <a:t> – modeluje dopady extrémních situací (např. odliv 20 % vkladů během týdne).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b="1" dirty="0"/>
              <a:t>Poznámka:</a:t>
            </a:r>
            <a:r>
              <a:rPr lang="cs-CZ" dirty="0"/>
              <a:t> Od roku 2024 vyžaduje EBA jednotné šablony reportingu likvidity podle ITS (</a:t>
            </a:r>
            <a:r>
              <a:rPr lang="cs-CZ" dirty="0" err="1"/>
              <a:t>Implementing</a:t>
            </a:r>
            <a:r>
              <a:rPr lang="cs-CZ" dirty="0"/>
              <a:t> </a:t>
            </a:r>
            <a:r>
              <a:rPr lang="cs-CZ" dirty="0" err="1"/>
              <a:t>Technical</a:t>
            </a:r>
            <a:r>
              <a:rPr lang="cs-CZ" dirty="0"/>
              <a:t> </a:t>
            </a:r>
            <a:r>
              <a:rPr lang="cs-CZ" dirty="0" err="1"/>
              <a:t>Standards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84837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6341DF-BA42-4129-9AC2-17E89B8A3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568952" cy="507703"/>
          </a:xfrm>
        </p:spPr>
        <p:txBody>
          <a:bodyPr/>
          <a:lstStyle/>
          <a:p>
            <a:r>
              <a:rPr lang="en-US" dirty="0" err="1"/>
              <a:t>Ukazatel</a:t>
            </a:r>
            <a:r>
              <a:rPr lang="en-US" dirty="0"/>
              <a:t> LCR (Liquidity Coverage Ratio)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8D6B309-C504-43FB-9C94-B21BB41B3159}"/>
              </a:ext>
            </a:extLst>
          </p:cNvPr>
          <p:cNvSpPr/>
          <p:nvPr/>
        </p:nvSpPr>
        <p:spPr>
          <a:xfrm>
            <a:off x="395536" y="1833086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Definice:</a:t>
            </a:r>
            <a:br>
              <a:rPr lang="cs-CZ" dirty="0"/>
            </a:br>
            <a:r>
              <a:rPr lang="cs-CZ" dirty="0"/>
              <a:t>LCR vyjadřuje schopnost banky pokrýt čistý odliv hotovosti během 30 dnů stresového období z vysoce likvidních aktiv (HQLA – </a:t>
            </a:r>
            <a:r>
              <a:rPr lang="cs-CZ" i="1" dirty="0" err="1"/>
              <a:t>High</a:t>
            </a:r>
            <a:r>
              <a:rPr lang="cs-CZ" i="1" dirty="0"/>
              <a:t> </a:t>
            </a:r>
            <a:r>
              <a:rPr lang="cs-CZ" i="1" dirty="0" err="1"/>
              <a:t>Quality</a:t>
            </a:r>
            <a:r>
              <a:rPr lang="cs-CZ" i="1" dirty="0"/>
              <a:t> </a:t>
            </a:r>
            <a:r>
              <a:rPr lang="cs-CZ" i="1" dirty="0" err="1"/>
              <a:t>Liquid</a:t>
            </a:r>
            <a:r>
              <a:rPr lang="cs-CZ" i="1" dirty="0"/>
              <a:t> </a:t>
            </a:r>
            <a:r>
              <a:rPr lang="cs-CZ" i="1" dirty="0" err="1"/>
              <a:t>Assets</a:t>
            </a:r>
            <a:r>
              <a:rPr lang="cs-CZ" dirty="0"/>
              <a:t>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Regulatorní požadavek:</a:t>
            </a:r>
            <a:br>
              <a:rPr lang="cs-CZ" dirty="0"/>
            </a:br>
            <a:r>
              <a:rPr lang="cs-CZ" dirty="0"/>
              <a:t>LCR ≥ </a:t>
            </a:r>
            <a:r>
              <a:rPr lang="cs-CZ" b="1" dirty="0"/>
              <a:t>100 %</a:t>
            </a:r>
            <a:r>
              <a:rPr lang="cs-CZ" dirty="0"/>
              <a:t> (banka musí mít dostatek vysoce likvidních aktiv).</a:t>
            </a:r>
          </a:p>
          <a:p>
            <a:r>
              <a:rPr lang="cs-CZ" b="1" dirty="0"/>
              <a:t>Příklady HQLA:</a:t>
            </a:r>
            <a:r>
              <a:rPr lang="cs-CZ" dirty="0"/>
              <a:t> hotovost, státní dluhopisy, vklady u centrální banky.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A394B9B-A68F-40E9-BB27-E2135A6C3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873299"/>
            <a:ext cx="4320480" cy="77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219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A77E7F-5998-4868-8BCE-2EACB2C7F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Aktuálně (2025):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9B2CDAC-FE41-467A-B4BC-E0A8A96BCA8B}"/>
              </a:ext>
            </a:extLst>
          </p:cNvPr>
          <p:cNvSpPr/>
          <p:nvPr/>
        </p:nvSpPr>
        <p:spPr>
          <a:xfrm>
            <a:off x="395536" y="1833086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V ČR průměrná hodnota LCR přesahuje 180 %.ČNB doporučuje přidat interní limit +20 % jako ochranný polštář.</a:t>
            </a:r>
          </a:p>
          <a:p>
            <a:endParaRPr lang="cs-CZ" sz="2000" dirty="0"/>
          </a:p>
          <a:p>
            <a:endParaRPr lang="cs-CZ" sz="2000" dirty="0"/>
          </a:p>
          <a:p>
            <a:r>
              <a:rPr lang="cs-CZ" sz="2000" dirty="0"/>
              <a:t>Nově se sleduje i </a:t>
            </a:r>
            <a:r>
              <a:rPr lang="cs-CZ" sz="2000" dirty="0" err="1"/>
              <a:t>Intraday</a:t>
            </a:r>
            <a:r>
              <a:rPr lang="cs-CZ" sz="2000" dirty="0"/>
              <a:t> LCR – likvidita v průběhu dne (pro platby a clearing).</a:t>
            </a:r>
          </a:p>
        </p:txBody>
      </p:sp>
    </p:spTree>
    <p:extLst>
      <p:ext uri="{BB962C8B-B14F-4D97-AF65-F5344CB8AC3E}">
        <p14:creationId xmlns:p14="http://schemas.microsoft.com/office/powerpoint/2010/main" val="4201291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F61105-AE43-4220-AD70-11394B18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136904" cy="507703"/>
          </a:xfrm>
        </p:spPr>
        <p:txBody>
          <a:bodyPr/>
          <a:lstStyle/>
          <a:p>
            <a:r>
              <a:rPr lang="cs-CZ" dirty="0"/>
              <a:t>Ukazatel NSFR (Net </a:t>
            </a:r>
            <a:r>
              <a:rPr lang="cs-CZ" dirty="0" err="1"/>
              <a:t>Stable</a:t>
            </a:r>
            <a:r>
              <a:rPr lang="cs-CZ" dirty="0"/>
              <a:t> </a:t>
            </a:r>
            <a:r>
              <a:rPr lang="cs-CZ" dirty="0" err="1"/>
              <a:t>Funding</a:t>
            </a:r>
            <a:r>
              <a:rPr lang="cs-CZ" dirty="0"/>
              <a:t> Ratio)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2C1F2FA-8E86-4294-9774-E562C0158B98}"/>
              </a:ext>
            </a:extLst>
          </p:cNvPr>
          <p:cNvSpPr/>
          <p:nvPr/>
        </p:nvSpPr>
        <p:spPr>
          <a:xfrm>
            <a:off x="251520" y="1971586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Definice:</a:t>
            </a:r>
            <a:br>
              <a:rPr lang="cs-CZ" dirty="0"/>
            </a:br>
            <a:r>
              <a:rPr lang="cs-CZ" dirty="0"/>
              <a:t>NSFR měří dlouhodobou stabilitu financování banky a porovnává dostupné a požadované stabilní zdroje v horizontu jednoho roku.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3CBD7C-63CE-4A11-A961-65BE8036F4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987248"/>
            <a:ext cx="4264996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399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5D1C72-4886-4738-A7A1-FAA0DCAD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87BEE0C-24FE-4EC9-8A6E-4BC570941F23}"/>
              </a:ext>
            </a:extLst>
          </p:cNvPr>
          <p:cNvSpPr/>
          <p:nvPr/>
        </p:nvSpPr>
        <p:spPr>
          <a:xfrm>
            <a:off x="611560" y="1002090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Požadavek:</a:t>
            </a:r>
            <a:br>
              <a:rPr lang="cs-CZ" dirty="0"/>
            </a:br>
            <a:r>
              <a:rPr lang="cs-CZ" dirty="0"/>
              <a:t>NSFR ≥ </a:t>
            </a:r>
            <a:r>
              <a:rPr lang="cs-CZ" b="1" dirty="0"/>
              <a:t>100 %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ASF</a:t>
            </a:r>
            <a:r>
              <a:rPr lang="cs-CZ" dirty="0"/>
              <a:t> zahrnuje kapitál, dlouhodobé vklady, stabilní retailové zdroje.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RSF</a:t>
            </a:r>
            <a:r>
              <a:rPr lang="cs-CZ" dirty="0"/>
              <a:t> představuje aktiva s nižší likviditou (např. úvěry, investice).</a:t>
            </a:r>
          </a:p>
          <a:p>
            <a:r>
              <a:rPr lang="cs-CZ" b="1" dirty="0"/>
              <a:t>Význam:</a:t>
            </a:r>
            <a:r>
              <a:rPr lang="cs-CZ" dirty="0"/>
              <a:t> NSFR zajišťuje, že banka není závislá na krátkodobém financování.</a:t>
            </a:r>
          </a:p>
          <a:p>
            <a:endParaRPr lang="cs-CZ" dirty="0"/>
          </a:p>
          <a:p>
            <a:br>
              <a:rPr lang="cs-CZ" dirty="0"/>
            </a:br>
            <a:r>
              <a:rPr lang="cs-CZ" b="1" dirty="0"/>
              <a:t>Aktuálně (2025):</a:t>
            </a:r>
            <a:r>
              <a:rPr lang="cs-CZ" dirty="0"/>
              <a:t> banky v EU musí vykazovat NSFR dle CRR3 čtvrtletně a provádět </a:t>
            </a:r>
            <a:r>
              <a:rPr lang="cs-CZ" b="1" dirty="0"/>
              <a:t>reverzní stress testy</a:t>
            </a:r>
            <a:r>
              <a:rPr lang="cs-CZ" dirty="0"/>
              <a:t> (EBA </a:t>
            </a:r>
            <a:r>
              <a:rPr lang="cs-CZ" dirty="0" err="1"/>
              <a:t>Guidelines</a:t>
            </a:r>
            <a:r>
              <a:rPr lang="cs-CZ" dirty="0"/>
              <a:t> 2024/07).</a:t>
            </a:r>
          </a:p>
        </p:txBody>
      </p:sp>
    </p:spTree>
    <p:extLst>
      <p:ext uri="{BB962C8B-B14F-4D97-AF65-F5344CB8AC3E}">
        <p14:creationId xmlns:p14="http://schemas.microsoft.com/office/powerpoint/2010/main" val="15369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BE1A5F-294C-416F-9849-BCF5E0E8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ukazatele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4E6A10F-FE9D-4CF2-AEF4-48CA6D79461A}"/>
              </a:ext>
            </a:extLst>
          </p:cNvPr>
          <p:cNvSpPr/>
          <p:nvPr/>
        </p:nvSpPr>
        <p:spPr>
          <a:xfrm>
            <a:off x="611560" y="1275606"/>
            <a:ext cx="7272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cs-CZ" dirty="0" err="1"/>
              <a:t>Loan</a:t>
            </a:r>
            <a:r>
              <a:rPr lang="cs-CZ" dirty="0"/>
              <a:t>-to-Deposit Ratio (LDR)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endParaRPr lang="cs-CZ" dirty="0"/>
          </a:p>
          <a:p>
            <a:r>
              <a:rPr lang="cs-CZ" dirty="0"/>
              <a:t>Ukazuje, do jaké míry jsou úvěry kryty vklady klientů.</a:t>
            </a:r>
          </a:p>
          <a:p>
            <a:r>
              <a:rPr lang="cs-CZ" dirty="0"/>
              <a:t>Optimální hodnota: </a:t>
            </a:r>
            <a:r>
              <a:rPr lang="cs-CZ" b="1" dirty="0"/>
              <a:t>80–100 %</a:t>
            </a:r>
            <a:r>
              <a:rPr lang="cs-CZ" dirty="0"/>
              <a:t>.</a:t>
            </a:r>
          </a:p>
          <a:p>
            <a:r>
              <a:rPr lang="cs-CZ" dirty="0"/>
              <a:t>Při vyšší hodnotě je banka více závislá na externím financování.</a:t>
            </a:r>
          </a:p>
          <a:p>
            <a:pPr marL="342900" indent="-342900">
              <a:buAutoNum type="arabicPeriod"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0CEA782-FFEB-4EE0-8F17-063AC9FD2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3" y="1886032"/>
            <a:ext cx="3744416" cy="68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377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370CF-463A-4BB6-B383-103A70B1E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6607C5F-64B8-4420-8026-A737DFF1942A}"/>
              </a:ext>
            </a:extLst>
          </p:cNvPr>
          <p:cNvSpPr/>
          <p:nvPr/>
        </p:nvSpPr>
        <p:spPr>
          <a:xfrm>
            <a:off x="395536" y="1002090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2. </a:t>
            </a:r>
            <a:r>
              <a:rPr lang="cs-CZ" b="1" dirty="0" err="1"/>
              <a:t>Quick</a:t>
            </a:r>
            <a:r>
              <a:rPr lang="cs-CZ" b="1" dirty="0"/>
              <a:t> Ratio (rychlá likvidita)</a:t>
            </a:r>
            <a:br>
              <a:rPr lang="cs-CZ" dirty="0"/>
            </a:br>
            <a:r>
              <a:rPr lang="cs-CZ" dirty="0"/>
              <a:t>Poměr likvidních aktiv k krátkodobým závazkům.</a:t>
            </a:r>
          </a:p>
          <a:p>
            <a:endParaRPr lang="cs-CZ" dirty="0"/>
          </a:p>
          <a:p>
            <a:r>
              <a:rPr lang="cs-CZ" b="1" dirty="0"/>
              <a:t>3. </a:t>
            </a:r>
            <a:r>
              <a:rPr lang="cs-CZ" b="1" dirty="0" err="1"/>
              <a:t>Liquidity</a:t>
            </a:r>
            <a:r>
              <a:rPr lang="cs-CZ" b="1" dirty="0"/>
              <a:t> Gap</a:t>
            </a:r>
            <a:br>
              <a:rPr lang="cs-CZ" dirty="0"/>
            </a:br>
            <a:r>
              <a:rPr lang="cs-CZ" dirty="0"/>
              <a:t>Rozdíl mezi splatnostmi aktiv a pasiv; slouží k analýze likviditního rizika v jednotlivých časových pásmech.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Trend 2025:</a:t>
            </a:r>
            <a:br>
              <a:rPr lang="cs-CZ" dirty="0"/>
            </a:br>
            <a:r>
              <a:rPr lang="cs-CZ" dirty="0"/>
              <a:t>Banky integrují likviditní ukazatele do </a:t>
            </a:r>
            <a:r>
              <a:rPr lang="cs-CZ" b="1" dirty="0"/>
              <a:t>ERM </a:t>
            </a:r>
            <a:r>
              <a:rPr lang="cs-CZ" b="1" dirty="0" err="1"/>
              <a:t>dashboardů</a:t>
            </a:r>
            <a:r>
              <a:rPr lang="cs-CZ" dirty="0"/>
              <a:t>, kde se sledují společně s tržními a úvěrovými riziky.</a:t>
            </a:r>
          </a:p>
        </p:txBody>
      </p:sp>
    </p:spTree>
    <p:extLst>
      <p:ext uri="{BB962C8B-B14F-4D97-AF65-F5344CB8AC3E}">
        <p14:creationId xmlns:p14="http://schemas.microsoft.com/office/powerpoint/2010/main" val="1573010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6DC5A0-44F5-471C-A50D-78B57C23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rizika likvidity v praxi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4506D3-8202-4873-84E5-1E94C0643474}"/>
              </a:ext>
            </a:extLst>
          </p:cNvPr>
          <p:cNvSpPr/>
          <p:nvPr/>
        </p:nvSpPr>
        <p:spPr>
          <a:xfrm>
            <a:off x="251520" y="987573"/>
            <a:ext cx="8892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Řízení likvidity je součástí strategického i operativního řízení banky a zahrnuje: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Plánování a predikci peněžních toků</a:t>
            </a:r>
            <a:r>
              <a:rPr lang="cs-CZ" dirty="0"/>
              <a:t> – každodenní i dlouhodobé.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Udržování likvidní rezervy</a:t>
            </a:r>
            <a:r>
              <a:rPr lang="cs-CZ" dirty="0"/>
              <a:t> – hotovost a HQLA k pokrytí výkyvů.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Stanovení interních limitů</a:t>
            </a:r>
            <a:r>
              <a:rPr lang="cs-CZ" dirty="0"/>
              <a:t> – např. minimální LCR, NSFR, LDR.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Stresové testy likvidity</a:t>
            </a:r>
            <a:r>
              <a:rPr lang="cs-CZ" dirty="0"/>
              <a:t> – simulace odlivu vkladů, zhoršení ratingu, omezení přístupu k trhu.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Plány krizové likvidity (</a:t>
            </a:r>
            <a:r>
              <a:rPr lang="cs-CZ" b="1" dirty="0" err="1"/>
              <a:t>Contingency</a:t>
            </a:r>
            <a:r>
              <a:rPr lang="cs-CZ" b="1" dirty="0"/>
              <a:t> </a:t>
            </a:r>
            <a:r>
              <a:rPr lang="cs-CZ" b="1" dirty="0" err="1"/>
              <a:t>Funding</a:t>
            </a:r>
            <a:r>
              <a:rPr lang="cs-CZ" b="1" dirty="0"/>
              <a:t> </a:t>
            </a:r>
            <a:r>
              <a:rPr lang="cs-CZ" b="1" dirty="0" err="1"/>
              <a:t>Plan</a:t>
            </a:r>
            <a:r>
              <a:rPr lang="cs-CZ" b="1" dirty="0"/>
              <a:t>)</a:t>
            </a:r>
            <a:r>
              <a:rPr lang="cs-CZ" dirty="0"/>
              <a:t> – kroky při náhlé likviditní krizi.</a:t>
            </a:r>
          </a:p>
          <a:p>
            <a:pPr>
              <a:buFont typeface="+mj-lt"/>
              <a:buAutoNum type="arabicPeriod"/>
            </a:pPr>
            <a:endParaRPr lang="cs-CZ" dirty="0"/>
          </a:p>
          <a:p>
            <a:r>
              <a:rPr lang="cs-CZ" b="1" dirty="0"/>
              <a:t>Cíl:</a:t>
            </a:r>
            <a:r>
              <a:rPr lang="cs-CZ" dirty="0"/>
              <a:t> zajistit, že banka má dostatečnou hotovost </a:t>
            </a:r>
            <a:r>
              <a:rPr lang="cs-CZ" i="1" dirty="0"/>
              <a:t>vždy, kdy je potřeba</a:t>
            </a:r>
            <a:r>
              <a:rPr lang="cs-CZ" dirty="0"/>
              <a:t>, při přiměřených nákladech.</a:t>
            </a:r>
          </a:p>
          <a:p>
            <a:endParaRPr lang="cs-CZ" dirty="0"/>
          </a:p>
          <a:p>
            <a:r>
              <a:rPr lang="cs-CZ" b="1" dirty="0"/>
              <a:t>Poznámka:</a:t>
            </a:r>
            <a:r>
              <a:rPr lang="cs-CZ" dirty="0"/>
              <a:t> Od 2025 musí všechny banky dle EBA </a:t>
            </a:r>
            <a:r>
              <a:rPr lang="cs-CZ" dirty="0" err="1"/>
              <a:t>Guidelines</a:t>
            </a:r>
            <a:r>
              <a:rPr lang="cs-CZ" dirty="0"/>
              <a:t> 2025/02 mít </a:t>
            </a:r>
            <a:r>
              <a:rPr lang="cs-CZ" i="1" dirty="0" err="1"/>
              <a:t>Liquidity</a:t>
            </a:r>
            <a:r>
              <a:rPr lang="cs-CZ" i="1" dirty="0"/>
              <a:t> Risk Management </a:t>
            </a:r>
            <a:r>
              <a:rPr lang="cs-CZ" i="1" dirty="0" err="1"/>
              <a:t>Policy</a:t>
            </a:r>
            <a:r>
              <a:rPr lang="cs-CZ" dirty="0"/>
              <a:t> propojenou s ICAAP a ILAAP procesy.</a:t>
            </a:r>
          </a:p>
        </p:txBody>
      </p:sp>
    </p:spTree>
    <p:extLst>
      <p:ext uri="{BB962C8B-B14F-4D97-AF65-F5344CB8AC3E}">
        <p14:creationId xmlns:p14="http://schemas.microsoft.com/office/powerpoint/2010/main" val="1676417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AC9A3-1C9D-4C21-8D07-0EB00089A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07703"/>
          </a:xfrm>
        </p:spPr>
        <p:txBody>
          <a:bodyPr/>
          <a:lstStyle/>
          <a:p>
            <a:r>
              <a:rPr lang="cs-CZ" dirty="0"/>
              <a:t>Role oddělení ALM (</a:t>
            </a:r>
            <a:r>
              <a:rPr lang="cs-CZ" dirty="0" err="1"/>
              <a:t>Asset</a:t>
            </a:r>
            <a:r>
              <a:rPr lang="cs-CZ" dirty="0"/>
              <a:t>–</a:t>
            </a:r>
            <a:r>
              <a:rPr lang="cs-CZ" dirty="0" err="1"/>
              <a:t>Liability</a:t>
            </a:r>
            <a:r>
              <a:rPr lang="cs-CZ" dirty="0"/>
              <a:t> Management)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0E61CA7-894F-496F-BE08-36B6861724E5}"/>
              </a:ext>
            </a:extLst>
          </p:cNvPr>
          <p:cNvSpPr/>
          <p:nvPr/>
        </p:nvSpPr>
        <p:spPr>
          <a:xfrm>
            <a:off x="467544" y="863590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ALM (řízení aktiv a pasiv)</a:t>
            </a:r>
            <a:r>
              <a:rPr lang="cs-CZ" sz="2000" dirty="0"/>
              <a:t> představuje klíčové centrum řízení likvidity, úrokového rizika a financování.</a:t>
            </a:r>
          </a:p>
          <a:p>
            <a:r>
              <a:rPr lang="cs-CZ" sz="2000" b="1" dirty="0"/>
              <a:t>Hlavní úkoly ALM: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Sleduje časovou strukturu aktiv a pasiv (gap analýza).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Optimalizuje výnosnost vs. riziko likvidity.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Koordinuje </a:t>
            </a:r>
            <a:r>
              <a:rPr lang="cs-CZ" sz="2000" dirty="0" err="1"/>
              <a:t>treasury</a:t>
            </a:r>
            <a:r>
              <a:rPr lang="cs-CZ" sz="2000" dirty="0"/>
              <a:t>, risk management a controlling.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Nastavuje limity pro jednotlivé měny, segmenty a produkty.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Připravuje analýzy pro představenstvo a CRO.</a:t>
            </a:r>
          </a:p>
        </p:txBody>
      </p:sp>
    </p:spTree>
    <p:extLst>
      <p:ext uri="{BB962C8B-B14F-4D97-AF65-F5344CB8AC3E}">
        <p14:creationId xmlns:p14="http://schemas.microsoft.com/office/powerpoint/2010/main" val="4242324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83E8F8-C0BA-49F0-AC2E-CC4C77089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EFCEE45-D156-414C-917A-11218C3038BB}"/>
              </a:ext>
            </a:extLst>
          </p:cNvPr>
          <p:cNvSpPr/>
          <p:nvPr/>
        </p:nvSpPr>
        <p:spPr>
          <a:xfrm>
            <a:off x="611560" y="1140589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Struktura řízení ALM: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Strategická úroveň:</a:t>
            </a:r>
            <a:r>
              <a:rPr lang="cs-CZ" dirty="0"/>
              <a:t> Risk </a:t>
            </a:r>
            <a:r>
              <a:rPr lang="cs-CZ" dirty="0" err="1"/>
              <a:t>Committee</a:t>
            </a:r>
            <a:r>
              <a:rPr lang="cs-CZ" dirty="0"/>
              <a:t>, </a:t>
            </a:r>
            <a:r>
              <a:rPr lang="cs-CZ" dirty="0" err="1"/>
              <a:t>Asset</a:t>
            </a:r>
            <a:r>
              <a:rPr lang="cs-CZ" dirty="0"/>
              <a:t>–</a:t>
            </a:r>
            <a:r>
              <a:rPr lang="cs-CZ" dirty="0" err="1"/>
              <a:t>Liability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(ALCO).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Operativní úroveň:</a:t>
            </a:r>
            <a:r>
              <a:rPr lang="cs-CZ" dirty="0"/>
              <a:t> </a:t>
            </a:r>
            <a:r>
              <a:rPr lang="cs-CZ" dirty="0" err="1"/>
              <a:t>treasury</a:t>
            </a:r>
            <a:r>
              <a:rPr lang="cs-CZ" dirty="0"/>
              <a:t> + oddělení řízení likvidity.</a:t>
            </a:r>
          </a:p>
          <a:p>
            <a:r>
              <a:rPr lang="cs-CZ" b="1" dirty="0"/>
              <a:t>Aktuálně (2025):</a:t>
            </a:r>
            <a:r>
              <a:rPr lang="cs-CZ" dirty="0"/>
              <a:t> digitalizace ALM — implementace systémů </a:t>
            </a:r>
            <a:r>
              <a:rPr lang="cs-CZ" i="1" dirty="0" err="1"/>
              <a:t>Moody’s</a:t>
            </a:r>
            <a:r>
              <a:rPr lang="cs-CZ" i="1" dirty="0"/>
              <a:t> </a:t>
            </a:r>
            <a:r>
              <a:rPr lang="cs-CZ" i="1" dirty="0" err="1"/>
              <a:t>RiskConfidence</a:t>
            </a:r>
            <a:r>
              <a:rPr lang="cs-CZ" dirty="0"/>
              <a:t> nebo </a:t>
            </a:r>
            <a:r>
              <a:rPr lang="cs-CZ" i="1" dirty="0"/>
              <a:t>QRM</a:t>
            </a:r>
            <a:r>
              <a:rPr lang="cs-CZ" dirty="0"/>
              <a:t> (</a:t>
            </a:r>
            <a:r>
              <a:rPr lang="cs-CZ" dirty="0" err="1"/>
              <a:t>Quantitative</a:t>
            </a:r>
            <a:r>
              <a:rPr lang="cs-CZ" dirty="0"/>
              <a:t> Risk Management) pro prediktivní modelování likvidity.</a:t>
            </a:r>
          </a:p>
        </p:txBody>
      </p:sp>
    </p:spTree>
    <p:extLst>
      <p:ext uri="{BB962C8B-B14F-4D97-AF65-F5344CB8AC3E}">
        <p14:creationId xmlns:p14="http://schemas.microsoft.com/office/powerpoint/2010/main" val="58016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8142DC-D8ED-4119-8FA7-8AF6DD56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CF8176F-43F0-4C29-AFA1-75F1772BDF54}"/>
              </a:ext>
            </a:extLst>
          </p:cNvPr>
          <p:cNvSpPr/>
          <p:nvPr/>
        </p:nvSpPr>
        <p:spPr>
          <a:xfrm>
            <a:off x="1763688" y="2387084"/>
            <a:ext cx="56166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dirty="0"/>
              <a:t>Riziko likvidity a jeho řízení v bankovním sektoru</a:t>
            </a:r>
          </a:p>
        </p:txBody>
      </p:sp>
    </p:spTree>
    <p:extLst>
      <p:ext uri="{BB962C8B-B14F-4D97-AF65-F5344CB8AC3E}">
        <p14:creationId xmlns:p14="http://schemas.microsoft.com/office/powerpoint/2010/main" val="1042050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01713F-F786-41AD-838E-236D2DF89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Vnitřní limity a řízení hotovosti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14CDE66-7B6E-4E6E-B34B-95697A0213A3}"/>
              </a:ext>
            </a:extLst>
          </p:cNvPr>
          <p:cNvSpPr/>
          <p:nvPr/>
        </p:nvSpPr>
        <p:spPr>
          <a:xfrm>
            <a:off x="218503" y="1131590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Banky stanovují </a:t>
            </a:r>
            <a:r>
              <a:rPr lang="cs-CZ" b="1" dirty="0"/>
              <a:t>interní limity</a:t>
            </a:r>
            <a:r>
              <a:rPr lang="cs-CZ" dirty="0"/>
              <a:t> pro jednotlivé ukazatele likvidity a jejich kombinace: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FE4ACA-8B13-4AD4-8534-5B42B678C2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26" y="2067694"/>
            <a:ext cx="8145898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15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291E24-EC4A-46F0-B6E6-36752A871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D95213-8F8E-4715-98AB-C6E272A91AC7}"/>
              </a:ext>
            </a:extLst>
          </p:cNvPr>
          <p:cNvSpPr/>
          <p:nvPr/>
        </p:nvSpPr>
        <p:spPr>
          <a:xfrm>
            <a:off x="395536" y="863590"/>
            <a:ext cx="7560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Doplňkové limity: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i="1" dirty="0" err="1"/>
              <a:t>Intraday</a:t>
            </a:r>
            <a:r>
              <a:rPr lang="cs-CZ" i="1" dirty="0"/>
              <a:t> </a:t>
            </a:r>
            <a:r>
              <a:rPr lang="cs-CZ" i="1" dirty="0" err="1"/>
              <a:t>liquidity</a:t>
            </a:r>
            <a:r>
              <a:rPr lang="cs-CZ" i="1" dirty="0"/>
              <a:t> limit</a:t>
            </a:r>
            <a:r>
              <a:rPr lang="cs-CZ" dirty="0"/>
              <a:t> (minimální likvidita během dne).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i="1" dirty="0" err="1"/>
              <a:t>Currency</a:t>
            </a:r>
            <a:r>
              <a:rPr lang="cs-CZ" i="1" dirty="0"/>
              <a:t> </a:t>
            </a:r>
            <a:r>
              <a:rPr lang="cs-CZ" i="1" dirty="0" err="1"/>
              <a:t>liquidity</a:t>
            </a:r>
            <a:r>
              <a:rPr lang="cs-CZ" i="1" dirty="0"/>
              <a:t> limit</a:t>
            </a:r>
            <a:r>
              <a:rPr lang="cs-CZ" dirty="0"/>
              <a:t> (pro každou hlavní měnu zvlášť).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i="1" dirty="0" err="1"/>
              <a:t>Concentration</a:t>
            </a:r>
            <a:r>
              <a:rPr lang="cs-CZ" i="1" dirty="0"/>
              <a:t> limit</a:t>
            </a:r>
            <a:r>
              <a:rPr lang="cs-CZ" dirty="0"/>
              <a:t> (max. podíl jednoho zdroje financování).</a:t>
            </a:r>
          </a:p>
          <a:p>
            <a:r>
              <a:rPr lang="cs-CZ" b="1" dirty="0"/>
              <a:t>Řízení hotovosti:</a:t>
            </a:r>
            <a:br>
              <a:rPr lang="cs-CZ" dirty="0"/>
            </a:br>
            <a:r>
              <a:rPr lang="cs-CZ" dirty="0"/>
              <a:t>Provádí se centrálně (</a:t>
            </a:r>
            <a:r>
              <a:rPr lang="cs-CZ" dirty="0" err="1"/>
              <a:t>treasury</a:t>
            </a:r>
            <a:r>
              <a:rPr lang="cs-CZ" dirty="0"/>
              <a:t>) s denním monitoringem.</a:t>
            </a:r>
            <a:br>
              <a:rPr lang="cs-CZ" dirty="0"/>
            </a:br>
            <a:r>
              <a:rPr lang="cs-CZ" dirty="0"/>
              <a:t>Využívá se </a:t>
            </a:r>
            <a:r>
              <a:rPr lang="cs-CZ" i="1" dirty="0"/>
              <a:t>cash </a:t>
            </a:r>
            <a:r>
              <a:rPr lang="cs-CZ" i="1" dirty="0" err="1"/>
              <a:t>pooling</a:t>
            </a:r>
            <a:r>
              <a:rPr lang="cs-CZ" dirty="0"/>
              <a:t> pro efektivní využití likvidity v rámci skupiny.</a:t>
            </a:r>
          </a:p>
        </p:txBody>
      </p:sp>
    </p:spTree>
    <p:extLst>
      <p:ext uri="{BB962C8B-B14F-4D97-AF65-F5344CB8AC3E}">
        <p14:creationId xmlns:p14="http://schemas.microsoft.com/office/powerpoint/2010/main" val="3432332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D6C084-A35B-42A0-8205-5F6CA942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Likviditní rezerva u ČNB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64804C9-BD31-442C-8A27-F9A7469AE7D8}"/>
              </a:ext>
            </a:extLst>
          </p:cNvPr>
          <p:cNvSpPr/>
          <p:nvPr/>
        </p:nvSpPr>
        <p:spPr>
          <a:xfrm>
            <a:off x="467544" y="863590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Likviditní rezerva</a:t>
            </a:r>
            <a:r>
              <a:rPr lang="cs-CZ" sz="2000" dirty="0"/>
              <a:t> představuje povinný objem prostředků, které musí banka držet na účtu u ČNB.</a:t>
            </a:r>
          </a:p>
          <a:p>
            <a:r>
              <a:rPr lang="cs-CZ" sz="2000" b="1" dirty="0"/>
              <a:t>Formy likvidní rezervy: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Povinné minimální rezervy (PMR):</a:t>
            </a: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stanovuje ČNB podle výše primárních závazků banky;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v roce 2025 činí </a:t>
            </a:r>
            <a:r>
              <a:rPr lang="cs-CZ" sz="2000" b="1" dirty="0"/>
              <a:t>2 %</a:t>
            </a:r>
            <a:r>
              <a:rPr lang="cs-CZ" sz="2000" dirty="0"/>
              <a:t> z vybraných závazků (dříve 1 %).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b="1" dirty="0"/>
              <a:t>Dobrovolné rezervy:</a:t>
            </a:r>
            <a:r>
              <a:rPr lang="cs-CZ" sz="2000" dirty="0"/>
              <a:t> hotovost a vklady u ČNB nad rámec PMR – slouží jako polštář likvidity.</a:t>
            </a:r>
          </a:p>
        </p:txBody>
      </p:sp>
    </p:spTree>
    <p:extLst>
      <p:ext uri="{BB962C8B-B14F-4D97-AF65-F5344CB8AC3E}">
        <p14:creationId xmlns:p14="http://schemas.microsoft.com/office/powerpoint/2010/main" val="1412760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8EDD7B-BBCD-4619-AE82-7213C75F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CB0003DE-C5A9-4F55-9409-DDBE15F2A8C2}"/>
              </a:ext>
            </a:extLst>
          </p:cNvPr>
          <p:cNvSpPr/>
          <p:nvPr/>
        </p:nvSpPr>
        <p:spPr>
          <a:xfrm>
            <a:off x="467544" y="1140589"/>
            <a:ext cx="78488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Význam: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Zajišťuje stabilitu platebního systému.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Umožňuje ČNB operativně řídit krátkodobé úrokové sazby.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Slouží jako první obrana při stresových situacích.</a:t>
            </a:r>
          </a:p>
          <a:p>
            <a:r>
              <a:rPr lang="cs-CZ" b="1" dirty="0"/>
              <a:t>Aktuálně (2025):</a:t>
            </a:r>
            <a:r>
              <a:rPr lang="cs-CZ" dirty="0"/>
              <a:t> ČNB zavedla povinnost měsíčního </a:t>
            </a:r>
            <a:r>
              <a:rPr lang="cs-CZ" b="1" dirty="0"/>
              <a:t>reportingu o likviditní rezervě (LRC – </a:t>
            </a:r>
            <a:r>
              <a:rPr lang="cs-CZ" b="1" dirty="0" err="1"/>
              <a:t>Liquidity</a:t>
            </a:r>
            <a:r>
              <a:rPr lang="cs-CZ" b="1" dirty="0"/>
              <a:t> </a:t>
            </a:r>
            <a:r>
              <a:rPr lang="cs-CZ" b="1" dirty="0" err="1"/>
              <a:t>Reserve</a:t>
            </a:r>
            <a:r>
              <a:rPr lang="cs-CZ" b="1" dirty="0"/>
              <a:t> </a:t>
            </a:r>
            <a:r>
              <a:rPr lang="cs-CZ" b="1" dirty="0" err="1"/>
              <a:t>Coverage</a:t>
            </a:r>
            <a:r>
              <a:rPr lang="cs-CZ" b="1" dirty="0"/>
              <a:t>)</a:t>
            </a:r>
            <a:r>
              <a:rPr lang="cs-CZ" dirty="0"/>
              <a:t>, navázaného na LCR reporting EBA.</a:t>
            </a:r>
          </a:p>
        </p:txBody>
      </p:sp>
    </p:spTree>
    <p:extLst>
      <p:ext uri="{BB962C8B-B14F-4D97-AF65-F5344CB8AC3E}">
        <p14:creationId xmlns:p14="http://schemas.microsoft.com/office/powerpoint/2010/main" val="2314729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BDA80-ACCF-48A8-AA7C-E382BA57B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Stresové testování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3E12865-DE4C-4EBF-9021-21BC5A7D1D66}"/>
              </a:ext>
            </a:extLst>
          </p:cNvPr>
          <p:cNvSpPr/>
          <p:nvPr/>
        </p:nvSpPr>
        <p:spPr>
          <a:xfrm>
            <a:off x="251520" y="987574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Stresové testy hodnotí, jak by banka obstála v mimořádných situacích, které mohou ohrozit její schopnost hradit závazky.</a:t>
            </a:r>
          </a:p>
          <a:p>
            <a:r>
              <a:rPr lang="cs-CZ" sz="2000" b="1" dirty="0"/>
              <a:t>Základní typy testů:</a:t>
            </a:r>
            <a:endParaRPr lang="cs-CZ" sz="2000" dirty="0"/>
          </a:p>
          <a:p>
            <a:pPr>
              <a:buFont typeface="+mj-lt"/>
              <a:buAutoNum type="arabicPeriod"/>
            </a:pPr>
            <a:r>
              <a:rPr lang="cs-CZ" sz="2000" b="1" dirty="0"/>
              <a:t>Idiosynkratické scénáře</a:t>
            </a:r>
            <a:r>
              <a:rPr lang="cs-CZ" sz="2000" dirty="0"/>
              <a:t> – např. ztráta důvěry klientů, pokles ratingu, kybernetický útok.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Tržní scénáře</a:t>
            </a:r>
            <a:r>
              <a:rPr lang="cs-CZ" sz="2000" dirty="0"/>
              <a:t> – uzavření finančních trhů, prudký růst sazeb, odliv vkladů z celého sektoru.</a:t>
            </a:r>
          </a:p>
          <a:p>
            <a:pPr>
              <a:buFont typeface="+mj-lt"/>
              <a:buAutoNum type="arabicPeriod"/>
            </a:pPr>
            <a:r>
              <a:rPr lang="cs-CZ" sz="2000" b="1" dirty="0"/>
              <a:t>Kombinované scénáře</a:t>
            </a:r>
            <a:r>
              <a:rPr lang="cs-CZ" sz="2000" dirty="0"/>
              <a:t> – např. zhoršení likvidity spojené s </a:t>
            </a:r>
            <a:r>
              <a:rPr lang="cs-CZ" sz="2000" dirty="0" err="1"/>
              <a:t>makrošokem</a:t>
            </a:r>
            <a:r>
              <a:rPr lang="cs-CZ" sz="2000" dirty="0"/>
              <a:t> a IT incidentem.</a:t>
            </a:r>
          </a:p>
        </p:txBody>
      </p:sp>
    </p:spTree>
    <p:extLst>
      <p:ext uri="{BB962C8B-B14F-4D97-AF65-F5344CB8AC3E}">
        <p14:creationId xmlns:p14="http://schemas.microsoft.com/office/powerpoint/2010/main" val="3575831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F9B9B-6723-48C3-93E3-F349517D7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DE7DCB5-9268-4098-AF52-0F9421C594C4}"/>
              </a:ext>
            </a:extLst>
          </p:cNvPr>
          <p:cNvSpPr/>
          <p:nvPr/>
        </p:nvSpPr>
        <p:spPr>
          <a:xfrm>
            <a:off x="395536" y="86359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Klíčové ukazatele sledované ve stresu: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LCR po 30 dnech stresu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Nedostatek hotovosti v časových pásmech (0–7 dní, 8–30 dní)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Dopad na NSFR po zhoršení ratingu o 1 stupeň</a:t>
            </a:r>
          </a:p>
          <a:p>
            <a:r>
              <a:rPr lang="cs-CZ" b="1" dirty="0"/>
              <a:t>Aktuálně (2025):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EBA </a:t>
            </a:r>
            <a:r>
              <a:rPr lang="cs-CZ" dirty="0" err="1"/>
              <a:t>Guidelines</a:t>
            </a:r>
            <a:r>
              <a:rPr lang="cs-CZ" dirty="0"/>
              <a:t> 2024/10 vyžadují provádět stresové testy nejméně </a:t>
            </a:r>
            <a:r>
              <a:rPr lang="cs-CZ" b="1" dirty="0"/>
              <a:t>čtvrtletně</a:t>
            </a:r>
            <a:r>
              <a:rPr lang="cs-CZ" dirty="0"/>
              <a:t> a zahrnout i digitální a kybernetické scénáře (DORA).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ČNB vyhodnocuje výsledky testů v rámci dozorového procesu SREP.</a:t>
            </a:r>
          </a:p>
        </p:txBody>
      </p:sp>
    </p:spTree>
    <p:extLst>
      <p:ext uri="{BB962C8B-B14F-4D97-AF65-F5344CB8AC3E}">
        <p14:creationId xmlns:p14="http://schemas.microsoft.com/office/powerpoint/2010/main" val="3246964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2DE14-84B1-405D-9583-D8052794C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Krizové řízení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1490835-39F0-437F-A1BB-FAE00CC72FA1}"/>
              </a:ext>
            </a:extLst>
          </p:cNvPr>
          <p:cNvSpPr/>
          <p:nvPr/>
        </p:nvSpPr>
        <p:spPr>
          <a:xfrm>
            <a:off x="467544" y="843557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Krizové řízení likvidity představuje postupy, které se aktivují při ohrožení schopnosti banky dostát závazkům.</a:t>
            </a:r>
          </a:p>
          <a:p>
            <a:r>
              <a:rPr lang="cs-CZ" b="1" dirty="0"/>
              <a:t>Hlavní nástroje: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Contingency</a:t>
            </a:r>
            <a:r>
              <a:rPr lang="cs-CZ" b="1" dirty="0"/>
              <a:t> </a:t>
            </a:r>
            <a:r>
              <a:rPr lang="cs-CZ" b="1" dirty="0" err="1"/>
              <a:t>Funding</a:t>
            </a:r>
            <a:r>
              <a:rPr lang="cs-CZ" b="1" dirty="0"/>
              <a:t> </a:t>
            </a:r>
            <a:r>
              <a:rPr lang="cs-CZ" b="1" dirty="0" err="1"/>
              <a:t>Plan</a:t>
            </a:r>
            <a:r>
              <a:rPr lang="cs-CZ" b="1" dirty="0"/>
              <a:t> (CFP)</a:t>
            </a:r>
            <a:r>
              <a:rPr lang="cs-CZ" dirty="0"/>
              <a:t> – plán zajištění dodatečných zdrojů financování.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Liquidity</a:t>
            </a:r>
            <a:r>
              <a:rPr lang="cs-CZ" b="1" dirty="0"/>
              <a:t> </a:t>
            </a:r>
            <a:r>
              <a:rPr lang="cs-CZ" b="1" dirty="0" err="1"/>
              <a:t>Crisis</a:t>
            </a:r>
            <a:r>
              <a:rPr lang="cs-CZ" b="1" dirty="0"/>
              <a:t> Management Team</a:t>
            </a:r>
            <a:r>
              <a:rPr lang="cs-CZ" dirty="0"/>
              <a:t> – operační skupina zodpovědná za okamžité kroky.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Komunikační strategie</a:t>
            </a:r>
            <a:r>
              <a:rPr lang="cs-CZ" dirty="0"/>
              <a:t> – včasné informování ČNB, EBA, zákazníků a médií.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Hierarchie opatření:</a:t>
            </a:r>
            <a:endParaRPr lang="cs-CZ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aktivace likvidní rezervy u ČNB,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použití </a:t>
            </a:r>
            <a:r>
              <a:rPr lang="cs-CZ" dirty="0" err="1"/>
              <a:t>repo</a:t>
            </a:r>
            <a:r>
              <a:rPr lang="cs-CZ" dirty="0"/>
              <a:t> operací,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prodej HQLA aktiv,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/>
              <a:t>interní přerozdělení zdrojů v rámci skupiny.</a:t>
            </a:r>
          </a:p>
          <a:p>
            <a:r>
              <a:rPr lang="cs-CZ" b="1" dirty="0"/>
              <a:t>Cíl:</a:t>
            </a:r>
            <a:r>
              <a:rPr lang="cs-CZ" dirty="0"/>
              <a:t> udržet důvěru trhu a zabránit panice.</a:t>
            </a:r>
            <a:br>
              <a:rPr lang="cs-CZ" dirty="0"/>
            </a:br>
            <a:r>
              <a:rPr lang="cs-CZ" b="1" dirty="0"/>
              <a:t>Poznámka:</a:t>
            </a:r>
            <a:r>
              <a:rPr lang="cs-CZ" dirty="0"/>
              <a:t> CFP musí být aktualizován minimálně 1× ročně a testován v rámci stresových scénářů.</a:t>
            </a:r>
          </a:p>
        </p:txBody>
      </p:sp>
    </p:spTree>
    <p:extLst>
      <p:ext uri="{BB962C8B-B14F-4D97-AF65-F5344CB8AC3E}">
        <p14:creationId xmlns:p14="http://schemas.microsoft.com/office/powerpoint/2010/main" val="22802057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866E12-4AB2-459B-B1B9-FC849420D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Regulační rámec </a:t>
            </a:r>
            <a:r>
              <a:rPr lang="cs-CZ" dirty="0" err="1"/>
              <a:t>Basel</a:t>
            </a:r>
            <a:r>
              <a:rPr lang="cs-CZ" dirty="0"/>
              <a:t> III a CRR3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D82542F-B986-4C9D-BBCF-186181F765C5}"/>
              </a:ext>
            </a:extLst>
          </p:cNvPr>
          <p:cNvSpPr/>
          <p:nvPr/>
        </p:nvSpPr>
        <p:spPr>
          <a:xfrm>
            <a:off x="683568" y="1002089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Basel</a:t>
            </a:r>
            <a:r>
              <a:rPr lang="cs-CZ" dirty="0"/>
              <a:t> III a jeho implementace v EU (CRR3/CRD6) stanovují přísnější požadavky na řízení likvidity.</a:t>
            </a:r>
          </a:p>
          <a:p>
            <a:r>
              <a:rPr lang="cs-CZ" b="1" dirty="0"/>
              <a:t>Hlavní pilíře: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LCR a NSFR</a:t>
            </a:r>
            <a:r>
              <a:rPr lang="cs-CZ" dirty="0"/>
              <a:t> – základní kvantitativní ukazatele likvidity.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Princip proporcionálnosti</a:t>
            </a:r>
            <a:r>
              <a:rPr lang="cs-CZ" dirty="0"/>
              <a:t> – menší banky mohou používat zjednodušené modely.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Zohlednění klimatických a digitálních rizik</a:t>
            </a:r>
            <a:r>
              <a:rPr lang="cs-CZ" dirty="0"/>
              <a:t> v plánování likvidity (EBA 2025).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Povinnost </a:t>
            </a:r>
            <a:r>
              <a:rPr lang="cs-CZ" b="1" dirty="0" err="1"/>
              <a:t>off</a:t>
            </a:r>
            <a:r>
              <a:rPr lang="cs-CZ" b="1" dirty="0"/>
              <a:t>-balance evidence</a:t>
            </a:r>
            <a:r>
              <a:rPr lang="cs-CZ" dirty="0"/>
              <a:t> – sledování potenciálních závazků (mimo rozvahu).</a:t>
            </a:r>
          </a:p>
          <a:p>
            <a:r>
              <a:rPr lang="cs-CZ" b="1" dirty="0"/>
              <a:t>Cíl </a:t>
            </a:r>
            <a:r>
              <a:rPr lang="cs-CZ" b="1" dirty="0" err="1"/>
              <a:t>Basel</a:t>
            </a:r>
            <a:r>
              <a:rPr lang="cs-CZ" b="1" dirty="0"/>
              <a:t> III:</a:t>
            </a:r>
            <a:r>
              <a:rPr lang="cs-CZ" dirty="0"/>
              <a:t> posílit krátkodobou odolnost bank a zajistit stabilní dlouhodobé financování.</a:t>
            </a:r>
          </a:p>
        </p:txBody>
      </p:sp>
    </p:spTree>
    <p:extLst>
      <p:ext uri="{BB962C8B-B14F-4D97-AF65-F5344CB8AC3E}">
        <p14:creationId xmlns:p14="http://schemas.microsoft.com/office/powerpoint/2010/main" val="34851564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B40CA-5C33-474F-851D-11D92008D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DECFCCA-7CCB-49D3-827B-4D197643801E}"/>
              </a:ext>
            </a:extLst>
          </p:cNvPr>
          <p:cNvSpPr/>
          <p:nvPr/>
        </p:nvSpPr>
        <p:spPr>
          <a:xfrm>
            <a:off x="395536" y="183308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Časová osa EU: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2025 – účinnost CRR3 a povinnost nových šablon pro reporting LCR/NSFR.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/>
              <a:t>2026 – rozšíření požadavků o </a:t>
            </a:r>
            <a:r>
              <a:rPr lang="cs-CZ" sz="2400" dirty="0" err="1"/>
              <a:t>climate</a:t>
            </a:r>
            <a:r>
              <a:rPr lang="cs-CZ" sz="2400" dirty="0"/>
              <a:t> stress </a:t>
            </a:r>
            <a:r>
              <a:rPr lang="cs-CZ" sz="2400" dirty="0" err="1"/>
              <a:t>testing</a:t>
            </a:r>
            <a:r>
              <a:rPr lang="cs-CZ" sz="2400" dirty="0"/>
              <a:t> a likviditu v ESG kontextu.</a:t>
            </a:r>
          </a:p>
        </p:txBody>
      </p:sp>
    </p:spTree>
    <p:extLst>
      <p:ext uri="{BB962C8B-B14F-4D97-AF65-F5344CB8AC3E}">
        <p14:creationId xmlns:p14="http://schemas.microsoft.com/office/powerpoint/2010/main" val="1737343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0FA7D3-F03F-4055-8A0E-1CC0BD40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280920" cy="507703"/>
          </a:xfrm>
        </p:spPr>
        <p:txBody>
          <a:bodyPr/>
          <a:lstStyle/>
          <a:p>
            <a:r>
              <a:rPr lang="cs-CZ" dirty="0"/>
              <a:t>Požadavky ČNB na řízení likvidity (2025)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BE02339-4267-4A12-A361-453456D0FF30}"/>
              </a:ext>
            </a:extLst>
          </p:cNvPr>
          <p:cNvSpPr/>
          <p:nvPr/>
        </p:nvSpPr>
        <p:spPr>
          <a:xfrm>
            <a:off x="611560" y="915565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ČNB vyžaduje</a:t>
            </a:r>
            <a:r>
              <a:rPr lang="cs-CZ" dirty="0"/>
              <a:t>, aby banky v ČR dodržovaly zásady řízení likvidity v souladu s </a:t>
            </a:r>
            <a:r>
              <a:rPr lang="cs-CZ" dirty="0" err="1"/>
              <a:t>Basel</a:t>
            </a:r>
            <a:r>
              <a:rPr lang="cs-CZ" dirty="0"/>
              <a:t> III a EBA </a:t>
            </a:r>
            <a:r>
              <a:rPr lang="cs-CZ" dirty="0" err="1"/>
              <a:t>guidelines</a:t>
            </a:r>
            <a:r>
              <a:rPr lang="cs-CZ" dirty="0"/>
              <a:t>.</a:t>
            </a:r>
          </a:p>
          <a:p>
            <a:r>
              <a:rPr lang="cs-CZ" b="1" dirty="0"/>
              <a:t>Hlavní požadavky ČNB: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/>
              <a:t>Denní výpočet LCR</a:t>
            </a:r>
            <a:r>
              <a:rPr lang="cs-CZ" dirty="0"/>
              <a:t> a evidence pohybu HQLA.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Měsíční reporting o likviditní rezervě</a:t>
            </a:r>
            <a:r>
              <a:rPr lang="cs-CZ" dirty="0"/>
              <a:t> a NSFR.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Čtvrtletní stresové testy</a:t>
            </a:r>
            <a:r>
              <a:rPr lang="cs-CZ" dirty="0"/>
              <a:t> včetně ICT a kybernetických scénářů (DORA).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Zveřejňování klíčových ukazatelů v rámci </a:t>
            </a:r>
            <a:r>
              <a:rPr lang="cs-CZ" b="1" dirty="0" err="1"/>
              <a:t>Pillar</a:t>
            </a:r>
            <a:r>
              <a:rPr lang="cs-CZ" b="1" dirty="0"/>
              <a:t> 3 (</a:t>
            </a:r>
            <a:r>
              <a:rPr lang="cs-CZ" b="1" dirty="0" err="1"/>
              <a:t>Transparency</a:t>
            </a:r>
            <a:r>
              <a:rPr lang="cs-CZ" b="1" dirty="0"/>
              <a:t> Report)</a:t>
            </a:r>
            <a:r>
              <a:rPr lang="cs-CZ" dirty="0"/>
              <a:t>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Interní limity a </a:t>
            </a:r>
            <a:r>
              <a:rPr lang="cs-CZ" b="1" dirty="0" err="1"/>
              <a:t>governance</a:t>
            </a:r>
            <a:r>
              <a:rPr lang="cs-CZ" b="1" dirty="0"/>
              <a:t>:</a:t>
            </a:r>
            <a:r>
              <a:rPr lang="cs-CZ" dirty="0"/>
              <a:t> schvalování likviditní strategie představenstvem.</a:t>
            </a:r>
          </a:p>
        </p:txBody>
      </p:sp>
    </p:spTree>
    <p:extLst>
      <p:ext uri="{BB962C8B-B14F-4D97-AF65-F5344CB8AC3E}">
        <p14:creationId xmlns:p14="http://schemas.microsoft.com/office/powerpoint/2010/main" val="1845631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8378E-8BC8-497A-A964-5A61293E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kapitoly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F0368F1-46D0-4707-86DD-50779A4399AD}"/>
              </a:ext>
            </a:extLst>
          </p:cNvPr>
          <p:cNvSpPr/>
          <p:nvPr/>
        </p:nvSpPr>
        <p:spPr>
          <a:xfrm>
            <a:off x="251520" y="1050340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Seznámit se s podstatou rizika likvidity, jeho měřením, regulací a nástroji řízení.</a:t>
            </a:r>
          </a:p>
          <a:p>
            <a:br>
              <a:rPr lang="cs-CZ" sz="2000" dirty="0"/>
            </a:br>
            <a:r>
              <a:rPr lang="cs-CZ" sz="2000" b="1" dirty="0"/>
              <a:t>Učební cíle:</a:t>
            </a:r>
            <a:endParaRPr lang="cs-CZ" sz="2000" dirty="0"/>
          </a:p>
          <a:p>
            <a:r>
              <a:rPr lang="cs-CZ" sz="2000" dirty="0"/>
              <a:t>Definovat různé formy rizika likvidity.</a:t>
            </a:r>
          </a:p>
          <a:p>
            <a:r>
              <a:rPr lang="cs-CZ" sz="2000" dirty="0"/>
              <a:t>Pochopit jeho význam pro stabilitu banky.</a:t>
            </a:r>
          </a:p>
          <a:p>
            <a:r>
              <a:rPr lang="cs-CZ" sz="2000" dirty="0"/>
              <a:t>Vysvětlit metody měření a indikátory (LCR, NSFR).</a:t>
            </a:r>
          </a:p>
          <a:p>
            <a:r>
              <a:rPr lang="cs-CZ" sz="2000" dirty="0"/>
              <a:t>Popsat rámec </a:t>
            </a:r>
            <a:r>
              <a:rPr lang="cs-CZ" sz="2000" dirty="0" err="1"/>
              <a:t>Basel</a:t>
            </a:r>
            <a:r>
              <a:rPr lang="cs-CZ" sz="2000" dirty="0"/>
              <a:t> III a požadavky ČNB.</a:t>
            </a:r>
          </a:p>
          <a:p>
            <a:r>
              <a:rPr lang="cs-CZ" sz="2000" dirty="0"/>
              <a:t>Ukázat současné trendy a výzvy v řízení likvidity (2025).</a:t>
            </a:r>
          </a:p>
        </p:txBody>
      </p:sp>
    </p:spTree>
    <p:extLst>
      <p:ext uri="{BB962C8B-B14F-4D97-AF65-F5344CB8AC3E}">
        <p14:creationId xmlns:p14="http://schemas.microsoft.com/office/powerpoint/2010/main" val="2307986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2DD55C-5F31-46DC-A188-52085167E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504DDBA-9E82-4BF3-8038-C18A2CBD21FB}"/>
              </a:ext>
            </a:extLst>
          </p:cNvPr>
          <p:cNvSpPr/>
          <p:nvPr/>
        </p:nvSpPr>
        <p:spPr>
          <a:xfrm>
            <a:off x="539552" y="1694587"/>
            <a:ext cx="784887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Aktuální data ČNB (2025):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Průměrný LCR bank v ČR: 182 %.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Průměrný NSFR: 125 %.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ČNB označuje riziko likvidity za „nízké a dobře řízené“, ale monitoruje </a:t>
            </a:r>
            <a:r>
              <a:rPr lang="cs-CZ" sz="2000" b="1" dirty="0"/>
              <a:t>vazby na energetický a IT sektor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2381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70FAC9-5E51-4D9B-A3AB-3EC5A6A1A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likvidity v kontextu ERM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39CF13-248B-423E-98A5-68AE1DB497AA}"/>
              </a:ext>
            </a:extLst>
          </p:cNvPr>
          <p:cNvSpPr/>
          <p:nvPr/>
        </p:nvSpPr>
        <p:spPr>
          <a:xfrm>
            <a:off x="395536" y="1059582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Riziko likvidity je součástí integrovaného rámce </a:t>
            </a:r>
            <a:r>
              <a:rPr lang="cs-CZ" b="1" dirty="0" err="1"/>
              <a:t>Enterprise</a:t>
            </a:r>
            <a:r>
              <a:rPr lang="cs-CZ" b="1" dirty="0"/>
              <a:t> Risk Management (ERM)</a:t>
            </a:r>
            <a:r>
              <a:rPr lang="cs-CZ" dirty="0"/>
              <a:t>, který propojuje všechny druhy rizik v jeden celek.</a:t>
            </a:r>
          </a:p>
          <a:p>
            <a:r>
              <a:rPr lang="cs-CZ" b="1" dirty="0"/>
              <a:t>Hlavní principy ERM v oblasti likvidity: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Likvidita je řízena </a:t>
            </a:r>
            <a:r>
              <a:rPr lang="cs-CZ" b="1" dirty="0"/>
              <a:t>společně</a:t>
            </a:r>
            <a:r>
              <a:rPr lang="cs-CZ" dirty="0"/>
              <a:t> s úrokovým, tržním a reputačním rizikem.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Plánování likvidity musí být propojeno s obchodní strategií a rozpočtem.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KRI a KPI ukazatele jsou součástí </a:t>
            </a:r>
            <a:r>
              <a:rPr lang="cs-CZ" b="1" dirty="0"/>
              <a:t>risk </a:t>
            </a:r>
            <a:r>
              <a:rPr lang="cs-CZ" b="1" dirty="0" err="1"/>
              <a:t>dashboardu</a:t>
            </a:r>
            <a:r>
              <a:rPr lang="cs-CZ" dirty="0"/>
              <a:t> pro vedení banky.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ALM, </a:t>
            </a:r>
            <a:r>
              <a:rPr lang="cs-CZ" dirty="0" err="1"/>
              <a:t>treasury</a:t>
            </a:r>
            <a:r>
              <a:rPr lang="cs-CZ" dirty="0"/>
              <a:t> a risk management sdílejí jednotnou datovou základnu.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Při rozhodování se hodnotí </a:t>
            </a:r>
            <a:r>
              <a:rPr lang="cs-CZ" b="1" dirty="0"/>
              <a:t>celkový dopad na kapitál, cash-</a:t>
            </a:r>
            <a:r>
              <a:rPr lang="cs-CZ" b="1" dirty="0" err="1"/>
              <a:t>flow</a:t>
            </a:r>
            <a:r>
              <a:rPr lang="cs-CZ" b="1" dirty="0"/>
              <a:t> a reputaci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9162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629C58-EB05-4137-82B2-0015D167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667DBC1-02A6-4125-BC31-2D160C3709BD}"/>
              </a:ext>
            </a:extLst>
          </p:cNvPr>
          <p:cNvSpPr/>
          <p:nvPr/>
        </p:nvSpPr>
        <p:spPr>
          <a:xfrm>
            <a:off x="467544" y="1833086"/>
            <a:ext cx="77048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Aktuálně (2025):</a:t>
            </a:r>
            <a:br>
              <a:rPr lang="cs-CZ" sz="2000" dirty="0"/>
            </a:br>
            <a:r>
              <a:rPr lang="cs-CZ" sz="2000" dirty="0"/>
              <a:t>Banky implementují systém </a:t>
            </a:r>
            <a:r>
              <a:rPr lang="cs-CZ" sz="2000" b="1" dirty="0" err="1"/>
              <a:t>Integrated</a:t>
            </a:r>
            <a:r>
              <a:rPr lang="cs-CZ" sz="2000" b="1" dirty="0"/>
              <a:t> </a:t>
            </a:r>
            <a:r>
              <a:rPr lang="cs-CZ" sz="2000" b="1" dirty="0" err="1"/>
              <a:t>Liquidity</a:t>
            </a:r>
            <a:r>
              <a:rPr lang="cs-CZ" sz="2000" b="1" dirty="0"/>
              <a:t> Management (ILM)</a:t>
            </a:r>
            <a:r>
              <a:rPr lang="cs-CZ" sz="2000" dirty="0"/>
              <a:t> — propojuje reporting LCR, NSFR a stres testy do jednoho rozhraní.</a:t>
            </a:r>
          </a:p>
        </p:txBody>
      </p:sp>
    </p:spTree>
    <p:extLst>
      <p:ext uri="{BB962C8B-B14F-4D97-AF65-F5344CB8AC3E}">
        <p14:creationId xmlns:p14="http://schemas.microsoft.com/office/powerpoint/2010/main" val="23506908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061BE4-E711-495A-9747-141714E78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992888" cy="507703"/>
          </a:xfrm>
        </p:spPr>
        <p:txBody>
          <a:bodyPr/>
          <a:lstStyle/>
          <a:p>
            <a:r>
              <a:rPr lang="cs-CZ" sz="2000" dirty="0"/>
              <a:t>Indikátory časné varovné signalizace (Early </a:t>
            </a:r>
            <a:r>
              <a:rPr lang="cs-CZ" sz="2000" dirty="0" err="1"/>
              <a:t>Warning</a:t>
            </a:r>
            <a:r>
              <a:rPr lang="cs-CZ" sz="2000" dirty="0"/>
              <a:t> </a:t>
            </a:r>
            <a:r>
              <a:rPr lang="cs-CZ" sz="2000" dirty="0" err="1"/>
              <a:t>Indicators</a:t>
            </a:r>
            <a:r>
              <a:rPr lang="cs-CZ" sz="2000" dirty="0"/>
              <a:t> – EWI)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8F7988-0F28-449E-BF51-DBF961ADB26D}"/>
              </a:ext>
            </a:extLst>
          </p:cNvPr>
          <p:cNvSpPr/>
          <p:nvPr/>
        </p:nvSpPr>
        <p:spPr>
          <a:xfrm>
            <a:off x="251520" y="915566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Cílem EWI je odhalit problémy s likviditou dříve, než se projeví krize.</a:t>
            </a:r>
          </a:p>
          <a:p>
            <a:r>
              <a:rPr lang="cs-CZ" b="1" dirty="0"/>
              <a:t>Hlavní indikátory: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Pokles LCR pod interní limit.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Rychlý odliv vkladů klientů nebo ztráta významného korporátního klienta.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Zvýšení mezibankovních sazeb (PRIBOR, EURIBOR).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Pokles hodnoty HQLA aktiv.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Zhoršení úvěrového ratingu banky.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Zvýšený objem krátkodobého financování (</a:t>
            </a:r>
            <a:r>
              <a:rPr lang="cs-CZ" dirty="0" err="1"/>
              <a:t>overnight</a:t>
            </a:r>
            <a:r>
              <a:rPr lang="cs-CZ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Zpoždění v platebních systémech (</a:t>
            </a:r>
            <a:r>
              <a:rPr lang="cs-CZ" dirty="0" err="1"/>
              <a:t>intraday</a:t>
            </a:r>
            <a:r>
              <a:rPr lang="cs-CZ" dirty="0"/>
              <a:t> </a:t>
            </a:r>
            <a:r>
              <a:rPr lang="cs-CZ" dirty="0" err="1"/>
              <a:t>liquidity</a:t>
            </a:r>
            <a:r>
              <a:rPr lang="cs-CZ" dirty="0"/>
              <a:t> </a:t>
            </a:r>
            <a:r>
              <a:rPr lang="cs-CZ" dirty="0" err="1"/>
              <a:t>issues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838812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5C5D46-A9F7-42DC-9BD3-3D2CE016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068D1D-8AD9-47E9-ADEA-8F0185FB94B6}"/>
              </a:ext>
            </a:extLst>
          </p:cNvPr>
          <p:cNvSpPr/>
          <p:nvPr/>
        </p:nvSpPr>
        <p:spPr>
          <a:xfrm>
            <a:off x="467544" y="1833086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V praxi:</a:t>
            </a:r>
            <a:br>
              <a:rPr lang="cs-CZ" sz="2400" dirty="0"/>
            </a:br>
            <a:r>
              <a:rPr lang="cs-CZ" sz="2400" dirty="0"/>
              <a:t>Banky využívají </a:t>
            </a:r>
            <a:r>
              <a:rPr lang="cs-CZ" sz="2400" b="1" dirty="0"/>
              <a:t>EWI </a:t>
            </a:r>
            <a:r>
              <a:rPr lang="cs-CZ" sz="2400" b="1" dirty="0" err="1"/>
              <a:t>dashboardy</a:t>
            </a:r>
            <a:r>
              <a:rPr lang="cs-CZ" sz="2400" dirty="0"/>
              <a:t> s barevným hodnocením (zelená–oranžová–červená).</a:t>
            </a:r>
            <a:br>
              <a:rPr lang="cs-CZ" sz="2400" dirty="0"/>
            </a:br>
            <a:r>
              <a:rPr lang="cs-CZ" sz="2400" dirty="0"/>
              <a:t>Pokud dojde k „červenému signálu“, aktivuje se </a:t>
            </a:r>
            <a:r>
              <a:rPr lang="cs-CZ" sz="2400" dirty="0" err="1"/>
              <a:t>Contingency</a:t>
            </a:r>
            <a:r>
              <a:rPr lang="cs-CZ" sz="2400" dirty="0"/>
              <a:t> </a:t>
            </a:r>
            <a:r>
              <a:rPr lang="cs-CZ" sz="2400" dirty="0" err="1"/>
              <a:t>Funding</a:t>
            </a:r>
            <a:r>
              <a:rPr lang="cs-CZ" sz="2400" dirty="0"/>
              <a:t> </a:t>
            </a:r>
            <a:r>
              <a:rPr lang="cs-CZ" sz="2400" dirty="0" err="1"/>
              <a:t>Plan</a:t>
            </a:r>
            <a:r>
              <a:rPr 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95196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818E91-6314-4754-96F1-BC7E5F0F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Případová studie: Česká spořitelna (2024)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9C96A09-3F31-40BE-9048-59B7F5213EF6}"/>
              </a:ext>
            </a:extLst>
          </p:cNvPr>
          <p:cNvSpPr/>
          <p:nvPr/>
        </p:nvSpPr>
        <p:spPr>
          <a:xfrm>
            <a:off x="251520" y="1002090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Situace:</a:t>
            </a:r>
            <a:br>
              <a:rPr lang="cs-CZ" sz="2000" dirty="0"/>
            </a:br>
            <a:r>
              <a:rPr lang="cs-CZ" sz="2000" dirty="0"/>
              <a:t>V červnu 2024 došlo k prudkému růstu krátkodobých úrokových sazeb na mezibankovním trhu (PRIBOR +70 </a:t>
            </a:r>
            <a:r>
              <a:rPr lang="cs-CZ" sz="2000" dirty="0" err="1"/>
              <a:t>bps</a:t>
            </a:r>
            <a:r>
              <a:rPr lang="cs-CZ" sz="2000" dirty="0"/>
              <a:t>).</a:t>
            </a:r>
            <a:br>
              <a:rPr lang="cs-CZ" sz="2000" dirty="0"/>
            </a:br>
            <a:r>
              <a:rPr lang="cs-CZ" sz="2000" dirty="0"/>
              <a:t>Současně probíhal odliv firemních vkladů kvůli sezónním platbám daní.</a:t>
            </a:r>
          </a:p>
          <a:p>
            <a:r>
              <a:rPr lang="cs-CZ" sz="2000" b="1" dirty="0"/>
              <a:t>Reakce banky: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Aktivace </a:t>
            </a:r>
            <a:r>
              <a:rPr lang="cs-CZ" sz="2000" b="1" dirty="0" err="1"/>
              <a:t>Contingency</a:t>
            </a:r>
            <a:r>
              <a:rPr lang="cs-CZ" sz="2000" b="1" dirty="0"/>
              <a:t> </a:t>
            </a:r>
            <a:r>
              <a:rPr lang="cs-CZ" sz="2000" b="1" dirty="0" err="1"/>
              <a:t>Funding</a:t>
            </a:r>
            <a:r>
              <a:rPr lang="cs-CZ" sz="2000" b="1" dirty="0"/>
              <a:t> Teamu</a:t>
            </a:r>
            <a:r>
              <a:rPr lang="cs-CZ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Zvýšení </a:t>
            </a:r>
            <a:r>
              <a:rPr lang="cs-CZ" sz="2000" dirty="0" err="1"/>
              <a:t>repo</a:t>
            </a:r>
            <a:r>
              <a:rPr lang="cs-CZ" sz="2000" dirty="0"/>
              <a:t> operací u ČNB.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Dočasné omezení nové úvěrové produkce.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Interní komunikace s vedením skupiny </a:t>
            </a:r>
            <a:r>
              <a:rPr lang="cs-CZ" sz="2000" dirty="0" err="1"/>
              <a:t>Erste</a:t>
            </a:r>
            <a:r>
              <a:rPr lang="cs-CZ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91725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3B2C9-8BFE-41EF-86FC-D53CDA1A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BD85EB1-EDDA-40F9-A0BE-4AD3E0F94789}"/>
              </a:ext>
            </a:extLst>
          </p:cNvPr>
          <p:cNvSpPr/>
          <p:nvPr/>
        </p:nvSpPr>
        <p:spPr>
          <a:xfrm>
            <a:off x="395536" y="1279089"/>
            <a:ext cx="77768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Výsledek: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LCR poklesl z 190 % na 138 %, ale zůstal nad požadovaným limitem.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Likvidita stabilizována během 5 dnů.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Incident slouží jako modelový příklad řízení </a:t>
            </a:r>
            <a:r>
              <a:rPr lang="cs-CZ" sz="2000" i="1" dirty="0" err="1"/>
              <a:t>short</a:t>
            </a:r>
            <a:r>
              <a:rPr lang="cs-CZ" sz="2000" i="1" dirty="0"/>
              <a:t>-term </a:t>
            </a:r>
            <a:r>
              <a:rPr lang="cs-CZ" sz="2000" i="1" dirty="0" err="1"/>
              <a:t>liquidity</a:t>
            </a:r>
            <a:r>
              <a:rPr lang="cs-CZ" sz="2000" i="1" dirty="0"/>
              <a:t> </a:t>
            </a:r>
            <a:r>
              <a:rPr lang="cs-CZ" sz="2000" i="1" dirty="0" err="1"/>
              <a:t>shock</a:t>
            </a:r>
            <a:r>
              <a:rPr lang="cs-CZ" sz="2000" dirty="0"/>
              <a:t>.</a:t>
            </a:r>
          </a:p>
          <a:p>
            <a:r>
              <a:rPr lang="cs-CZ" sz="2000" b="1" dirty="0"/>
              <a:t>Poučení:</a:t>
            </a:r>
            <a:br>
              <a:rPr lang="cs-CZ" sz="2000" dirty="0"/>
            </a:br>
            <a:r>
              <a:rPr lang="cs-CZ" sz="2000" dirty="0"/>
              <a:t>Krizová připravenost a rychlé rozhodování jsou klíčové pro udržení důvěry trhu.</a:t>
            </a:r>
          </a:p>
        </p:txBody>
      </p:sp>
    </p:spTree>
    <p:extLst>
      <p:ext uri="{BB962C8B-B14F-4D97-AF65-F5344CB8AC3E}">
        <p14:creationId xmlns:p14="http://schemas.microsoft.com/office/powerpoint/2010/main" val="2342290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89763F-99DA-42B1-8817-DEED6248C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dirty="0"/>
              <a:t>Role centrální banky v krizi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EFC8210-5205-43A8-987C-13301E22B4E4}"/>
              </a:ext>
            </a:extLst>
          </p:cNvPr>
          <p:cNvSpPr/>
          <p:nvPr/>
        </p:nvSpPr>
        <p:spPr>
          <a:xfrm>
            <a:off x="431540" y="1059582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Centrální banka plní klíčovou funkci „</a:t>
            </a:r>
            <a:r>
              <a:rPr lang="cs-CZ" b="1" dirty="0" err="1"/>
              <a:t>lender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last resort</a:t>
            </a:r>
            <a:r>
              <a:rPr lang="cs-CZ" dirty="0"/>
              <a:t>“ – poskytuje dočasnou likviditu solventním, ale krátkodobě nelikvidním bankám.</a:t>
            </a:r>
          </a:p>
          <a:p>
            <a:r>
              <a:rPr lang="cs-CZ" b="1" dirty="0"/>
              <a:t>Nástroje podpory ČNB: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Repo</a:t>
            </a:r>
            <a:r>
              <a:rPr lang="cs-CZ" b="1" dirty="0"/>
              <a:t> operace</a:t>
            </a:r>
            <a:r>
              <a:rPr lang="cs-CZ" dirty="0"/>
              <a:t> – hlavní nástroj měnové politiky (zajištěné státními cennými papíry).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 err="1"/>
              <a:t>Intraday</a:t>
            </a:r>
            <a:r>
              <a:rPr lang="cs-CZ" b="1" dirty="0"/>
              <a:t> úvěry</a:t>
            </a:r>
            <a:r>
              <a:rPr lang="cs-CZ" dirty="0"/>
              <a:t> – zajišťují plynulost mezibankovních plateb.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Nouzové úvěry (ELA – </a:t>
            </a:r>
            <a:r>
              <a:rPr lang="cs-CZ" b="1" dirty="0" err="1"/>
              <a:t>Emergency</a:t>
            </a:r>
            <a:r>
              <a:rPr lang="cs-CZ" b="1" dirty="0"/>
              <a:t> </a:t>
            </a:r>
            <a:r>
              <a:rPr lang="cs-CZ" b="1" dirty="0" err="1"/>
              <a:t>Liquidity</a:t>
            </a:r>
            <a:r>
              <a:rPr lang="cs-CZ" b="1" dirty="0"/>
              <a:t> </a:t>
            </a:r>
            <a:r>
              <a:rPr lang="cs-CZ" b="1" dirty="0" err="1"/>
              <a:t>Assistance</a:t>
            </a:r>
            <a:r>
              <a:rPr lang="cs-CZ" b="1" dirty="0"/>
              <a:t>)</a:t>
            </a:r>
            <a:r>
              <a:rPr lang="cs-CZ" dirty="0"/>
              <a:t> – poskytovány v případě vážné systémové krize.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Kurzové intervence</a:t>
            </a:r>
            <a:r>
              <a:rPr lang="cs-CZ" dirty="0"/>
              <a:t> – stabilizují finanční trhy při prudkých pohybech měn.</a:t>
            </a:r>
          </a:p>
        </p:txBody>
      </p:sp>
    </p:spTree>
    <p:extLst>
      <p:ext uri="{BB962C8B-B14F-4D97-AF65-F5344CB8AC3E}">
        <p14:creationId xmlns:p14="http://schemas.microsoft.com/office/powerpoint/2010/main" val="29292789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3D701-47B0-473E-A97A-B254FFB5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5C9B720-36E7-4BB6-B207-F88722A4DD71}"/>
              </a:ext>
            </a:extLst>
          </p:cNvPr>
          <p:cNvSpPr/>
          <p:nvPr/>
        </p:nvSpPr>
        <p:spPr>
          <a:xfrm>
            <a:off x="755576" y="1694587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Mezinárodní rámec:</a:t>
            </a:r>
            <a:br>
              <a:rPr lang="cs-CZ" sz="2000" dirty="0"/>
            </a:br>
            <a:r>
              <a:rPr lang="cs-CZ" sz="2000" dirty="0"/>
              <a:t>ECB koordinuje mechanismy krizového řízení likvidity v rámci </a:t>
            </a:r>
            <a:r>
              <a:rPr lang="cs-CZ" sz="2000" b="1" dirty="0"/>
              <a:t>Single </a:t>
            </a:r>
            <a:r>
              <a:rPr lang="cs-CZ" sz="2000" b="1" dirty="0" err="1"/>
              <a:t>Supervisory</a:t>
            </a:r>
            <a:r>
              <a:rPr lang="cs-CZ" sz="2000" b="1" dirty="0"/>
              <a:t> </a:t>
            </a:r>
            <a:r>
              <a:rPr lang="cs-CZ" sz="2000" b="1" dirty="0" err="1"/>
              <a:t>Mechanism</a:t>
            </a:r>
            <a:r>
              <a:rPr lang="cs-CZ" sz="2000" b="1" dirty="0"/>
              <a:t> (SSM)</a:t>
            </a:r>
            <a:r>
              <a:rPr lang="cs-CZ" sz="2000" dirty="0"/>
              <a:t>.</a:t>
            </a:r>
            <a:br>
              <a:rPr lang="cs-CZ" sz="2000" dirty="0"/>
            </a:br>
            <a:r>
              <a:rPr lang="cs-CZ" sz="2000" dirty="0"/>
              <a:t>Od 2025 ČNB harmonizuje metodiku ELA s doporučením ECB (</a:t>
            </a:r>
            <a:r>
              <a:rPr lang="cs-CZ" sz="2000" dirty="0" err="1"/>
              <a:t>Guideline</a:t>
            </a:r>
            <a:r>
              <a:rPr lang="cs-CZ" sz="2000" dirty="0"/>
              <a:t> ECB/2024/15).</a:t>
            </a:r>
          </a:p>
        </p:txBody>
      </p:sp>
    </p:spTree>
    <p:extLst>
      <p:ext uri="{BB962C8B-B14F-4D97-AF65-F5344CB8AC3E}">
        <p14:creationId xmlns:p14="http://schemas.microsoft.com/office/powerpoint/2010/main" val="15081381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61151F-B0C4-453A-B402-054E353C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 kapitoly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BA8AAA7-FCAF-42E5-98E0-12B1CBEF9005}"/>
              </a:ext>
            </a:extLst>
          </p:cNvPr>
          <p:cNvSpPr/>
          <p:nvPr/>
        </p:nvSpPr>
        <p:spPr>
          <a:xfrm>
            <a:off x="251520" y="987573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Riziko likvidity patří mezi nejzásadnější finanční rizika, protože ohrožuje platební schopnost a důvěryhodnost banky.</a:t>
            </a:r>
          </a:p>
          <a:p>
            <a:r>
              <a:rPr lang="cs-CZ" dirty="0"/>
              <a:t>Klíčové poznatky:</a:t>
            </a:r>
          </a:p>
          <a:p>
            <a:r>
              <a:rPr lang="cs-CZ" dirty="0"/>
              <a:t>Likvidita znamená schopnost banky včas plnit své závazky.</a:t>
            </a:r>
          </a:p>
          <a:p>
            <a:r>
              <a:rPr lang="cs-CZ" dirty="0"/>
              <a:t>Rozlišujeme finanční a tržní riziko likvidity.</a:t>
            </a:r>
          </a:p>
          <a:p>
            <a:r>
              <a:rPr lang="cs-CZ" dirty="0"/>
              <a:t>Hlavní nástroje měření: LCR, NSFR, LDR, Gap analýza, stress testy.</a:t>
            </a:r>
          </a:p>
          <a:p>
            <a:r>
              <a:rPr lang="cs-CZ" dirty="0"/>
              <a:t>Řízení likvidity zahrnuje každodenní řízení hotovosti i strategické </a:t>
            </a:r>
            <a:r>
              <a:rPr lang="cs-CZ" dirty="0" err="1"/>
              <a:t>plánování.Klíčovou</a:t>
            </a:r>
            <a:r>
              <a:rPr lang="cs-CZ" dirty="0"/>
              <a:t> roli hraje oddělení ALM a </a:t>
            </a:r>
            <a:r>
              <a:rPr lang="cs-CZ" dirty="0" err="1"/>
              <a:t>Contingency</a:t>
            </a:r>
            <a:r>
              <a:rPr lang="cs-CZ" dirty="0"/>
              <a:t> </a:t>
            </a:r>
            <a:r>
              <a:rPr lang="cs-CZ" dirty="0" err="1"/>
              <a:t>Funding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(CFP).Regulace </a:t>
            </a:r>
            <a:r>
              <a:rPr lang="cs-CZ" dirty="0" err="1"/>
              <a:t>Basel</a:t>
            </a:r>
            <a:r>
              <a:rPr lang="cs-CZ" dirty="0"/>
              <a:t> III / CRR3 stanovuje minimální limity a transparentnost </a:t>
            </a:r>
            <a:r>
              <a:rPr lang="cs-CZ" dirty="0" err="1"/>
              <a:t>reportingu.V</a:t>
            </a:r>
            <a:r>
              <a:rPr lang="cs-CZ" dirty="0"/>
              <a:t> roce 2025 přibývá důraz na digitální a kybernetická rizika v rámci rámce DORA.</a:t>
            </a:r>
          </a:p>
          <a:p>
            <a:endParaRPr lang="cs-CZ" dirty="0"/>
          </a:p>
          <a:p>
            <a:r>
              <a:rPr lang="cs-CZ" dirty="0"/>
              <a:t>Hlavní </a:t>
            </a:r>
            <a:r>
              <a:rPr lang="cs-CZ" dirty="0" err="1"/>
              <a:t>myšlenka:„Nedostatek</a:t>
            </a:r>
            <a:r>
              <a:rPr lang="cs-CZ" dirty="0"/>
              <a:t> likvidity může banku zničit rychleji než jakýkoli jiný typ rizika.“</a:t>
            </a:r>
          </a:p>
        </p:txBody>
      </p:sp>
    </p:spTree>
    <p:extLst>
      <p:ext uri="{BB962C8B-B14F-4D97-AF65-F5344CB8AC3E}">
        <p14:creationId xmlns:p14="http://schemas.microsoft.com/office/powerpoint/2010/main" val="244168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D3941F-EC82-459D-9263-78910AE81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0671A68-7E3F-40B8-A78E-EED472DAAE65}"/>
              </a:ext>
            </a:extLst>
          </p:cNvPr>
          <p:cNvSpPr/>
          <p:nvPr/>
        </p:nvSpPr>
        <p:spPr>
          <a:xfrm>
            <a:off x="395536" y="2248585"/>
            <a:ext cx="74168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/>
              <a:t>SLOVNIK INVESTORA S04/E01: Riziko likvidity</a:t>
            </a:r>
            <a:endParaRPr lang="cs-CZ" sz="2400" b="1" dirty="0"/>
          </a:p>
          <a:p>
            <a:endParaRPr lang="cs-CZ" sz="2400" b="1" dirty="0"/>
          </a:p>
          <a:p>
            <a:r>
              <a:rPr lang="cs-CZ" sz="2400" b="1" dirty="0">
                <a:hlinkClick r:id="rId2"/>
              </a:rPr>
              <a:t>https://youtu.be/uogXjjJolXs?si=z9XbzoJwlBpFS48Z</a:t>
            </a:r>
            <a:endParaRPr lang="cs-CZ" sz="2400" b="1" dirty="0"/>
          </a:p>
          <a:p>
            <a:endParaRPr lang="cs-CZ" sz="2400" b="1"/>
          </a:p>
          <a:p>
            <a:endParaRPr lang="cs-CZ" sz="2400" b="1" dirty="0"/>
          </a:p>
          <a:p>
            <a:endParaRPr lang="cs-CZ" sz="2400" b="1" dirty="0"/>
          </a:p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8167774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BB1721-2140-4D7E-BDD9-50994CB71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Kontrolní otázky pro studenty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3B28D5-6391-4BAA-8E95-B3D7B78E6DE8}"/>
              </a:ext>
            </a:extLst>
          </p:cNvPr>
          <p:cNvSpPr/>
          <p:nvPr/>
        </p:nvSpPr>
        <p:spPr>
          <a:xfrm>
            <a:off x="251520" y="843558"/>
            <a:ext cx="8064896" cy="286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Jaký je rozdíl mezi finančním a tržním rizikem likvidity?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 vyjadřují ukazatele LCR a NSFR a jaké jsou jejich minimální hodnoty?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Jakou roli hraje oddělení ALM při řízení likvidity?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čemu slouží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Contingency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Funding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(CFP)?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 centrální banka pomáhá v případě krize likvidity?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Proč je likvidita považována za klíčový faktor důvěry?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Jaká je vazba mezi řízením likvidity a rámcem DORA?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377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9AD9C0-EE8D-4CE0-A6D8-900F5C2EF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Odpovědi na kontrolní otázky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5C4DCF8-5233-4FC1-B3C9-D4F08F7C537D}"/>
              </a:ext>
            </a:extLst>
          </p:cNvPr>
          <p:cNvSpPr/>
          <p:nvPr/>
        </p:nvSpPr>
        <p:spPr>
          <a:xfrm>
            <a:off x="251520" y="987573"/>
            <a:ext cx="7992888" cy="3022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Jaký je rozdíl mezi finančním a tržním rizikem likvidity?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Finanční („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“) riziko likvidity znamená, že banka nezíská včas potřebné finanční zdroje k refinancování aktiv nebo ke krytí závazků.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Tržní riziko likvidity znamená, že banka nemůže rychle a za rozumnou cenu přeměnit aktiva na peníze (např. nízká likvidita aktiva, vysoké náklady na prodej).</a:t>
            </a:r>
            <a:b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(Souhrnně: první je problém s financováním, druhé s převodem aktiv na hotovost.)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7195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3B3C56-34E6-4A0D-B249-3776C3E1B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4275E07-1689-4527-BA2B-BCBE3744D28A}"/>
              </a:ext>
            </a:extLst>
          </p:cNvPr>
          <p:cNvSpPr/>
          <p:nvPr/>
        </p:nvSpPr>
        <p:spPr>
          <a:xfrm>
            <a:off x="395536" y="1059581"/>
            <a:ext cx="7776864" cy="2283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Co vyjadřují ukazatele LCR a NSFR a jaké jsou jejich minimální hodnoty?</a:t>
            </a:r>
            <a:endParaRPr lang="cs-CZ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LCR (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Liquidity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Coverage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Ratio) měří, zda má banka dostatek vysoce likvidních aktiv (HQLA) k pokrytí odlivu hotovosti za 30 dní v stresové situaci. Minimální požadavek je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100 %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NSFR (Net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Stable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Funding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Ratio) měří stabilitu financování banky v horizontu jednoho roku – poměr dostupných stabilních zdrojů k požadovaným stabilním zdrojům. Minimální požadavek je také 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100 %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2894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2EE53-74AE-47F5-BE97-B06DA1D26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4704675-9DE9-4641-A70E-580BB22C8C42}"/>
              </a:ext>
            </a:extLst>
          </p:cNvPr>
          <p:cNvSpPr/>
          <p:nvPr/>
        </p:nvSpPr>
        <p:spPr>
          <a:xfrm>
            <a:off x="395536" y="1014721"/>
            <a:ext cx="8424936" cy="1945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Jakou roli hraje oddělení ALM při řízení likvidity?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Oddělení ALM (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Asset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Liability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Management) sleduje časovou strukturu aktiv a pasiv banky (gap analýza), optimalizuje výnos vs. riziko likvidity, stanovuje limity pro měny a produkty, připravuje analýzy pro vedení a představenstvo, koordinuje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treasury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risk management a controlling.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4272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4C43DA-542E-4506-9723-0C21DF6A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C261623-8480-4048-B92F-BEF7DDDD270D}"/>
              </a:ext>
            </a:extLst>
          </p:cNvPr>
          <p:cNvSpPr/>
          <p:nvPr/>
        </p:nvSpPr>
        <p:spPr>
          <a:xfrm>
            <a:off x="251520" y="1153221"/>
            <a:ext cx="7992888" cy="1882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K čemu slouží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Contingency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Funding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Plan</a:t>
            </a:r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(CFP)?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CFP je krizový plán financování, který banka aktivuje v situaci likviditní krize. Obsahuje kroky, jak zajistit dodatečné zdroje financování, jak aktivovat rezervu, jak komunikovat s centrální bankou či trhem — cílem je zachovat platební schopnost a důvěru v banku.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239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0D30B5-DDE9-4EAA-BD0B-5F594B498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3D84BF4-BD12-4E07-93F5-8FD83CE1DF77}"/>
              </a:ext>
            </a:extLst>
          </p:cNvPr>
          <p:cNvSpPr/>
          <p:nvPr/>
        </p:nvSpPr>
        <p:spPr>
          <a:xfrm>
            <a:off x="467544" y="1291720"/>
            <a:ext cx="7776864" cy="1945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Jak centrální banka pomáhá v případě krize likvidity?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Centrální banka plní funkci „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lender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last resort“ – poskytuje dočasnou likviditu solventním, ale krátkodobě nelikvidním bankám. Používá nástroje jako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repo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operace,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intraday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úvěry, nouzové likviditní asistence (ELA), kurzové intervence.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1609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2A14DA-DF30-4710-A4FD-8B49927F1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E59787B-4EB5-49F8-90D4-D24B918DB8A7}"/>
              </a:ext>
            </a:extLst>
          </p:cNvPr>
          <p:cNvSpPr/>
          <p:nvPr/>
        </p:nvSpPr>
        <p:spPr>
          <a:xfrm>
            <a:off x="251520" y="1153221"/>
            <a:ext cx="8352928" cy="1945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Proč je likvidita považována za klíčový faktor důvěry?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Protože i banka, která je kapitálově zdravá, může zkolabovat, pokud nemá dostatek hotovosti či likvidních zdrojů — odliv vkladů, výpadek financování či nemožnost rychle prodat aktiva může vést k panice. Důvěra klientů a protistran je klíčová pro udržení likvidity.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4051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4589BC-B677-4CDC-8D1F-C66EFBB1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9BA5C8D-466C-43D7-9370-9778FCE7A3F3}"/>
              </a:ext>
            </a:extLst>
          </p:cNvPr>
          <p:cNvSpPr/>
          <p:nvPr/>
        </p:nvSpPr>
        <p:spPr>
          <a:xfrm>
            <a:off x="395536" y="876222"/>
            <a:ext cx="8208912" cy="2253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Jaká je vazba mezi řízením likvidity a rámcem DORA?</a:t>
            </a: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Rámec Digital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Operational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Resilience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Act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(DORA) klade důraz na digitální provozní odolnost, řízení ICT rizik, kybernetické riziko, servis třetích stran — selhání ICT či kybernetický útok může vést k výpadku platebních systémů, což přímo ohrožuje likviditu banky. Tedy řízení likvidity dnes zahrnuje i IT/</a:t>
            </a:r>
            <a:r>
              <a:rPr lang="cs-CZ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operate</a:t>
            </a: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-risk opatření vyplývající z DORA.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498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D216D-5CA1-4CC9-A642-0AFD8064B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4197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D74033-6EF0-42F5-B3DF-58069ACD0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470BF204-FB98-4ED9-93CB-25A6BB892DCE}"/>
              </a:ext>
            </a:extLst>
          </p:cNvPr>
          <p:cNvSpPr/>
          <p:nvPr/>
        </p:nvSpPr>
        <p:spPr>
          <a:xfrm>
            <a:off x="539552" y="2110085"/>
            <a:ext cx="806489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video: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Zabývá se oběma klíčovými ukazateli likvidity – LCR i NSFR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>
                <a:hlinkClick r:id="rId2"/>
              </a:rPr>
              <a:t>https://youtu.be/37boAkY0WQI?si=JwytX9c1uqOrHS-T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81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7BC17-160C-4F18-AF09-DDC5843B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Vymezení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CBEF56E-7EEF-4B97-92CB-D5E5D4A3FB12}"/>
              </a:ext>
            </a:extLst>
          </p:cNvPr>
          <p:cNvSpPr/>
          <p:nvPr/>
        </p:nvSpPr>
        <p:spPr>
          <a:xfrm>
            <a:off x="395536" y="863590"/>
            <a:ext cx="83529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Riziko likvidity</a:t>
            </a:r>
            <a:r>
              <a:rPr lang="cs-CZ" dirty="0"/>
              <a:t> znamená možnost, že banka nebude schopna dostát svým závazkům v čas, kdy nastanou, aniž by vynaložila nepřiměřené náklady.</a:t>
            </a:r>
          </a:p>
          <a:p>
            <a:br>
              <a:rPr lang="cs-CZ" dirty="0"/>
            </a:br>
            <a:r>
              <a:rPr lang="cs-CZ" dirty="0"/>
              <a:t>Rozlišujeme dvě základní formy: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Finanční (</a:t>
            </a:r>
            <a:r>
              <a:rPr lang="cs-CZ" b="1" dirty="0" err="1"/>
              <a:t>funding</a:t>
            </a:r>
            <a:r>
              <a:rPr lang="cs-CZ" b="1" dirty="0"/>
              <a:t>) riziko likvidity</a:t>
            </a:r>
            <a:br>
              <a:rPr lang="cs-CZ" dirty="0"/>
            </a:br>
            <a:r>
              <a:rPr lang="cs-CZ" dirty="0"/>
              <a:t>→ riziko, že banka nezíská dostatek finančních zdrojů k refinancování svých aktiv či závazků.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Tržní riziko likvidity</a:t>
            </a:r>
            <a:br>
              <a:rPr lang="cs-CZ" dirty="0"/>
            </a:br>
            <a:r>
              <a:rPr lang="cs-CZ" dirty="0"/>
              <a:t>→ riziko, že aktiva nelze v potřebném čase a za rozumnou cenu přeměnit na peníze (např. kvůli nízké poptávce na trhu).</a:t>
            </a:r>
          </a:p>
          <a:p>
            <a:pPr>
              <a:buFont typeface="+mj-lt"/>
              <a:buAutoNum type="arabicPeriod"/>
            </a:pPr>
            <a:endParaRPr lang="cs-CZ" dirty="0"/>
          </a:p>
          <a:p>
            <a:r>
              <a:rPr lang="cs-CZ" b="1" dirty="0"/>
              <a:t>Cílem řízení likvidity</a:t>
            </a:r>
            <a:r>
              <a:rPr lang="cs-CZ" dirty="0"/>
              <a:t> je zajistit rovnováhu mezi likvidními aktivy, stabilními zdroji financování a náklady na jejich držbu.</a:t>
            </a:r>
          </a:p>
        </p:txBody>
      </p:sp>
    </p:spTree>
    <p:extLst>
      <p:ext uri="{BB962C8B-B14F-4D97-AF65-F5344CB8AC3E}">
        <p14:creationId xmlns:p14="http://schemas.microsoft.com/office/powerpoint/2010/main" val="1667681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/>
              <a:t>DISKUSE</a:t>
            </a:r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7835C5-C38C-467E-BF1A-9675BC11A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řízení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8E33964-06C9-43A8-BEF2-A1B3CE650E81}"/>
              </a:ext>
            </a:extLst>
          </p:cNvPr>
          <p:cNvSpPr/>
          <p:nvPr/>
        </p:nvSpPr>
        <p:spPr>
          <a:xfrm>
            <a:off x="251520" y="843558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Likvidita je </a:t>
            </a:r>
            <a:r>
              <a:rPr lang="cs-CZ" b="1" dirty="0"/>
              <a:t>životní podmínkou banky</a:t>
            </a:r>
            <a:r>
              <a:rPr lang="cs-CZ" dirty="0"/>
              <a:t> – ztráta likvidity může vést k jejímu kolapsu, i když je zisková.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Neudržení rovnováhy mezi výnosností a likviditou bývá hlavní příčinou bankovních krizí.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Příkladem je kolaps </a:t>
            </a:r>
            <a:r>
              <a:rPr lang="cs-CZ" b="1" dirty="0"/>
              <a:t>Silicon </a:t>
            </a:r>
            <a:r>
              <a:rPr lang="cs-CZ" b="1" dirty="0" err="1"/>
              <a:t>Valley</a:t>
            </a:r>
            <a:r>
              <a:rPr lang="cs-CZ" b="1" dirty="0"/>
              <a:t> Bank (2023)</a:t>
            </a:r>
            <a:r>
              <a:rPr lang="cs-CZ" dirty="0"/>
              <a:t> – náhlý odliv vkladů a nedostatek hotovosti vyústil v insolventnost, i přes dostatek kapitálu.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Řízení likvidity je úzce propojeno s řízením tržního a operačního rizika (výpadek IT systémů, chybná data → krize likvidity).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b="1" dirty="0"/>
              <a:t>Likvidita = schopnost platit → důvěra → stabilita.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183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78EE7-F34D-41D5-954C-277EA6BA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a příčiny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DCA3930-A8FD-4DBA-9AC2-E3BE21741CAE}"/>
              </a:ext>
            </a:extLst>
          </p:cNvPr>
          <p:cNvSpPr/>
          <p:nvPr/>
        </p:nvSpPr>
        <p:spPr>
          <a:xfrm>
            <a:off x="251520" y="863590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Hlavní zdroje vzniku: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Nerovnováha splatností aktiv a pasiv</a:t>
            </a:r>
            <a:r>
              <a:rPr lang="cs-CZ" sz="2400" dirty="0"/>
              <a:t> (dlouhodobé úvěry × krátkodobé vklady).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Náhlý odliv vkladů</a:t>
            </a:r>
            <a:r>
              <a:rPr lang="cs-CZ" sz="2400" dirty="0"/>
              <a:t> – ztráta důvěry klientů.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Nedostatečná diverzifikace zdrojů financování.</a:t>
            </a:r>
            <a:endParaRPr lang="cs-CZ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Změny tržních podmínek</a:t>
            </a:r>
            <a:r>
              <a:rPr lang="cs-CZ" sz="2400" dirty="0"/>
              <a:t> – růst sazeb, zhoršení úvěrového ratingu.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Externí šoky</a:t>
            </a:r>
            <a:r>
              <a:rPr lang="cs-CZ" sz="2400" dirty="0"/>
              <a:t> – finanční krize, politické nejistoty, pandemie.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b="1" dirty="0"/>
              <a:t>Selhání vnitřního reportingu</a:t>
            </a:r>
            <a:r>
              <a:rPr lang="cs-CZ" sz="2400" dirty="0"/>
              <a:t> nebo komunikačního řetězce.</a:t>
            </a:r>
          </a:p>
        </p:txBody>
      </p:sp>
    </p:spTree>
    <p:extLst>
      <p:ext uri="{BB962C8B-B14F-4D97-AF65-F5344CB8AC3E}">
        <p14:creationId xmlns:p14="http://schemas.microsoft.com/office/powerpoint/2010/main" val="3991265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5AAC8-7BC9-4D8A-A4F5-96B0D6BD9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Aktuálně (2025):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9A5B08E-F99D-4D42-9FFF-BBA66DC65DAC}"/>
              </a:ext>
            </a:extLst>
          </p:cNvPr>
          <p:cNvSpPr/>
          <p:nvPr/>
        </p:nvSpPr>
        <p:spPr>
          <a:xfrm>
            <a:off x="467544" y="1833086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Banky musí provádět denní měření likvidity (LCR) a měsíční stresové testy EBA/ČNB.</a:t>
            </a:r>
          </a:p>
          <a:p>
            <a:endParaRPr lang="cs-CZ" dirty="0"/>
          </a:p>
          <a:p>
            <a:r>
              <a:rPr lang="cs-CZ" dirty="0"/>
              <a:t>Trendem je integrovaný přístup – řízení likvidity v rámci ERM spolu s úvěrovým, tržním a operačním rizikem.</a:t>
            </a:r>
          </a:p>
        </p:txBody>
      </p:sp>
    </p:spTree>
    <p:extLst>
      <p:ext uri="{BB962C8B-B14F-4D97-AF65-F5344CB8AC3E}">
        <p14:creationId xmlns:p14="http://schemas.microsoft.com/office/powerpoint/2010/main" val="3046650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46C9F7-6183-4EE2-9109-97B94EF0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rizika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1B60EF3-EE25-4D37-8E3B-FE2CB4EC5CCC}"/>
              </a:ext>
            </a:extLst>
          </p:cNvPr>
          <p:cNvSpPr/>
          <p:nvPr/>
        </p:nvSpPr>
        <p:spPr>
          <a:xfrm>
            <a:off x="827584" y="1694587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Měření likvidity umožňuje bance včas odhalit nerovnováhy mezi přílivem a odlivem peněžních prostředků.</a:t>
            </a:r>
            <a:br>
              <a:rPr lang="cs-CZ" sz="2000" dirty="0"/>
            </a:br>
            <a:r>
              <a:rPr lang="cs-CZ" sz="2000" dirty="0"/>
              <a:t>Používají se kvantitativní ukazatele, které sledují schopnost banky dostát svým závazkům v krátkém i dlouhém horizontu.</a:t>
            </a:r>
          </a:p>
        </p:txBody>
      </p:sp>
    </p:spTree>
    <p:extLst>
      <p:ext uri="{BB962C8B-B14F-4D97-AF65-F5344CB8AC3E}">
        <p14:creationId xmlns:p14="http://schemas.microsoft.com/office/powerpoint/2010/main" val="358583309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5269</TotalTime>
  <Words>2882</Words>
  <Application>Microsoft Office PowerPoint</Application>
  <PresentationFormat>Předvádění na obrazovce (16:9)</PresentationFormat>
  <Paragraphs>283</Paragraphs>
  <Slides>50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6" baseType="lpstr">
      <vt:lpstr>Arial</vt:lpstr>
      <vt:lpstr>Calibri</vt:lpstr>
      <vt:lpstr>Enriqueta</vt:lpstr>
      <vt:lpstr>Symbol</vt:lpstr>
      <vt:lpstr>Times New Roman</vt:lpstr>
      <vt:lpstr>SLU</vt:lpstr>
      <vt:lpstr> Řízení finančních a bankovních rizik</vt:lpstr>
      <vt:lpstr>Prezentace aplikace PowerPoint</vt:lpstr>
      <vt:lpstr>Cíl kapitoly</vt:lpstr>
      <vt:lpstr>Prezentace aplikace PowerPoint</vt:lpstr>
      <vt:lpstr>Vymezení rizika likvidity</vt:lpstr>
      <vt:lpstr>Význam řízení rizika likvidity</vt:lpstr>
      <vt:lpstr>Zdroje a příčiny rizika likvidity</vt:lpstr>
      <vt:lpstr>Aktuálně (2025):</vt:lpstr>
      <vt:lpstr>Měření rizika likvidity</vt:lpstr>
      <vt:lpstr>Prezentace aplikace PowerPoint</vt:lpstr>
      <vt:lpstr>Ukazatel LCR (Liquidity Coverage Ratio)</vt:lpstr>
      <vt:lpstr>Aktuálně (2025):</vt:lpstr>
      <vt:lpstr>Ukazatel NSFR (Net Stable Funding Ratio)</vt:lpstr>
      <vt:lpstr>Prezentace aplikace PowerPoint</vt:lpstr>
      <vt:lpstr>Další ukazatele likvidity</vt:lpstr>
      <vt:lpstr>Prezentace aplikace PowerPoint</vt:lpstr>
      <vt:lpstr>Řízení rizika likvidity v praxi</vt:lpstr>
      <vt:lpstr>Role oddělení ALM (Asset–Liability Management)</vt:lpstr>
      <vt:lpstr>Prezentace aplikace PowerPoint</vt:lpstr>
      <vt:lpstr>Vnitřní limity a řízení hotovosti</vt:lpstr>
      <vt:lpstr>Prezentace aplikace PowerPoint</vt:lpstr>
      <vt:lpstr>Likviditní rezerva u ČNB</vt:lpstr>
      <vt:lpstr>Prezentace aplikace PowerPoint</vt:lpstr>
      <vt:lpstr>Stresové testování likvidity</vt:lpstr>
      <vt:lpstr>Prezentace aplikace PowerPoint</vt:lpstr>
      <vt:lpstr>Krizové řízení likvidity</vt:lpstr>
      <vt:lpstr>Regulační rámec Basel III a CRR3</vt:lpstr>
      <vt:lpstr>Prezentace aplikace PowerPoint</vt:lpstr>
      <vt:lpstr>Požadavky ČNB na řízení likvidity (2025)</vt:lpstr>
      <vt:lpstr>Prezentace aplikace PowerPoint</vt:lpstr>
      <vt:lpstr>Řízení likvidity v kontextu ERM</vt:lpstr>
      <vt:lpstr>Prezentace aplikace PowerPoint</vt:lpstr>
      <vt:lpstr>Indikátory časné varovné signalizace (Early Warning Indicators – EWI)</vt:lpstr>
      <vt:lpstr>Prezentace aplikace PowerPoint</vt:lpstr>
      <vt:lpstr>Případová studie: Česká spořitelna (2024)</vt:lpstr>
      <vt:lpstr>Prezentace aplikace PowerPoint</vt:lpstr>
      <vt:lpstr>Role centrální banky v krizi likvidity</vt:lpstr>
      <vt:lpstr>Prezentace aplikace PowerPoint</vt:lpstr>
      <vt:lpstr>Shrnutí kapitoly</vt:lpstr>
      <vt:lpstr>Kontrolní otázky pro studenty</vt:lpstr>
      <vt:lpstr>Odpovědi na kontrolní otázky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Ing. Roman Hlawiczka, Ph.D.</cp:lastModifiedBy>
  <cp:revision>137</cp:revision>
  <cp:lastPrinted>2017-09-19T07:48:06Z</cp:lastPrinted>
  <dcterms:created xsi:type="dcterms:W3CDTF">2016-07-06T15:42:34Z</dcterms:created>
  <dcterms:modified xsi:type="dcterms:W3CDTF">2025-10-19T21:40:02Z</dcterms:modified>
</cp:coreProperties>
</file>