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8" r:id="rId3"/>
    <p:sldId id="338" r:id="rId4"/>
    <p:sldId id="339" r:id="rId5"/>
    <p:sldId id="340" r:id="rId6"/>
    <p:sldId id="341" r:id="rId7"/>
    <p:sldId id="342" r:id="rId8"/>
    <p:sldId id="350" r:id="rId9"/>
    <p:sldId id="344" r:id="rId10"/>
    <p:sldId id="351" r:id="rId11"/>
    <p:sldId id="346" r:id="rId12"/>
    <p:sldId id="352" r:id="rId13"/>
    <p:sldId id="349" r:id="rId14"/>
    <p:sldId id="353" r:id="rId15"/>
    <p:sldId id="337" r:id="rId16"/>
    <p:sldId id="270" r:id="rId17"/>
    <p:sldId id="271" r:id="rId18"/>
    <p:sldId id="294" r:id="rId19"/>
    <p:sldId id="320" r:id="rId20"/>
    <p:sldId id="272" r:id="rId21"/>
    <p:sldId id="321" r:id="rId22"/>
    <p:sldId id="322" r:id="rId23"/>
    <p:sldId id="278" r:id="rId24"/>
    <p:sldId id="323" r:id="rId25"/>
    <p:sldId id="324" r:id="rId26"/>
    <p:sldId id="290" r:id="rId27"/>
    <p:sldId id="291" r:id="rId28"/>
    <p:sldId id="292" r:id="rId29"/>
    <p:sldId id="325" r:id="rId30"/>
    <p:sldId id="326" r:id="rId31"/>
    <p:sldId id="327" r:id="rId32"/>
    <p:sldId id="328" r:id="rId33"/>
    <p:sldId id="329" r:id="rId34"/>
    <p:sldId id="330" r:id="rId35"/>
    <p:sldId id="331" r:id="rId36"/>
    <p:sldId id="332" r:id="rId37"/>
    <p:sldId id="300" r:id="rId38"/>
    <p:sldId id="333" r:id="rId39"/>
    <p:sldId id="334" r:id="rId40"/>
    <p:sldId id="335" r:id="rId41"/>
    <p:sldId id="336" r:id="rId42"/>
    <p:sldId id="269" r:id="rId43"/>
  </p:sldIdLst>
  <p:sldSz cx="9144000" cy="6858000" type="screen4x3"/>
  <p:notesSz cx="6784975" cy="99187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C998A79-B9A9-4399-8E1E-04077D8267E9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6F3141-3F26-4ED1-A3B9-3667FE8BA0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2496" y="0"/>
            <a:ext cx="2940895" cy="496491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5239AA-A53F-41BD-82D9-3FECA6E3D505}" type="datetimeFigureOut">
              <a:rPr lang="cs-CZ"/>
              <a:pPr>
                <a:defRPr/>
              </a:pPr>
              <a:t>05.10.2023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181" y="4711105"/>
            <a:ext cx="5428614" cy="4463653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2496" y="9420624"/>
            <a:ext cx="2940895" cy="496490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F74AD37-C026-499F-9CB4-DC0ECBAE08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1B1D-A706-4AD5-8F60-C3A0B90853D6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85AF8-9C38-4464-8C1B-D0E61A36E3F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57B5F-E3B1-47CC-B83E-AEB3A41A242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5608-1FE4-4FE1-BE89-6DAE8B9DFF0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22F4D-A03B-4980-AC31-5C59BCE9E6F1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F76D7-4C85-44AA-A5EB-39CC86B1237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4FDBC-0DD4-4884-8D19-B9D3CBB001C6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BB20C-6342-402D-81BE-74C09D2E132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A06D2-99FD-4678-ADB2-35ABBB00F19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F1836-B2D7-4C91-B89F-61E8EE88B0D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8E756-5AB6-4CFA-8DB0-8D1025F5947C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CD18-5B8E-4319-ADF9-D2C7130F4F1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C7757-AE5F-440C-81FA-840C7CE5081D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6D8B5-B9F1-4B79-9BF2-39F4868279C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7C8CC-13C6-4BF6-965B-DEBAF603F3AE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E7F79-A590-42EA-A0E2-B569E0A1C30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0F907-BE18-4001-B908-C65A8A1A6BD4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2CA91-AC34-46D3-A276-C2C852604F9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5AD10-1627-4CB8-9099-E5F4E6D31AE0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05546-8CA9-4FB3-8E4C-797F025D8F0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Klepnutím na ikonu přidáte obrázek.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94AA8-95F7-4B10-B242-1291DF0DC7D9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64558-24A3-4527-B79C-77544D4D743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D0790E-9C5A-4F05-954C-BA47174950A3}" type="datetime1">
              <a:rPr lang="fr-FR"/>
              <a:pPr>
                <a:defRPr/>
              </a:pPr>
              <a:t>05/10/2023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080491-29D6-47CE-A964-1D8908B0A34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Řízení výše kapitálu finanční skupiny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eaLnBrk="1" hangingPunct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/>
              <a:t>Metoda rizikové agregace (2)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EE5F30-F0BC-41FF-9103-66CD53D244D1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" name="Group 365"/>
          <p:cNvGraphicFramePr>
            <a:graphicFrameLocks noGrp="1"/>
          </p:cNvGraphicFramePr>
          <p:nvPr>
            <p:ph idx="1"/>
          </p:nvPr>
        </p:nvGraphicFramePr>
        <p:xfrm>
          <a:off x="35495" y="1089025"/>
          <a:ext cx="9108504" cy="4908823"/>
        </p:xfrm>
        <a:graphic>
          <a:graphicData uri="http://schemas.openxmlformats.org/drawingml/2006/table">
            <a:tbl>
              <a:tblPr/>
              <a:tblGrid>
                <a:gridCol w="2304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15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28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Mateřská spol. (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nekons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banka)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Pojišť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Spol. s CP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Neregul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fin.spol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Odpo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-čet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Skupina 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863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Plná konsolidace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či nedostatek kapitálu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450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Částečná konsolidace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03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92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Přebytek či nedostatek kapitálu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Metoda rizikového odpočtu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3000" dirty="0">
                <a:solidFill>
                  <a:srgbClr val="42607C"/>
                </a:solidFill>
              </a:rPr>
              <a:t>postup:</a:t>
            </a:r>
            <a:endParaRPr lang="cs-CZ" sz="3000" b="1" dirty="0">
              <a:solidFill>
                <a:srgbClr val="42607C"/>
              </a:solidFill>
            </a:endParaRP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600" dirty="0">
                <a:solidFill>
                  <a:srgbClr val="42607C"/>
                </a:solidFill>
              </a:rPr>
              <a:t>metoda používá nekonsolidované finanční výkazy a vychází se z mateřské společnosti - z kapitálu mateřské společnosti se odpočtou investice do závislých subjektů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600" dirty="0">
                <a:solidFill>
                  <a:srgbClr val="42607C"/>
                </a:solidFill>
              </a:rPr>
              <a:t>ke korigovanému kapitálu se přičte přebytek či nedostatek u každé závislé společnosti, přitom se vezmou v úvahu omezení na převoditelnost kapitálu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600" dirty="0">
                <a:solidFill>
                  <a:srgbClr val="42607C"/>
                </a:solidFill>
              </a:rPr>
              <a:t>od korigovaného kapitálu se odečte sólo kapitálový požadavek mateřské společnosti a dostaneme přebytek či nedostatek kapitálu skupiny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cs-CZ" altLang="zh-CN" sz="2200" dirty="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cs-CZ"/>
              <a:t>Metoda rizikového odpočtu (2)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506229-5BD0-4EE6-AFC0-F8CEB49E330B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" name="Group 415"/>
          <p:cNvGraphicFramePr>
            <a:graphicFrameLocks noGrp="1"/>
          </p:cNvGraphicFramePr>
          <p:nvPr>
            <p:ph idx="1"/>
          </p:nvPr>
        </p:nvGraphicFramePr>
        <p:xfrm>
          <a:off x="0" y="1046163"/>
          <a:ext cx="9144000" cy="5815440"/>
        </p:xfrm>
        <a:graphic>
          <a:graphicData uri="http://schemas.openxmlformats.org/drawingml/2006/table">
            <a:tbl>
              <a:tblPr/>
              <a:tblGrid>
                <a:gridCol w="332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Mateřská spol. (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nkns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banka)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Pojišťovna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Společnost s CP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Neregul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fin.spol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838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Položky při úplné konsolidaci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či nedostatek kapitálu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250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Položky při částečné konsolidaci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8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či nedostatek kapitálu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838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Výpočet přebytku či nedostatku kapitálu skupiny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225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 mateřské společnosti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225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minus kapitálové investice do závislých společností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3838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plus přebytek či nedostatek kapitálu závislých společností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225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Korigovaný kapitál mateřské společnosti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2250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minus kapitálový požadavek mateřské společnosti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3838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kapitálu skupiny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Metoda plného odpočtu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rgbClr val="42607C"/>
                </a:solidFill>
              </a:rPr>
              <a:t>postup: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cs-CZ" altLang="zh-CN" dirty="0">
                <a:solidFill>
                  <a:srgbClr val="42607C"/>
                </a:solidFill>
              </a:rPr>
              <a:t>investice do závislých subjektů se plně odpočítávají od kapitálu mateřské společnosti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cs-CZ" altLang="zh-CN" dirty="0">
                <a:solidFill>
                  <a:srgbClr val="42607C"/>
                </a:solidFill>
              </a:rPr>
              <a:t>odpočtou se také kapitálové nedostatky závislých subjektů</a:t>
            </a:r>
          </a:p>
          <a:p>
            <a:pPr marL="971550" lvl="1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cs-CZ" altLang="zh-CN" dirty="0">
                <a:solidFill>
                  <a:srgbClr val="42607C"/>
                </a:solidFill>
              </a:rPr>
              <a:t>korigovaný kapitál se porovná s kapitálovým požadavkem mateřské společnosti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/>
          <a:lstStyle/>
          <a:p>
            <a:pPr eaLnBrk="1" hangingPunct="1"/>
            <a:r>
              <a:rPr lang="cs-CZ"/>
              <a:t>Metoda plného odpočtu (2)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54AE3-C895-40FE-B3DF-7914AEACD355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graphicFrame>
        <p:nvGraphicFramePr>
          <p:cNvPr id="6" name="Group 399"/>
          <p:cNvGraphicFramePr>
            <a:graphicFrameLocks noGrp="1"/>
          </p:cNvGraphicFramePr>
          <p:nvPr>
            <p:ph idx="1"/>
          </p:nvPr>
        </p:nvGraphicFramePr>
        <p:xfrm>
          <a:off x="0" y="908050"/>
          <a:ext cx="9144000" cy="5815440"/>
        </p:xfrm>
        <a:graphic>
          <a:graphicData uri="http://schemas.openxmlformats.org/drawingml/2006/table">
            <a:tbl>
              <a:tblPr/>
              <a:tblGrid>
                <a:gridCol w="332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2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Mateřská spol. (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nekns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banka)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Pojišťovna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Společnost s CP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Neregul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fin.spol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825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Položky při úplné konsolidaci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či nedostatek kapitálu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825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Položky při částečné konsolidaci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4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či nedostatek kapitálu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0825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Výpočet přebytku či nedostatku kapitálu skupiny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413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 mateřské společnosti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0825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minus kapitálové investice do závislých společností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413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minus  nedostatek kapitálu závislých společností 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825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Korigovaný kapitál mateřské společnosti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413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minus kapitálový požadavek mateřské společnosti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0825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kapitálu mateřské společnosti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Kapitálová arbitráž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kapitálovou přiměřenost banky mohou zvýšit: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zvýšením kapitálu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snížením rizikově vážených aktiv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přesunem aktiv z vyšší rizikové kategorie do nižší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kapitálovou arbitráží</a:t>
            </a:r>
          </a:p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může existovat rozpor mezi nižším ekonomickým a vyšším regulačním kapitálem</a:t>
            </a:r>
          </a:p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kapitálová arbitráž využívá tohoto rozdílu a umožňuje bankám provádět arbitráž mezi těmito dvěmi částkami, čímž se regulační kapitál přibližuje ekonomickému a zvyšuje se hodnota kapitálové přiměřenosti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Druhy kapitálové arbitráže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6561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vybírání rozinek (cherry-picking)</a:t>
            </a:r>
          </a:p>
          <a:p>
            <a:pPr lvl="1"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v rámci určité rizikové kategorie dochází k přesunu aktiv směrem k aktivům s nižší kvalitou</a:t>
            </a:r>
          </a:p>
          <a:p>
            <a:pPr lvl="1"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kapitálová přiměřenost nemění, ačkoliv skutečná rizikovost se zvyšuje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sekuritizace s částečným rekurzem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odlehlý vznik</a:t>
            </a:r>
          </a:p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nepřímé úvěrové posílení</a:t>
            </a:r>
          </a:p>
          <a:p>
            <a:pPr lvl="4" eaLnBrk="1" hangingPunct="1">
              <a:lnSpc>
                <a:spcPct val="80000"/>
              </a:lnSpc>
            </a:pPr>
            <a:endParaRPr lang="cs-CZ" sz="8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000"/>
              <a:t> </a:t>
            </a:r>
            <a:endParaRPr lang="cs-CZ" altLang="zh-CN" sz="240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44097-B998-4970-81F7-AA7CB5E49CF6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Základní scénář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EACEF-3A9A-4EB3-9958-7272B08C8CCC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  <p:graphicFrame>
        <p:nvGraphicFramePr>
          <p:cNvPr id="7" name="Group 114"/>
          <p:cNvGraphicFramePr>
            <a:graphicFrameLocks noGrp="1"/>
          </p:cNvGraphicFramePr>
          <p:nvPr>
            <p:ph idx="1"/>
          </p:nvPr>
        </p:nvGraphicFramePr>
        <p:xfrm>
          <a:off x="1331913" y="2060575"/>
          <a:ext cx="6400800" cy="3850323"/>
        </p:xfrm>
        <a:graphic>
          <a:graphicData uri="http://schemas.openxmlformats.org/drawingml/2006/table">
            <a:tbl>
              <a:tblPr/>
              <a:tblGrid>
                <a:gridCol w="2366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3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893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Banka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Poskytnuté úvěry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200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Vklady 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176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Rezervy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Tier 1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22</a:t>
                      </a:r>
                      <a:endParaRPr kumimoji="0" lang="cs-CZ" sz="2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563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RVA = 200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Tier</a:t>
                      </a: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1 = 22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Tier</a:t>
                      </a: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2 = </a:t>
                      </a:r>
                      <a:r>
                        <a:rPr kumimoji="0" lang="cs-CZ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cs-CZ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Kapitál = 24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Tier1/RVA = 11,0 %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Kapitál/RVA = 12,0 %</a:t>
                      </a:r>
                      <a:endParaRPr kumimoji="0" lang="cs-CZ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Sekuritizace bez rekurzu (1)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AF6B4F-BB8D-47AB-94A7-180CD91B16CE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graphicFrame>
        <p:nvGraphicFramePr>
          <p:cNvPr id="6" name="Group 154"/>
          <p:cNvGraphicFramePr>
            <a:graphicFrameLocks noGrp="1"/>
          </p:cNvGraphicFramePr>
          <p:nvPr>
            <p:ph sz="half" idx="1"/>
          </p:nvPr>
        </p:nvGraphicFramePr>
        <p:xfrm>
          <a:off x="1476375" y="1844675"/>
          <a:ext cx="6165850" cy="3408000"/>
        </p:xfrm>
        <a:graphic>
          <a:graphicData uri="http://schemas.openxmlformats.org/drawingml/2006/table">
            <a:tbl>
              <a:tblPr/>
              <a:tblGrid>
                <a:gridCol w="2281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1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033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Banka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Poskytnuté 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Vklady 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Rezervy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9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RVA = 160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1 = 22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2 = 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 = 24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Tier1/RVA = 13,8 %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Kapitál/RVA = 15,0 %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Group 159"/>
          <p:cNvGraphicFramePr>
            <a:graphicFrameLocks/>
          </p:cNvGraphicFramePr>
          <p:nvPr/>
        </p:nvGraphicFramePr>
        <p:xfrm>
          <a:off x="1476375" y="5588000"/>
          <a:ext cx="6191250" cy="863600"/>
        </p:xfrm>
        <a:graphic>
          <a:graphicData uri="http://schemas.openxmlformats.org/drawingml/2006/table">
            <a:tbl>
              <a:tblPr/>
              <a:tblGrid>
                <a:gridCol w="235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1800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SPV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ABS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Sekuritizace bez rekurzu (2)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A0D5B3-AA22-4E84-996B-83C602018655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pic>
        <p:nvPicPr>
          <p:cNvPr id="5" name="Picture 1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00113" y="2276475"/>
            <a:ext cx="7453312" cy="28463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Kapitálová přiměřenost finančních konglomerátů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700" dirty="0">
                <a:solidFill>
                  <a:srgbClr val="42607C"/>
                </a:solidFill>
              </a:rPr>
              <a:t>finanční konglomerát dle IOSCO = jakákoli skupina společností pod společným rozhodujícím vlivem, jejíž výhradní či převažující aktivity spočívají v poskytování významných služeb alespoň ve dvou finančních sektorech 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>
                <a:solidFill>
                  <a:srgbClr val="42607C"/>
                </a:solidFill>
              </a:rPr>
              <a:t>problémy pro dohled: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riziko nákazy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angažovanost skupiny vůči některým partnerům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transparentnost právních a manažerských struktur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kvalita vedení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právo na přístup k obezřetnostním informacím 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morální hazard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Sekuritizace s částečným rekurzem (1)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pro účely bankrotu, regulace a účetnictví se SPV obvykle považuje za právně oddělený subjekt od banky</a:t>
            </a:r>
          </a:p>
          <a:p>
            <a:pPr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banka se snaží zlepšit úvěrové hodnocení ABS tím, že poskytuje investorům úvěrové posílení - na investory ABS se proto přenáší velice malé či žádné úvěrové riziko</a:t>
            </a:r>
          </a:p>
          <a:p>
            <a:pPr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na mírný rekurz se implementuje navýšení, které se stanoví podle vztahu:</a:t>
            </a:r>
          </a:p>
          <a:p>
            <a:pPr eaLnBrk="1" hangingPunct="1">
              <a:lnSpc>
                <a:spcPct val="90000"/>
              </a:lnSpc>
            </a:pPr>
            <a:endParaRPr lang="cs-CZ" sz="200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cs-CZ" sz="200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cs-CZ" sz="200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i přes převod malého (nebo žádného) úvěrového rizika sekuritizace zvyšuje kapitálovou přiměřenost, a to díky „koncentraci“ úvěrového rizika sekuritizovaných úvěrů do jiného finančního nástroje, u něhož je maximální potenciální ztráta podstatně nižší než u podkladových úvěrů sekuritizace</a:t>
            </a:r>
          </a:p>
          <a:p>
            <a:pPr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současné pojetí kapitálové přiměřenosti podporuje, aby banky sekuritizovaly úvěry s co nejvyšší kvalitou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51EA4C-B6A8-4EC7-B555-B6ACB8A762F0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1187450" y="3933825"/>
          <a:ext cx="28797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1282700" imgH="393700" progId="Equation.3">
                  <p:embed/>
                </p:oleObj>
              </mc:Choice>
              <mc:Fallback>
                <p:oleObj name="Rovnice" r:id="rId3" imgW="12827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933825"/>
                        <a:ext cx="2879725" cy="5762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42607C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Sekuritizace s částečným rekurzem (2)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F6478-A1AD-4A11-9912-2DC1A7AEAEA8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" name="Group 184"/>
          <p:cNvGraphicFramePr>
            <a:graphicFrameLocks noGrp="1"/>
          </p:cNvGraphicFramePr>
          <p:nvPr>
            <p:ph sz="half" idx="1"/>
          </p:nvPr>
        </p:nvGraphicFramePr>
        <p:xfrm>
          <a:off x="1116013" y="1700213"/>
          <a:ext cx="6696075" cy="3412200"/>
        </p:xfrm>
        <a:graphic>
          <a:graphicData uri="http://schemas.openxmlformats.org/drawingml/2006/table">
            <a:tbl>
              <a:tblPr/>
              <a:tblGrid>
                <a:gridCol w="247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0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6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1613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Banka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Poskytnuté úvěry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Vklady 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Podřízený dluh SPV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Rezervy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21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RVA = 158 + 2*158/(24-2) = 172,36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1 = 22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2 = 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 = 24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Tier1/RVA = 12,8 %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Kapitál/RVA = 13,9 %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Group 185"/>
          <p:cNvGraphicFramePr>
            <a:graphicFrameLocks/>
          </p:cNvGraphicFramePr>
          <p:nvPr/>
        </p:nvGraphicFramePr>
        <p:xfrm>
          <a:off x="1116013" y="5300663"/>
          <a:ext cx="6696075" cy="1223963"/>
        </p:xfrm>
        <a:graphic>
          <a:graphicData uri="http://schemas.openxmlformats.org/drawingml/2006/table">
            <a:tbl>
              <a:tblPr/>
              <a:tblGrid>
                <a:gridCol w="255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58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SPV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ABS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Podřízený dluh od banky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Sekuritizace s částečným rekurzem (3)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D2CC0E-AEE2-41F7-AFAB-3B1FF65016C4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8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71550" y="2205038"/>
            <a:ext cx="7442200" cy="31623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Odlehlý vznik (1)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B14171-E86F-49E0-9AE7-D67D7E5D13C7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  <p:graphicFrame>
        <p:nvGraphicFramePr>
          <p:cNvPr id="6" name="Group 179"/>
          <p:cNvGraphicFramePr>
            <a:graphicFrameLocks noGrp="1"/>
          </p:cNvGraphicFramePr>
          <p:nvPr>
            <p:ph sz="half" idx="1"/>
          </p:nvPr>
        </p:nvGraphicFramePr>
        <p:xfrm>
          <a:off x="1116013" y="1525588"/>
          <a:ext cx="6237287" cy="3408000"/>
        </p:xfrm>
        <a:graphic>
          <a:graphicData uri="http://schemas.openxmlformats.org/drawingml/2006/table">
            <a:tbl>
              <a:tblPr/>
              <a:tblGrid>
                <a:gridCol w="2306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82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9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47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Banka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Poskytnuté 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Vklady 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Podřízený dluh SPV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Rezervy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3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RVA = 160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1 = 22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 2 = 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 = 24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Tier1/RVA = 13,8 %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Kapitál/RVA = 15,0 %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Group 180"/>
          <p:cNvGraphicFramePr>
            <a:graphicFrameLocks/>
          </p:cNvGraphicFramePr>
          <p:nvPr/>
        </p:nvGraphicFramePr>
        <p:xfrm>
          <a:off x="1116013" y="5199063"/>
          <a:ext cx="6191250" cy="1658939"/>
        </p:xfrm>
        <a:graphic>
          <a:graphicData uri="http://schemas.openxmlformats.org/drawingml/2006/table">
            <a:tbl>
              <a:tblPr/>
              <a:tblGrid>
                <a:gridCol w="235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2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2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703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SPV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ABS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4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Podřízený dluh od banky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Odlehlý vznik (2)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594D1-F6A4-4954-9DA8-FA37089ADC35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16013" y="1557338"/>
            <a:ext cx="6981825" cy="49196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Odlehlý vznik (3)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odlehlý vznik = když sekuritizovaná aktiva vznikají nikoli u samotné banky, ale u SPV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>
                <a:solidFill>
                  <a:srgbClr val="42607C"/>
                </a:solidFill>
              </a:rPr>
              <a:t>bývá součástí programů komerčních papírů, zajištěných aktivy (ABCP = asset-backed commercial paper)</a:t>
            </a:r>
          </a:p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přímé úvěrové posílení, poskytnuté bankou, se považuje za přímý úvěrový substitut a nikoli za rekurz</a:t>
            </a:r>
          </a:p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tímto způsobem může banka zvýšit svou kapitálovou přiměřenost, dosažitelnou sekuritizací úvěrů z vlastní rozvahy, přestože celkové riziko banky je v obou případech shodné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58E64-509D-491B-BAFF-E8437BB2B18E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Nepřímé úvěrové posílení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>
                <a:solidFill>
                  <a:srgbClr val="42607C"/>
                </a:solidFill>
              </a:rPr>
              <a:t>nepřímé úvěrové posílení není zachyceno jako finanční nástroj pro výpočet kapitálového požadavku, proto klesá kapitálový požadavek vzhledem k sekuritizovaným aktivům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cs-CZ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DE6B3B-3678-4A74-99C7-CE5B85359DEE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Kapitálové kamufláže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podvodné metody snižování kapitálových požadavků bank a tím zvyšování jejich kapitálové přiměřenosti</a:t>
            </a:r>
          </a:p>
          <a:p>
            <a:pPr marL="514350" indent="-514350"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druhy kapitálových kamufláží: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>
                <a:solidFill>
                  <a:srgbClr val="42607C"/>
                </a:solidFill>
              </a:rPr>
              <a:t>maržové obchodování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zh-CN" sz="2000">
                <a:solidFill>
                  <a:srgbClr val="42607C"/>
                </a:solidFill>
              </a:rPr>
              <a:t>banka při něm svěří jinému subjektu prostředky s tím, že je považuje za marži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zh-CN" sz="2000">
                <a:solidFill>
                  <a:srgbClr val="42607C"/>
                </a:solidFill>
              </a:rPr>
              <a:t>poskytnuté prostředky by měly přímo představovat kapitálový požadavek, banka však má snahu považovat poskytnuté prostředky za úvěr či zálohu 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>
                <a:solidFill>
                  <a:srgbClr val="42607C"/>
                </a:solidFill>
              </a:rPr>
              <a:t>operace CREASE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zh-CN" sz="2400">
                <a:solidFill>
                  <a:srgbClr val="42607C"/>
                </a:solidFill>
              </a:rPr>
              <a:t>operace CLARA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33BB1C-1B17-4854-A0A3-CC3112968F92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CREASE (1)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200">
                <a:solidFill>
                  <a:srgbClr val="42607C"/>
                </a:solidFill>
              </a:rPr>
              <a:t>na konci roku 1998 sjednaly nebo hodlaly sjednat některé velké banky v ČR</a:t>
            </a:r>
          </a:p>
          <a:p>
            <a:pPr eaLnBrk="1" hangingPunct="1">
              <a:lnSpc>
                <a:spcPct val="90000"/>
              </a:lnSpc>
            </a:pPr>
            <a:r>
              <a:rPr lang="cs-CZ" sz="2200">
                <a:solidFill>
                  <a:srgbClr val="42607C"/>
                </a:solidFill>
              </a:rPr>
              <a:t>nabízela ji společnost Credit Suisse Financial Products</a:t>
            </a:r>
          </a:p>
          <a:p>
            <a:pPr eaLnBrk="1" hangingPunct="1">
              <a:lnSpc>
                <a:spcPct val="90000"/>
              </a:lnSpc>
            </a:pPr>
            <a:r>
              <a:rPr lang="cs-CZ" sz="2200">
                <a:solidFill>
                  <a:srgbClr val="42607C"/>
                </a:solidFill>
              </a:rPr>
              <a:t>cílem bylo „rozložit ztrátu“ na mnoho let do budoucnosti</a:t>
            </a:r>
          </a:p>
          <a:p>
            <a:pPr eaLnBrk="1" hangingPunct="1">
              <a:lnSpc>
                <a:spcPct val="90000"/>
              </a:lnSpc>
            </a:pPr>
            <a:r>
              <a:rPr lang="cs-CZ" sz="2200">
                <a:solidFill>
                  <a:srgbClr val="42607C"/>
                </a:solidFill>
              </a:rPr>
              <a:t>operace CREASE „vhodným účetním zachycením“ zdánlivě krátkodobě zlepší ekonomikou situaci bank, avšak ve skutečnosti výrazně zhoršuje ekonomickou situaci banky</a:t>
            </a:r>
          </a:p>
          <a:p>
            <a:pPr eaLnBrk="1" hangingPunct="1">
              <a:lnSpc>
                <a:spcPct val="90000"/>
              </a:lnSpc>
            </a:pPr>
            <a:r>
              <a:rPr lang="cs-CZ" sz="2200">
                <a:solidFill>
                  <a:srgbClr val="42607C"/>
                </a:solidFill>
              </a:rPr>
              <a:t>podstata: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800">
                <a:solidFill>
                  <a:srgbClr val="42607C"/>
                </a:solidFill>
              </a:rPr>
              <a:t>česká banka přijme od SPV „záruku“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800">
                <a:solidFill>
                  <a:srgbClr val="42607C"/>
                </a:solidFill>
              </a:rPr>
              <a:t>za peněžní prostředky získané z plnění záruky musí česká banka ihned nakoupit americké státní dluhopisy, které musí za určitý poplatek dále půjčit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800">
                <a:solidFill>
                  <a:srgbClr val="42607C"/>
                </a:solidFill>
              </a:rPr>
              <a:t>peníze ani CP se tedy vůbec neocitnou na účtu české banky a česká banka s nimi vůbec nemůže disponovat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1800">
                <a:solidFill>
                  <a:srgbClr val="42607C"/>
                </a:solidFill>
              </a:rPr>
              <a:t>každý rok banka obdrží „fiktivní“ konstantní peněžní toky z dluhopisového portfolia + poplatek za půjčení CP a platí SPV poplatek za záruku (banka platí pouze rozdíl)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4F2DD-8893-4494-9398-A37D4327E2D8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39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CREASE (2)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749333-7EA4-47ED-B840-04CFEC51FDD5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" name="Group 166"/>
          <p:cNvGraphicFramePr>
            <a:graphicFrameLocks noGrp="1"/>
          </p:cNvGraphicFramePr>
          <p:nvPr>
            <p:ph idx="1"/>
          </p:nvPr>
        </p:nvGraphicFramePr>
        <p:xfrm>
          <a:off x="1042988" y="1989138"/>
          <a:ext cx="7019925" cy="4250401"/>
        </p:xfrm>
        <a:graphic>
          <a:graphicData uri="http://schemas.openxmlformats.org/drawingml/2006/table">
            <a:tbl>
              <a:tblPr/>
              <a:tblGrid>
                <a:gridCol w="175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4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5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4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9563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Tradiční účetní zachycení tvorby opravných položek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138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tvorba opravných položek (10 mld. Kč)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 – Ztrátové 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658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 – Opravná položka ke klas.úvěrům a pohledávkám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658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651 – Tvorba opravných položek daňově neuznaných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65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Principy kapitálové přiměřenosti skupiny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detekce situací s dvojnásobným použitím kapitálu, tj. kdy se stejný kapitál používá současně jako „nárazník“ proti rizikům ve dvou nebo více právních subjektech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dvojnásobné použití kapitálu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200" dirty="0">
                <a:solidFill>
                  <a:srgbClr val="42607C"/>
                </a:solidFill>
              </a:rPr>
              <a:t>vícenásobné použití kapitálu 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000" dirty="0">
                <a:solidFill>
                  <a:srgbClr val="42607C"/>
                </a:solidFill>
              </a:rPr>
              <a:t>směrem dolů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000" dirty="0">
                <a:solidFill>
                  <a:srgbClr val="42607C"/>
                </a:solidFill>
              </a:rPr>
              <a:t>směrem nahoru</a:t>
            </a:r>
          </a:p>
          <a:p>
            <a:pPr eaLnBrk="1" hangingPunct="1">
              <a:lnSpc>
                <a:spcPct val="90000"/>
              </a:lnSpc>
            </a:pPr>
            <a:r>
              <a:rPr lang="cs-CZ" sz="2600" dirty="0">
                <a:solidFill>
                  <a:srgbClr val="42607C"/>
                </a:solidFill>
              </a:rPr>
              <a:t>detekce situací, kdy mateřská společnost emituje dluh a odpovídající výnosy poskytuje směrem dolů ve formě akciového kapitálu, což může vést ke vzniku nadměrného pákového mechanismu (</a:t>
            </a:r>
            <a:r>
              <a:rPr lang="cs-CZ" sz="2600" dirty="0" err="1">
                <a:solidFill>
                  <a:srgbClr val="42607C"/>
                </a:solidFill>
              </a:rPr>
              <a:t>leverage</a:t>
            </a:r>
            <a:r>
              <a:rPr lang="cs-CZ" sz="2600" dirty="0">
                <a:solidFill>
                  <a:srgbClr val="42607C"/>
                </a:solidFill>
              </a:rPr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/>
              <a:t>Operace CREASE (3)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9D942-8585-4324-B1E3-8007A0C8D937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" name="Group 594"/>
          <p:cNvGraphicFramePr>
            <a:graphicFrameLocks noGrp="1"/>
          </p:cNvGraphicFramePr>
          <p:nvPr>
            <p:ph idx="1"/>
          </p:nvPr>
        </p:nvGraphicFramePr>
        <p:xfrm>
          <a:off x="179388" y="1196975"/>
          <a:ext cx="8964612" cy="54360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1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2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5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1138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Účetní zachycení začátku operace CREASE podle propagátorů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">
                <a:tc gridSpan="5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tvorba opravných položek (10 mld. Kč)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výnos z přijaté „záruky“ (10 mld. Kč)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nákup amerických státních dluhopisů a jejich půjčení SPV (10 mld. Kč)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 – Ztrátové 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 – Opravná položka ke klasifikovaným úvěrům a pohledávkám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214 – Ostatní krátkodobé úvěry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 – Pohledávky z kupon. dluhopisů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1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651 – Tvorba OP daňově neuznaných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717 – Výnosy z ostatních operací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10 mld. Kč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CREASE (4)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po zachycení tvorby opravných položek a provedení dvou kroků operace došlo k zásadnímu obratu v účetním zachycení ekonomické situace banky,  a to v rozvaze i ve výsledovce: 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v okamžiku realizace „záruky“ z operace CREASE jsou špatné úvěry nahrazeny kvalitními aktivy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ztráta z tvorby opravných položek je kompenzována výnosem z přijaté „záruky“ </a:t>
            </a:r>
            <a:endParaRPr lang="en-US" sz="2400">
              <a:solidFill>
                <a:srgbClr val="42607C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348F5C-1D9F-4E49-88E6-3E6FA925E32F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5175"/>
          </a:xfrm>
        </p:spPr>
        <p:txBody>
          <a:bodyPr/>
          <a:lstStyle/>
          <a:p>
            <a:pPr eaLnBrk="1" hangingPunct="1"/>
            <a:r>
              <a:rPr lang="cs-CZ"/>
              <a:t>Operace CREASE (5)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F7B2E-C150-4A7D-8BBC-6BE439EDB725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" name="Group 432"/>
          <p:cNvGraphicFramePr>
            <a:graphicFrameLocks noGrp="1"/>
          </p:cNvGraphicFramePr>
          <p:nvPr>
            <p:ph idx="1"/>
          </p:nvPr>
        </p:nvGraphicFramePr>
        <p:xfrm>
          <a:off x="0" y="692150"/>
          <a:ext cx="9144000" cy="6017760"/>
        </p:xfrm>
        <a:graphic>
          <a:graphicData uri="http://schemas.openxmlformats.org/drawingml/2006/table">
            <a:tbl>
              <a:tblPr/>
              <a:tblGrid>
                <a:gridCol w="2289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2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0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0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4463"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Účetní zachycení začátku a prvního roku operace CREASE podle propagátorů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46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 – Ztrátové úvěry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 – OP ke klasif. úvěrům a pohledávkám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46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 – Běžné účty u jiných bank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0,10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0,69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0,86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875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214 – Ostatní krátkodobé úvěry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46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 – Pohledávky z kuponových dluhopisů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0,43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0,69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446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651 – Tvorba OP daňově neuznaných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717 – Výnosy z ostatních operací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0,10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2875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617 – Náklady na ostatní operace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715 – Výnosy z operací s cennými papíry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0,86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0,43 mld. Kč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CREASE (6)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89087C-ADF7-4B74-8785-B8F085D1A87F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15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" name="Group 425"/>
          <p:cNvGraphicFramePr>
            <a:graphicFrameLocks noGrp="1"/>
          </p:cNvGraphicFramePr>
          <p:nvPr>
            <p:ph idx="1"/>
          </p:nvPr>
        </p:nvGraphicFramePr>
        <p:xfrm>
          <a:off x="1187450" y="1773238"/>
          <a:ext cx="6400800" cy="4450080"/>
        </p:xfrm>
        <a:graphic>
          <a:graphicData uri="http://schemas.openxmlformats.org/drawingml/2006/table">
            <a:tbl>
              <a:tblPr/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4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Účetní zachycení začátku a prvního roku operace CREASE podle propagátorů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2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tvorba opravných položek (10 mld. Kč)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výnos z přijaté „záruky“ (10 mld. Kč)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nákup amerických státních dluhopisů a jejich půjčení SPV (10 mld. Kč)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úrokové výnosy amerických státních dluhopisů (v dalších letech se částka snižuje)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přijaté poplatky za půjčení amerických státních dluhopisů (konstantní 0,10 mld. Kč)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poskytnutá platba za přijatou „záruku“ (konstantní 0,86 mld. Kč)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přijatá platba za prodej amerických státních dluhopisů a z jejich úrokových výnosů (0,69 mld. Kč)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CREASE (7)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584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čistý dopad operace do výsledovky v prvním roce činí mínus 0,33 mld. Kč!</a:t>
            </a:r>
          </a:p>
          <a:p>
            <a:pPr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protože úrokové výnosy z dluhopisů se v dalších letech postupně snižují, každoroční ztráta z operace postupně narůstá až na 0,76 mld. v posledním roce</a:t>
            </a:r>
          </a:p>
          <a:p>
            <a:pPr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hlavní dopad je tak soustředěn na druhou polovinu období operace</a:t>
            </a:r>
          </a:p>
          <a:p>
            <a:pPr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kumulativní čistý dopad operace do výsledovky činí během dvaceti let asi mínus 1,4 mld. Kč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operace skutečně umožnila rozložení ztráty 10 mld. Kč do dvaceti let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cena operace = 14 %</a:t>
            </a:r>
          </a:p>
          <a:p>
            <a:pPr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účetní zachycení podle propagátorů však není v souladu s českými účetními standardy – kdyby bylo, pak by pominul důvod sjednání operace CREASE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2C5BF-1180-4E50-8B32-03A042DDE8A4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253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CREASE (8)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>
                <a:solidFill>
                  <a:srgbClr val="42607C"/>
                </a:solidFill>
              </a:rPr>
              <a:t>účetní zachycení dle IAS: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na CREASE je nutno pohlížet jako na finanční nástroj, který je třeba účetně zachytit v jeho reálné hodnotě, tj. je třeba zachytit operaci prostřednictvím jediné hodnoty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jde o finanční nástroj s pevně určenými peněžními toky na období dvacet let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2000">
                <a:solidFill>
                  <a:srgbClr val="42607C"/>
                </a:solidFill>
              </a:rPr>
              <a:t>jeho reálná hodnota = rozdíl mezi reálnou hodnotou pohledávek nástroje a závazků nástroje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toto účetní zachycení přímo ukazuje na nevýhodnost sjednání operace pro českou banku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>
                <a:solidFill>
                  <a:srgbClr val="42607C"/>
                </a:solidFill>
              </a:rPr>
              <a:t>důvod sjednání operace mizí – dopad do výsledovky je od okamžiku sjednání záporný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57371E-E152-4402-B2DD-7364F4E40071}" type="slidenum">
              <a:rPr lang="fr-FR" smtClean="0"/>
              <a:pPr>
                <a:defRPr/>
              </a:pPr>
              <a:t>35</a:t>
            </a:fld>
            <a:endParaRPr lang="fr-FR"/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cs-CZ"/>
              <a:t>Operace CREASE (9)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21C0A-CC77-44D5-B27F-FD60FDAE2965}" type="slidenum">
              <a:rPr lang="fr-FR" smtClean="0"/>
              <a:pPr>
                <a:defRPr/>
              </a:pPr>
              <a:t>36</a:t>
            </a:fld>
            <a:endParaRPr lang="fr-FR"/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458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" name="Group 248"/>
          <p:cNvGraphicFramePr>
            <a:graphicFrameLocks noGrp="1"/>
          </p:cNvGraphicFramePr>
          <p:nvPr>
            <p:ph idx="1"/>
          </p:nvPr>
        </p:nvGraphicFramePr>
        <p:xfrm>
          <a:off x="179388" y="1052513"/>
          <a:ext cx="8785225" cy="5527440"/>
        </p:xfrm>
        <a:graphic>
          <a:graphicData uri="http://schemas.openxmlformats.org/drawingml/2006/table">
            <a:tbl>
              <a:tblPr/>
              <a:tblGrid>
                <a:gridCol w="218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96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4788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Účetní zachycení operace CREASE podle IAS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775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tvorba opravných položek (10 mld. Kč)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sjednání operace (náklad 1,00 mld. Kč)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platba (0,07 mld. Kč)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úprava reálné hodnoty operace (0,01 mld. Kč)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78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 – Ztrátové úvěry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XXX – Závazky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0,07 mld. Kč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1,00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0,01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 – OP ke klasif.úvěrům a pohledávkám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 – Běžné účty u jiných bank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0,07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651 – Tvorba OP daňově neuznaných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10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617 – Náklady na ostatní operace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1,00 mld. Kč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0,01 mld. Kč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cs-CZ"/>
              <a:t>Operace CLARA (1)</a:t>
            </a:r>
            <a:endParaRPr lang="fr-FR"/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0" y="1052513"/>
            <a:ext cx="8820150" cy="53768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1800">
                <a:solidFill>
                  <a:srgbClr val="42607C"/>
                </a:solidFill>
              </a:rPr>
              <a:t>kroky operace: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Prodej úvěrového portfolia s nominální hodnotou 3 mld. Kč českou bankou subjektu SPV A, aniž je za úvěrové portfolio zaplaceno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Vydání bezkuponového dluhopisu českou bankou s nominální hodnotou 4 mld. Kč za 1 mld. Kč a jeho nákup SPV A, aniž je za dluhopis zaplaceno</a:t>
            </a:r>
            <a:endParaRPr lang="cs-CZ" sz="1800">
              <a:solidFill>
                <a:srgbClr val="42607C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Vydání kuponového dluhopisu SPV B s nominální hodnotou 4 mld. Kč a jeho nákup českou bankou za 4 mld. Kč, aniž je za dluhopis zaplaceno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Prodej úvěrového portfolia s nominální hodnotou 3 mld. Kč SPV A subjektu SPV B, aniž je za úvěrové portfolio zaplaceno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Prodej bezkuponového dluhopisu SPV A do SPV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Úhrada závazku 4 mld. Kč české banky vůči SPV B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Převod peněžních prostředků 4 mld. Kč SPV B na SPV A u české banky</a:t>
            </a:r>
            <a:endParaRPr lang="cs-CZ" sz="1800">
              <a:solidFill>
                <a:srgbClr val="42607C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sz="1800">
                <a:solidFill>
                  <a:srgbClr val="42607C"/>
                </a:solidFill>
              </a:rPr>
              <a:t>Úhrada 4 mld. Kč SPV A české bance</a:t>
            </a:r>
            <a:r>
              <a:rPr lang="en-US" sz="1800">
                <a:solidFill>
                  <a:srgbClr val="42607C"/>
                </a:solidFill>
              </a:rPr>
              <a:t> </a:t>
            </a:r>
            <a:endParaRPr lang="cs-CZ" sz="1800">
              <a:solidFill>
                <a:srgbClr val="42607C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Postupné zachycení úrokových nákladů bezkuponového dluhopisu 3 mld. Kč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Postupné zachycení úrokových výnosů kuponového dluhopisu 1 mld. Kč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Postupné zachycení reálné hodnoty forvardu na zpětný nákup úvěr</a:t>
            </a:r>
            <a:r>
              <a:rPr lang="cs-CZ" sz="1800">
                <a:solidFill>
                  <a:srgbClr val="42607C"/>
                </a:solidFill>
              </a:rPr>
              <a:t>.</a:t>
            </a:r>
            <a:r>
              <a:rPr lang="en-US" sz="1800">
                <a:solidFill>
                  <a:srgbClr val="42607C"/>
                </a:solidFill>
              </a:rPr>
              <a:t> portfolia za 1 mld. Kč (reálná hodnota na konci dvacetiletého období činí -1 mld. Kč)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Postupná tvorba opravné položky 3 mld. Kč na úvěrové portfolio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Splacení bezkuponového dluhopisu za 4 mld. Kč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1800">
                <a:solidFill>
                  <a:srgbClr val="42607C"/>
                </a:solidFill>
              </a:rPr>
              <a:t>Zpětný nákup původně prodaného úvěrového portfolia za 1 mld. Kč</a:t>
            </a:r>
            <a:endParaRPr lang="cs-CZ" sz="1800">
              <a:solidFill>
                <a:srgbClr val="42607C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cs-CZ" sz="1800">
                <a:solidFill>
                  <a:srgbClr val="42607C"/>
                </a:solidFill>
              </a:rPr>
              <a:t>Splacení kuponového dluhopisu včetně pohledávky z kuponů v celkové výši 5 mld. Kč</a:t>
            </a:r>
            <a:r>
              <a:rPr lang="en-US" sz="1800">
                <a:solidFill>
                  <a:srgbClr val="42607C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CCB50A-5632-4956-A542-9C44E38823FB}" type="slidenum">
              <a:rPr lang="fr-FR" smtClean="0"/>
              <a:pPr>
                <a:defRPr/>
              </a:pPr>
              <a:t>37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0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pPr eaLnBrk="1" hangingPunct="1"/>
            <a:r>
              <a:rPr lang="cs-CZ"/>
              <a:t>Operace CLARA (2)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511BD-53E9-457B-AEE1-C99DDE860004}" type="slidenum">
              <a:rPr lang="fr-FR" smtClean="0"/>
              <a:pPr>
                <a:defRPr/>
              </a:pPr>
              <a:t>38</a:t>
            </a:fld>
            <a:endParaRPr lang="fr-FR"/>
          </a:p>
        </p:txBody>
      </p:sp>
      <p:graphicFrame>
        <p:nvGraphicFramePr>
          <p:cNvPr id="6" name="Group 332"/>
          <p:cNvGraphicFramePr>
            <a:graphicFrameLocks noGrp="1"/>
          </p:cNvGraphicFramePr>
          <p:nvPr>
            <p:ph idx="1"/>
          </p:nvPr>
        </p:nvGraphicFramePr>
        <p:xfrm>
          <a:off x="0" y="765175"/>
          <a:ext cx="9144000" cy="6148080"/>
        </p:xfrm>
        <a:graphic>
          <a:graphicData uri="http://schemas.openxmlformats.org/drawingml/2006/table">
            <a:tbl>
              <a:tblPr/>
              <a:tblGrid>
                <a:gridCol w="1131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4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84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1613">
                <a:tc gridSpan="5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Účetní zachycení operace CLARA podle propagátorů (Česká banka)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650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 – Ztrátové úvěry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299 – Ostatní závazky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73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3 mld. Kč (SPVA)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 mld. Kč (SPVA)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3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4 mld. Kč (SPVB)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38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415 – Kuponové dluhopisy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521 – Obligace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4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 5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 – Běžné účty klientů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4 mld. Kč (SPVB)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4 mld. Kč (SPVA)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 5 mld. Kč(SPVB)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4 mld. Kč (SPVB)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4 mld. Kč (SPVA)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 4 mld. Kč(SPVB)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 1 mld. Kč(SPVB)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311 – Pevné termín.operace s úrok. nástroji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0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0650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614 – Náklady na emitované dluhopisy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715 – Výnosy z operací s cennými papíry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0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619 – Náklady na derivátové operace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013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CLARA (3)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AFE8E6-C113-4F62-93BD-F71E5BF8BE0E}" type="slidenum">
              <a:rPr lang="fr-FR" smtClean="0"/>
              <a:pPr>
                <a:defRPr/>
              </a:pPr>
              <a:t>39</a:t>
            </a:fld>
            <a:endParaRPr lang="fr-FR"/>
          </a:p>
        </p:txBody>
      </p:sp>
      <p:graphicFrame>
        <p:nvGraphicFramePr>
          <p:cNvPr id="6" name="Group 228"/>
          <p:cNvGraphicFramePr>
            <a:graphicFrameLocks noGrp="1"/>
          </p:cNvGraphicFramePr>
          <p:nvPr>
            <p:ph idx="1"/>
          </p:nvPr>
        </p:nvGraphicFramePr>
        <p:xfrm>
          <a:off x="0" y="1916113"/>
          <a:ext cx="9144000" cy="448056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4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7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77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Účetní zachycení operace CLARA podle propagátorů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(SPV A)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Úvěry a opravné položky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Závazky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4 mld. Kč 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3 mld. Kč (ČB)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 mld. Kč (ČB)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Pohledávky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3 mld. Kč (SPVB)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1 mld. Kč (SPVB)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Bezkuponové dluhopisy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6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Běžné účty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Principy kapitálové přiměřenosti skupiny (2)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700" dirty="0">
                <a:solidFill>
                  <a:srgbClr val="42607C"/>
                </a:solidFill>
              </a:rPr>
              <a:t>detekce situací dvojnásobného a vícenásobného použití kapitálu prostřednictvím neregulovaných zprostředkujících holdingových společností, které mají účasti v dceřiných společnostech nebo přidružených společnostech</a:t>
            </a:r>
          </a:p>
          <a:p>
            <a:pPr eaLnBrk="1" hangingPunct="1">
              <a:lnSpc>
                <a:spcPct val="90000"/>
              </a:lnSpc>
            </a:pPr>
            <a:r>
              <a:rPr lang="cs-CZ" sz="2700" dirty="0">
                <a:solidFill>
                  <a:srgbClr val="42607C"/>
                </a:solidFill>
              </a:rPr>
              <a:t>určení rizik neregulovaných subjektů, např. leasingových, faktoringových či zajišťovacích podniků v rámci finančního konglomerátu, které provádějí aktivity, podobné aktivitám regulovaných subjektů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300" dirty="0">
                <a:solidFill>
                  <a:srgbClr val="42607C"/>
                </a:solidFill>
              </a:rPr>
              <a:t>dohled má některé analytické alternativy, jak stanovit náhradní kapitálový požadavek neregulovaným subjektům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CE0D4-1526-448D-AD0B-10E165FFE2CF}" type="slidenum">
              <a:rPr lang="fr-FR" smtClean="0"/>
              <a:pPr>
                <a:defRPr/>
              </a:pPr>
              <a:t>40</a:t>
            </a:fld>
            <a:endParaRPr lang="fr-FR"/>
          </a:p>
        </p:txBody>
      </p:sp>
      <p:graphicFrame>
        <p:nvGraphicFramePr>
          <p:cNvPr id="7" name="Group 341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4072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4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7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7963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Účetní zachycení operace CLARA podle propagátorů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(SPV B)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41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Úvěry a opravné položky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Závazky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4 mld. Kč (SPVA)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3 mld. Kč (SPVA)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1 mld. Kč (SPVA)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825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Pohledávky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Emise cenných papírů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4 mld. Kč (ČB)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4 mld. Kč (ČB)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 5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4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 1 mld. Kč (ČB)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Bezkuponové dluhopisy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1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5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Běžné účty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4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 4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4 mld. Kč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 5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4950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Reálné hodnoty derivátů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541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Náklady z cenných papírů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Výnosy z cenných papírů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 1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541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Náklady na opravné položky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Výnosy z derivátů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 3 mld. Kč</a:t>
                      </a:r>
                      <a:endParaRPr kumimoji="0" lang="cs-C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 1 mld. Kč</a:t>
                      </a:r>
                      <a:endParaRPr kumimoji="0" lang="cs-C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>
                <a:solidFill>
                  <a:schemeClr val="bg1"/>
                </a:solidFill>
              </a:rPr>
              <a:t>Operace CLARA (5)</a:t>
            </a:r>
            <a:endParaRPr lang="fr-FR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6561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CLARA = Czech </a:t>
            </a:r>
            <a:r>
              <a:rPr lang="cs-CZ" sz="2100" dirty="0" err="1">
                <a:solidFill>
                  <a:srgbClr val="42607C"/>
                </a:solidFill>
              </a:rPr>
              <a:t>loan</a:t>
            </a:r>
            <a:r>
              <a:rPr lang="cs-CZ" sz="2100" dirty="0">
                <a:solidFill>
                  <a:srgbClr val="42607C"/>
                </a:solidFill>
              </a:rPr>
              <a:t> and </a:t>
            </a:r>
            <a:r>
              <a:rPr lang="cs-CZ" sz="2100" dirty="0" err="1">
                <a:solidFill>
                  <a:srgbClr val="42607C"/>
                </a:solidFill>
              </a:rPr>
              <a:t>repackaged</a:t>
            </a:r>
            <a:r>
              <a:rPr lang="cs-CZ" sz="2100" dirty="0">
                <a:solidFill>
                  <a:srgbClr val="42607C"/>
                </a:solidFill>
              </a:rPr>
              <a:t> </a:t>
            </a:r>
            <a:r>
              <a:rPr lang="cs-CZ" sz="2100" dirty="0" err="1">
                <a:solidFill>
                  <a:srgbClr val="42607C"/>
                </a:solidFill>
              </a:rPr>
              <a:t>assets</a:t>
            </a:r>
            <a:endParaRPr lang="cs-CZ" sz="2100" dirty="0">
              <a:solidFill>
                <a:srgbClr val="42607C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cílem je rozložit ztrátu banky z úvěrového portfolia na příštích dvacet let, tj. zajistit, aby banka nemusela ihned na špatný úvěr vytvářet opravné položky</a:t>
            </a:r>
          </a:p>
          <a:p>
            <a:pPr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SPV A je v operaci zcela zbytečné a slouží pouze k zatemnění podstaty operace</a:t>
            </a:r>
          </a:p>
          <a:p>
            <a:pPr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z výsledovky české banky je patrné, že se skutečně podařilo „rozložit ztrátu“ banky z úvěrového portfolia do dvaceti let – tento podvod by však nebyl možný, kdyby veškeré operace proběhly za tržních podmínek</a:t>
            </a:r>
          </a:p>
          <a:p>
            <a:pPr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operace CLARA splňuje stejný účel jako operace CREASE, je však pro banku levnější, její provedení přesto nemohlo být v zájmu akcionářů banky, neboť její sjednání okamžitě snižuje hodnotu banky o poskytnutý poplatek</a:t>
            </a:r>
          </a:p>
          <a:p>
            <a:pPr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včasným zásahem bankovního dohledu ČNB tuto operaci nesjednala žádná banka v ČR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6E8AD-F16A-4D2A-A571-DDBBDCE474E2}" type="slidenum">
              <a:rPr lang="fr-FR" smtClean="0"/>
              <a:pPr>
                <a:defRPr/>
              </a:pPr>
              <a:t>41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endParaRPr lang="cs-CZ" sz="4400">
              <a:solidFill>
                <a:srgbClr val="42607C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cs-CZ" sz="4400">
                <a:solidFill>
                  <a:srgbClr val="42607C"/>
                </a:solidFill>
              </a:rPr>
              <a:t>M Ě J T E   S E   H E Z K Y</a:t>
            </a:r>
          </a:p>
          <a:p>
            <a:pPr algn="ctr" eaLnBrk="1" hangingPunct="1">
              <a:buFont typeface="Arial" charset="0"/>
              <a:buNone/>
            </a:pPr>
            <a:r>
              <a:rPr lang="cs-CZ" sz="6000">
                <a:solidFill>
                  <a:srgbClr val="42607C"/>
                </a:solidFill>
                <a:sym typeface="Wingdings" pitchFamily="2" charset="2"/>
              </a:rPr>
              <a:t>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416134-4F9D-417E-B3D6-23741BF83D57}" type="slidenum">
              <a:rPr lang="fr-FR" smtClean="0"/>
              <a:pPr>
                <a:defRPr/>
              </a:pPr>
              <a:t>42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Principy kapitálové přiměřenosti skupiny (3)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2" cy="458455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500" dirty="0">
                <a:solidFill>
                  <a:srgbClr val="42607C"/>
                </a:solidFill>
              </a:rPr>
              <a:t>určení rizik účastí v regulovaných a neregulovaných subjektech a zajištění, aby zacházení s menšinovými a majoritními účastmi bylo obezřetně zdravé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kapitál skupiny musí zohlednit vztahy ve skupině: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800" dirty="0">
                <a:solidFill>
                  <a:srgbClr val="42607C"/>
                </a:solidFill>
              </a:rPr>
              <a:t>skupina nemá podstatný vliv na regulovanou společnost: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800" dirty="0">
                <a:solidFill>
                  <a:srgbClr val="42607C"/>
                </a:solidFill>
              </a:rPr>
              <a:t>rozhodující vliv skupiny nad regulovanou společností</a:t>
            </a:r>
          </a:p>
          <a:p>
            <a:pPr lvl="3" eaLnBrk="1" hangingPunct="1">
              <a:lnSpc>
                <a:spcPct val="90000"/>
              </a:lnSpc>
            </a:pPr>
            <a:r>
              <a:rPr lang="cs-CZ" sz="1600" dirty="0">
                <a:solidFill>
                  <a:srgbClr val="42607C"/>
                </a:solidFill>
              </a:rPr>
              <a:t>obvykle u účastí od 20 % do 50 %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800" dirty="0">
                <a:solidFill>
                  <a:srgbClr val="42607C"/>
                </a:solidFill>
              </a:rPr>
              <a:t>účasti, které představují rozhodující vliv a splňují definici dceřiných společností</a:t>
            </a:r>
          </a:p>
          <a:p>
            <a:pPr lvl="3" eaLnBrk="1" hangingPunct="1">
              <a:lnSpc>
                <a:spcPct val="90000"/>
              </a:lnSpc>
            </a:pPr>
            <a:r>
              <a:rPr lang="cs-CZ" sz="1600" dirty="0">
                <a:solidFill>
                  <a:srgbClr val="42607C"/>
                </a:solidFill>
              </a:rPr>
              <a:t>u účastí skupiny nad 50 % včetně 100 % účasti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dohled musí stanovit, zda ve skupině existuje správné rozdělení kapitálu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100" dirty="0">
                <a:solidFill>
                  <a:srgbClr val="42607C"/>
                </a:solidFill>
              </a:rPr>
              <a:t>musí být zajištěno, že prostředky, odpovídající přebytku kapitálu nad kapitálovým požadavkem závislého subjektu a zahrnuté do stanovení kapitálové přiměřenosti skupiny, mohou být v případě potřeby některého subjektu skupiny na tento subjekt převedeny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Metody stanovení kapitálové přiměřenosti skupiny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metoda stavebních bloků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metoda rizikové agregace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metoda rizikového odpočtu</a:t>
            </a:r>
          </a:p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cs-CZ" sz="3200" dirty="0">
                <a:solidFill>
                  <a:srgbClr val="42607C"/>
                </a:solidFill>
              </a:rPr>
              <a:t>metoda plného odpočtu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Metoda stavebních bloků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3000" dirty="0">
                <a:solidFill>
                  <a:srgbClr val="42607C"/>
                </a:solidFill>
              </a:rPr>
              <a:t>postup:</a:t>
            </a:r>
          </a:p>
          <a:p>
            <a:pPr marL="857250" lvl="2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cs-CZ" sz="2600" dirty="0">
                <a:solidFill>
                  <a:srgbClr val="42607C"/>
                </a:solidFill>
              </a:rPr>
              <a:t>konsolidovaná rozvaha skupiny se rozdělí podle sektorů či subjektů</a:t>
            </a:r>
          </a:p>
          <a:p>
            <a:pPr marL="857250" lvl="2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cs-CZ" sz="2600" dirty="0">
                <a:solidFill>
                  <a:srgbClr val="42607C"/>
                </a:solidFill>
              </a:rPr>
              <a:t>pro každý sektor či subjekt se stanoví sólo KP či náhradní KP</a:t>
            </a:r>
          </a:p>
          <a:p>
            <a:pPr marL="857250" lvl="2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cs-CZ" sz="2600" dirty="0">
                <a:solidFill>
                  <a:srgbClr val="42607C"/>
                </a:solidFill>
              </a:rPr>
              <a:t>od kapitálu každého sektoru či subjektu se odpočte sólo KP či náhradní KP, čímž se stanoví jeho kapitálový přebytek či nedostatek</a:t>
            </a:r>
          </a:p>
          <a:p>
            <a:pPr marL="857250" lvl="2" indent="-45720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cs-CZ" sz="2600" dirty="0">
                <a:solidFill>
                  <a:srgbClr val="42607C"/>
                </a:solidFill>
              </a:rPr>
              <a:t>kapitálové přebytky a nedostatky sektorů a subjektů se sečtou, čímž se obdrží kapitálový přebytek nebo nedostatek skupiny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Metoda stavebních bloků (2)</a:t>
            </a:r>
            <a:endParaRPr lang="fr-FR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31FD07-C317-4259-8C3C-10E22BD22219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  <p:graphicFrame>
        <p:nvGraphicFramePr>
          <p:cNvPr id="8" name="Group 655"/>
          <p:cNvGraphicFramePr>
            <a:graphicFrameLocks noGrp="1"/>
          </p:cNvGraphicFramePr>
          <p:nvPr>
            <p:ph idx="1"/>
          </p:nvPr>
        </p:nvGraphicFramePr>
        <p:xfrm>
          <a:off x="107950" y="1374775"/>
          <a:ext cx="8928100" cy="4823906"/>
        </p:xfrm>
        <a:graphic>
          <a:graphicData uri="http://schemas.openxmlformats.org/drawingml/2006/table">
            <a:tbl>
              <a:tblPr/>
              <a:tblGrid>
                <a:gridCol w="227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09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11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Mateřská spol. (po </a:t>
                      </a:r>
                      <a:r>
                        <a:rPr kumimoji="0" lang="cs-CZ" sz="1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odečt</a:t>
                      </a:r>
                      <a:r>
                        <a:rPr kumimoji="0" lang="cs-CZ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účastí)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Pojišťovna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Společnost s CP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Neregul</a:t>
                      </a:r>
                      <a:r>
                        <a:rPr kumimoji="0" lang="cs-CZ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kumimoji="0" lang="cs-CZ" sz="19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fin</a:t>
                      </a:r>
                      <a:r>
                        <a:rPr kumimoji="0" lang="cs-CZ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spol.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Skupina 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250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Plná konsolidace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1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Přebytek či nedostatek kapitálu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50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Částečná konsolidace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KP či náhradní KP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Kapitál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72,2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11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cs-CZ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řebytek či nedostatek kapitálu</a:t>
                      </a: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/>
          <a:lstStyle/>
          <a:p>
            <a:pPr eaLnBrk="1" hangingPunct="1"/>
            <a:r>
              <a:rPr lang="cs-CZ" dirty="0">
                <a:solidFill>
                  <a:schemeClr val="bg1"/>
                </a:solidFill>
              </a:rPr>
              <a:t>Metoda rizikové agregace (1)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034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900" dirty="0">
                <a:solidFill>
                  <a:srgbClr val="42607C"/>
                </a:solidFill>
              </a:rPr>
              <a:t>postup: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500" dirty="0">
                <a:solidFill>
                  <a:srgbClr val="42607C"/>
                </a:solidFill>
              </a:rPr>
              <a:t>podle nekonsolidovaných finančních výkazů subjektů se stanoví sólo KP či náhradní KP, jejich součtem obdržíme KP skupiny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500" dirty="0">
                <a:solidFill>
                  <a:srgbClr val="42607C"/>
                </a:solidFill>
              </a:rPr>
              <a:t>stanoví se součet kapitálu každého člena skupiny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500" dirty="0">
                <a:solidFill>
                  <a:srgbClr val="42607C"/>
                </a:solidFill>
              </a:rPr>
              <a:t>odečtou se kapitály, směřující nahoru i dolů v rámci skupiny, aby se eliminovalo dvojnásobné držení kapitálu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500" dirty="0">
                <a:solidFill>
                  <a:srgbClr val="42607C"/>
                </a:solidFill>
              </a:rPr>
              <a:t>eliminují se nepřevoditelné položky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cs-CZ" altLang="zh-CN" sz="2500" dirty="0">
                <a:solidFill>
                  <a:srgbClr val="42607C"/>
                </a:solidFill>
              </a:rPr>
              <a:t>KP skupiny se porovná s kapitálem skupiny, čímž se stanoví přebytek či nedostatek kapitálu skupiny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30010-7B54-42CD-A38A-9BBD8383DAAE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 advAuto="0"/>
    </p:bldLst>
  </p:timing>
</p:sld>
</file>

<file path=ppt/theme/theme1.xml><?xml version="1.0" encoding="utf-8"?>
<a:theme xmlns:a="http://schemas.openxmlformats.org/drawingml/2006/main" name="1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117</Template>
  <TotalTime>1746</TotalTime>
  <Words>3561</Words>
  <Application>Microsoft Office PowerPoint</Application>
  <PresentationFormat>Předvádění na obrazovce (4:3)</PresentationFormat>
  <Paragraphs>614</Paragraphs>
  <Slides>42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8" baseType="lpstr">
      <vt:lpstr>Arial</vt:lpstr>
      <vt:lpstr>Calibri</vt:lpstr>
      <vt:lpstr>Times New Roman</vt:lpstr>
      <vt:lpstr>Wingdings</vt:lpstr>
      <vt:lpstr>117</vt:lpstr>
      <vt:lpstr>Rovnice</vt:lpstr>
      <vt:lpstr>Řízení výše kapitálu finanční skupiny</vt:lpstr>
      <vt:lpstr>Kapitálová přiměřenost finančních konglomerátů</vt:lpstr>
      <vt:lpstr>Principy kapitálové přiměřenosti skupiny (1)</vt:lpstr>
      <vt:lpstr>Principy kapitálové přiměřenosti skupiny (2)</vt:lpstr>
      <vt:lpstr>Principy kapitálové přiměřenosti skupiny (3)</vt:lpstr>
      <vt:lpstr>Metody stanovení kapitálové přiměřenosti skupiny</vt:lpstr>
      <vt:lpstr>Metoda stavebních bloků (1)</vt:lpstr>
      <vt:lpstr>Metoda stavebních bloků (2)</vt:lpstr>
      <vt:lpstr>Metoda rizikové agregace (1)</vt:lpstr>
      <vt:lpstr>Metoda rizikové agregace (2)</vt:lpstr>
      <vt:lpstr>Metoda rizikového odpočtu (1)</vt:lpstr>
      <vt:lpstr>Metoda rizikového odpočtu (2)</vt:lpstr>
      <vt:lpstr>Metoda plného odpočtu (1)</vt:lpstr>
      <vt:lpstr>Metoda plného odpočtu (2)</vt:lpstr>
      <vt:lpstr>Kapitálová arbitráž</vt:lpstr>
      <vt:lpstr>Druhy kapitálové arbitráže</vt:lpstr>
      <vt:lpstr>Základní scénář</vt:lpstr>
      <vt:lpstr>Sekuritizace bez rekurzu (1)</vt:lpstr>
      <vt:lpstr>Sekuritizace bez rekurzu (2)</vt:lpstr>
      <vt:lpstr>Sekuritizace s částečným rekurzem (1)</vt:lpstr>
      <vt:lpstr>Sekuritizace s částečným rekurzem (2)</vt:lpstr>
      <vt:lpstr>Sekuritizace s částečným rekurzem (3)</vt:lpstr>
      <vt:lpstr>Odlehlý vznik (1)</vt:lpstr>
      <vt:lpstr>Odlehlý vznik (2)</vt:lpstr>
      <vt:lpstr>Odlehlý vznik (3)</vt:lpstr>
      <vt:lpstr>Nepřímé úvěrové posílení</vt:lpstr>
      <vt:lpstr>Kapitálové kamufláže</vt:lpstr>
      <vt:lpstr>Operace CREASE (1)</vt:lpstr>
      <vt:lpstr>Operace CREASE (2)</vt:lpstr>
      <vt:lpstr>Operace CREASE (3)</vt:lpstr>
      <vt:lpstr>Operace CREASE (4)</vt:lpstr>
      <vt:lpstr>Operace CREASE (5)</vt:lpstr>
      <vt:lpstr>Operace CREASE (6)</vt:lpstr>
      <vt:lpstr>Operace CREASE (7)</vt:lpstr>
      <vt:lpstr>Operace CREASE (8)</vt:lpstr>
      <vt:lpstr>Operace CREASE (9)</vt:lpstr>
      <vt:lpstr>Operace CLARA (1)</vt:lpstr>
      <vt:lpstr>Operace CLARA (2)</vt:lpstr>
      <vt:lpstr>Operace CLARA (3)</vt:lpstr>
      <vt:lpstr>Prezentace aplikace PowerPoint</vt:lpstr>
      <vt:lpstr>Operace CLARA (5)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vodova</dc:creator>
  <cp:lastModifiedBy>Roman Hlawiczka</cp:lastModifiedBy>
  <cp:revision>100</cp:revision>
  <dcterms:created xsi:type="dcterms:W3CDTF">2012-07-31T14:19:10Z</dcterms:created>
  <dcterms:modified xsi:type="dcterms:W3CDTF">2023-10-05T20:37:43Z</dcterms:modified>
</cp:coreProperties>
</file>