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6" r:id="rId3"/>
    <p:sldId id="309" r:id="rId4"/>
    <p:sldId id="310" r:id="rId5"/>
    <p:sldId id="311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288" r:id="rId16"/>
    <p:sldId id="294" r:id="rId17"/>
    <p:sldId id="295" r:id="rId18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037" autoAdjust="0"/>
  </p:normalViewPr>
  <p:slideViewPr>
    <p:cSldViewPr>
      <p:cViewPr varScale="1">
        <p:scale>
          <a:sx n="98" d="100"/>
          <a:sy n="98" d="100"/>
        </p:scale>
        <p:origin x="1018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25.09.2023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25.09.2023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98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563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2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oman.hlawiczka@opf.slu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Podmínky absolvování předmětu </a:t>
            </a:r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2E583-9591-C4C0-54FD-2267C60D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Průběžný test 1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4ACE8E3-293D-BC86-B363-DE6596CB354E}"/>
              </a:ext>
            </a:extLst>
          </p:cNvPr>
          <p:cNvSpPr txBox="1"/>
          <p:nvPr/>
        </p:nvSpPr>
        <p:spPr>
          <a:xfrm>
            <a:off x="2286000" y="1278600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15 bodů </a:t>
            </a:r>
          </a:p>
          <a:p>
            <a:r>
              <a:rPr lang="cs-CZ" dirty="0"/>
              <a:t>• termín: </a:t>
            </a:r>
          </a:p>
          <a:p>
            <a:r>
              <a:rPr lang="cs-CZ" dirty="0"/>
              <a:t>• listopad na semináři </a:t>
            </a:r>
          </a:p>
          <a:p>
            <a:r>
              <a:rPr lang="cs-CZ" dirty="0"/>
              <a:t>• struktura: </a:t>
            </a:r>
          </a:p>
          <a:p>
            <a:r>
              <a:rPr lang="cs-CZ" dirty="0"/>
              <a:t>• příklady z probraných témat č. 1 – 5 (viz prezentace a podkladové soubory) </a:t>
            </a:r>
          </a:p>
          <a:p>
            <a:r>
              <a:rPr lang="cs-CZ" dirty="0"/>
              <a:t>• k dispozici budou vybrané vzorce</a:t>
            </a:r>
          </a:p>
        </p:txBody>
      </p:sp>
    </p:spTree>
    <p:extLst>
      <p:ext uri="{BB962C8B-B14F-4D97-AF65-F5344CB8AC3E}">
        <p14:creationId xmlns:p14="http://schemas.microsoft.com/office/powerpoint/2010/main" val="434832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AABB18-E32B-7A8B-D79B-132799BBF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Průběžný test 2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DBAEC6F-588D-1D77-AF82-448FB6E1185B}"/>
              </a:ext>
            </a:extLst>
          </p:cNvPr>
          <p:cNvSpPr txBox="1"/>
          <p:nvPr/>
        </p:nvSpPr>
        <p:spPr>
          <a:xfrm>
            <a:off x="2286000" y="1555599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15 bodů</a:t>
            </a:r>
          </a:p>
          <a:p>
            <a:endParaRPr lang="cs-CZ" dirty="0"/>
          </a:p>
          <a:p>
            <a:r>
              <a:rPr lang="cs-CZ" dirty="0"/>
              <a:t>• termín:</a:t>
            </a:r>
          </a:p>
          <a:p>
            <a:r>
              <a:rPr lang="cs-CZ" dirty="0"/>
              <a:t>prosinec  na semináři</a:t>
            </a:r>
          </a:p>
          <a:p>
            <a:r>
              <a:rPr lang="cs-CZ" dirty="0"/>
              <a:t>• struktura:</a:t>
            </a:r>
          </a:p>
          <a:p>
            <a:r>
              <a:rPr lang="cs-CZ" dirty="0"/>
              <a:t>• příklady z probraných témat č. 6 – 10 (viz</a:t>
            </a:r>
          </a:p>
          <a:p>
            <a:r>
              <a:rPr lang="cs-CZ" dirty="0"/>
              <a:t>prezentace a podkladové soubory)</a:t>
            </a:r>
          </a:p>
          <a:p>
            <a:r>
              <a:rPr lang="cs-CZ" dirty="0"/>
              <a:t>• k dispozici budou vybrané vzorce</a:t>
            </a:r>
          </a:p>
        </p:txBody>
      </p:sp>
    </p:spTree>
    <p:extLst>
      <p:ext uri="{BB962C8B-B14F-4D97-AF65-F5344CB8AC3E}">
        <p14:creationId xmlns:p14="http://schemas.microsoft.com/office/powerpoint/2010/main" val="2527079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688AC-1F0F-B894-BF72-E41474C9C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Kvízy na přednáškách a seminářích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C8959D3-A581-2844-384B-5DAC80EC5A06}"/>
              </a:ext>
            </a:extLst>
          </p:cNvPr>
          <p:cNvSpPr txBox="1"/>
          <p:nvPr/>
        </p:nvSpPr>
        <p:spPr>
          <a:xfrm>
            <a:off x="2286000" y="1971097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lze získat max. 10 bodů</a:t>
            </a:r>
          </a:p>
          <a:p>
            <a:r>
              <a:rPr lang="cs-CZ" dirty="0"/>
              <a:t>• vyplňování kvízů přes IS</a:t>
            </a:r>
          </a:p>
          <a:p>
            <a:r>
              <a:rPr lang="cs-CZ" dirty="0"/>
              <a:t>• správně více než 50 % odpovědí → zisk 2 bodů</a:t>
            </a:r>
          </a:p>
        </p:txBody>
      </p:sp>
    </p:spTree>
    <p:extLst>
      <p:ext uri="{BB962C8B-B14F-4D97-AF65-F5344CB8AC3E}">
        <p14:creationId xmlns:p14="http://schemas.microsoft.com/office/powerpoint/2010/main" val="3065258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689525-F1A2-867D-C3DF-CFAB7517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Zkouška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53DCE9F-F430-8055-42EC-0393A1403FBC}"/>
              </a:ext>
            </a:extLst>
          </p:cNvPr>
          <p:cNvSpPr txBox="1"/>
          <p:nvPr/>
        </p:nvSpPr>
        <p:spPr>
          <a:xfrm>
            <a:off x="2286000" y="1555599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celkově lze získat max. 60 bodů</a:t>
            </a:r>
          </a:p>
          <a:p>
            <a:r>
              <a:rPr lang="cs-CZ" dirty="0"/>
              <a:t>• termín:</a:t>
            </a:r>
          </a:p>
          <a:p>
            <a:r>
              <a:rPr lang="cs-CZ" dirty="0"/>
              <a:t>• ve zkouškovém období</a:t>
            </a:r>
          </a:p>
          <a:p>
            <a:r>
              <a:rPr lang="cs-CZ" dirty="0"/>
              <a:t>• průběh ústní zkoušky:</a:t>
            </a:r>
          </a:p>
          <a:p>
            <a:r>
              <a:rPr lang="cs-CZ" dirty="0"/>
              <a:t>• odpovědi na dvě teoretické otázky (každá max. za</a:t>
            </a:r>
          </a:p>
          <a:p>
            <a:r>
              <a:rPr lang="cs-CZ" dirty="0"/>
              <a:t>30 bodů)</a:t>
            </a:r>
          </a:p>
        </p:txBody>
      </p:sp>
    </p:spTree>
    <p:extLst>
      <p:ext uri="{BB962C8B-B14F-4D97-AF65-F5344CB8AC3E}">
        <p14:creationId xmlns:p14="http://schemas.microsoft.com/office/powerpoint/2010/main" val="2112874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961052-ED0B-F408-C871-D46BDD1EA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aktivit</a:t>
            </a:r>
            <a:br>
              <a:rPr lang="cs-CZ" dirty="0"/>
            </a:br>
            <a:endParaRPr lang="cs-CZ" dirty="0"/>
          </a:p>
        </p:txBody>
      </p:sp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1823203A-32A1-57F4-D1DE-CA3612D5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01" y="1398168"/>
            <a:ext cx="6195597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822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755576" y="1059582"/>
            <a:ext cx="8208912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A:	91 – 100 bodů</a:t>
            </a:r>
          </a:p>
          <a:p>
            <a:r>
              <a:rPr lang="cs-CZ" sz="2000" dirty="0"/>
              <a:t>B: 	81 – 90 bodů</a:t>
            </a:r>
          </a:p>
          <a:p>
            <a:r>
              <a:rPr lang="cs-CZ" sz="2000" dirty="0"/>
              <a:t>C: 	71 – 80 bodů</a:t>
            </a:r>
          </a:p>
          <a:p>
            <a:r>
              <a:rPr lang="cs-CZ" sz="2000" dirty="0"/>
              <a:t>D: 	61 – 70 bodů</a:t>
            </a:r>
          </a:p>
          <a:p>
            <a:r>
              <a:rPr lang="cs-CZ" sz="2000" dirty="0"/>
              <a:t>E: 	51 – 60 bodů</a:t>
            </a:r>
          </a:p>
          <a:p>
            <a:r>
              <a:rPr lang="cs-CZ" sz="2000" dirty="0"/>
              <a:t>F: 	  0 – 50 bodů</a:t>
            </a:r>
            <a:endParaRPr lang="en-US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Celkové hodnocení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4278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1059582"/>
            <a:ext cx="8784976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800" dirty="0"/>
              <a:t>Veškeré materiály ke studiu předmětu budou průběžně k dispozici v is.slu.cz (podklady k přednáškám a seminářům, zadání příkladů)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Na přednášky i semináře mějte připravenou kalkulačku</a:t>
            </a:r>
          </a:p>
          <a:p>
            <a:pPr algn="just"/>
            <a:endParaRPr lang="cs-CZ" sz="1800" dirty="0"/>
          </a:p>
          <a:p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altLang="cs-CZ" b="1" dirty="0"/>
              <a:t>Organizace výuky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25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2400" dirty="0"/>
              <a:t>Děkuji za pozornost a přeji pěkný den </a:t>
            </a:r>
            <a:r>
              <a:rPr lang="cs-CZ" altLang="cs-CZ" sz="2400" dirty="0">
                <a:sym typeface="Wingdings" panose="05000000000000000000" pitchFamily="2" charset="2"/>
              </a:rPr>
              <a:t></a:t>
            </a:r>
            <a:endParaRPr lang="cs-CZ" altLang="cs-CZ" sz="2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/>
              <a:t>Ing. Roman Hlawiczka, Ph.D.</a:t>
            </a:r>
          </a:p>
          <a:p>
            <a:pPr lvl="1"/>
            <a:r>
              <a:rPr lang="cs-CZ" sz="1700" dirty="0"/>
              <a:t>tel: 606 630 236</a:t>
            </a:r>
          </a:p>
          <a:p>
            <a:pPr lvl="1"/>
            <a:r>
              <a:rPr lang="cs-CZ" sz="1700" dirty="0"/>
              <a:t>e-mail: </a:t>
            </a:r>
            <a:r>
              <a:rPr lang="cs-CZ" sz="1700" dirty="0">
                <a:hlinkClick r:id="rId3"/>
              </a:rPr>
              <a:t>roman.hlawiczka@opf.slu.cz</a:t>
            </a:r>
            <a:r>
              <a:rPr lang="cs-CZ" sz="1700" dirty="0"/>
              <a:t>, </a:t>
            </a:r>
          </a:p>
          <a:p>
            <a:r>
              <a:rPr lang="cs-CZ" sz="2000" dirty="0"/>
              <a:t>Konzultační hodiny </a:t>
            </a:r>
          </a:p>
          <a:p>
            <a:pPr lvl="1"/>
            <a:r>
              <a:rPr lang="cs-CZ" sz="1700" dirty="0"/>
              <a:t>Úterý</a:t>
            </a:r>
          </a:p>
          <a:p>
            <a:pPr lvl="1"/>
            <a:r>
              <a:rPr lang="cs-CZ" sz="1700" dirty="0"/>
              <a:t>Telefon/mail pro dohodu</a:t>
            </a:r>
            <a:endParaRPr lang="en-GB" sz="1700" dirty="0"/>
          </a:p>
          <a:p>
            <a:pPr marL="0" indent="0">
              <a:buNone/>
            </a:pPr>
            <a:endParaRPr lang="cs-CZ" sz="17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cs-CZ" b="1" dirty="0"/>
              <a:t>Kontakt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188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01EBD9-CE34-A923-9D55-C6289370B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E6E658E-EEFF-6034-426A-A367133B4DA5}"/>
              </a:ext>
            </a:extLst>
          </p:cNvPr>
          <p:cNvSpPr txBox="1"/>
          <p:nvPr/>
        </p:nvSpPr>
        <p:spPr>
          <a:xfrm>
            <a:off x="251520" y="987574"/>
            <a:ext cx="856895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Vážené studentky, vážení studenti,</a:t>
            </a:r>
          </a:p>
          <a:p>
            <a:endParaRPr lang="cs-CZ" dirty="0"/>
          </a:p>
          <a:p>
            <a:r>
              <a:rPr lang="cs-CZ" dirty="0"/>
              <a:t>srdečně vás vítám na mých přednáškách na téma „Řízení finančních a bankovních rizik“. Jsem potěšen, že mám příležitost sdílet své znalosti a poznatky v oblasti, která je klíčová pro pochopení komplexních aspektů finančního sektoru a pro navigaci v dynamickém a někdy nejistém prostředí bankovnictví.</a:t>
            </a:r>
          </a:p>
          <a:p>
            <a:endParaRPr lang="cs-CZ" dirty="0"/>
          </a:p>
          <a:p>
            <a:r>
              <a:rPr lang="cs-CZ" dirty="0"/>
              <a:t>Finanční a bankovní rizika jsou neodmyslitelnou součástí finančního systému, a proto je zásadní rozumět, jak je identifikovat, měřit a řídit. V dnešní době, kdy se finanční trhy neustále vyvíjejí a mění, je důležitější než kdy dřív, abychom byli vybaveni správnými nástroji a znalostmi k zajištění stability a udržitelnosti našich finančních institucí.</a:t>
            </a:r>
          </a:p>
        </p:txBody>
      </p:sp>
    </p:spTree>
    <p:extLst>
      <p:ext uri="{BB962C8B-B14F-4D97-AF65-F5344CB8AC3E}">
        <p14:creationId xmlns:p14="http://schemas.microsoft.com/office/powerpoint/2010/main" val="3935327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531D7-8400-4CC6-F191-B34D62C9D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CA006D2-B2DA-A641-6221-B2F5F0F19CE6}"/>
              </a:ext>
            </a:extLst>
          </p:cNvPr>
          <p:cNvSpPr txBox="1"/>
          <p:nvPr/>
        </p:nvSpPr>
        <p:spPr>
          <a:xfrm>
            <a:off x="323528" y="843558"/>
            <a:ext cx="718254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Během těchto přednášek se budu zaměřovat na klíčové aspekty řízení finančních a bankovních rizik, včetně kreditního rizika, tržního rizika, operačního rizika a likviditního rizika. Společně prozkoumáme, jak tyto rizika ovlivňují finanční instituce a jak mohou být efektivně řízeny pomocí moderních technik a strategií.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Budeme také diskutovat o významu regulatorního prostředí a jeho roli v řízení rizik, stejně jako o důležitosti etiky a transparentnosti v bankovním sektoru. Probereme, jak mohou být finanční a bankovní rizika zdrojem příležitostí a jak mohou být transformovány v hodnotu pro akcionáře a ostatní zúčastněné strany.</a:t>
            </a:r>
          </a:p>
        </p:txBody>
      </p:sp>
    </p:spTree>
    <p:extLst>
      <p:ext uri="{BB962C8B-B14F-4D97-AF65-F5344CB8AC3E}">
        <p14:creationId xmlns:p14="http://schemas.microsoft.com/office/powerpoint/2010/main" val="2940063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FF98F0-ECC6-0E36-6C5B-7ADA067B5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F8B391F-4B14-A4D1-560F-0776BEA1C421}"/>
              </a:ext>
            </a:extLst>
          </p:cNvPr>
          <p:cNvSpPr txBox="1"/>
          <p:nvPr/>
        </p:nvSpPr>
        <p:spPr>
          <a:xfrm>
            <a:off x="395536" y="1059582"/>
            <a:ext cx="646246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Tyto přednášky jsou určeny všem, kteří mají zájem o pochopení dynamiky finančních a bankovních rizik. Mým cílem je poskytnout vám ucelený pohled na řízení finančních a bankovních rizik a nabídnout praktické návody a postupy, které můžete aplikovat ve své profesní praxi.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Těším se na živou diskusi a výměnu názorů a doufám, že z těchto přednášek odnesete cenné poznatky a perspektivy, které vám pomohou v budoucím profesním rozvoji v oblasti finančních služeb a bankovnictví.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Děkuji vám za účast a těším se na inspirativní setkání!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Roman Hlawiczka</a:t>
            </a:r>
          </a:p>
        </p:txBody>
      </p:sp>
    </p:spTree>
    <p:extLst>
      <p:ext uri="{BB962C8B-B14F-4D97-AF65-F5344CB8AC3E}">
        <p14:creationId xmlns:p14="http://schemas.microsoft.com/office/powerpoint/2010/main" val="157645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04F13-99EC-A4D0-4201-7231300A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výkladu</a:t>
            </a:r>
          </a:p>
        </p:txBody>
      </p:sp>
      <p:pic>
        <p:nvPicPr>
          <p:cNvPr id="12" name="Obrázek 11" descr="Obsah obrázku text&#10;&#10;Popis byl vytvořen automaticky">
            <a:extLst>
              <a:ext uri="{FF2B5EF4-FFF2-40B4-BE49-F238E27FC236}">
                <a16:creationId xmlns:a16="http://schemas.microsoft.com/office/drawing/2014/main" id="{E3F3732F-F1AD-4F1A-65A2-50087FCF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915566"/>
            <a:ext cx="6165114" cy="381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442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BB8D10-8E96-2898-7655-96A32F9DF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Povinná literatura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4DC2DDBC-40F6-2913-074B-871BA5D736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91960"/>
            <a:ext cx="6424217" cy="38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911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1478B3-A53B-7955-3B55-BF53AEF2B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6F7A1886-EA1C-21BC-215F-5BEC56A5F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54788"/>
            <a:ext cx="7178662" cy="399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39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56AA3F-AE85-E795-439B-A4BD7DF38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absolvování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0C40A447-4A1C-8712-D3E3-C5941DA3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858" y="1535340"/>
            <a:ext cx="6744284" cy="207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51606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5087</TotalTime>
  <Words>612</Words>
  <Application>Microsoft Office PowerPoint</Application>
  <PresentationFormat>Předvádění na obrazovce (16:9)</PresentationFormat>
  <Paragraphs>80</Paragraphs>
  <Slides>17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Enriqueta</vt:lpstr>
      <vt:lpstr>Times New Roman</vt:lpstr>
      <vt:lpstr>SLU</vt:lpstr>
      <vt:lpstr>Podmínky absolvování předmětu  Řízení finančních a bankovních rizik</vt:lpstr>
      <vt:lpstr>Kontakt</vt:lpstr>
      <vt:lpstr>Prezentace aplikace PowerPoint</vt:lpstr>
      <vt:lpstr>Prezentace aplikace PowerPoint</vt:lpstr>
      <vt:lpstr>Prezentace aplikace PowerPoint</vt:lpstr>
      <vt:lpstr>Struktura výkladu</vt:lpstr>
      <vt:lpstr>Povinná literatura</vt:lpstr>
      <vt:lpstr>Doporučená literatura</vt:lpstr>
      <vt:lpstr>Podmínky absolvování</vt:lpstr>
      <vt:lpstr>Průběžný test 1</vt:lpstr>
      <vt:lpstr>Průběžný test 2</vt:lpstr>
      <vt:lpstr>Kvízy na přednáškách a seminářích</vt:lpstr>
      <vt:lpstr>Zkouška</vt:lpstr>
      <vt:lpstr>Hodnocení aktivit </vt:lpstr>
      <vt:lpstr>Celkové hodnocení</vt:lpstr>
      <vt:lpstr>Organizace výuky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Roman Hlawiczka</cp:lastModifiedBy>
  <cp:revision>114</cp:revision>
  <cp:lastPrinted>2017-09-19T07:48:06Z</cp:lastPrinted>
  <dcterms:created xsi:type="dcterms:W3CDTF">2016-07-06T15:42:34Z</dcterms:created>
  <dcterms:modified xsi:type="dcterms:W3CDTF">2023-09-25T19:52:59Z</dcterms:modified>
</cp:coreProperties>
</file>