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366" r:id="rId3"/>
    <p:sldId id="367" r:id="rId4"/>
    <p:sldId id="368" r:id="rId5"/>
    <p:sldId id="369" r:id="rId6"/>
    <p:sldId id="370" r:id="rId7"/>
    <p:sldId id="371" r:id="rId8"/>
    <p:sldId id="372" r:id="rId9"/>
    <p:sldId id="373" r:id="rId10"/>
    <p:sldId id="374" r:id="rId11"/>
    <p:sldId id="375" r:id="rId12"/>
    <p:sldId id="376" r:id="rId13"/>
    <p:sldId id="377" r:id="rId14"/>
    <p:sldId id="378" r:id="rId15"/>
    <p:sldId id="380" r:id="rId16"/>
    <p:sldId id="379" r:id="rId17"/>
    <p:sldId id="381" r:id="rId18"/>
    <p:sldId id="382" r:id="rId19"/>
    <p:sldId id="383" r:id="rId20"/>
    <p:sldId id="384" r:id="rId21"/>
    <p:sldId id="385" r:id="rId22"/>
    <p:sldId id="386" r:id="rId23"/>
    <p:sldId id="387" r:id="rId24"/>
    <p:sldId id="388" r:id="rId25"/>
    <p:sldId id="389" r:id="rId26"/>
    <p:sldId id="323" r:id="rId27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0"/>
  </p:normalViewPr>
  <p:slideViewPr>
    <p:cSldViewPr>
      <p:cViewPr varScale="1">
        <p:scale>
          <a:sx n="83" d="100"/>
          <a:sy n="83" d="100"/>
        </p:scale>
        <p:origin x="80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06.11.2023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4800600"/>
            <a:ext cx="9141619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475073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569214"/>
            <a:ext cx="7543800" cy="267462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3341715"/>
            <a:ext cx="7543800" cy="857250"/>
          </a:xfrm>
          <a:prstGeom prst="rect">
            <a:avLst/>
          </a:prstGeom>
        </p:spPr>
        <p:txBody>
          <a:bodyPr lIns="91440" rIns="9144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22961" y="4844839"/>
            <a:ext cx="1854203" cy="273844"/>
          </a:xfrm>
          <a:prstGeom prst="rect">
            <a:avLst/>
          </a:prstGeom>
        </p:spPr>
        <p:txBody>
          <a:bodyPr/>
          <a:lstStyle/>
          <a:p>
            <a:fld id="{703ADA46-23B8-4008-B8DC-03A2A0D87E63}" type="datetimeFigureOut">
              <a:rPr lang="cs-CZ" smtClean="0"/>
              <a:t>06.11.2023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64639" y="4844839"/>
            <a:ext cx="3617103" cy="273844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25344" y="4844839"/>
            <a:ext cx="984019" cy="273844"/>
          </a:xfrm>
          <a:prstGeom prst="rect">
            <a:avLst/>
          </a:prstGeom>
        </p:spPr>
        <p:txBody>
          <a:bodyPr/>
          <a:lstStyle/>
          <a:p>
            <a:fld id="{D0254988-2EF3-48D8-97E8-15661FEBD3ED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25755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2609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14953"/>
            <a:ext cx="7543800" cy="1088068"/>
          </a:xfrm>
          <a:prstGeom prst="rect">
            <a:avLst/>
          </a:prstGeom>
        </p:spPr>
        <p:txBody>
          <a:bodyPr/>
          <a:lstStyle>
            <a:lvl1pPr marL="0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384301"/>
            <a:ext cx="7543800" cy="301752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22961" y="4844839"/>
            <a:ext cx="1854203" cy="273844"/>
          </a:xfrm>
          <a:prstGeom prst="rect">
            <a:avLst/>
          </a:prstGeom>
        </p:spPr>
        <p:txBody>
          <a:bodyPr/>
          <a:lstStyle/>
          <a:p>
            <a:fld id="{703ADA46-23B8-4008-B8DC-03A2A0D87E63}" type="datetimeFigureOut">
              <a:rPr lang="cs-CZ" smtClean="0"/>
              <a:t>06.11.2023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64639" y="4844839"/>
            <a:ext cx="3617103" cy="273844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25344" y="4844839"/>
            <a:ext cx="984019" cy="273844"/>
          </a:xfrm>
          <a:prstGeom prst="rect">
            <a:avLst/>
          </a:prstGeom>
        </p:spPr>
        <p:txBody>
          <a:bodyPr/>
          <a:lstStyle/>
          <a:p>
            <a:fld id="{D0254988-2EF3-48D8-97E8-15661FEBD3E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7817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tmp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tmp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tmp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1131590"/>
            <a:ext cx="5616624" cy="216024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l"/>
            <a:r>
              <a:rPr lang="cs-CZ" sz="3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ŘFBR</a:t>
            </a:r>
            <a:br>
              <a:rPr lang="cs-CZ" sz="3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SZZ 6-10</a:t>
            </a:r>
            <a:endParaRPr lang="cs-CZ" sz="3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228184" y="3579862"/>
            <a:ext cx="2744087" cy="1296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3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FIU/BPFPM</a:t>
            </a:r>
          </a:p>
          <a:p>
            <a:pPr algn="r"/>
            <a:r>
              <a:rPr lang="cs-CZ" altLang="cs-CZ" sz="13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</a:t>
            </a:r>
            <a:r>
              <a:rPr lang="cs-CZ" altLang="cs-CZ" sz="13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Roman Hlawiczka, </a:t>
            </a:r>
            <a:r>
              <a:rPr lang="cs-CZ" altLang="cs-CZ" sz="13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Ph.D.</a:t>
            </a:r>
          </a:p>
          <a:p>
            <a:pPr algn="r"/>
            <a:r>
              <a:rPr lang="pl-PL" altLang="cs-CZ" sz="13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financí a účetnictví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FABD65-E75D-4DA0-AD3B-2298B3D7C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9637053-8EAA-44FF-8467-4D772CB084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275606"/>
            <a:ext cx="6768752" cy="2093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120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95F2B1-2C72-44C5-A1F5-9062C7EB7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126FA2F-E1E9-4437-8003-C43DCEC2724B}"/>
              </a:ext>
            </a:extLst>
          </p:cNvPr>
          <p:cNvSpPr/>
          <p:nvPr/>
        </p:nvSpPr>
        <p:spPr>
          <a:xfrm>
            <a:off x="539552" y="863590"/>
            <a:ext cx="74168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Regulátoři, jako je </a:t>
            </a:r>
            <a:r>
              <a:rPr lang="cs-CZ" dirty="0" err="1"/>
              <a:t>Basel</a:t>
            </a:r>
            <a:r>
              <a:rPr lang="cs-CZ" dirty="0"/>
              <a:t> </a:t>
            </a:r>
            <a:r>
              <a:rPr lang="cs-CZ" dirty="0" err="1"/>
              <a:t>Committee</a:t>
            </a:r>
            <a:r>
              <a:rPr lang="cs-CZ" dirty="0"/>
              <a:t> on </a:t>
            </a:r>
            <a:r>
              <a:rPr lang="cs-CZ" dirty="0" err="1"/>
              <a:t>Banking</a:t>
            </a:r>
            <a:r>
              <a:rPr lang="cs-CZ" dirty="0"/>
              <a:t> </a:t>
            </a:r>
            <a:r>
              <a:rPr lang="cs-CZ" dirty="0" err="1"/>
              <a:t>Supervision</a:t>
            </a:r>
            <a:r>
              <a:rPr lang="cs-CZ" dirty="0"/>
              <a:t>, mají zvláštní požadavky na banky pro řízení operačního rizika, včetně držení dostatečného množství kapitálu pro jeho krytí. V rámci </a:t>
            </a:r>
            <a:r>
              <a:rPr lang="cs-CZ" dirty="0" err="1"/>
              <a:t>Basel</a:t>
            </a:r>
            <a:r>
              <a:rPr lang="cs-CZ" dirty="0"/>
              <a:t> II a </a:t>
            </a:r>
            <a:r>
              <a:rPr lang="cs-CZ" dirty="0" err="1"/>
              <a:t>Basel</a:t>
            </a:r>
            <a:r>
              <a:rPr lang="cs-CZ" dirty="0"/>
              <a:t> III jsou tyto požadavky ještě podrobněji specifikovány.</a:t>
            </a:r>
          </a:p>
          <a:p>
            <a:endParaRPr lang="cs-CZ" dirty="0"/>
          </a:p>
          <a:p>
            <a:r>
              <a:rPr lang="cs-CZ" dirty="0"/>
              <a:t>Ve finančním sektoru je řízení operačního rizika zásadní pro zajištění stability a ochrany proti potenciálním ztrátám, které by mohly ovlivnit nejen jednotlivé instituce, ale i širší finanční systém.</a:t>
            </a:r>
          </a:p>
        </p:txBody>
      </p:sp>
    </p:spTree>
    <p:extLst>
      <p:ext uri="{BB962C8B-B14F-4D97-AF65-F5344CB8AC3E}">
        <p14:creationId xmlns:p14="http://schemas.microsoft.com/office/powerpoint/2010/main" val="18506238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D0C4BC-A4BD-411D-BC1B-6DAF24DB5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Tržní riziko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13A88A1-AD29-4B66-9EB9-340CE5095644}"/>
              </a:ext>
            </a:extLst>
          </p:cNvPr>
          <p:cNvSpPr/>
          <p:nvPr/>
        </p:nvSpPr>
        <p:spPr>
          <a:xfrm>
            <a:off x="611560" y="1417588"/>
            <a:ext cx="62464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Tržní riziko, často označované také jako systémové riziko, se týká možnosti ztráty v důsledku pohybů na finančních trzích. To zahrnuje změny cen aktiv, jako jsou akcie, dluhopisy, komodity, měny, deriváty a další finanční nástroje, a je ovlivněno faktory jako jsou úrokové sazby, směnné kurzy, inflace a tržní volatilita.</a:t>
            </a:r>
          </a:p>
        </p:txBody>
      </p:sp>
    </p:spTree>
    <p:extLst>
      <p:ext uri="{BB962C8B-B14F-4D97-AF65-F5344CB8AC3E}">
        <p14:creationId xmlns:p14="http://schemas.microsoft.com/office/powerpoint/2010/main" val="14197998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380793-ECD9-4476-B1B3-E4A021F00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840760" cy="507703"/>
          </a:xfrm>
        </p:spPr>
        <p:txBody>
          <a:bodyPr/>
          <a:lstStyle/>
          <a:p>
            <a:r>
              <a:rPr lang="cs-CZ" dirty="0"/>
              <a:t>Tržní riziko lze rozdělit do několika hlavních typů: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A3A40AF0-91C9-4E13-8CF6-CD77ABA55E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203598"/>
            <a:ext cx="7992888" cy="2349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0803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DCE1FB-B268-4B0D-9D6D-B50496345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064896" cy="507703"/>
          </a:xfrm>
        </p:spPr>
        <p:txBody>
          <a:bodyPr/>
          <a:lstStyle/>
          <a:p>
            <a:r>
              <a:rPr lang="cs-CZ" sz="1800" dirty="0"/>
              <a:t>Pro řízení tržního rizika finanční instituce používají různé metody: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7812AD2-13A4-4754-90B3-84917CBD36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203598"/>
            <a:ext cx="6750387" cy="2158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5984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D3DBAF-5187-49E5-AF59-A352DBF88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05001F0-AA90-4A7F-A1B5-7E920CA3C4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563638"/>
            <a:ext cx="6823416" cy="1649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4033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E4C91E-C99A-4CE0-B69F-5C0C20BDF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500AC8D-9764-45C0-B845-172F5554E77C}"/>
              </a:ext>
            </a:extLst>
          </p:cNvPr>
          <p:cNvSpPr/>
          <p:nvPr/>
        </p:nvSpPr>
        <p:spPr>
          <a:xfrm>
            <a:off x="1547664" y="1971586"/>
            <a:ext cx="53103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Tržní riziko je nevyhnutelnou součástí investování a obchodování na finančních trzích a správné pochopení a řízení tohoto rizika je klíčové pro úspěšné finanční rozhodování.</a:t>
            </a:r>
          </a:p>
        </p:txBody>
      </p:sp>
    </p:spTree>
    <p:extLst>
      <p:ext uri="{BB962C8B-B14F-4D97-AF65-F5344CB8AC3E}">
        <p14:creationId xmlns:p14="http://schemas.microsoft.com/office/powerpoint/2010/main" val="39906116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51411D-3998-4263-8DB8-F7BDBDAD7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Riziko likvidity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F1BC336-BA94-4B4B-9D88-57A8859575EE}"/>
              </a:ext>
            </a:extLst>
          </p:cNvPr>
          <p:cNvSpPr/>
          <p:nvPr/>
        </p:nvSpPr>
        <p:spPr>
          <a:xfrm>
            <a:off x="755576" y="1833086"/>
            <a:ext cx="61024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Riziko likvidity je riziko, že subjekt nebude moci rychle a s minimálními náklady likvidovat pozici nebo splnit své krátkodobé závazky kvůli nedostatečné likviditě na trhu nebo v jeho vlastních finančních zdrojích. </a:t>
            </a:r>
          </a:p>
        </p:txBody>
      </p:sp>
    </p:spTree>
    <p:extLst>
      <p:ext uri="{BB962C8B-B14F-4D97-AF65-F5344CB8AC3E}">
        <p14:creationId xmlns:p14="http://schemas.microsoft.com/office/powerpoint/2010/main" val="37358858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7FD0C6-E529-4C52-8CCA-E39DDAD6C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416824" cy="507703"/>
          </a:xfrm>
        </p:spPr>
        <p:txBody>
          <a:bodyPr/>
          <a:lstStyle/>
          <a:p>
            <a:r>
              <a:rPr lang="cs-CZ" dirty="0"/>
              <a:t>Riziko likvidity lze rozdělit na dvě hlavní kategorie: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2FE8892-D303-43BB-9AB4-DB2059752E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347614"/>
            <a:ext cx="6345895" cy="1922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0251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BD9C28-5DF5-4E97-B3E7-D1AC617CF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632848" cy="507703"/>
          </a:xfrm>
        </p:spPr>
        <p:txBody>
          <a:bodyPr/>
          <a:lstStyle/>
          <a:p>
            <a:r>
              <a:rPr lang="cs-CZ" sz="2000" dirty="0"/>
              <a:t>Pro řízení rizika likvidity mohou instituce využít několik přístupů: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D0C24A2-5B7F-46BA-AB5B-103D91AFC0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131590"/>
            <a:ext cx="6412574" cy="2316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623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FA3BCE-FDD0-4124-8701-BB9BC27B0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Úvěrové riziko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E77CAEE-3C2D-40B1-87CF-176B10C90855}"/>
              </a:ext>
            </a:extLst>
          </p:cNvPr>
          <p:cNvSpPr/>
          <p:nvPr/>
        </p:nvSpPr>
        <p:spPr>
          <a:xfrm>
            <a:off x="827584" y="1833086"/>
            <a:ext cx="71287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Úvěrové riziko je riziko, že dlužník nebude schopen splnit své závazky vůči věřiteli, což může způsobit finanční ztráty. Je to klíčové riziko pro banky, finanční instituce a jakékoliv subjekty poskytující úvěry nebo kredity.</a:t>
            </a:r>
          </a:p>
        </p:txBody>
      </p:sp>
    </p:spTree>
    <p:extLst>
      <p:ext uri="{BB962C8B-B14F-4D97-AF65-F5344CB8AC3E}">
        <p14:creationId xmlns:p14="http://schemas.microsoft.com/office/powerpoint/2010/main" val="20567395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64B4D8-2B7C-423E-A071-95E7FB28B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C3F9310-47EA-40E1-9EE2-1CE0B3AD2A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635646"/>
            <a:ext cx="7560839" cy="1593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6654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BC7075-D031-4D2F-AE0A-78498E1DA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740C785B-3F22-421F-8D5E-0D28F3F0EE6A}"/>
              </a:ext>
            </a:extLst>
          </p:cNvPr>
          <p:cNvSpPr/>
          <p:nvPr/>
        </p:nvSpPr>
        <p:spPr>
          <a:xfrm>
            <a:off x="971600" y="1694587"/>
            <a:ext cx="5886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Riziko likvidity je zvláště důležité v dobách finanční nejistoty nebo stresu na trzích, kdy může být přístup k likviditě omezený. Finanční krize v roce 2007–2008 zdůraznila důležitost řízení rizika likvidity, kdy mnoho institucí čelilo vážným problémům s likviditou.</a:t>
            </a:r>
          </a:p>
        </p:txBody>
      </p:sp>
    </p:spTree>
    <p:extLst>
      <p:ext uri="{BB962C8B-B14F-4D97-AF65-F5344CB8AC3E}">
        <p14:creationId xmlns:p14="http://schemas.microsoft.com/office/powerpoint/2010/main" val="4692141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D1B6E6-7179-4443-9B46-7183903C5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 dirty="0"/>
              <a:t>Kapitálová přiměřenost bank a finančních skupin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5A80F6E-50C0-4E35-917F-382809CD5FBA}"/>
              </a:ext>
            </a:extLst>
          </p:cNvPr>
          <p:cNvSpPr/>
          <p:nvPr/>
        </p:nvSpPr>
        <p:spPr>
          <a:xfrm>
            <a:off x="467544" y="1002090"/>
            <a:ext cx="72008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Kapitálová přiměřenost bank a finančních skupin je měřítkem, které ukazuje, jak dobře jsou tyto instituce kapitalizovány vzhledem k rizikům, kterým čelí. Jedná se o klíčový prvek v regulačním dohledu nad finančním sektorem, který má zajistit, že banky a finanční skupiny mají dostatek kapitálu na to, aby absorbovaly ztráty a zůstaly solventní během finančních šoků. </a:t>
            </a:r>
          </a:p>
          <a:p>
            <a:endParaRPr lang="cs-CZ" dirty="0"/>
          </a:p>
          <a:p>
            <a:r>
              <a:rPr lang="cs-CZ" dirty="0"/>
              <a:t>Kapitálová přiměřenost je významná i pro ochranu vkladatelů a udržení stability finančního systému.</a:t>
            </a:r>
          </a:p>
        </p:txBody>
      </p:sp>
    </p:spTree>
    <p:extLst>
      <p:ext uri="{BB962C8B-B14F-4D97-AF65-F5344CB8AC3E}">
        <p14:creationId xmlns:p14="http://schemas.microsoft.com/office/powerpoint/2010/main" val="15623765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32B3D9-F4A5-4EED-A4D5-0BE7EA93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056784" cy="507703"/>
          </a:xfrm>
        </p:spPr>
        <p:txBody>
          <a:bodyPr/>
          <a:lstStyle/>
          <a:p>
            <a:r>
              <a:rPr lang="cs-CZ" b="1" dirty="0"/>
              <a:t>Hlavní prvky hodnocení kapitálové přiměřenosti:</a:t>
            </a: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872E7C88-02B3-402C-A60E-55436C7CAA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987574"/>
            <a:ext cx="6844622" cy="2460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4954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632C97-E878-4F6A-B41F-1597A937E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416824" cy="507703"/>
          </a:xfrm>
        </p:spPr>
        <p:txBody>
          <a:bodyPr/>
          <a:lstStyle/>
          <a:p>
            <a:r>
              <a:rPr lang="cs-CZ" dirty="0"/>
              <a:t>Kapitálová přiměřenost bank a finančních skupin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84B0AA46-E91E-46D0-A1AD-7EA2945F6D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131590"/>
            <a:ext cx="7272808" cy="2262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7274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8E71F9-84FD-4D8B-97A7-4D3E6BBF4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6912768" cy="507703"/>
          </a:xfrm>
        </p:spPr>
        <p:txBody>
          <a:bodyPr/>
          <a:lstStyle/>
          <a:p>
            <a:r>
              <a:rPr lang="cs-CZ" b="1" dirty="0"/>
              <a:t>Hlavní prvky hodnocení kapitálové přiměřenosti:</a:t>
            </a:r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3C1801B4-1DC2-4EFE-99F6-A8D612FA5B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059583"/>
            <a:ext cx="6984776" cy="2572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4683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2067694"/>
            <a:ext cx="7200800" cy="1152128"/>
          </a:xfrm>
        </p:spPr>
        <p:txBody>
          <a:bodyPr/>
          <a:lstStyle/>
          <a:p>
            <a:r>
              <a:rPr lang="cs-CZ" sz="2800" dirty="0"/>
              <a:t>Děkuji za pozornost a přeji pěkný den </a:t>
            </a:r>
            <a:r>
              <a:rPr lang="cs-CZ" sz="2800" dirty="0">
                <a:sym typeface="Wingdings" panose="05000000000000000000" pitchFamily="2" charset="2"/>
              </a:rPr>
              <a:t>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19052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ABCE9D-C4CC-4B79-84C2-9A7B5F82D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8424936" cy="507703"/>
          </a:xfrm>
        </p:spPr>
        <p:txBody>
          <a:bodyPr/>
          <a:lstStyle/>
          <a:p>
            <a:r>
              <a:rPr lang="cs-CZ" b="1" dirty="0"/>
              <a:t>Modely měření úvěrového rizika</a:t>
            </a:r>
            <a:r>
              <a:rPr lang="cs-CZ" dirty="0"/>
              <a:t> lze rozdělit do několika kategorií: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A543B1B-CF0B-4566-AF52-CAE51E4B67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377888"/>
            <a:ext cx="6165819" cy="2387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348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650615-2C21-450F-8728-BF7A89550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A5352D5-C54E-4650-A631-5EAB5ECAA6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0703" y="882563"/>
            <a:ext cx="5702593" cy="3378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081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9A89CB-1D52-43CF-89EE-860D45D25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Transfer úvěrového rizika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95707BD6-4693-4152-A0E0-C65F4AE5E1AB}"/>
              </a:ext>
            </a:extLst>
          </p:cNvPr>
          <p:cNvSpPr/>
          <p:nvPr/>
        </p:nvSpPr>
        <p:spPr>
          <a:xfrm>
            <a:off x="1115616" y="1556088"/>
            <a:ext cx="57423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Transfer úvěrového rizika je proces, při kterém finanční instituce nebo jiné subjekty přesunují potenciální riziko ztráty z úvěru nebo portfolia úvěrů na jiné strany. Tato technika umožňuje institucím snížit nebo spravovat jejich expozici úvěrového rizika. Existuje několik běžných metod pro transfer úvěrového rizika:</a:t>
            </a:r>
          </a:p>
        </p:txBody>
      </p:sp>
    </p:spTree>
    <p:extLst>
      <p:ext uri="{BB962C8B-B14F-4D97-AF65-F5344CB8AC3E}">
        <p14:creationId xmlns:p14="http://schemas.microsoft.com/office/powerpoint/2010/main" val="3857811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ABB281-5830-4D18-8DD6-B8CF9E17C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8ECA212C-CCF4-4C52-B562-D68E9EC91E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275606"/>
            <a:ext cx="7344816" cy="2261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811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702A79-48F1-4545-A854-E585753C9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045CD75C-FFDA-4C5F-A249-165DEC4215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203598"/>
            <a:ext cx="6912768" cy="2009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186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476F79-5897-4FBB-83FD-86B83AFA5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Operační riziko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D26C079E-9FDF-4F66-BC75-5196CD464C4C}"/>
              </a:ext>
            </a:extLst>
          </p:cNvPr>
          <p:cNvSpPr/>
          <p:nvPr/>
        </p:nvSpPr>
        <p:spPr>
          <a:xfrm>
            <a:off x="755576" y="1279089"/>
            <a:ext cx="73448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Operační riziko se týká rizika ztrát v důsledku neúplných nebo selhaných interních procesů, lidí a systémů nebo z externích událostí. Toto zahrnuje právní rizika, ale vylučuje strategické a reputační riziko. Může to zahrnovat širokou škálu událostí - od jednoduchých chyb, jako je zadání špatných dat do počítačového systému, až po velmi složité události, jako jsou podvody nebo kybernetické útoky.</a:t>
            </a:r>
          </a:p>
        </p:txBody>
      </p:sp>
    </p:spTree>
    <p:extLst>
      <p:ext uri="{BB962C8B-B14F-4D97-AF65-F5344CB8AC3E}">
        <p14:creationId xmlns:p14="http://schemas.microsoft.com/office/powerpoint/2010/main" val="3456570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63FF39-0BD2-49A0-8C10-C122BA616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9937104" cy="507703"/>
          </a:xfrm>
        </p:spPr>
        <p:txBody>
          <a:bodyPr/>
          <a:lstStyle/>
          <a:p>
            <a:r>
              <a:rPr lang="cs-CZ" sz="1800" dirty="0"/>
              <a:t>Zde jsou některé z hlavních aspektů a přístupů k řízení operačního rizika: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1209146F-980C-45AD-97CC-4543D9D509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915566"/>
            <a:ext cx="6938856" cy="2894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761272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4895</TotalTime>
  <Words>586</Words>
  <Application>Microsoft Office PowerPoint</Application>
  <PresentationFormat>Předvádění na obrazovce (16:9)</PresentationFormat>
  <Paragraphs>33</Paragraphs>
  <Slides>26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1" baseType="lpstr">
      <vt:lpstr>Arial</vt:lpstr>
      <vt:lpstr>Calibri</vt:lpstr>
      <vt:lpstr>Times New Roman</vt:lpstr>
      <vt:lpstr>Wingdings</vt:lpstr>
      <vt:lpstr>SLU</vt:lpstr>
      <vt:lpstr>ŘFBR SZZ 6-10</vt:lpstr>
      <vt:lpstr>Úvěrové riziko</vt:lpstr>
      <vt:lpstr>Modely měření úvěrového rizika lze rozdělit do několika kategorií:</vt:lpstr>
      <vt:lpstr>Prezentace aplikace PowerPoint</vt:lpstr>
      <vt:lpstr>Transfer úvěrového rizika</vt:lpstr>
      <vt:lpstr>Prezentace aplikace PowerPoint</vt:lpstr>
      <vt:lpstr>Prezentace aplikace PowerPoint</vt:lpstr>
      <vt:lpstr>Operační riziko</vt:lpstr>
      <vt:lpstr>Zde jsou některé z hlavních aspektů a přístupů k řízení operačního rizika:</vt:lpstr>
      <vt:lpstr>Prezentace aplikace PowerPoint</vt:lpstr>
      <vt:lpstr>Prezentace aplikace PowerPoint</vt:lpstr>
      <vt:lpstr>Tržní riziko</vt:lpstr>
      <vt:lpstr>Tržní riziko lze rozdělit do několika hlavních typů:</vt:lpstr>
      <vt:lpstr>Pro řízení tržního rizika finanční instituce používají různé metody:</vt:lpstr>
      <vt:lpstr>Prezentace aplikace PowerPoint</vt:lpstr>
      <vt:lpstr>Prezentace aplikace PowerPoint</vt:lpstr>
      <vt:lpstr>Riziko likvidity</vt:lpstr>
      <vt:lpstr>Riziko likvidity lze rozdělit na dvě hlavní kategorie:</vt:lpstr>
      <vt:lpstr>Pro řízení rizika likvidity mohou instituce využít několik přístupů:</vt:lpstr>
      <vt:lpstr>Prezentace aplikace PowerPoint</vt:lpstr>
      <vt:lpstr>Prezentace aplikace PowerPoint</vt:lpstr>
      <vt:lpstr>Kapitálová přiměřenost bank a finančních skupin</vt:lpstr>
      <vt:lpstr>Hlavní prvky hodnocení kapitálové přiměřenosti:</vt:lpstr>
      <vt:lpstr>Kapitálová přiměřenost bank a finančních skupin</vt:lpstr>
      <vt:lpstr>Hlavní prvky hodnocení kapitálové přiměřenosti:</vt:lpstr>
      <vt:lpstr>Děkuji za pozornost a přeji pěkný den 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hla0079</cp:lastModifiedBy>
  <cp:revision>143</cp:revision>
  <dcterms:created xsi:type="dcterms:W3CDTF">2016-07-06T15:42:34Z</dcterms:created>
  <dcterms:modified xsi:type="dcterms:W3CDTF">2023-11-06T22:23:13Z</dcterms:modified>
</cp:coreProperties>
</file>