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256" r:id="rId2"/>
    <p:sldId id="384" r:id="rId3"/>
    <p:sldId id="571" r:id="rId4"/>
    <p:sldId id="572" r:id="rId5"/>
    <p:sldId id="585" r:id="rId6"/>
    <p:sldId id="573" r:id="rId7"/>
    <p:sldId id="574" r:id="rId8"/>
    <p:sldId id="586" r:id="rId9"/>
    <p:sldId id="575" r:id="rId10"/>
    <p:sldId id="576" r:id="rId11"/>
    <p:sldId id="577" r:id="rId12"/>
    <p:sldId id="578" r:id="rId13"/>
    <p:sldId id="579" r:id="rId14"/>
    <p:sldId id="580" r:id="rId15"/>
    <p:sldId id="581" r:id="rId16"/>
    <p:sldId id="582" r:id="rId17"/>
    <p:sldId id="583" r:id="rId18"/>
    <p:sldId id="584" r:id="rId19"/>
    <p:sldId id="587" r:id="rId20"/>
    <p:sldId id="588" r:id="rId21"/>
    <p:sldId id="589" r:id="rId22"/>
    <p:sldId id="590" r:id="rId23"/>
    <p:sldId id="591" r:id="rId24"/>
    <p:sldId id="592" r:id="rId25"/>
    <p:sldId id="593" r:id="rId26"/>
    <p:sldId id="594" r:id="rId27"/>
    <p:sldId id="595" r:id="rId28"/>
    <p:sldId id="596" r:id="rId29"/>
    <p:sldId id="597" r:id="rId30"/>
    <p:sldId id="598" r:id="rId31"/>
    <p:sldId id="599" r:id="rId32"/>
    <p:sldId id="600" r:id="rId33"/>
    <p:sldId id="601" r:id="rId34"/>
    <p:sldId id="602" r:id="rId35"/>
    <p:sldId id="603" r:id="rId36"/>
    <p:sldId id="604" r:id="rId37"/>
    <p:sldId id="605" r:id="rId38"/>
    <p:sldId id="606" r:id="rId39"/>
    <p:sldId id="607" r:id="rId40"/>
    <p:sldId id="608" r:id="rId41"/>
    <p:sldId id="609" r:id="rId42"/>
    <p:sldId id="610" r:id="rId43"/>
    <p:sldId id="611" r:id="rId44"/>
    <p:sldId id="612" r:id="rId45"/>
    <p:sldId id="613" r:id="rId46"/>
    <p:sldId id="614" r:id="rId47"/>
    <p:sldId id="615" r:id="rId48"/>
    <p:sldId id="616" r:id="rId49"/>
    <p:sldId id="617" r:id="rId50"/>
    <p:sldId id="618" r:id="rId51"/>
    <p:sldId id="619" r:id="rId52"/>
    <p:sldId id="620" r:id="rId53"/>
    <p:sldId id="621" r:id="rId54"/>
    <p:sldId id="622" r:id="rId55"/>
    <p:sldId id="623" r:id="rId56"/>
    <p:sldId id="295" r:id="rId57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0037" autoAdjust="0"/>
  </p:normalViewPr>
  <p:slideViewPr>
    <p:cSldViewPr>
      <p:cViewPr varScale="1">
        <p:scale>
          <a:sx n="64" d="100"/>
          <a:sy n="64" d="100"/>
        </p:scale>
        <p:origin x="960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dizDATxc9IE?si=se1YfdWy2-FRp3_t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6bJhN-_KrPA?si=eCIx7A3JpbVC5bL6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9DJZxdGJS-0?si=HVD2jRHEXCTAAldI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GnlLEkBzeo?si=rEFniOc8gN5ZtsN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finančních a bankovních rizik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95886"/>
            <a:ext cx="2600071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4C0C3E-7EBF-4BED-A59F-ACF3D8CD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Dva přístupy ke stanovení kapitálu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9F528BA-92B7-4C8A-9651-844FB37D95E2}"/>
              </a:ext>
            </a:extLst>
          </p:cNvPr>
          <p:cNvSpPr/>
          <p:nvPr/>
        </p:nvSpPr>
        <p:spPr>
          <a:xfrm>
            <a:off x="395536" y="915566"/>
            <a:ext cx="7992888" cy="339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Ekonomický kapitál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Vychází z interních modelů banky.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Zohledňuje skutečný profil rizik banky.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Používá metodu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Capital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Ukazuje, jaký kapitál banka 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reálně potřebuje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>
              <a:buSzPts val="1000"/>
              <a:tabLst>
                <a:tab pos="457200" algn="l"/>
              </a:tabLs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Regulovaný kapitál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Řídí se pravidly EU (CRR/CRD) a dohledu (ČNB).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Stanovuje minimální požadavky pro celý sektor.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Používá pevné postupy, rizikové váhy a limity.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Zajišťuje srovnatelnost bank a stabilitu trhu.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899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3F4508-4BA3-4F00-B7B5-C98B7D8A7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920880" cy="507703"/>
          </a:xfrm>
        </p:spPr>
        <p:txBody>
          <a:bodyPr/>
          <a:lstStyle/>
          <a:p>
            <a:r>
              <a:rPr lang="cs-CZ" dirty="0"/>
              <a:t>Ekonomický kapitál a 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081E81E-9171-4F17-93A3-841FC4F9734D}"/>
              </a:ext>
            </a:extLst>
          </p:cNvPr>
          <p:cNvSpPr/>
          <p:nvPr/>
        </p:nvSpPr>
        <p:spPr>
          <a:xfrm>
            <a:off x="251520" y="987574"/>
            <a:ext cx="8640960" cy="283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Capital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určuje kapitál potřebný ke krytí ztrát při vybrané hladině významnosti (např. 99 %).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Vyjadřuje pravděpodobnost, s jakou je kapitál dostatečný.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Struktura ztrát: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očekávaná ztráta – krytá rezervami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neočekávaná ztráta – krytá kapitálem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výjimečná ztráta – extrémní situace, může vést k úpadku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Hladina 99 % = pravděpodobnost úpadku 1 %.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Použitelný zejména v bankách se schválenými pokročilými přístupy (IRB).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010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79C23C-9299-462D-84CE-B41207A83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dirty="0"/>
              <a:t>Regulovaný kapitál: základní rámec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C9E5BEE-292A-4660-B75A-03249BCF66B0}"/>
              </a:ext>
            </a:extLst>
          </p:cNvPr>
          <p:cNvSpPr/>
          <p:nvPr/>
        </p:nvSpPr>
        <p:spPr>
          <a:xfrm>
            <a:off x="467544" y="1203598"/>
            <a:ext cx="7704856" cy="256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Stanoven podle nařízení EU č. 575/2013 (CRR).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Tvoří ho: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minimální požadavky (Pilíř 1)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dodatečné požadavky podle rizik profilu banky (Pilíř 2)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kapitálové rezervy z důvodu stability a systémových rizik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Doplněný o požadavek na pákový poměr a povinnost zveřejňovat informace (Pilíř 3).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Cílem je jednotné řízení rizik napříč EU.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803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E21664-7D96-40A6-973C-18A24C363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kapitálu (</a:t>
            </a:r>
            <a:r>
              <a:rPr lang="cs-CZ" dirty="0" err="1"/>
              <a:t>Tier</a:t>
            </a:r>
            <a:r>
              <a:rPr lang="cs-CZ" dirty="0"/>
              <a:t> 1 a </a:t>
            </a:r>
            <a:r>
              <a:rPr lang="cs-CZ" dirty="0" err="1"/>
              <a:t>Tier</a:t>
            </a:r>
            <a:r>
              <a:rPr lang="cs-CZ" dirty="0"/>
              <a:t> 2)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729B8F0-BE71-404C-A713-FF9EB2365A42}"/>
              </a:ext>
            </a:extLst>
          </p:cNvPr>
          <p:cNvSpPr/>
          <p:nvPr/>
        </p:nvSpPr>
        <p:spPr>
          <a:xfrm>
            <a:off x="267796" y="703189"/>
            <a:ext cx="8876203" cy="4100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– základní kapitálová síla banky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Kmenový kapitál CET1: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základní kapitál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emisní ážio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nerozdělený zisk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rezervní fondy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úpravy: odčítají se nehmotná aktiva, ztráty a významné účasti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Dodatečný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(AT1):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vybrané nástroje, které absorbují ztráty</a:t>
            </a:r>
          </a:p>
          <a:p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– doplňkový kapitál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podřízené dluhové nástroje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určité korekce a rezervy splňující podmínky CRR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884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AE78A9-D349-4A79-B344-9D3501AF6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Ukazatele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6A0F797-8DC3-4DC2-841A-6D7AC07D9C73}"/>
              </a:ext>
            </a:extLst>
          </p:cNvPr>
          <p:cNvSpPr/>
          <p:nvPr/>
        </p:nvSpPr>
        <p:spPr>
          <a:xfrm>
            <a:off x="251520" y="719897"/>
            <a:ext cx="8496944" cy="416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Poměr kmenového kapitálu </a:t>
            </a: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(CET1):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CET1 / celková riziková expozice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minimálně 4,5 %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Kapitálový poměr </a:t>
            </a: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1: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/ celková riziková expozice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minimálně 6 %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Celkový kapitálový poměr: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+ </a:t>
            </a: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2) / celková riziková expozice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minimálně 8 %</a:t>
            </a:r>
          </a:p>
          <a:p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Poznámka: banky v ČR běžně drží hodnoty výrazně nad minimem.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67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DFA9E5-46FD-4C89-8C64-2FF52BE6E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tvoří rizikovou expozici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4C88E8E-AAB6-49D8-AFD9-2C776F72E025}"/>
              </a:ext>
            </a:extLst>
          </p:cNvPr>
          <p:cNvSpPr/>
          <p:nvPr/>
        </p:nvSpPr>
        <p:spPr>
          <a:xfrm>
            <a:off x="251520" y="843559"/>
            <a:ext cx="7992888" cy="416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Celková riziková expozice zahrnuje: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 riziko a riziko rozmělnění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tržní riziko obchodního portfolia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riziko protistrany (deriváty)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měnové riziko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operační riziko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velké expozice nad limity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další určené expozice podle CRR</a:t>
            </a:r>
          </a:p>
          <a:p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českých bankách dominuje úvěrové riziko, následované operačním rizikem.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997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892E3C-DD18-4BCF-89C4-69942FC88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24936" cy="507703"/>
          </a:xfrm>
        </p:spPr>
        <p:txBody>
          <a:bodyPr/>
          <a:lstStyle/>
          <a:p>
            <a:r>
              <a:rPr lang="cs-CZ" dirty="0"/>
              <a:t>Příklad výpočtu kapitálové přiměřenosti (zjednodušeně)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158C144-B6DD-4004-80B7-6977E6847C3C}"/>
              </a:ext>
            </a:extLst>
          </p:cNvPr>
          <p:cNvSpPr/>
          <p:nvPr/>
        </p:nvSpPr>
        <p:spPr>
          <a:xfrm>
            <a:off x="251520" y="915566"/>
            <a:ext cx="8712968" cy="3668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Zadané údaje: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CET1 komponenty po úpravách: 4,5 mld. Kč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2: 1 mld. Kč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Celková riziková expozice: 55 mld. Kč</a:t>
            </a: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Výpočty: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Kapitálový poměr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=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4,5 / 55 × 100 =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8,18 %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Celkový kapitálový poměr =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(4,5 + 1) / 55 × 100 =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10 %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Závěr: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banka splňuje minimální požadavky (4,5 %, 6 %, 8 %)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disponuje rozumnou kapitálovou rezervou nad minimem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72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83F4C9-F663-4511-A1DA-85D21EB1B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96944" cy="507703"/>
          </a:xfrm>
        </p:spPr>
        <p:txBody>
          <a:bodyPr/>
          <a:lstStyle/>
          <a:p>
            <a:r>
              <a:rPr lang="cs-CZ" dirty="0"/>
              <a:t>Pilíř 1: minimální kapitálové požadavky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F1A007E-D4E5-4DB9-A520-48FC350473B0}"/>
              </a:ext>
            </a:extLst>
          </p:cNvPr>
          <p:cNvSpPr/>
          <p:nvPr/>
        </p:nvSpPr>
        <p:spPr>
          <a:xfrm>
            <a:off x="395536" y="1203598"/>
            <a:ext cx="8352928" cy="416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Pilíř 1 stanovuje povinné minimální kapitálové požadavky.</a:t>
            </a:r>
          </a:p>
          <a:p>
            <a:r>
              <a:rPr lang="cs-CZ" sz="24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Týká se tří hlavních oblastí rizik: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 riziko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tržní riziko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operační riziko</a:t>
            </a:r>
          </a:p>
          <a:p>
            <a:r>
              <a:rPr lang="cs-CZ" sz="24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Minimální hodnoty ukazatelů: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CET1 poměr min. 4,5 %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poměr min. 6 %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Celkový kapitálový poměr min. 8 %</a:t>
            </a:r>
          </a:p>
          <a:p>
            <a:r>
              <a:rPr lang="cs-CZ" sz="24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Slouží jako základní bezpečnostní úroveň pro všechny banky.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689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99DA31-E629-4629-A566-D1D55C6B5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776864" cy="507703"/>
          </a:xfrm>
        </p:spPr>
        <p:txBody>
          <a:bodyPr/>
          <a:lstStyle/>
          <a:p>
            <a:r>
              <a:rPr lang="cs-CZ" dirty="0"/>
              <a:t>Pilíř 2: dodatečný kapitálový požadavek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C437DEC-093C-47DD-BF5C-294B75B0417E}"/>
              </a:ext>
            </a:extLst>
          </p:cNvPr>
          <p:cNvSpPr/>
          <p:nvPr/>
        </p:nvSpPr>
        <p:spPr>
          <a:xfrm>
            <a:off x="251520" y="915566"/>
            <a:ext cx="7776864" cy="283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Pilíř 2 zohledňuje specifický rizikový profil konkrétní banky.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Jde o individuální dodatečný kapitálový požadavek stanovený dohledem.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Zaměřuje se na rizika, která nejsou plně pokryta Pilířem 1: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úrokové riziko v bankovní knize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rizika likvidity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rizika koncentrace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rizika spojená se strategií a řízením banky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Výsledek procesu SREP určuje výši dodatečného kapitálu.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Zvyšuje odolnost banky nad jednotné minimum.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121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AD42A3-453A-4069-AD1A-44602C891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Pilíř 2: proces SREP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70F5361-B910-4044-A649-B642D213D29B}"/>
              </a:ext>
            </a:extLst>
          </p:cNvPr>
          <p:cNvSpPr/>
          <p:nvPr/>
        </p:nvSpPr>
        <p:spPr>
          <a:xfrm>
            <a:off x="251520" y="1059581"/>
            <a:ext cx="8208912" cy="3668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SREP = „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Supervisory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Review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Evaluation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Provádí ho ČNB (v rámci Jednotného mechanismu dohledu ECB u eurozóny).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Hodnotí se: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obchodní model banky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systém řízení rizik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kapitálová přiměřenost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likviditní pozice</a:t>
            </a:r>
          </a:p>
          <a:p>
            <a:pPr lvl="0">
              <a:buSzPts val="1000"/>
              <a:tabLst>
                <a:tab pos="457200" algn="l"/>
              </a:tabLs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Výstupy procesu: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dodatečný kapitálový požadavek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doporučení pro banku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případná nápravná opatření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455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8142DC-D8ED-4119-8FA7-8AF6DD56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CF8176F-43F0-4C29-AFA1-75F1772BDF54}"/>
              </a:ext>
            </a:extLst>
          </p:cNvPr>
          <p:cNvSpPr/>
          <p:nvPr/>
        </p:nvSpPr>
        <p:spPr>
          <a:xfrm>
            <a:off x="1763688" y="1786920"/>
            <a:ext cx="56166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dirty="0"/>
              <a:t>Kapitola 7: Kapitálová přiměřenost bank a finančních skupin</a:t>
            </a:r>
          </a:p>
        </p:txBody>
      </p:sp>
    </p:spTree>
    <p:extLst>
      <p:ext uri="{BB962C8B-B14F-4D97-AF65-F5344CB8AC3E}">
        <p14:creationId xmlns:p14="http://schemas.microsoft.com/office/powerpoint/2010/main" val="1042050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904DCE-DAA2-46B3-8ED9-E0BD6267B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Kapitálové rezervy: přehled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3D0BCB4-CBE6-4704-B57B-D03686781568}"/>
              </a:ext>
            </a:extLst>
          </p:cNvPr>
          <p:cNvSpPr/>
          <p:nvPr/>
        </p:nvSpPr>
        <p:spPr>
          <a:xfrm>
            <a:off x="251520" y="1203598"/>
            <a:ext cx="6606480" cy="283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Kapitálové rezervy doplňují minimální kapitálové požadavky: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bezpečnostní kapitálová rezerva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proticyklická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kapitálová rezerva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kapitálová rezerva pro systémové riziko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kapitálová rezerva pro globální systémově významné instituce (G-SII)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kapitálová rezerva pro jiné systémově významné instituce (O-SII)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Účel: posílit schopnost bank absorbovat ztráty v různých ekonomických situacích.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4088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E77C81-15D3-4932-9BD1-21E7D90F5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Bezpečnostní kapitálová rezerva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685E0D7-BCB9-45DE-AD9A-0C9A5D4F05A1}"/>
              </a:ext>
            </a:extLst>
          </p:cNvPr>
          <p:cNvSpPr/>
          <p:nvPr/>
        </p:nvSpPr>
        <p:spPr>
          <a:xfrm>
            <a:off x="467544" y="957783"/>
            <a:ext cx="6390456" cy="2635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Platí pro všechny banky.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 posílit jejich odolnost vůči běžným ekonomickým výkyvům.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Stanovena jako procento z celkové rizikové expozice.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České republice obvykle 2,5 %.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Tvoří se nad rámec minimálních kapitálových požadavků.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261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543BCA-AC1A-4EB4-943B-7782AB414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Proticyklická</a:t>
            </a:r>
            <a:r>
              <a:rPr lang="cs-CZ" dirty="0"/>
              <a:t> kapitálová rezerva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A8DC6ED-2381-4837-9724-8B148E87CBC9}"/>
              </a:ext>
            </a:extLst>
          </p:cNvPr>
          <p:cNvSpPr/>
          <p:nvPr/>
        </p:nvSpPr>
        <p:spPr>
          <a:xfrm>
            <a:off x="251520" y="1275606"/>
            <a:ext cx="6606480" cy="2368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Aktivuje se v období rychlého růstu úvěrů a rostoucích rizik.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Zvyšuje kapitál bank v době konjunktury.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Umožňuje jejich stabilitu v době recese nebo korekce trhu.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Stanovuje ji ČNB podle aktuální fáze finančního cyklu.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Může být 0–2,5 % (výjimečně i více).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Využívá se jako opatření proti nadměrnému úvěrovému boomu.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1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F29BDD-8B5A-4AB7-A00C-3A055A83B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it-IT" dirty="0"/>
              <a:t>Rezerva pro systémové riziko a O-SII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3F03F19-428B-422E-BFD3-E6490E59CD3C}"/>
              </a:ext>
            </a:extLst>
          </p:cNvPr>
          <p:cNvSpPr/>
          <p:nvPr/>
        </p:nvSpPr>
        <p:spPr>
          <a:xfrm>
            <a:off x="251520" y="1131590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Kapitálová rezerva pro systémové riziko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Zaměřuje se na strukturální rizika v ekonomice.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Může pokrývat dlouhodobá rizika specifická pro danou zemi.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 ČR používána zejména kvůli vysokému podílu zahraničních skupin a sektorovým rizikům.</a:t>
            </a:r>
          </a:p>
          <a:p>
            <a:endParaRPr lang="cs-CZ" dirty="0"/>
          </a:p>
          <a:p>
            <a:r>
              <a:rPr lang="cs-CZ" b="1" dirty="0"/>
              <a:t>Rezerva pro jiné systémově významné instituce (O-SII)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Určena pro banky, jejichž selhání by výrazně narušilo finanční stabilitu.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Vztahuje se na největší banky v zemi.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Výše závisí na významu banky v systému (tržní podíl, velikost, propojenost).</a:t>
            </a:r>
          </a:p>
        </p:txBody>
      </p:sp>
    </p:spTree>
    <p:extLst>
      <p:ext uri="{BB962C8B-B14F-4D97-AF65-F5344CB8AC3E}">
        <p14:creationId xmlns:p14="http://schemas.microsoft.com/office/powerpoint/2010/main" val="3634058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FD2854-7089-45B1-99B8-D02B8203B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Pákový poměr (</a:t>
            </a:r>
            <a:r>
              <a:rPr lang="cs-CZ" dirty="0" err="1"/>
              <a:t>Leverage</a:t>
            </a:r>
            <a:r>
              <a:rPr lang="cs-CZ" dirty="0"/>
              <a:t> Ratio)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DA69C6E-EEA9-4DDD-A1A3-CB2C515D3CBD}"/>
              </a:ext>
            </a:extLst>
          </p:cNvPr>
          <p:cNvSpPr/>
          <p:nvPr/>
        </p:nvSpPr>
        <p:spPr>
          <a:xfrm>
            <a:off x="251520" y="876222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/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Pákový poměr měří kapitál banky k celkovým expozicím bez rizikového vážení.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Výpočet: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kapitál / celková expozice banky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Minimální hodnota v EU: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3 %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Chrání před nadměrným růstem aktiv a přemírou zadlužení.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Doplňuje kapitálové poměry založené na rizikových vahách.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Brání tomu, aby banka měla nízké rizikové váhy a zároveň příliš velkou páku.</a:t>
            </a:r>
          </a:p>
        </p:txBody>
      </p:sp>
    </p:spTree>
    <p:extLst>
      <p:ext uri="{BB962C8B-B14F-4D97-AF65-F5344CB8AC3E}">
        <p14:creationId xmlns:p14="http://schemas.microsoft.com/office/powerpoint/2010/main" val="2160736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C254E7-532D-4A09-833C-3CC93539A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regulace: </a:t>
            </a:r>
            <a:r>
              <a:rPr lang="cs-CZ" dirty="0" err="1"/>
              <a:t>Basel</a:t>
            </a:r>
            <a:r>
              <a:rPr lang="cs-CZ" dirty="0"/>
              <a:t> 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0711096-74A5-4993-A237-1C9EB6CF1C00}"/>
              </a:ext>
            </a:extLst>
          </p:cNvPr>
          <p:cNvSpPr/>
          <p:nvPr/>
        </p:nvSpPr>
        <p:spPr>
          <a:xfrm>
            <a:off x="251520" y="1054668"/>
            <a:ext cx="8064896" cy="3034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(1988) byl prvním uceleným rámcem kapitálové regulace bank.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Zaměřil se zejména na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úvěrové riziko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Zavedl pojem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rizikově vážených aktiv (RWA)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Minimální kapitálový poměr byl stanoven na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8 %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Využíval relativně jednoduché, plošné rizikové váhy (0 %, 20 %, 50 %, 100 %).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Představoval zásadní krok ke sjednocení kapitálových požadavků v mezinárodním bankovnictví.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76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A33508-C518-4A77-A5B6-E0F994E14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Basel</a:t>
            </a:r>
            <a:r>
              <a:rPr lang="cs-CZ" dirty="0"/>
              <a:t> II: tři pilíře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08FEC5D-6A6C-4AB3-80BF-927362656B89}"/>
              </a:ext>
            </a:extLst>
          </p:cNvPr>
          <p:cNvSpPr/>
          <p:nvPr/>
        </p:nvSpPr>
        <p:spPr>
          <a:xfrm>
            <a:off x="251520" y="987574"/>
            <a:ext cx="8424936" cy="339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Zaveden v roce 2004, implementován v EU postupně od roku 2007.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Reagoval na nedostatky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 a větší komplexitu rizik.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Vybudován na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systému tří pilířů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Pilíř 1 – minimální požadavky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úvěrové, tržní a operační riziko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možnost pokročilých interních metod (IRB)</a:t>
            </a: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Pilíř 2 – dohledový proces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zohlednění rizik nepostihnutých Pilířem 1</a:t>
            </a: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Pilíř 3 – tržní disciplína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zveřejňování informací podporující transparentnost bank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 přinesl větší citlivost na riziko a přesnější měření.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8047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7D0FF1-8CB2-4E62-871C-A0F23B49C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208912" cy="507703"/>
          </a:xfrm>
        </p:spPr>
        <p:txBody>
          <a:bodyPr/>
          <a:lstStyle/>
          <a:p>
            <a:r>
              <a:rPr lang="cs-CZ" dirty="0" err="1"/>
              <a:t>Basel</a:t>
            </a:r>
            <a:r>
              <a:rPr lang="cs-CZ" dirty="0"/>
              <a:t> III: reakce na finanční krizi 2008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500E85-7E29-4438-AB8A-1B839080C5F3}"/>
              </a:ext>
            </a:extLst>
          </p:cNvPr>
          <p:cNvSpPr/>
          <p:nvPr/>
        </p:nvSpPr>
        <p:spPr>
          <a:xfrm>
            <a:off x="251520" y="1131590"/>
            <a:ext cx="8208912" cy="3860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vznikl jako odpověď na nedostatky předkrizové regulace.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Zpřísnil požadavky na kvalitu i kvantitu kapitálu.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Zavedl nové prvky: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vyšší podíl CET1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kapitálové rezervy (bezpečnostní,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proticyklické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systémové)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pákový poměr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likviditní ukazatele LCR a NSFR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bylo zvýšit odolnost bank vůči šokům a omezit systémová rizika.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je dosud hlavním regulačním rámcem používaným v EU.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934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A322FA-A14C-4AB7-81FC-0F7025A1E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Basel</a:t>
            </a:r>
            <a:r>
              <a:rPr lang="cs-CZ" dirty="0"/>
              <a:t> IV (finalizace </a:t>
            </a:r>
            <a:r>
              <a:rPr lang="cs-CZ" dirty="0" err="1"/>
              <a:t>Basel</a:t>
            </a:r>
            <a:r>
              <a:rPr lang="cs-CZ" dirty="0"/>
              <a:t> III)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8326617-0264-4F9A-A85F-62638648FD30}"/>
              </a:ext>
            </a:extLst>
          </p:cNvPr>
          <p:cNvSpPr/>
          <p:nvPr/>
        </p:nvSpPr>
        <p:spPr>
          <a:xfrm>
            <a:off x="395536" y="843558"/>
            <a:ext cx="8496944" cy="283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Termín „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IV“ není oficiální, ale používá se pro balík změn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finalizující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Cílem je sjednotit výpočty rizikových vah a omezit rozdíly mezi bankami.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Hlavní změny: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nové standardizované přístupy k rizikům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omezení vlivu interních modelů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zavedení výstupní podlahy („output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floor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“) – min. 72,5 % RWA podle standardizovaného přístupu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Očekávaný dopad: zvýšení kapitálových požadavků u velkých bank s interními modely.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Implementace probíhá v letech 2025–2030 v rámci EU regulatorních balíčků.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0737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228B02-F795-4748-ACBC-A01B2DE5E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07703"/>
          </a:xfrm>
        </p:spPr>
        <p:txBody>
          <a:bodyPr/>
          <a:lstStyle/>
          <a:p>
            <a:r>
              <a:rPr lang="pl-PL" dirty="0"/>
              <a:t>Jak regulace ovlivňuje chování bank</a:t>
            </a: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9114A582-5EAF-4E35-9E16-937879100424}"/>
              </a:ext>
            </a:extLst>
          </p:cNvPr>
          <p:cNvSpPr/>
          <p:nvPr/>
        </p:nvSpPr>
        <p:spPr>
          <a:xfrm>
            <a:off x="467544" y="915565"/>
            <a:ext cx="8064896" cy="339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Regulace ovlivňuje strukturu aktiv a pasiv banky.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Vyšší kapitálové požadavky mohou vést k: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růstu kapitálu banky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úpravě obchodního modelu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změně rizikového profilu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Banka může reagovat: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zvýšením kapitálu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prodejem rizikových aktiv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změnou portfolia úvěrů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úpravou likvidity nebo cenové politiky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Regulace podporuje stabilitu, ale zároveň zvyšuje náklady na kapitál.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354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1D0853-2C4E-4C22-B950-853DEB19F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51E5C21-A3F5-4271-A41C-28D9814120D1}"/>
              </a:ext>
            </a:extLst>
          </p:cNvPr>
          <p:cNvSpPr/>
          <p:nvPr/>
        </p:nvSpPr>
        <p:spPr>
          <a:xfrm>
            <a:off x="611560" y="987574"/>
            <a:ext cx="7920880" cy="339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Proč kapitálová přiměřenost?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ochrana vkladatelů a stability bankovního systému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sladění zájmů akcionářů a veřejnosti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Co se v kapitole probere: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význam kapitálu v bance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ekonomický vs. regulovaný kapitál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Pilíř 1, Pilíř 2, kapitálové rezervy, pákový poměr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pravidla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I–III a plánované změny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IV)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kapitálová přiměřenost finančních skupin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kapitálová arbitráž, kamufláže a makroekonomické dopady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582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A7CA4D-0DE7-49B4-BBDD-F61B40CEE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Kapitálová přiměřenost finančních skupin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DBBFFEF-80D3-4666-861C-F519540B3A2B}"/>
              </a:ext>
            </a:extLst>
          </p:cNvPr>
          <p:cNvSpPr/>
          <p:nvPr/>
        </p:nvSpPr>
        <p:spPr>
          <a:xfrm>
            <a:off x="251520" y="1059582"/>
            <a:ext cx="8208912" cy="2635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Kapitálová přiměřenost se nevztahuje pouze na jednotlivé banky.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Uplatňuje se také na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úroveň finanční skupiny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nebo finančního konglomerátu.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Důvodem je propojenost bank, pojišťoven, leasingových a dalších dceřiných společností.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Konsolidace zabraňuje „přesouvání rizik“ mezi firmami ve skupině.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Cílem je zajistit, že skupina jako celek je odolná vůči ztrátám.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0098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2C81F3-008F-4F6E-AD68-9931DC86A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 pro studenty: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CFB2E1B-7B44-4915-8E2F-8A7EDA7E044F}"/>
              </a:ext>
            </a:extLst>
          </p:cNvPr>
          <p:cNvSpPr/>
          <p:nvPr/>
        </p:nvSpPr>
        <p:spPr>
          <a:xfrm>
            <a:off x="755576" y="1491631"/>
            <a:ext cx="61024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Proč může být skupina rizikovější než jednotlivá banka?</a:t>
            </a:r>
          </a:p>
        </p:txBody>
      </p:sp>
    </p:spTree>
    <p:extLst>
      <p:ext uri="{BB962C8B-B14F-4D97-AF65-F5344CB8AC3E}">
        <p14:creationId xmlns:p14="http://schemas.microsoft.com/office/powerpoint/2010/main" val="38581401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46BB38-D0E0-41D2-946F-7DA870B6D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Principy konsolidace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8C3C552-8B73-418B-8215-2C825B729F95}"/>
              </a:ext>
            </a:extLst>
          </p:cNvPr>
          <p:cNvSpPr/>
          <p:nvPr/>
        </p:nvSpPr>
        <p:spPr>
          <a:xfrm>
            <a:off x="395536" y="876222"/>
            <a:ext cx="8352928" cy="2283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Bankovní skupina sestavuje kapitálové požadavky na dvou úrovních: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úrovni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jednotlivých institucí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úrovni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konsolidovaného celku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Konsolidace vylučuje vzájemné vztahy uvnitř skupiny (půjčky, kapitálové účasti).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Zabraňuje tomu, aby se stejné riziko „počítalo dvakrát“.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Kapitál skupiny se posuzuje vůči rizikům dceřiných společností.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Týká se i zahraničních dceřiných subjektů.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1936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0C704F-E06A-4813-844E-C1F8FD794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54161E7-36DA-49B0-B131-DA635B206857}"/>
              </a:ext>
            </a:extLst>
          </p:cNvPr>
          <p:cNvSpPr/>
          <p:nvPr/>
        </p:nvSpPr>
        <p:spPr>
          <a:xfrm>
            <a:off x="611560" y="1419623"/>
            <a:ext cx="76328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Jaké problémy mohou vzniknout, pokud by skupina konsolidovaná nebyla?</a:t>
            </a:r>
          </a:p>
        </p:txBody>
      </p:sp>
    </p:spTree>
    <p:extLst>
      <p:ext uri="{BB962C8B-B14F-4D97-AF65-F5344CB8AC3E}">
        <p14:creationId xmlns:p14="http://schemas.microsoft.com/office/powerpoint/2010/main" val="29339714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9174B-7AB8-4224-86CB-6D0390802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Odpověď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97B91F6-A666-420E-B998-253DCB009006}"/>
              </a:ext>
            </a:extLst>
          </p:cNvPr>
          <p:cNvSpPr/>
          <p:nvPr/>
        </p:nvSpPr>
        <p:spPr>
          <a:xfrm>
            <a:off x="233217" y="1275606"/>
            <a:ext cx="8640960" cy="3729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Rizika by nebyla hodnocena na úrovni celku, ale pouze po jednotlivých firmách.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Mohlo by docházet k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umělému přesouvání rizik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mezi společnostmi tak, aby vypadaly bezpečněji.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Stejný kapitál by mohl být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zapojen vícekrát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(tzv. dvojí využití kapitálu).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Problémy v jedné části skupiny by nebyly vidět včas a mohly by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ohrozit celou skupinu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by mohla skrývat skutečnou zadluženost přes dceřiné společnosti.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Dohled by neměl reálný přehled o tom, jak silná (nebo slabá) je skupina jako celek.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Zvýšilo by to riziko náhlého kolapsu, protože propojenost by byla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mimo dohled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105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07BF1C-8776-454B-87A6-6BD93992E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Rizika ve finančních skupinách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4886B71-5DCF-437B-8E07-1CF37D6629E3}"/>
              </a:ext>
            </a:extLst>
          </p:cNvPr>
          <p:cNvSpPr/>
          <p:nvPr/>
        </p:nvSpPr>
        <p:spPr>
          <a:xfrm>
            <a:off x="395536" y="1275606"/>
            <a:ext cx="8352928" cy="2283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Finanční skupiny čelí specifickým rizikům: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riziko přenosu problémů mezi dceřinými společnostmi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riziko koncentrace uvnitř skupiny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operační propojenost (systémy, IT infrastruktura)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reputační riziko sdílené mezi všemi členy skupiny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Problém jedné části skupiny může ohrozit stabilitu celku.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Regulátor sleduje rizika na úrovni celé skupiny, nikoliv jen jednotlivých firem.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072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D39A6B-C338-48FF-8028-BC228E358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4EC84C1-3490-47ED-80FF-255F73D3FA94}"/>
              </a:ext>
            </a:extLst>
          </p:cNvPr>
          <p:cNvSpPr/>
          <p:nvPr/>
        </p:nvSpPr>
        <p:spPr>
          <a:xfrm>
            <a:off x="467544" y="1491630"/>
            <a:ext cx="54503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What</a:t>
            </a:r>
            <a:r>
              <a:rPr lang="cs-CZ" b="1" dirty="0"/>
              <a:t> </a:t>
            </a:r>
            <a:r>
              <a:rPr lang="cs-CZ" b="1" dirty="0" err="1"/>
              <a:t>is</a:t>
            </a:r>
            <a:r>
              <a:rPr lang="cs-CZ" b="1" dirty="0"/>
              <a:t> a </a:t>
            </a:r>
            <a:r>
              <a:rPr lang="cs-CZ" b="1" dirty="0" err="1"/>
              <a:t>Conglomerate</a:t>
            </a:r>
            <a:r>
              <a:rPr lang="cs-CZ" b="1" dirty="0"/>
              <a:t>?</a:t>
            </a:r>
          </a:p>
          <a:p>
            <a:endParaRPr lang="cs-CZ" b="1" dirty="0"/>
          </a:p>
          <a:p>
            <a:r>
              <a:rPr lang="cs-CZ" b="1" dirty="0">
                <a:hlinkClick r:id="rId2"/>
              </a:rPr>
              <a:t>https://youtu.be/dizDATxc9IE?si=se1YfdWy2-FRp3_t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418752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582708-4044-4534-B48C-D7E45F163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Kapitálová arbitráž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2FB230-1592-4B02-A7D1-BAD70EB07892}"/>
              </a:ext>
            </a:extLst>
          </p:cNvPr>
          <p:cNvSpPr/>
          <p:nvPr/>
        </p:nvSpPr>
        <p:spPr>
          <a:xfrm>
            <a:off x="251520" y="987573"/>
            <a:ext cx="8424936" cy="256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Kapitálová arbitráž vzniká tehdy, když banka využije rozdílů v regulaci k minimalizaci kapitálu.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Cílem je snížit kapitálové požadavky bez skutečné změny rizika.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Příklady kapitálové arbitráže: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přesun rizik do institucí s nižší regulací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transfer aktiv mezi společnostmi v rámci skupiny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využití modelů, které systematicky podhodnocují riziko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Regulátor tyto postupy monitoruje a omezuje, např. výstupní podlahou v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IV.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7153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92B7A7-E571-4256-8E5C-05CBCC927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Otázka pro studenty:</a:t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B298621-7DB6-456E-B29C-C04AE68D06B6}"/>
              </a:ext>
            </a:extLst>
          </p:cNvPr>
          <p:cNvSpPr/>
          <p:nvPr/>
        </p:nvSpPr>
        <p:spPr>
          <a:xfrm>
            <a:off x="244025" y="2387084"/>
            <a:ext cx="6606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Je kapitálová arbitráž „chytré řízení banky“ nebo nebezpečný postup?</a:t>
            </a:r>
          </a:p>
        </p:txBody>
      </p:sp>
    </p:spTree>
    <p:extLst>
      <p:ext uri="{BB962C8B-B14F-4D97-AF65-F5344CB8AC3E}">
        <p14:creationId xmlns:p14="http://schemas.microsoft.com/office/powerpoint/2010/main" val="39136953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F8EF22-5058-4F7C-AD2C-6A8D54205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632848" cy="507703"/>
          </a:xfrm>
        </p:spPr>
        <p:txBody>
          <a:bodyPr/>
          <a:lstStyle/>
          <a:p>
            <a:r>
              <a:rPr lang="cs-CZ" dirty="0"/>
              <a:t>Odpověď – je kapitálová arbitráž chytré řízení, nebo nebezpečný postup?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157F8A3-66C4-43E9-9EC6-266076E10F0E}"/>
              </a:ext>
            </a:extLst>
          </p:cNvPr>
          <p:cNvSpPr/>
          <p:nvPr/>
        </p:nvSpPr>
        <p:spPr>
          <a:xfrm>
            <a:off x="251520" y="1059582"/>
            <a:ext cx="8892480" cy="451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Kapitálová arbitráž může na první pohled působit jako „chytrá optimalizace“, protože snižuje kapitálové požadavky a zvyšuje krátkodobou ziskovost banky.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skutečnosti však často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nezmenšuje skutečné riziko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pouze ho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přesouvá nebo maskuje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Pokud banka uměle snižuje kapitál, stává se méně odolnou vůči ztrátám –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zvyšuje se pravděpodobnost problémů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době stresu.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Kapitálová arbitráž může vést k tomu, že banka vykazuje lepší ukazatele, než odpovídá jejímu skutečnému rizikovému profilu.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dlouhodobého hlediska je to proto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nebezpečný postup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který může ohrozit nejen banku, ale i celý finanční systém.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Regulátoři jej proto omezují prostřednictvím výstupních podlah, zpřesnění modelů a stresových testů.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302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63A8E1-7794-4C6A-90C3-5BB892B60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 pro studenty: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A0C627E-2FA6-436B-8D2E-3D6FC73DF2AC}"/>
              </a:ext>
            </a:extLst>
          </p:cNvPr>
          <p:cNvSpPr/>
          <p:nvPr/>
        </p:nvSpPr>
        <p:spPr>
          <a:xfrm>
            <a:off x="755576" y="1707655"/>
            <a:ext cx="61024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Proč není možné nechat banky úplně „bez regulace“ a spoléhat jen na trh?</a:t>
            </a:r>
          </a:p>
        </p:txBody>
      </p:sp>
    </p:spTree>
    <p:extLst>
      <p:ext uri="{BB962C8B-B14F-4D97-AF65-F5344CB8AC3E}">
        <p14:creationId xmlns:p14="http://schemas.microsoft.com/office/powerpoint/2010/main" val="42223030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FFCC29-13E7-425E-95D2-52E3929DE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Kapitálové kamufláže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F49D251-8DAE-41FE-978D-3DEF68C9572F}"/>
              </a:ext>
            </a:extLst>
          </p:cNvPr>
          <p:cNvSpPr/>
          <p:nvPr/>
        </p:nvSpPr>
        <p:spPr>
          <a:xfrm>
            <a:off x="395536" y="737723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Kapitálové kamufláže jsou extrémní formy obcházení kapitálových požadavků.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Banka může uměle „vylepšit“ kapitálové ukazatele: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krátkodobé transakce před koncem čtvrtletí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převod rizika mimo rozvahu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využití složitých finančních struktur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Problém: kamufláže zkreslují reálný obrázek stability banky.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Regulátor zdůrazňuje transparentnost, povinné zveřejňování informací a stresové testy.</a:t>
            </a:r>
          </a:p>
        </p:txBody>
      </p:sp>
    </p:spTree>
    <p:extLst>
      <p:ext uri="{BB962C8B-B14F-4D97-AF65-F5344CB8AC3E}">
        <p14:creationId xmlns:p14="http://schemas.microsoft.com/office/powerpoint/2010/main" val="12778337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E1074F-4B9C-4C71-AC9C-71825E67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46800DD-ED11-4B00-BD99-6C4088200637}"/>
              </a:ext>
            </a:extLst>
          </p:cNvPr>
          <p:cNvSpPr/>
          <p:nvPr/>
        </p:nvSpPr>
        <p:spPr>
          <a:xfrm>
            <a:off x="395536" y="1275606"/>
            <a:ext cx="64624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VELKÁ FINANČNÍ KRIZE 2008 📉 | POUČILI JSME SE DOSTATEČNĚ❓| LEKCE Z AKCIOVÉ HISTORIE</a:t>
            </a:r>
          </a:p>
          <a:p>
            <a:endParaRPr lang="cs-CZ" b="1" dirty="0"/>
          </a:p>
          <a:p>
            <a:r>
              <a:rPr lang="cs-CZ" b="1" dirty="0">
                <a:hlinkClick r:id="rId2"/>
              </a:rPr>
              <a:t>https://youtu.be/6bJhN-_KrPA?si=eCIx7A3JpbVC5bL6</a:t>
            </a:r>
            <a:endParaRPr lang="cs-CZ" b="1" dirty="0"/>
          </a:p>
          <a:p>
            <a:endParaRPr lang="cs-CZ" b="1" dirty="0"/>
          </a:p>
          <a:p>
            <a:r>
              <a:rPr lang="cs-CZ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94122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545E50-98DE-4F2D-AA70-0E5F3C077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195486"/>
            <a:ext cx="8496944" cy="507703"/>
          </a:xfrm>
        </p:spPr>
        <p:txBody>
          <a:bodyPr/>
          <a:lstStyle/>
          <a:p>
            <a:r>
              <a:rPr lang="cs-CZ" dirty="0"/>
              <a:t>Problémy bez konsolidace skupiny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C32214D-BC9B-48C9-BE75-32BAB68249C4}"/>
              </a:ext>
            </a:extLst>
          </p:cNvPr>
          <p:cNvSpPr/>
          <p:nvPr/>
        </p:nvSpPr>
        <p:spPr>
          <a:xfrm>
            <a:off x="323528" y="987574"/>
            <a:ext cx="8640960" cy="3729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Rizika by nebyla hodnocena na úrovni celku, ale pouze po jednotlivých firmách.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Mohlo by docházet k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umělému přesouvání rizik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mezi společnostmi tak, aby vypadaly bezpečněji.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Stejný kapitál by mohl být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zapojen vícekrát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(tzv. dvojí využití kapitálu).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Problémy v jedné části skupiny by nebyly vidět včas a mohly by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ohrozit celou skupinu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by mohla skrývat skutečnou zadluženost přes dceřiné společnosti.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Dohled by neměl reálný přehled o tom, jak silná (nebo slabá) je skupina jako celek.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Zvýšilo by to riziko náhlého kolapsu, protože propojenost by byla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mimo dohled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7823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E3E5DD-7AE8-4D74-B2E8-F286CDBB4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ICAAP: interní posouzení kapitálu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7DB7D9E-359B-47D0-9092-0873E8B100FC}"/>
              </a:ext>
            </a:extLst>
          </p:cNvPr>
          <p:cNvSpPr/>
          <p:nvPr/>
        </p:nvSpPr>
        <p:spPr>
          <a:xfrm>
            <a:off x="395536" y="1059582"/>
            <a:ext cx="8496944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ICAAP =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Internal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Capital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Adequacy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Assessment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Interní proces banky pro vyhodnocení, zda má dostatek kapitálu vzhledem k rizikům.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Banka musí posoudit: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všechna významná rizika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vývoj bilance a strategie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plánovaný růst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stresové scénáře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Výsledky ICAAP hodnotí ČNB v rámci SREP.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9312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2E606D-D39E-4347-8CE7-640F92D39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7B0659D-BAA4-406D-B311-1A1D859B3F5F}"/>
              </a:ext>
            </a:extLst>
          </p:cNvPr>
          <p:cNvSpPr/>
          <p:nvPr/>
        </p:nvSpPr>
        <p:spPr>
          <a:xfrm>
            <a:off x="251520" y="1563639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ICAAP Explained (Internal Capital Adequacy Assessment Process)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r>
              <a:rPr lang="en-US" b="1" dirty="0">
                <a:hlinkClick r:id="rId2"/>
              </a:rPr>
              <a:t>https://youtu.be/9DJZxdGJS-0?si=HVD2jRHEXCTAAldI</a:t>
            </a:r>
            <a:endParaRPr lang="cs-CZ" b="1" dirty="0"/>
          </a:p>
          <a:p>
            <a:endParaRPr lang="cs-CZ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244606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F2E624-276F-47DE-BE1A-F192546CC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ILAAP: posouzení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B4502F3-485D-4A2F-9412-AB0BE2174B9F}"/>
              </a:ext>
            </a:extLst>
          </p:cNvPr>
          <p:cNvSpPr/>
          <p:nvPr/>
        </p:nvSpPr>
        <p:spPr>
          <a:xfrm>
            <a:off x="467544" y="1275605"/>
            <a:ext cx="7560840" cy="2283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ILAAP =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Internal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Liquidity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Adequacy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Assessment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Zaměřuje se na řízení likvidity a schopnost banky plnit závazky.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Banka musí pravidelně hodnotit: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likviditní rizika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stabilitu financování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stresové scénáře odlivu vkladů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Výsledky jsou součástí procesu SREP společně s ICAAP.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5983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805750-CD85-442E-BC0E-B1E31AB33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Aktivizační otázka: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24D1C95-CBD3-42E5-A3A9-471711B85B7A}"/>
              </a:ext>
            </a:extLst>
          </p:cNvPr>
          <p:cNvSpPr/>
          <p:nvPr/>
        </p:nvSpPr>
        <p:spPr>
          <a:xfrm>
            <a:off x="1115616" y="1419623"/>
            <a:ext cx="5742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Jaký rozdíl je mezi „kapitálovou přiměřeností“ a „likviditou“ banky?</a:t>
            </a:r>
          </a:p>
        </p:txBody>
      </p:sp>
    </p:spTree>
    <p:extLst>
      <p:ext uri="{BB962C8B-B14F-4D97-AF65-F5344CB8AC3E}">
        <p14:creationId xmlns:p14="http://schemas.microsoft.com/office/powerpoint/2010/main" val="18735907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71AE18-71C7-41AA-B909-80087C0C7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368F2E6-7229-4E43-B450-25AB37674A4F}"/>
              </a:ext>
            </a:extLst>
          </p:cNvPr>
          <p:cNvSpPr/>
          <p:nvPr/>
        </p:nvSpPr>
        <p:spPr>
          <a:xfrm>
            <a:off x="107504" y="915566"/>
            <a:ext cx="8784976" cy="3945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Kapitálová přiměřenost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Posuzuje, zda má banka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dostatek vlastního kapitálu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na pokrytí ztrát.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Cíl: zabránit úpadku při neočekávaných rizicích.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Klíčové ukazatele: CET1 ratio,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ratio, celkový kapitálový poměr.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Chrání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solventnost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banky (dlouhodobou stabilitu).</a:t>
            </a: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Likvidita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Hodnotí, zda má banka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dost peněžních prostředků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které může rychle použít.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Cíl: aby banka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splnila své závazky včas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(výběry klientů, platby).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Klíčové ukazatele: LCR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Liquidity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Coverage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Ratio), NSFR (Net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Stable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Funding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Ratio).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Chrání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krátkodobou schopnost platit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Stručné shrnutí: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 = ochrana proti ztrátám (dlouhodobá stabilita).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Likvidita = dostupná hotovost na placení (krátkodobá stabilita).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4594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F276B9-4CFD-45A3-8AF2-3B6F8EFB4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Stresové testy (stress </a:t>
            </a:r>
            <a:r>
              <a:rPr lang="cs-CZ" dirty="0" err="1"/>
              <a:t>testing</a:t>
            </a:r>
            <a:r>
              <a:rPr lang="cs-CZ" dirty="0"/>
              <a:t>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768B43C-DA88-4C62-B32A-1807992E6095}"/>
              </a:ext>
            </a:extLst>
          </p:cNvPr>
          <p:cNvSpPr/>
          <p:nvPr/>
        </p:nvSpPr>
        <p:spPr>
          <a:xfrm>
            <a:off x="251520" y="1059582"/>
            <a:ext cx="7920880" cy="3114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Stresové testy hodnotí, jak by se banka chovala v extrémních situacích.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Používají makroekonomické scénáře (pokles HDP, růst nezaměstnanosti, propad cen aktiv).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Testují dopad na: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kapitál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likviditu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ziskovost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kvalitu úvěrů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Výsledkem je ověření, zda banka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přežije nepříznivý scénář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Jsou součástí dohledu (ČNB, EBA, ECB).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3470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CE15F7-D233-45B4-A527-609A6CFFE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53D585D-EE30-4364-BAD1-77D09F0034BB}"/>
              </a:ext>
            </a:extLst>
          </p:cNvPr>
          <p:cNvSpPr/>
          <p:nvPr/>
        </p:nvSpPr>
        <p:spPr>
          <a:xfrm>
            <a:off x="107504" y="1203598"/>
            <a:ext cx="59012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Bank stress </a:t>
            </a:r>
            <a:r>
              <a:rPr lang="cs-CZ" b="1" dirty="0" err="1"/>
              <a:t>tests</a:t>
            </a:r>
            <a:r>
              <a:rPr lang="cs-CZ" b="1" dirty="0"/>
              <a:t>, </a:t>
            </a:r>
            <a:r>
              <a:rPr lang="cs-CZ" b="1" dirty="0" err="1"/>
              <a:t>explained</a:t>
            </a:r>
            <a:endParaRPr lang="cs-CZ" b="1" dirty="0"/>
          </a:p>
          <a:p>
            <a:endParaRPr lang="cs-CZ" b="1" dirty="0"/>
          </a:p>
          <a:p>
            <a:r>
              <a:rPr lang="cs-CZ" b="1" dirty="0">
                <a:hlinkClick r:id="rId2"/>
              </a:rPr>
              <a:t>https://youtu.be/hGnlLEkBzeo?si=rEFniOc8gN5ZtsNP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98025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A35DE1-3B1F-4108-924E-4601BA24D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Kapitálová přiměřenost bank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6633776-7321-4FCB-9828-560AF52E52CB}"/>
              </a:ext>
            </a:extLst>
          </p:cNvPr>
          <p:cNvSpPr/>
          <p:nvPr/>
        </p:nvSpPr>
        <p:spPr>
          <a:xfrm>
            <a:off x="395536" y="1059582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Kapitálová přiměřenost patří mezi klíčové pilíře bankovní regulace.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Určuje, kolik kapitálu musí banka držet vůči přijatým rizikům.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Cílem je zabezpečit stabilitu banky a ochranu vkladatelů.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Kapitál má absorbovat ztráty, které nelze pokrýt rezervami ani opravným položkami.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Nedostatečná kapitálová přiměřenost může vést k úpadku banky.</a:t>
            </a:r>
          </a:p>
        </p:txBody>
      </p:sp>
    </p:spTree>
    <p:extLst>
      <p:ext uri="{BB962C8B-B14F-4D97-AF65-F5344CB8AC3E}">
        <p14:creationId xmlns:p14="http://schemas.microsoft.com/office/powerpoint/2010/main" val="36865724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BD29C0-5641-4266-B2BD-A606EEC6F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9433048" cy="507703"/>
          </a:xfrm>
        </p:spPr>
        <p:txBody>
          <a:bodyPr/>
          <a:lstStyle/>
          <a:p>
            <a:r>
              <a:rPr lang="cs-CZ" dirty="0"/>
              <a:t>ICAAP: interní proces posouzení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417A8A7-E775-4E61-BBE0-582B724C24E3}"/>
              </a:ext>
            </a:extLst>
          </p:cNvPr>
          <p:cNvSpPr/>
          <p:nvPr/>
        </p:nvSpPr>
        <p:spPr>
          <a:xfrm>
            <a:off x="370292" y="987574"/>
            <a:ext cx="7514075" cy="283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ICAAP =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Internal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Capital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Adequacy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Assessment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Povinný interní proces každé banky v EU.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Hodnotí: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současná rizika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budoucí vývoj rizik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strategii banky a obchodní plán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Výstupem je stanovení vlastního „minimálního potřebného kapitálu“ nad rámec regulace.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Banka prokazuje, že rozumí svému rizikovému profilu.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1326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4B0853-056E-4734-B08A-62130B759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5976664" cy="507703"/>
          </a:xfrm>
        </p:spPr>
        <p:txBody>
          <a:bodyPr/>
          <a:lstStyle/>
          <a:p>
            <a:r>
              <a:rPr lang="cs-CZ" dirty="0"/>
              <a:t>ILAAP: interní proces posouzení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4F17862-3FCE-4BF3-BFF3-80AC8DBFA9A9}"/>
              </a:ext>
            </a:extLst>
          </p:cNvPr>
          <p:cNvSpPr/>
          <p:nvPr/>
        </p:nvSpPr>
        <p:spPr>
          <a:xfrm>
            <a:off x="251520" y="1131590"/>
            <a:ext cx="6606480" cy="3792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ILAAP =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Internal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Liquidity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Adequacy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Assessment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Doplněk ICAAP, zaměřený na likviditu a financování banky.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Hodnotí: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zdroje financování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krátkodobé a dlouhodobé likviditní riziko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schopnost banky přežít odliv vkladů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Součást dohledu ČNB, kontroluje se každoročně.</a:t>
            </a:r>
          </a:p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Důležité rozlišení: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ICAAP = kapitál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ILAAP = likvidita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28808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637107-B1F8-4E01-BD27-CD2F88A67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Tržní disciplína (Pilíř 3)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FF896FA-14F4-43AB-9A6D-1D1D3DCAE460}"/>
              </a:ext>
            </a:extLst>
          </p:cNvPr>
          <p:cNvSpPr/>
          <p:nvPr/>
        </p:nvSpPr>
        <p:spPr>
          <a:xfrm>
            <a:off x="251520" y="915566"/>
            <a:ext cx="6606480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Pilíř 3 doplňuje kapitálové požadavky a dohled.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Cílem je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transparentnost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bank.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Banky musí pravidelně zveřejňovat: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strukturu kapitálu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výpočet kapitálové přiměřenosti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rizikový profil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likviditní pozici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Umožňuje investorům, klientům i regulatorním analytikům hodnotit rizikovost banky.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Podporuje důvěru ve finanční systém.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5201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DC1968-2AD3-4FE6-A877-4D80726E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dirty="0"/>
              <a:t>ICAAP: interní proces zajištění kapitálu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052B8F3-2591-4FCD-9A35-1528703C8FCD}"/>
              </a:ext>
            </a:extLst>
          </p:cNvPr>
          <p:cNvSpPr/>
          <p:nvPr/>
        </p:nvSpPr>
        <p:spPr>
          <a:xfrm>
            <a:off x="503040" y="1002960"/>
            <a:ext cx="6264696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ICAAP =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Internal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Capital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Adequacy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Assessment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Banka sama hodnotí, zda má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dostatek kapitálu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 svůj rizikový profil.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Zohledňuje všechna významná rizika, i ta mimo Pilíř 1.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Součástí je: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měření rizik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plánování kapitálu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stresové testování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strategie řízení kapitálu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Výsledky ICAAP posuzuje regulátor v rámci SREP.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6853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B8B389-A6A0-4B52-8758-DAD4C6542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ILAAP: interní proces zajištění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CC67E68-0930-4979-B9B9-90CFFD201EF4}"/>
              </a:ext>
            </a:extLst>
          </p:cNvPr>
          <p:cNvSpPr/>
          <p:nvPr/>
        </p:nvSpPr>
        <p:spPr>
          <a:xfrm>
            <a:off x="251520" y="876222"/>
            <a:ext cx="6606480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ILAAP =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Internal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Liquidity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Adequacy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Assessment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Zaměřuje se na to, zda má banka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dostatek likvidních aktiv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Hodnotí se: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schopnost pokrýt odlivy vkladů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kvalita likvidních aktiv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stabilita financování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Součástí jsou likviditní stresové testy (např. náhlý odliv vkladů).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ILAAP doplňuje kapitálový pohled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ICAAPu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596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46AFCA-F65B-4C24-98BD-9DBD8FB63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Stresové testy bank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950F4A2-FE4C-4D74-BCB3-F9CE3BDD188B}"/>
              </a:ext>
            </a:extLst>
          </p:cNvPr>
          <p:cNvSpPr/>
          <p:nvPr/>
        </p:nvSpPr>
        <p:spPr>
          <a:xfrm>
            <a:off x="251520" y="876222"/>
            <a:ext cx="6606480" cy="283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Stresové testy hodnotí, jak banka obstojí v nepříznivých scénářích.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Sledují dopady: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poklesu ekonomiky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růstu nezaměstnanosti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poklesu cen aktiv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růstu úrokových sazeb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Cílem je odhadnout, zda má banka dost kapitálu i v krizových podmínkách.</a:t>
            </a: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Na základě výsledků mohou být zvýšeny kapitálové požadavky.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3098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2400" dirty="0"/>
              <a:t>DISKUSE</a:t>
            </a:r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029176-5E9C-41AA-8464-016988B32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kapitálu v bankovnictví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16FBF5C-8CDA-49C6-90AD-28A30FEFD2A2}"/>
              </a:ext>
            </a:extLst>
          </p:cNvPr>
          <p:cNvSpPr/>
          <p:nvPr/>
        </p:nvSpPr>
        <p:spPr>
          <a:xfrm>
            <a:off x="395536" y="1203597"/>
            <a:ext cx="7848872" cy="3114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Banka čelí mnoha rizikům: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úvěrové, tržní, likviditní, operační atd.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Kapitál = nárazník proti ztrátám: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čím více kapitálu, tím větší ztrátu banka „ustojí“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vyšší kapitál → nižší kapitálové riziko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Kapitálové riziko = riziko, že: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banka nebude mít dost kapitálu na pokrytí ztrát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dojde k úpadku banky (insolvenci)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438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ECDCDB-BE85-4FD0-B141-D5E526C58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F7BB62C-86C7-4F0E-B87E-C695D3A7CEB7}"/>
              </a:ext>
            </a:extLst>
          </p:cNvPr>
          <p:cNvSpPr/>
          <p:nvPr/>
        </p:nvSpPr>
        <p:spPr>
          <a:xfrm>
            <a:off x="899592" y="1275606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Různé zájmy účastníků: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Akcionáři preferují nižší kapitál (vyšší rentabilita vlastního kapitálu).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Vkladatelé a veřejnost preferují vyšší kapitál (bezpečnost vkladů).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Regulátor musí tyto zájmy vyvažovat a nastavit minimální standard.</a:t>
            </a:r>
          </a:p>
        </p:txBody>
      </p:sp>
    </p:spTree>
    <p:extLst>
      <p:ext uri="{BB962C8B-B14F-4D97-AF65-F5344CB8AC3E}">
        <p14:creationId xmlns:p14="http://schemas.microsoft.com/office/powerpoint/2010/main" val="202747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AD83B6-6F18-4879-B998-517552029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banka potřebuje kapitál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304EE9E-AF20-4F1F-846A-F096C0DF7BF9}"/>
              </a:ext>
            </a:extLst>
          </p:cNvPr>
          <p:cNvSpPr/>
          <p:nvPr/>
        </p:nvSpPr>
        <p:spPr>
          <a:xfrm>
            <a:off x="395536" y="791781"/>
            <a:ext cx="89289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Banky podstupují úvěrové, tržní, likviditní, operační a další rizika.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Kapitál funguje jako nárazník proti ztrátám.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Vyšší kapitál → nižší riziko úpadku.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Kapitálové riziko = riziko, že kapitál nebude stačit na pokrytí ztrát.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Kapitál chrání stabilitu banky i finančního systému.</a:t>
            </a:r>
          </a:p>
          <a:p>
            <a:endParaRPr lang="cs-CZ" dirty="0"/>
          </a:p>
          <a:p>
            <a:r>
              <a:rPr lang="cs-CZ" b="1" dirty="0"/>
              <a:t>Různé zájmy: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Akcionáři: preferují nižší kapitál (vyšší rentabilita vlastního kapitálu).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Vkladatelé a veřejnost: preferují vyšší kapitál (bezpečnost vkladů).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Regulátor: stanovuje minimální požadavky, aby zajistil stabilitu sektoru.</a:t>
            </a:r>
          </a:p>
        </p:txBody>
      </p:sp>
    </p:spTree>
    <p:extLst>
      <p:ext uri="{BB962C8B-B14F-4D97-AF65-F5344CB8AC3E}">
        <p14:creationId xmlns:p14="http://schemas.microsoft.com/office/powerpoint/2010/main" val="582167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037FE5-2A32-4BA4-A876-559FDA2DD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70F65DB-3898-4C88-8ECD-9309DBFD4173}"/>
              </a:ext>
            </a:extLst>
          </p:cNvPr>
          <p:cNvSpPr/>
          <p:nvPr/>
        </p:nvSpPr>
        <p:spPr>
          <a:xfrm>
            <a:off x="251520" y="987574"/>
            <a:ext cx="7992888" cy="283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Zajistit, aby banka měla dostatek kapitálu na pokrytí neočekávaných ztrát.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Omezit pravděpodobnost úpadku banky a chránit veřejný zájem.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Zajistit, že případné ztráty ponesou nejprve akcionáři, ne vkladatelé.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Sladit bezpečnost banky, stabilitu finančního systému a efektivní fungování trhu.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Klíčové oblasti řízení kapitálového rizika: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Řízení výše a kvality kapitálu (CET1,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1,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Řízení struktury aktiv banky (rizikovost, výnosnost, likvidita).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Pravidelné měření rizik a vyhodnocování dostatečnosti kapitálu.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0788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5429</TotalTime>
  <Words>3270</Words>
  <Application>Microsoft Office PowerPoint</Application>
  <PresentationFormat>Předvádění na obrazovce (16:9)</PresentationFormat>
  <Paragraphs>489</Paragraphs>
  <Slides>56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56</vt:i4>
      </vt:variant>
    </vt:vector>
  </HeadingPairs>
  <TitlesOfParts>
    <vt:vector size="63" baseType="lpstr">
      <vt:lpstr>Arial</vt:lpstr>
      <vt:lpstr>Calibri</vt:lpstr>
      <vt:lpstr>Courier New</vt:lpstr>
      <vt:lpstr>Enriqueta</vt:lpstr>
      <vt:lpstr>Symbol</vt:lpstr>
      <vt:lpstr>Times New Roman</vt:lpstr>
      <vt:lpstr>SLU</vt:lpstr>
      <vt:lpstr> Řízení finančních a bankovních rizik</vt:lpstr>
      <vt:lpstr>Prezentace aplikace PowerPoint</vt:lpstr>
      <vt:lpstr>Prezentace aplikace PowerPoint</vt:lpstr>
      <vt:lpstr>Otázka pro studenty:</vt:lpstr>
      <vt:lpstr>Kapitálová přiměřenost bank</vt:lpstr>
      <vt:lpstr>Význam kapitálu v bankovnictví</vt:lpstr>
      <vt:lpstr>Prezentace aplikace PowerPoint</vt:lpstr>
      <vt:lpstr>Proč banka potřebuje kapitál</vt:lpstr>
      <vt:lpstr>Cíl kapitálové přiměřenosti</vt:lpstr>
      <vt:lpstr>Dva přístupy ke stanovení kapitálu</vt:lpstr>
      <vt:lpstr>Ekonomický kapitál a Capital at Risk</vt:lpstr>
      <vt:lpstr>Regulovaný kapitál: základní rámec</vt:lpstr>
      <vt:lpstr>Struktura kapitálu (Tier 1 a Tier 2)</vt:lpstr>
      <vt:lpstr>Ukazatele kapitálové přiměřenosti</vt:lpstr>
      <vt:lpstr>Co tvoří rizikovou expozici banky</vt:lpstr>
      <vt:lpstr>Příklad výpočtu kapitálové přiměřenosti (zjednodušeně)</vt:lpstr>
      <vt:lpstr>Pilíř 1: minimální kapitálové požadavky</vt:lpstr>
      <vt:lpstr>Pilíř 2: dodatečný kapitálový požadavek</vt:lpstr>
      <vt:lpstr>Pilíř 2: proces SREP</vt:lpstr>
      <vt:lpstr>Kapitálové rezervy: přehled</vt:lpstr>
      <vt:lpstr>Bezpečnostní kapitálová rezerva</vt:lpstr>
      <vt:lpstr>Proticyklická kapitálová rezerva</vt:lpstr>
      <vt:lpstr>Rezerva pro systémové riziko a O-SII</vt:lpstr>
      <vt:lpstr>Pákový poměr (Leverage Ratio)</vt:lpstr>
      <vt:lpstr>Vývoj regulace: Basel I</vt:lpstr>
      <vt:lpstr>Basel II: tři pilíře</vt:lpstr>
      <vt:lpstr>Basel III: reakce na finanční krizi 2008</vt:lpstr>
      <vt:lpstr>Basel IV (finalizace Basel III)</vt:lpstr>
      <vt:lpstr>Jak regulace ovlivňuje chování bank</vt:lpstr>
      <vt:lpstr>Kapitálová přiměřenost finančních skupin</vt:lpstr>
      <vt:lpstr>Otázka pro studenty:</vt:lpstr>
      <vt:lpstr>Principy konsolidace</vt:lpstr>
      <vt:lpstr>Prezentace aplikace PowerPoint</vt:lpstr>
      <vt:lpstr>Odpověď</vt:lpstr>
      <vt:lpstr>Rizika ve finančních skupinách</vt:lpstr>
      <vt:lpstr>VIDEO</vt:lpstr>
      <vt:lpstr>Kapitálová arbitráž</vt:lpstr>
      <vt:lpstr>Otázka pro studenty: </vt:lpstr>
      <vt:lpstr>Odpověď – je kapitálová arbitráž chytré řízení, nebo nebezpečný postup?</vt:lpstr>
      <vt:lpstr>Kapitálové kamufláže</vt:lpstr>
      <vt:lpstr>VIDEO</vt:lpstr>
      <vt:lpstr>Problémy bez konsolidace skupiny</vt:lpstr>
      <vt:lpstr>ICAAP: interní posouzení kapitálu</vt:lpstr>
      <vt:lpstr>VIDEO</vt:lpstr>
      <vt:lpstr>ILAAP: posouzení likvidity</vt:lpstr>
      <vt:lpstr>Aktivizační otázka:</vt:lpstr>
      <vt:lpstr>Prezentace aplikace PowerPoint</vt:lpstr>
      <vt:lpstr>Stresové testy (stress testing)</vt:lpstr>
      <vt:lpstr>VIDEO</vt:lpstr>
      <vt:lpstr>ICAAP: interní proces posouzení kapitálové přiměřenosti</vt:lpstr>
      <vt:lpstr>ILAAP: interní proces posouzení likvidity</vt:lpstr>
      <vt:lpstr>Tržní disciplína (Pilíř 3)</vt:lpstr>
      <vt:lpstr>ICAAP: interní proces zajištění kapitálu</vt:lpstr>
      <vt:lpstr>ILAAP: interní proces zajištění likvidity</vt:lpstr>
      <vt:lpstr>Stresové testy bank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Ing. Roman Hlawiczka, Ph.D.</cp:lastModifiedBy>
  <cp:revision>152</cp:revision>
  <cp:lastPrinted>2017-09-19T07:48:06Z</cp:lastPrinted>
  <dcterms:created xsi:type="dcterms:W3CDTF">2016-07-06T15:42:34Z</dcterms:created>
  <dcterms:modified xsi:type="dcterms:W3CDTF">2025-11-30T22:07:13Z</dcterms:modified>
</cp:coreProperties>
</file>