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256" r:id="rId2"/>
    <p:sldId id="384" r:id="rId3"/>
    <p:sldId id="571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587" r:id="rId20"/>
    <p:sldId id="588" r:id="rId21"/>
    <p:sldId id="589" r:id="rId22"/>
    <p:sldId id="590" r:id="rId23"/>
    <p:sldId id="591" r:id="rId24"/>
    <p:sldId id="592" r:id="rId25"/>
    <p:sldId id="593" r:id="rId26"/>
    <p:sldId id="594" r:id="rId27"/>
    <p:sldId id="595" r:id="rId28"/>
    <p:sldId id="596" r:id="rId29"/>
    <p:sldId id="597" r:id="rId30"/>
    <p:sldId id="608" r:id="rId31"/>
    <p:sldId id="598" r:id="rId32"/>
    <p:sldId id="599" r:id="rId33"/>
    <p:sldId id="600" r:id="rId34"/>
    <p:sldId id="601" r:id="rId35"/>
    <p:sldId id="602" r:id="rId36"/>
    <p:sldId id="603" r:id="rId37"/>
    <p:sldId id="604" r:id="rId38"/>
    <p:sldId id="605" r:id="rId39"/>
    <p:sldId id="606" r:id="rId40"/>
    <p:sldId id="607" r:id="rId41"/>
    <p:sldId id="609" r:id="rId42"/>
    <p:sldId id="610" r:id="rId43"/>
    <p:sldId id="611" r:id="rId44"/>
    <p:sldId id="612" r:id="rId45"/>
    <p:sldId id="613" r:id="rId46"/>
    <p:sldId id="614" r:id="rId47"/>
    <p:sldId id="615" r:id="rId48"/>
    <p:sldId id="616" r:id="rId49"/>
    <p:sldId id="617" r:id="rId50"/>
    <p:sldId id="618" r:id="rId51"/>
    <p:sldId id="619" r:id="rId52"/>
    <p:sldId id="620" r:id="rId53"/>
    <p:sldId id="621" r:id="rId54"/>
    <p:sldId id="622" r:id="rId55"/>
    <p:sldId id="623" r:id="rId56"/>
    <p:sldId id="624" r:id="rId57"/>
    <p:sldId id="625" r:id="rId58"/>
    <p:sldId id="626" r:id="rId59"/>
    <p:sldId id="627" r:id="rId60"/>
    <p:sldId id="628" r:id="rId61"/>
    <p:sldId id="629" r:id="rId62"/>
    <p:sldId id="630" r:id="rId63"/>
    <p:sldId id="631" r:id="rId64"/>
    <p:sldId id="632" r:id="rId65"/>
    <p:sldId id="633" r:id="rId66"/>
    <p:sldId id="634" r:id="rId67"/>
    <p:sldId id="635" r:id="rId68"/>
    <p:sldId id="636" r:id="rId69"/>
    <p:sldId id="637" r:id="rId70"/>
    <p:sldId id="638" r:id="rId71"/>
    <p:sldId id="639" r:id="rId72"/>
    <p:sldId id="640" r:id="rId73"/>
    <p:sldId id="641" r:id="rId74"/>
    <p:sldId id="642" r:id="rId75"/>
    <p:sldId id="643" r:id="rId76"/>
    <p:sldId id="644" r:id="rId77"/>
    <p:sldId id="645" r:id="rId78"/>
    <p:sldId id="646" r:id="rId79"/>
    <p:sldId id="647" r:id="rId80"/>
    <p:sldId id="648" r:id="rId81"/>
    <p:sldId id="649" r:id="rId82"/>
    <p:sldId id="650" r:id="rId83"/>
    <p:sldId id="651" r:id="rId84"/>
    <p:sldId id="652" r:id="rId85"/>
    <p:sldId id="653" r:id="rId86"/>
    <p:sldId id="654" r:id="rId87"/>
    <p:sldId id="655" r:id="rId88"/>
    <p:sldId id="656" r:id="rId89"/>
    <p:sldId id="657" r:id="rId90"/>
    <p:sldId id="658" r:id="rId91"/>
    <p:sldId id="659" r:id="rId92"/>
    <p:sldId id="660" r:id="rId93"/>
    <p:sldId id="661" r:id="rId94"/>
    <p:sldId id="662" r:id="rId95"/>
    <p:sldId id="663" r:id="rId96"/>
    <p:sldId id="664" r:id="rId97"/>
    <p:sldId id="665" r:id="rId98"/>
    <p:sldId id="666" r:id="rId99"/>
    <p:sldId id="667" r:id="rId100"/>
    <p:sldId id="668" r:id="rId101"/>
    <p:sldId id="669" r:id="rId102"/>
    <p:sldId id="670" r:id="rId103"/>
    <p:sldId id="671" r:id="rId104"/>
    <p:sldId id="672" r:id="rId105"/>
    <p:sldId id="673" r:id="rId106"/>
    <p:sldId id="674" r:id="rId107"/>
    <p:sldId id="675" r:id="rId108"/>
    <p:sldId id="676" r:id="rId109"/>
    <p:sldId id="677" r:id="rId110"/>
    <p:sldId id="678" r:id="rId111"/>
    <p:sldId id="679" r:id="rId112"/>
    <p:sldId id="680" r:id="rId113"/>
    <p:sldId id="681" r:id="rId114"/>
    <p:sldId id="682" r:id="rId115"/>
    <p:sldId id="683" r:id="rId116"/>
    <p:sldId id="684" r:id="rId117"/>
    <p:sldId id="685" r:id="rId118"/>
    <p:sldId id="686" r:id="rId119"/>
    <p:sldId id="687" r:id="rId120"/>
    <p:sldId id="688" r:id="rId121"/>
    <p:sldId id="689" r:id="rId122"/>
    <p:sldId id="690" r:id="rId123"/>
    <p:sldId id="691" r:id="rId124"/>
    <p:sldId id="692" r:id="rId125"/>
    <p:sldId id="693" r:id="rId126"/>
    <p:sldId id="694" r:id="rId127"/>
    <p:sldId id="695" r:id="rId128"/>
    <p:sldId id="696" r:id="rId129"/>
    <p:sldId id="295" r:id="rId130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0037" autoAdjust="0"/>
  </p:normalViewPr>
  <p:slideViewPr>
    <p:cSldViewPr>
      <p:cViewPr>
        <p:scale>
          <a:sx n="50" d="100"/>
          <a:sy n="50" d="100"/>
        </p:scale>
        <p:origin x="1350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839C0-F4CD-4C01-A69C-3E3C42B15C8A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EB2BD-C1B8-4CD9-B3CB-7AACE26BDB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420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09.11.2025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114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lj78pDvLjeo?si=9JKuG1JpYWKEM_R0" TargetMode="Externa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9UyoWxMWeDY?si=F9JxKT9B3fBdVZ1y" TargetMode="Externa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f3r1zsOJoo?si=1FguX3KIstcQspwg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pOtVMbR8bU?si=8rd1lJzYg8naHEzI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9QhA4qCOec?si=Rqr7F9-t08Ti7F9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zq4g8BShzY?si=CXhR6jfOim_k7nG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-AZn1zt2Zg?si=KgVWj2kQBMiOX4u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SMkbMDypXI?si=kQ--1RB7T2DFevly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o38UOTNaVo?si=UtBph0Wctn47mFpo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WJjS5V0iTI?si=TBEkywyg5Of-QvMg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VyzlxyJMww?si=aJosGjx5OPD1k2__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_yi2mcOkGLQ?si=9JoInxH42dDKcKuT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qfNO878W5Y?si=TRlelZn6zyJuzGzi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jEL13wsQsY?si=jUMFyzVV8J_GBcO8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8X92_Rr1RA?si=yiUIKawafEDlAhv5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xKG2hSXSl8?si=n1YZ0d80K0-CzWnZ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Q9DjPDyaEQ?si=-TadBc7QoA_tP8n_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LiHSj12dOg?si=okuMcCg8K5UHwHFp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251520" y="1131590"/>
            <a:ext cx="5616624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finančních a bankovních rizik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 ke zkoušce 1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</a:t>
            </a:r>
            <a:endParaRPr lang="cs-CZ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95886"/>
            <a:ext cx="2600071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FIU/BPFPM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pl-PL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403EB-5AEB-4388-B0EA-0639D982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913FF46-4499-4414-AED6-DB96E1307FBA}"/>
              </a:ext>
            </a:extLst>
          </p:cNvPr>
          <p:cNvSpPr/>
          <p:nvPr/>
        </p:nvSpPr>
        <p:spPr>
          <a:xfrm>
            <a:off x="611560" y="183308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Příklad z praxe:</a:t>
            </a:r>
            <a:br>
              <a:rPr lang="cs-CZ" sz="2400" dirty="0"/>
            </a:br>
            <a:r>
              <a:rPr lang="cs-CZ" sz="2400" dirty="0"/>
              <a:t>Na trhu hypoték v USA před rokem 2008 banky často neznaly skutečnou bonitu klientů – rizikové hypotéky byly spojeny s asymetrií informací a přispěly k finanční krizi.</a:t>
            </a:r>
          </a:p>
        </p:txBody>
      </p:sp>
    </p:spTree>
    <p:extLst>
      <p:ext uri="{BB962C8B-B14F-4D97-AF65-F5344CB8AC3E}">
        <p14:creationId xmlns:p14="http://schemas.microsoft.com/office/powerpoint/2010/main" val="30306639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935C2-2AB3-4ED9-A882-6D383FB9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507703"/>
          </a:xfrm>
        </p:spPr>
        <p:txBody>
          <a:bodyPr/>
          <a:lstStyle/>
          <a:p>
            <a:r>
              <a:rPr lang="cs-CZ" dirty="0"/>
              <a:t>Mezní míra mortality a kumulativní míra mortality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4FBBD96-6E33-4FBD-85B1-A70559E93FFF}"/>
              </a:ext>
            </a:extLst>
          </p:cNvPr>
          <p:cNvSpPr/>
          <p:nvPr/>
        </p:nvSpPr>
        <p:spPr>
          <a:xfrm>
            <a:off x="251520" y="1131590"/>
            <a:ext cx="8208912" cy="307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Mezní míra mortality (hazard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λ(t))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udává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 selhání v čase 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pokud dlužník do té doby neselhal,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„okamžitou intenzitu defaultu“,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matematicky: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/>
              <a:t>kde </a:t>
            </a:r>
            <a:r>
              <a:rPr lang="cs-CZ" sz="1600" i="1" dirty="0"/>
              <a:t>f(t)</a:t>
            </a:r>
            <a:r>
              <a:rPr lang="cs-CZ" sz="1600" dirty="0"/>
              <a:t> = hustota selhání, </a:t>
            </a:r>
            <a:r>
              <a:rPr lang="cs-CZ" sz="1600" i="1" dirty="0"/>
              <a:t>F(t)</a:t>
            </a:r>
            <a:r>
              <a:rPr lang="cs-CZ" sz="1600" dirty="0"/>
              <a:t> = distribuční funkce selhání.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EF0C9D6-B5E9-430F-863F-36E111A3A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20" y="2357407"/>
            <a:ext cx="2886328" cy="9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428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0BF52-B840-42DF-8A21-B91EE7CA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BAC842B-679B-45DE-B0E7-FCB07CF9A0B1}"/>
              </a:ext>
            </a:extLst>
          </p:cNvPr>
          <p:cNvSpPr/>
          <p:nvPr/>
        </p:nvSpPr>
        <p:spPr>
          <a:xfrm>
            <a:off x="251520" y="1131590"/>
            <a:ext cx="8496944" cy="193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Kumulativní míra mortality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cumulative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hazard, Λ(t))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součet všech okamžitých rizik selhání do času 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představuje „akumulované riziko“ za celé období,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vypočte se integrací: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8CE56C-D95E-4933-A075-D0881713A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20" y="2357407"/>
            <a:ext cx="2534288" cy="82045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D4A13428-5BE7-42A3-A848-93F0C3C7B007}"/>
              </a:ext>
            </a:extLst>
          </p:cNvPr>
          <p:cNvSpPr/>
          <p:nvPr/>
        </p:nvSpPr>
        <p:spPr>
          <a:xfrm>
            <a:off x="395536" y="3341736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praxi: vyšší kumulativní míra = větší riziko selhání v delším horizontu.</a:t>
            </a:r>
          </a:p>
        </p:txBody>
      </p:sp>
    </p:spTree>
    <p:extLst>
      <p:ext uri="{BB962C8B-B14F-4D97-AF65-F5344CB8AC3E}">
        <p14:creationId xmlns:p14="http://schemas.microsoft.com/office/powerpoint/2010/main" val="173605935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CB7E8-4EDA-4082-8909-42B7FF32C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768752" cy="507703"/>
          </a:xfrm>
        </p:spPr>
        <p:txBody>
          <a:bodyPr/>
          <a:lstStyle/>
          <a:p>
            <a:r>
              <a:rPr lang="cs-CZ" dirty="0"/>
              <a:t>Míra přežití a význam pojistných modelů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34578D0-C927-46B2-A49A-97965F90EC7E}"/>
              </a:ext>
            </a:extLst>
          </p:cNvPr>
          <p:cNvSpPr/>
          <p:nvPr/>
        </p:nvSpPr>
        <p:spPr>
          <a:xfrm>
            <a:off x="251520" y="1131590"/>
            <a:ext cx="8208912" cy="5101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Míra přežití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probability, S(t))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udává pravděpodobnost, že dlužník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neselhá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okamžiku 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se jako: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cs-CZ" dirty="0"/>
              <a:t>přímo souvisí s kumulativní mírou mortality – čím vyšší Λ(t), tím nižší S(t).</a:t>
            </a:r>
          </a:p>
          <a:p>
            <a:r>
              <a:rPr lang="cs-CZ" dirty="0"/>
              <a:t>·  </a:t>
            </a:r>
            <a:r>
              <a:rPr lang="cs-CZ" b="1" dirty="0"/>
              <a:t>Využití modelů pojistného typu:</a:t>
            </a:r>
            <a:endParaRPr lang="cs-CZ" dirty="0"/>
          </a:p>
          <a:p>
            <a:pPr lvl="0"/>
            <a:r>
              <a:rPr lang="cs-CZ" dirty="0"/>
              <a:t>oceňování kreditních derivátů (např. CDS),</a:t>
            </a:r>
          </a:p>
          <a:p>
            <a:pPr lvl="0"/>
            <a:r>
              <a:rPr lang="cs-CZ" dirty="0"/>
              <a:t>výpočet </a:t>
            </a:r>
            <a:r>
              <a:rPr lang="cs-CZ" b="1" dirty="0" err="1"/>
              <a:t>Expected</a:t>
            </a:r>
            <a:r>
              <a:rPr lang="cs-CZ" b="1" dirty="0"/>
              <a:t> </a:t>
            </a:r>
            <a:r>
              <a:rPr lang="cs-CZ" b="1" dirty="0" err="1"/>
              <a:t>Loss</a:t>
            </a:r>
            <a:r>
              <a:rPr lang="cs-CZ" b="1" dirty="0"/>
              <a:t> (EL)</a:t>
            </a:r>
            <a:r>
              <a:rPr lang="cs-CZ" dirty="0"/>
              <a:t> a </a:t>
            </a:r>
            <a:r>
              <a:rPr lang="cs-CZ" b="1" dirty="0" err="1"/>
              <a:t>Unexpected</a:t>
            </a:r>
            <a:r>
              <a:rPr lang="cs-CZ" b="1" dirty="0"/>
              <a:t> </a:t>
            </a:r>
            <a:r>
              <a:rPr lang="cs-CZ" b="1" dirty="0" err="1"/>
              <a:t>Loss</a:t>
            </a:r>
            <a:r>
              <a:rPr lang="cs-CZ" b="1" dirty="0"/>
              <a:t> (UL)</a:t>
            </a:r>
            <a:r>
              <a:rPr lang="cs-CZ" dirty="0"/>
              <a:t>,</a:t>
            </a:r>
          </a:p>
          <a:p>
            <a:pPr lvl="0"/>
            <a:r>
              <a:rPr lang="cs-CZ" b="1" dirty="0"/>
              <a:t>stanovení kapitálových požadavků</a:t>
            </a:r>
            <a:r>
              <a:rPr lang="cs-CZ" dirty="0"/>
              <a:t> v rámci </a:t>
            </a:r>
            <a:r>
              <a:rPr lang="cs-CZ" dirty="0" err="1"/>
              <a:t>Basel</a:t>
            </a:r>
            <a:r>
              <a:rPr lang="cs-CZ" dirty="0"/>
              <a:t> </a:t>
            </a:r>
            <a:r>
              <a:rPr lang="cs-CZ" dirty="0" err="1"/>
              <a:t>frameworku</a:t>
            </a:r>
            <a:r>
              <a:rPr lang="cs-CZ" dirty="0"/>
              <a:t>,</a:t>
            </a:r>
          </a:p>
          <a:p>
            <a:pPr lvl="0"/>
            <a:r>
              <a:rPr lang="cs-CZ" dirty="0"/>
              <a:t>odhad </a:t>
            </a:r>
            <a:r>
              <a:rPr lang="cs-CZ" b="1" dirty="0"/>
              <a:t>časového průběhu selhání</a:t>
            </a:r>
            <a:r>
              <a:rPr lang="cs-CZ" dirty="0"/>
              <a:t> portfolia.</a:t>
            </a:r>
          </a:p>
          <a:p>
            <a:r>
              <a:rPr lang="cs-CZ" dirty="0"/>
              <a:t>·  </a:t>
            </a:r>
            <a:r>
              <a:rPr lang="cs-CZ" b="1" dirty="0"/>
              <a:t>Výhody:</a:t>
            </a:r>
            <a:r>
              <a:rPr lang="cs-CZ" dirty="0"/>
              <a:t> jednoduchost, intuitivní výklad, kompatibilita s modelem </a:t>
            </a:r>
            <a:r>
              <a:rPr lang="cs-CZ" dirty="0" err="1"/>
              <a:t>CreditRisk</a:t>
            </a:r>
            <a:r>
              <a:rPr lang="cs-CZ" dirty="0"/>
              <a:t>+.</a:t>
            </a:r>
          </a:p>
          <a:p>
            <a:r>
              <a:rPr lang="cs-CZ" dirty="0"/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37374C0-59C4-44DB-AD61-008078BCE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33" y="2211710"/>
            <a:ext cx="2980889" cy="46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75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0D746-6DD4-4BDC-9770-C2A1AF64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8C513AB-0A44-4DF0-B965-4B96D8D47492}"/>
              </a:ext>
            </a:extLst>
          </p:cNvPr>
          <p:cNvSpPr/>
          <p:nvPr/>
        </p:nvSpPr>
        <p:spPr>
          <a:xfrm>
            <a:off x="539552" y="1059582"/>
            <a:ext cx="8136904" cy="343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Využití modelů pojistného typu: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oceňování kreditních derivátů (např. CDS),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výpočet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(EL)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Unexpected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(UL)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stanovení kapitálových požadavků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rámci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frameworku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odhad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časového průběhu selhání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portfolia.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jednoduchost, intuitivní výklad, kompatibilita s modelem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CreditRisk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nezohledňují korelace mezi dlužníky, spíše statistický než ekonomický přístup.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93784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7088CD-F678-44FE-8A41-E95DAE9A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108F536-A9C6-4EFC-9E1C-53DB8662FFC5}"/>
              </a:ext>
            </a:extLst>
          </p:cNvPr>
          <p:cNvSpPr/>
          <p:nvPr/>
        </p:nvSpPr>
        <p:spPr>
          <a:xfrm>
            <a:off x="467544" y="1131591"/>
            <a:ext cx="792088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Vymezte, kdo je účastníkem na trhu transferu úvěrového rizika. Klasifikujte nástroje transferu úvěrového rizika podle různých hledisek, uveďte příklady.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9048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B9E2D-E601-4DD1-A4DC-59BB6528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dirty="0"/>
              <a:t>Účastníci trhu transferu úvěrového rizika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649C2BA-2759-48FE-84A4-B8E8974EDC18}"/>
              </a:ext>
            </a:extLst>
          </p:cNvPr>
          <p:cNvSpPr/>
          <p:nvPr/>
        </p:nvSpPr>
        <p:spPr>
          <a:xfrm>
            <a:off x="251520" y="819576"/>
            <a:ext cx="8892480" cy="412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úvěrového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 Transfer, CRT) znamená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přesun rizika selhání dlužníka z jedné strany na druhou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bez nutnosti převodu samotného aktiva.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Tento trh umožňuje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bankám a investorům diverzifikovat riziko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řídit kapitálové požadavky.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účastníci trhu: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prodávají úvěrové riziko (např. prostřednictvím derivátů nebo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sekuritizace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Investoři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fondy, pojišťovny, penzijní fondy,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hedge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fondy (kupují riziko za prémii).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Emitenti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podniky či státy, jejichž úvěrové závazky jsou podkladem.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Zprostředkovatelé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ratingové agentury, investiční banky, clearingové instituce.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Regulační orgány (ČNB, ECB)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dohlížejí na transparentnost a kapitálovou přiměřenost.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4071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03EB76-4DE0-45F0-9ECF-B1304B6B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Klasifikace nástrojů transferu úvěrového rizika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1F7CA7D-8D64-4395-9A24-4977D0228359}"/>
              </a:ext>
            </a:extLst>
          </p:cNvPr>
          <p:cNvSpPr/>
          <p:nvPr/>
        </p:nvSpPr>
        <p:spPr>
          <a:xfrm>
            <a:off x="251520" y="1275606"/>
            <a:ext cx="8208912" cy="343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povahy nástroje: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Tradiční (přímý) transfer: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se přenáší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 s aktivem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příklady: 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prodej úvěrů, 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sekuritizace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záruky, pojištění úvěru.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Moderní (nepřímý) transfer: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se přenáší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bez převodu aktiva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příklady: 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úvěrové deriváty (CDS, TRS, CLN).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6337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FB5EFE-9D39-429C-B5D8-B531DE41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B3F89BB-FFAE-4F99-9609-FFDF8D581431}"/>
              </a:ext>
            </a:extLst>
          </p:cNvPr>
          <p:cNvSpPr/>
          <p:nvPr/>
        </p:nvSpPr>
        <p:spPr>
          <a:xfrm>
            <a:off x="251520" y="1347614"/>
            <a:ext cx="8352928" cy="313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motivace: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Regulatorní motiv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snížení kapitálových požadavků banky,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Ekonomický motiv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zlepšení likvidity a výnosnosti,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Strategický motiv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řízení expozic vůči zemím, sektorům či protistranám.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směru přenosu: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 banky na investory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prodej pohledávek),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mezi finančními institucemi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swap rizika).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5000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80E584-FA38-4C1C-9023-CE0218A3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nástrojů a význam CRT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A0E6E15-84A4-444D-B371-B0DB23AB4B34}"/>
              </a:ext>
            </a:extLst>
          </p:cNvPr>
          <p:cNvSpPr/>
          <p:nvPr/>
        </p:nvSpPr>
        <p:spPr>
          <a:xfrm>
            <a:off x="251520" y="987574"/>
            <a:ext cx="8712968" cy="3330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nástroje transferu úvěrového rizika: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Úvěrové pojištění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přenáší ztrátu na pojišťovnu (např. EGAP,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Coface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Záruky a ručení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třetí osoba (např. stát, mateřská společnost) garantuje splnění závazku.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Securitizace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sdružení úvěrů do balíku a jejich přeměna na cenné papíry.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Default Swap (CDS)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derivát, kde kupující CDS platí prémii a získává náhradu v případě defaultu dlužníka.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Return Swap (TRS)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výměna celkového výnosu aktiva za fixní úrok.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61577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ECB8F0-0FE4-4080-8107-36387C62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0D1E24D-66E6-49D9-B45A-AECCB955C3D2}"/>
              </a:ext>
            </a:extLst>
          </p:cNvPr>
          <p:cNvSpPr/>
          <p:nvPr/>
        </p:nvSpPr>
        <p:spPr>
          <a:xfrm>
            <a:off x="755576" y="1453624"/>
            <a:ext cx="8388424" cy="193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 CRT: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diverzifikace rizik a snížení kapitálové zátěže bank,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zvýšení likvidity finančního systému,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efektivnější oceňování rizika na trhu.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6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47A05-C385-4AA9-8491-C254664A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12BE10-682B-4062-B6EC-9B00B8161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5486"/>
            <a:ext cx="5020022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1593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0757AF-53FC-480A-9FE5-F1574B57E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7AE8868-8D6F-4A42-8641-F561D9C2FABD}"/>
              </a:ext>
            </a:extLst>
          </p:cNvPr>
          <p:cNvSpPr/>
          <p:nvPr/>
        </p:nvSpPr>
        <p:spPr>
          <a:xfrm>
            <a:off x="251520" y="1491630"/>
            <a:ext cx="59197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Is Credit Risk Transfer?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https://youtu.be/lj78pDvLjeo?si=9JKuG1JpYWKEM_R0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7860138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E85B90-A6DA-4565-BC01-F7A7663F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A574B89-17F3-4033-8751-50BC513809AF}"/>
              </a:ext>
            </a:extLst>
          </p:cNvPr>
          <p:cNvSpPr/>
          <p:nvPr/>
        </p:nvSpPr>
        <p:spPr>
          <a:xfrm>
            <a:off x="251520" y="1203598"/>
            <a:ext cx="7776864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Popište, jaké problémy přináší transfer úvěrového rizika do vztahu mezi dlužníkem a věřitelem.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03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1998C-E66C-47E1-A957-1C8954E6B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a význam problému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3232179-54AF-4AD9-8542-D283DEE37F2C}"/>
              </a:ext>
            </a:extLst>
          </p:cNvPr>
          <p:cNvSpPr/>
          <p:nvPr/>
        </p:nvSpPr>
        <p:spPr>
          <a:xfrm>
            <a:off x="251520" y="843558"/>
            <a:ext cx="8496944" cy="343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 úvěrového rizika (CRT)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znamená, že banka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přenáší riziko nesplacení úvěru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jiný subjekt (např. pojišťovnu, investora).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Přesto však zůstává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původním věřitelem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dlužníka a nadále s ním komunikuje.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Tento proces může vést k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narušení vztahu dlužník–věřitel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protože: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již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nenese plnou ekonomickou odpovědnost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riziko,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ztrácí motivaci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důsledně monitorovat klienta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dlužník často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neví, kdo skutečně nese jeho riziko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Vzniká tzv.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morální hazard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oslabuje se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transparentnost úvěrového vztahu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16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00D359-1E7A-4AC1-99FA-3B0692C6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Typické problémy ve vztahu dlužník–věřitel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FA94B38-2508-43E5-857D-5D3CA181D193}"/>
              </a:ext>
            </a:extLst>
          </p:cNvPr>
          <p:cNvSpPr/>
          <p:nvPr/>
        </p:nvSpPr>
        <p:spPr>
          <a:xfrm>
            <a:off x="251520" y="915566"/>
            <a:ext cx="8640960" cy="43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Ztráta motivace banky k monitoringu dlužníka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banka, která riziko prodala, může věnovat menší pozornost bonitě klienta,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hrozí zvýšení rizika defaultu a snížení kvality úvěrového portfolia.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Asymetrie informací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nový držitel rizika (např. investor) má často méně informací o dlužníkovi než původní banka,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 docházet ke zkreslenému ocenění rizika.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Zhoršení vztahů s klientem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dlužník se může obávat, že jeho data či závazky jsou obchodovány na trhu,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ztrácí důvěru v banku jako dlouhodobého partnera.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Právní a etické spory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komplikace při vymáhání pohledávky, nejasnost o tom, kdo má pravomoc jednat,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problémy při restrukturalizaci úvěru.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86412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7F99E-62FC-4E52-B643-364A9235E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a možná řešení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B4505E8-2241-4ADD-83C1-A6113FF66968}"/>
              </a:ext>
            </a:extLst>
          </p:cNvPr>
          <p:cNvSpPr/>
          <p:nvPr/>
        </p:nvSpPr>
        <p:spPr>
          <a:xfrm>
            <a:off x="251520" y="957783"/>
            <a:ext cx="8352928" cy="233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Důsledky: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oslabení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úvěrové disciplíny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vznik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spekulativních obchodů s rizikem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CDS bez vlastnictví aktiva),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systémového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přenos problémů mezi institucemi,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komplexnější dohled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 regulátory a vyšší nároky na transparentnost.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502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DE2E4-8576-4059-850E-37D0F77A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F5C9F6-2984-4A80-95C8-98C0040094B6}"/>
              </a:ext>
            </a:extLst>
          </p:cNvPr>
          <p:cNvSpPr/>
          <p:nvPr/>
        </p:nvSpPr>
        <p:spPr>
          <a:xfrm>
            <a:off x="251520" y="987574"/>
            <a:ext cx="8496944" cy="343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Možná opatření: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 a transparentnost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transakcí CRT,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zachování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části rizika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retention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bilanci původní banky,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přísnější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regulace derivátů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sekuritizačních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nástrojů,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zlepšení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komunikace s dlužníky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informovanost o převodu rizika.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Shrnutí: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Přenos úvěrového rizika sice snižuje kapitálovou zátěž banky, ale může narušit vztah s klientem a zvýšit systémové riziko.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3555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05DB7-46DB-4E14-B71F-0D074171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23F549A-DDE9-4C57-8731-74FBF9212778}"/>
              </a:ext>
            </a:extLst>
          </p:cNvPr>
          <p:cNvSpPr/>
          <p:nvPr/>
        </p:nvSpPr>
        <p:spPr>
          <a:xfrm>
            <a:off x="467544" y="1851670"/>
            <a:ext cx="61022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Banking crisis: What is moral hazard?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https://youtu.be/9UyoWxMWeDY?si=F9JxKT9B3fBdVZ1y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102745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B1A012-C172-406A-9172-32E8B485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5E556A9-7D20-458D-B44F-DDCE558AAB70}"/>
              </a:ext>
            </a:extLst>
          </p:cNvPr>
          <p:cNvSpPr/>
          <p:nvPr/>
        </p:nvSpPr>
        <p:spPr>
          <a:xfrm>
            <a:off x="611560" y="1203598"/>
            <a:ext cx="734481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 Charakterizujte prodej úvěrů na sekundárním trhu – motivy, rizika, druhy prodávaných úvěrů.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168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45C412-E2C5-4443-8935-A83A6ECA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Podstata a význam prodeje úvěrů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150BB1B-97AE-4FDC-B276-9CCD901F91E5}"/>
              </a:ext>
            </a:extLst>
          </p:cNvPr>
          <p:cNvSpPr/>
          <p:nvPr/>
        </p:nvSpPr>
        <p:spPr>
          <a:xfrm>
            <a:off x="395536" y="1131590"/>
            <a:ext cx="7992888" cy="422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Prodej úvěrů na sekundárním trhu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znamená, že banka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postoupí svou pohledávku (úvěr)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jiné finanční instituci nebo investorovi.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Úvěr se stává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obchodovatelným aktivem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které lze převádět, sdružovat a dále prodávat.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Tím se rozvíjí tzv.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sekundární trh úvěrů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loan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trading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market)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Vznikl v USA v 80. letech, později rozšířen v EU po roce 2008 v souvislosti s krizí a potřebou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očisty bilancí bank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Cílem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zlepšení likvidity, snížení úvěrového rizika a optimalizace kapitálu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cs-CZ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b="1" dirty="0"/>
              <a:t>Základní princip:</a:t>
            </a:r>
            <a:endParaRPr lang="cs-CZ" dirty="0"/>
          </a:p>
          <a:p>
            <a:r>
              <a:rPr lang="cs-CZ" dirty="0"/>
              <a:t>Banka místo držení úvěru do splatnosti prodává pohledávku a získává hotovost či jiná aktiva.</a:t>
            </a:r>
          </a:p>
          <a:p>
            <a:r>
              <a:rPr lang="cs-CZ" dirty="0"/>
              <a:t> </a:t>
            </a:r>
          </a:p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2060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2D022-1390-4336-8ACA-364AF696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Motivy prodeje úvěrů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BCF6D9D-DD7C-4ABD-8A2F-4F414FF3FD26}"/>
              </a:ext>
            </a:extLst>
          </p:cNvPr>
          <p:cNvSpPr/>
          <p:nvPr/>
        </p:nvSpPr>
        <p:spPr>
          <a:xfrm>
            <a:off x="251520" y="703189"/>
            <a:ext cx="8640960" cy="4732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Finanční motivy: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Uvolnění kapitálu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snížení rizikově vážených aktiv, zlepšení kapitálové přiměřenosti.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Zvýšení likvidity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okamžitý příliv hotovosti.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Zisk z prodeje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pokud je tržní hodnota vyšší než účetní hodnota.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Strategické motivy: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Čištění portfolia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odstranění nebonitních nebo rizikových úvěrů.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Zaměření na klíčové segmenty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například retail místo korporátní klientely.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Optimalizace řízení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snížení koncentrace v určitých odvětvích.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Regulatorní motivy: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Splnění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požadavků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kapitál a likviditu.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Reakce na tlak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ČNB či ECB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snížení podílu NPL (non-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performing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6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C783A-F21E-4AA8-BC5D-C864106F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/>
              <a:t>Nepříznivý výběr (</a:t>
            </a:r>
            <a:r>
              <a:rPr lang="cs-CZ" dirty="0" err="1"/>
              <a:t>Adverse</a:t>
            </a:r>
            <a:r>
              <a:rPr lang="cs-CZ" dirty="0"/>
              <a:t> </a:t>
            </a:r>
            <a:r>
              <a:rPr lang="cs-CZ" dirty="0" err="1"/>
              <a:t>Selection</a:t>
            </a:r>
            <a:r>
              <a:rPr lang="cs-CZ" dirty="0"/>
              <a:t>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CAE41D4-EF80-4F49-B4D5-52FD816E4530}"/>
              </a:ext>
            </a:extLst>
          </p:cNvPr>
          <p:cNvSpPr/>
          <p:nvPr/>
        </p:nvSpPr>
        <p:spPr>
          <a:xfrm>
            <a:off x="539552" y="1419622"/>
            <a:ext cx="8604448" cy="259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Nastává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před uzavřením úvěrové smlouvy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Rizikovější klienti se ucházejí o úvěry častěji než ti bonitní, protože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mají větší motivaci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získat prostředky i za vyšší úrok.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Banka nemůže rozlišit, kdo je „dobrý“ a kdo „špatný“ dlužník → stanoví jednotnou sazbu → kvalitní klienti odcházejí, zůstávají rizikoví.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Možnosti snížení rizika: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signalizování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dlužník prokazuje důvěryhodnost (např. ratingem, zajištěním),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screening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banka prověřuje žadatele (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scoring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finanční analýza).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56382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F9D41-1562-4D5F-B5FA-8AE1223A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a druhy prodávaných úvěrů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F7FFE4B-B507-4B11-98E8-22CFBBC5DC50}"/>
              </a:ext>
            </a:extLst>
          </p:cNvPr>
          <p:cNvSpPr/>
          <p:nvPr/>
        </p:nvSpPr>
        <p:spPr>
          <a:xfrm>
            <a:off x="251520" y="809601"/>
            <a:ext cx="8136904" cy="25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Rizika spojená s prodejem úvěrů: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Ztráta kontaktu s klientem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přenos úvěrového vztahu na třetí osobu.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Reputační riziko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klient může vnímat prodej negativně.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Tržní riziko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hodnota úvěru na sekundárním trhu kolísá.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Právní riziko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spory při převodu smluv a zajištění.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0179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0BE0F-AD14-48FD-B290-6E6CBE53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511F36B-1D25-42A3-934D-F7C8738ED66A}"/>
              </a:ext>
            </a:extLst>
          </p:cNvPr>
          <p:cNvSpPr/>
          <p:nvPr/>
        </p:nvSpPr>
        <p:spPr>
          <a:xfrm>
            <a:off x="231676" y="987574"/>
            <a:ext cx="8732812" cy="372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Druhy prodávaných úvěrů: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Standardní úvěry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bonitní klienti, běžné obchodní transakce.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NPL – non-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performing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loans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nesplácené nebo po splatnosti, často prodávané specializovaným fondům (např. B2Holding, APS, KRUK).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Portfolia retailových úvěrů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spotřebitelské úvěry, hypotéky.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Korporátní úvěry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prodávané mezi bankami nebo investory v rámci restrukturalizace.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Shrnutí: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Sekundární trh úvěrů pomáhá bankám řídit riziko a kapitál, ale přináší i rizika ztráty vztahu s klientem a reputace.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3852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FAB0F-DBD2-49C9-BA29-8EE3231C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B9124DC-3701-4B36-ACE8-200A3339E706}"/>
              </a:ext>
            </a:extLst>
          </p:cNvPr>
          <p:cNvSpPr/>
          <p:nvPr/>
        </p:nvSpPr>
        <p:spPr>
          <a:xfrm>
            <a:off x="251520" y="177966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the secondary mortgage market process</a:t>
            </a: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https://youtu.be/gf3r1zsOJoo?si=1FguX3KIstcQspwg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437693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702E1-8EA8-4FE2-830F-6D04BEFA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0C77F47-8EB2-469C-94CA-E2AF68D1EC28}"/>
              </a:ext>
            </a:extLst>
          </p:cNvPr>
          <p:cNvSpPr/>
          <p:nvPr/>
        </p:nvSpPr>
        <p:spPr>
          <a:xfrm>
            <a:off x="467544" y="1779662"/>
            <a:ext cx="639045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20. Popište podstatu, průběh, druhy a motivy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sekuritizace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8641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0A414F-1FB1-4E0C-8ED8-1F7D08C74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</a:t>
            </a:r>
            <a:r>
              <a:rPr lang="cs-CZ" dirty="0" err="1"/>
              <a:t>sekuritizace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8C026A5-00A7-47A0-A96B-433592688616}"/>
              </a:ext>
            </a:extLst>
          </p:cNvPr>
          <p:cNvSpPr/>
          <p:nvPr/>
        </p:nvSpPr>
        <p:spPr>
          <a:xfrm>
            <a:off x="252314" y="987574"/>
            <a:ext cx="8712174" cy="402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Sekuritizace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proces, při němž finanční instituce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přeměňuje nelikvidní aktiva (např. úvěry)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obchodovatelné cenné papíry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uvolnit kapitál, zvýšit likviditu a přenést úvěrové riziko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investory.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převede skupinu úvěrů do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speciální účelové společnosti (SPV –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která vydá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cenné papíry (ABS, MBS, CDO)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kryté těmito aktivy.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Investoři pak inkasují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výnosy z plateb dlužníků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Zjednodušeně: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→ převede úvěry → SPV → vydá cenné papíry → investoři kupují a nesou riziko.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výhoda: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zlepšení likvidity a snížení kapitálové náročnosti banky.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5498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3BFF37-395D-4062-9773-97CC3D14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a základní fáze </a:t>
            </a:r>
            <a:r>
              <a:rPr lang="cs-CZ" dirty="0" err="1"/>
              <a:t>sekuritizace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6CCB9A1-46DC-41D6-95DD-72E42325DD1E}"/>
              </a:ext>
            </a:extLst>
          </p:cNvPr>
          <p:cNvSpPr/>
          <p:nvPr/>
        </p:nvSpPr>
        <p:spPr>
          <a:xfrm>
            <a:off x="287388" y="838204"/>
            <a:ext cx="8280920" cy="4308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portfolia aktiv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výběr vhodných úvěrů (hypotéky, leasingy, spotřebitelské půjčky).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Vytvoření SPV (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právně oddělený subjekt, který aktiva nakoupí a emituje cenné papíry.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Emise cenných papírů (ABS, MBS, CDO)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SPV vydá dluhopisy v různých tranších podle rizika a výnosu.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Distribuce investorům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investoři získávají výnos z cash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dlužníků.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Servisní fáze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původní banka často zůstává „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servicerem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a zajišťuje výběr splátek.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Výsledek: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je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převedeno z banky na investory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získá hotovost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sníží úvěrové expozice.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6413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8F409-33DD-407B-A149-531FA1AE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a motivy </a:t>
            </a:r>
            <a:r>
              <a:rPr lang="cs-CZ" dirty="0" err="1"/>
              <a:t>sekuritizace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61A8C20-8D53-4DB9-97A6-28F08ACCCC69}"/>
              </a:ext>
            </a:extLst>
          </p:cNvPr>
          <p:cNvSpPr/>
          <p:nvPr/>
        </p:nvSpPr>
        <p:spPr>
          <a:xfrm>
            <a:off x="597968" y="703189"/>
            <a:ext cx="8568952" cy="419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Druhy 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sekuritizace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typu aktiv: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 (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Asset-Backed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Securities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spotřebitelské úvěry, leasingy, kreditní karty,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MBS (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Mortgage-Backed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Securities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hypotéky,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CDO (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Collateralized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Debt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Obligations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kombinace různých aktiv.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Podle přístupu: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Sale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skutečný převod aktiv na SPV,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Synthetic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převod rizika pomocí derivátů (např. CDS).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3551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E3C27C-9C64-4C78-87CE-D791773E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93CEFF1-9F01-4F6D-BAE9-7D17BAAC6963}"/>
              </a:ext>
            </a:extLst>
          </p:cNvPr>
          <p:cNvSpPr/>
          <p:nvPr/>
        </p:nvSpPr>
        <p:spPr>
          <a:xfrm>
            <a:off x="467544" y="906487"/>
            <a:ext cx="8424936" cy="3614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Motivy 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sekuritizace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zvýšení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likvidity a obratu kapitálu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snížení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kapitálových požadavků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diverzifikace rizika mezi více investorů,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získání finančních zdrojů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bez nutnosti nových vkladů,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řízení bilance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poměrových ukazatelů banky.</a:t>
            </a:r>
          </a:p>
          <a:p>
            <a:r>
              <a:rPr lang="cs-CZ" sz="2000" b="1" dirty="0"/>
              <a:t>Rizika:</a:t>
            </a:r>
            <a:endParaRPr lang="cs-CZ" sz="2000" dirty="0"/>
          </a:p>
          <a:p>
            <a:r>
              <a:rPr lang="cs-CZ" sz="2000" dirty="0"/>
              <a:t>komplexnost struktury, morální hazard, tržní riziko (např. hypoteční krize 2008).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973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CC5069-85EE-48F0-8A4A-BA1D7752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B0A75B5-232C-484D-B4B5-81A8DC4148A5}"/>
              </a:ext>
            </a:extLst>
          </p:cNvPr>
          <p:cNvSpPr/>
          <p:nvPr/>
        </p:nvSpPr>
        <p:spPr>
          <a:xfrm>
            <a:off x="251520" y="134761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Mortgage-Backed Securities (MBS) Explained in One Minute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https://youtu.be/VpOtVMbR8bU?si=8rd1lJzYg8naHEzI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558764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  <a:p>
            <a:pPr marL="0" indent="0" algn="ctr">
              <a:buClr>
                <a:srgbClr val="307871"/>
              </a:buClr>
              <a:buNone/>
            </a:pPr>
            <a:r>
              <a:rPr lang="cs-CZ" altLang="cs-CZ" sz="2400" dirty="0"/>
              <a:t>DISKUSE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28691-0483-47CD-BA0C-7C44A9DD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Morální hazard (</a:t>
            </a:r>
            <a:r>
              <a:rPr lang="cs-CZ" dirty="0" err="1"/>
              <a:t>Moral</a:t>
            </a:r>
            <a:r>
              <a:rPr lang="cs-CZ" dirty="0"/>
              <a:t> Hazard)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9EC9F09-810F-4390-879C-AE4A145F2A80}"/>
              </a:ext>
            </a:extLst>
          </p:cNvPr>
          <p:cNvSpPr/>
          <p:nvPr/>
        </p:nvSpPr>
        <p:spPr>
          <a:xfrm>
            <a:off x="251520" y="1203598"/>
            <a:ext cx="7992888" cy="339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Nastává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 uzavření smlouvy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dlužník změní chování, protože část rizika nese banka.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Dlužník může: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použít úvěr na jiný účel,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podstupovat vyšší riziko (riskantní investice),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spoléhat na záchranu („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big to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fail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“).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Omezení morálního hazardu: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důsledná kontrola plnění účelu úvěru,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monitoring klienta,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zajištění,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smluvní sankce a reporting.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8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FC367-25E9-4AF5-91E2-7A9F13B9C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64028B9-C230-413D-9FF4-B33F59A8E4A9}"/>
              </a:ext>
            </a:extLst>
          </p:cNvPr>
          <p:cNvSpPr/>
          <p:nvPr/>
        </p:nvSpPr>
        <p:spPr>
          <a:xfrm>
            <a:off x="1043608" y="2248585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Asymmetric Information, Adverse Selection &amp; Moral Hazard | Economics Explained</a:t>
            </a:r>
            <a:endParaRPr lang="cs-CZ" b="1" dirty="0"/>
          </a:p>
          <a:p>
            <a:endParaRPr lang="cs-CZ" b="1" dirty="0"/>
          </a:p>
          <a:p>
            <a:r>
              <a:rPr lang="en-US" b="1" dirty="0">
                <a:hlinkClick r:id="rId2"/>
              </a:rPr>
              <a:t>https://youtu.be/39QhA4qCOec?si=Rqr7F9-t08Ti7F9q</a:t>
            </a:r>
            <a:endParaRPr lang="cs-CZ" b="1" dirty="0"/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0367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4A9CA-7EA8-4EBC-A94A-C30C2107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E191986-BFA9-4BDA-A404-57094C0B2C5E}"/>
              </a:ext>
            </a:extLst>
          </p:cNvPr>
          <p:cNvSpPr/>
          <p:nvPr/>
        </p:nvSpPr>
        <p:spPr>
          <a:xfrm>
            <a:off x="683568" y="1347614"/>
            <a:ext cx="7848872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Charakterizujte řídicí a kontrolní systém banky. Popište úkoly dozorčí rady a představenstva. Popište činnost útvaru vnitřního auditu a proces ověřování řídicího a kontrolního systému banky externím auditorem.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75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71778-567D-4F17-8BD5-530EA230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Podstata řídicího a kontrolního systému banky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008E4C-1603-42CB-81D0-072ADF87B903}"/>
              </a:ext>
            </a:extLst>
          </p:cNvPr>
          <p:cNvSpPr/>
          <p:nvPr/>
        </p:nvSpPr>
        <p:spPr>
          <a:xfrm>
            <a:off x="251520" y="1059582"/>
            <a:ext cx="8424936" cy="3668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Řídicí a kontrolní systém (ŘKS)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soubor pravidel, procesů a struktur, který zajišťuje řádné řízení banky, řízení rizik a vnitřní kontrolu.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Vymezen zákonem č. 21/1992 Sb., o bankách a Vyhláškou č. 163/2014 Sb.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Cíl: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zajistit stabilitu, transparentnost, dodržování právních předpisů a ochranu vkladů klientů.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Zahrnuje: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systém řízení rizik,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systém vnitřní kontroly,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mechanismy řízení a správy společnosti (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corporate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governance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zajištění důvěryhodnosti a odbornosti členů vedení.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ŘKS musí odpovídat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velikosti, složitosti a rizikovému profilu banky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pokrývat všechny její činnosti a umožňovat rekonstrukci rozhodovacích procesů.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2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0C277D-3D48-47EE-A0B3-8E7085CF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480720" cy="507703"/>
          </a:xfrm>
        </p:spPr>
        <p:txBody>
          <a:bodyPr/>
          <a:lstStyle/>
          <a:p>
            <a:r>
              <a:rPr lang="cs-CZ" dirty="0"/>
              <a:t>Úkoly dozorčí rady a představenstva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3C08686-E38D-4409-AAB0-69AF033404FB}"/>
              </a:ext>
            </a:extLst>
          </p:cNvPr>
          <p:cNvSpPr/>
          <p:nvPr/>
        </p:nvSpPr>
        <p:spPr>
          <a:xfrm>
            <a:off x="107504" y="703189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Dozorčí rada – kontrolní orgán: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Sleduje, zda je ŘKS </a:t>
            </a:r>
            <a:r>
              <a:rPr lang="cs-CZ" b="1" dirty="0"/>
              <a:t>účinný, ucelený a přiměřený</a:t>
            </a:r>
            <a:r>
              <a:rPr lang="cs-CZ" dirty="0"/>
              <a:t> (minimálně jednou ročně hodnotí).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Dohlíží na: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plnění strategií, účetnictví a výkaznictví,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řízení rizik, </a:t>
            </a:r>
            <a:r>
              <a:rPr lang="cs-CZ" dirty="0" err="1"/>
              <a:t>compliance</a:t>
            </a:r>
            <a:r>
              <a:rPr lang="cs-CZ" dirty="0"/>
              <a:t> a vnitřní audit,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strategické a finanční řízení banky.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Schvaluje zásady odměňování a zřizuje výbory (pro rizika, odměňování, jmenování).</a:t>
            </a:r>
          </a:p>
          <a:p>
            <a:r>
              <a:rPr lang="cs-CZ" b="1" dirty="0"/>
              <a:t>Představenstvo – řídicí orgán: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Odpovídá za </a:t>
            </a:r>
            <a:r>
              <a:rPr lang="cs-CZ" b="1" dirty="0"/>
              <a:t>vytvoření, fungování a efektivnost ŘKS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Schvaluje: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strategii řízení rizik, kapitálu, lidských zdrojů a IT,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nové produkty a činnosti,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strategický a periodický plán vnitřního auditu.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Zajišťuje informovanost o rizicích a limitech, vyhodnocuje zprávy o vnitřních kontrolách, přijímá opatření k nápravě zjištěných nedostatků.</a:t>
            </a:r>
          </a:p>
        </p:txBody>
      </p:sp>
    </p:spTree>
    <p:extLst>
      <p:ext uri="{BB962C8B-B14F-4D97-AF65-F5344CB8AC3E}">
        <p14:creationId xmlns:p14="http://schemas.microsoft.com/office/powerpoint/2010/main" val="349939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9F913-E379-4237-A064-48F2DE2B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Vnitřní a externí audit banky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ED59B4B-BD85-4165-8AAD-536923ECC424}"/>
              </a:ext>
            </a:extLst>
          </p:cNvPr>
          <p:cNvSpPr/>
          <p:nvPr/>
        </p:nvSpPr>
        <p:spPr>
          <a:xfrm>
            <a:off x="251520" y="700697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Vnitřní audit – nezávislý kontrolní útvar: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Ověřuje dodržování pravidel obezřetného podnikání, funkčnost systému řízení rizik, správnost účetnictví, spolehlivost informací a bezpečnost IT systémů.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Sestavuje </a:t>
            </a:r>
            <a:r>
              <a:rPr lang="cs-CZ" b="1" dirty="0"/>
              <a:t>strategický plán (3–5 let)</a:t>
            </a:r>
            <a:r>
              <a:rPr lang="cs-CZ" dirty="0"/>
              <a:t> a </a:t>
            </a:r>
            <a:r>
              <a:rPr lang="cs-CZ" b="1" dirty="0"/>
              <a:t>roční plán auditů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Vypracovává </a:t>
            </a:r>
            <a:r>
              <a:rPr lang="cs-CZ" b="1" dirty="0"/>
              <a:t>zprávy o zjištěních</a:t>
            </a:r>
            <a:r>
              <a:rPr lang="cs-CZ" dirty="0"/>
              <a:t> a </a:t>
            </a:r>
            <a:r>
              <a:rPr lang="cs-CZ" b="1" dirty="0"/>
              <a:t>doporučení k nápravě</a:t>
            </a:r>
            <a:r>
              <a:rPr lang="cs-CZ" dirty="0"/>
              <a:t>, sleduje jejich plnění.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 výsledcích pravidelně informuje představenstvo a dozorčí radu.</a:t>
            </a:r>
          </a:p>
          <a:p>
            <a:r>
              <a:rPr lang="cs-CZ" b="1" dirty="0"/>
              <a:t>Externí audit – nezávislé ověření systému: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Provádí se k 31. 12., zpráva se odevzdává ČNB do konce února.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Hodnotí funkčnost a efektivnost ŘKS podle struktury (4 části):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popis činností a organizační struktury,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identifikace kontrolních mechanismů,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specifikace zjištěných nedostatků,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celkové hodnocení systému.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Cílem je </a:t>
            </a:r>
            <a:r>
              <a:rPr lang="cs-CZ" b="1" dirty="0"/>
              <a:t>nezávislé potvrzení</a:t>
            </a:r>
            <a:r>
              <a:rPr lang="cs-CZ" dirty="0"/>
              <a:t>, že systém řízení a kontroly odpovídá regulatorním požadavkům.</a:t>
            </a:r>
          </a:p>
        </p:txBody>
      </p:sp>
    </p:spTree>
    <p:extLst>
      <p:ext uri="{BB962C8B-B14F-4D97-AF65-F5344CB8AC3E}">
        <p14:creationId xmlns:p14="http://schemas.microsoft.com/office/powerpoint/2010/main" val="352988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8D8F0-519F-41DE-AFC3-50012A22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C5A5910-19BA-4C4D-881E-BECF471DD1E5}"/>
              </a:ext>
            </a:extLst>
          </p:cNvPr>
          <p:cNvSpPr/>
          <p:nvPr/>
        </p:nvSpPr>
        <p:spPr>
          <a:xfrm>
            <a:off x="611560" y="2387084"/>
            <a:ext cx="69847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Auditing internal controls in banking</a:t>
            </a:r>
            <a:endParaRPr lang="cs-CZ" sz="2000" b="1" dirty="0"/>
          </a:p>
          <a:p>
            <a:endParaRPr lang="cs-CZ" sz="2000" b="1" dirty="0"/>
          </a:p>
          <a:p>
            <a:r>
              <a:rPr lang="en-US" sz="2000" b="1" dirty="0">
                <a:hlinkClick r:id="rId2"/>
              </a:rPr>
              <a:t>https://youtu.be/Rzq4g8BShzY?si=CXhR6jfOim_k7nGW</a:t>
            </a:r>
            <a:endParaRPr lang="cs-CZ" sz="2000" b="1" dirty="0"/>
          </a:p>
          <a:p>
            <a:endParaRPr lang="cs-CZ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324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142DC-D8ED-4119-8FA7-8AF6DD56E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CF8176F-43F0-4C29-AFA1-75F1772BDF54}"/>
              </a:ext>
            </a:extLst>
          </p:cNvPr>
          <p:cNvSpPr/>
          <p:nvPr/>
        </p:nvSpPr>
        <p:spPr>
          <a:xfrm>
            <a:off x="539552" y="1131590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/>
              <a:t>Podle druhu </a:t>
            </a:r>
            <a:r>
              <a:rPr lang="cs-CZ" sz="3600" dirty="0"/>
              <a:t>je možné rozlišit tyto druhy bankovních rizik: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úvěrové riziko,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tržní riziko,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riziko likvidity, 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/>
              <a:t>operační riziko. </a:t>
            </a:r>
          </a:p>
          <a:p>
            <a:pPr algn="ctr"/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04205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47AC9-26A1-4226-A6F4-BFC97F4B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8336585-F423-420C-AB60-4B0E1338142D}"/>
              </a:ext>
            </a:extLst>
          </p:cNvPr>
          <p:cNvSpPr/>
          <p:nvPr/>
        </p:nvSpPr>
        <p:spPr>
          <a:xfrm>
            <a:off x="467544" y="1347614"/>
            <a:ext cx="8136904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Vymezte rozdíl mezi kvalitativními a kvantitativními metodami měření finančních rizik. Charakterizujte citlivost a směrodatnou odchylku, jejich výhody a nevýhody, možnosti použití.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48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D8263-9FC5-4B3B-84DE-A9FDE4C2A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r>
              <a:rPr lang="cs-CZ" dirty="0"/>
              <a:t>Rozdíl mezi kvalitativními a kvantitativními metodami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1384CCD-6E49-469C-A96B-BE0079F45709}"/>
              </a:ext>
            </a:extLst>
          </p:cNvPr>
          <p:cNvSpPr/>
          <p:nvPr/>
        </p:nvSpPr>
        <p:spPr>
          <a:xfrm>
            <a:off x="251520" y="915566"/>
            <a:ext cx="8280920" cy="339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Kvalitativní metody: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Vyjadřují riziko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slovně, bodově nebo pravděpodobnostně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(např. malé, střední, velké).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Jsou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rychlé a jednoduché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ale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subjektivní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Vhodné při nedostatku dat nebo v počáteční fázi analýzy.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Použití: hodnocení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reputačních, strategických či právních rizik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Kvantitativní metody: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Riziko se vyjadřuje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číselně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 využitím matematických a statistických postupů.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Umožňují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přesné měření a porovnávání rizik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Jsou datově náročné, vyžadují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dostupnost historických údajů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Použití: měření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úvěrového, tržního, úrokového a likviditního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369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F6482-92DB-495A-B1E6-CA4C6F283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Citlivost (Sensitivity </a:t>
            </a:r>
            <a:r>
              <a:rPr lang="cs-CZ" dirty="0" err="1"/>
              <a:t>Analysis</a:t>
            </a:r>
            <a:r>
              <a:rPr lang="cs-CZ" dirty="0"/>
              <a:t>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BF09BE5-FCD5-437B-AE20-830052624BCE}"/>
              </a:ext>
            </a:extLst>
          </p:cNvPr>
          <p:cNvSpPr/>
          <p:nvPr/>
        </p:nvSpPr>
        <p:spPr>
          <a:xfrm>
            <a:off x="226966" y="737612"/>
            <a:ext cx="8449489" cy="4222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Definice: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ukazuje, jak se změní cílová proměnná (např. zisk, tržní hodnota, marže), když se změní vybraný faktor o jednotku.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Druhy: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Absolutní citlivost (S):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změna v peněžních jednotkách.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Relativní citlivost (s):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změna v procentech.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Výhody: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jednoduchý výpočet, snadná interpretace, vhodná pro řízení úrokového či měnového rizika,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umožňuje odhadnout dopad změn tržních parametrů.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Nevýhody: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posuzuje vliv pouze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jednoho faktoru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nezohledňuje vzájemné vazby,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může podhodnotit riziko při kombinovaném působení proměnných.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Příklad použití: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změna úrokové sazby o 1 % → pokles hodnoty obligace o 5 %.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40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E405D-EAC1-474E-A322-97DC4A0C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Směrodatná odchylka (Volatilita)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6DBE202-368F-4D40-B18B-9135271222CC}"/>
              </a:ext>
            </a:extLst>
          </p:cNvPr>
          <p:cNvSpPr/>
          <p:nvPr/>
        </p:nvSpPr>
        <p:spPr>
          <a:xfrm>
            <a:off x="251520" y="1153220"/>
            <a:ext cx="8640960" cy="283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Definice: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měří, jak moc se skutečné nebo očekávané výnosy liší od průměru.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Vyjadřuje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míru kolísání (volatility)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tedy i rizikovost investice.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Výpočet: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odmocnina z rozptylu (součet čtverců odchylek od průměru).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Interpretace: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čím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vyšší směrodatná odchylka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tím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větší riziko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využívá se i v ukazateli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koeficientu variace (σ/E(x))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porovnání rizika a výnosu.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objektivní měřítko, použitelné pro tržní a investiční rizika.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vyžaduje rozsáhlá data, nevystihuje extrémní události (fat-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tails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Použití: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analýza stability portfolia, volatility akcií, úrokových sazeb, měn.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92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3F2021-25FE-40D4-9554-71A5F92C4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B1C8A55-9098-422F-90C8-E5F252E1A044}"/>
              </a:ext>
            </a:extLst>
          </p:cNvPr>
          <p:cNvSpPr/>
          <p:nvPr/>
        </p:nvSpPr>
        <p:spPr>
          <a:xfrm>
            <a:off x="251520" y="2110085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For Stocks, Standard Deviation is a measure of Volatility, Risk. Measures dispersion around the Mean</a:t>
            </a:r>
            <a:endParaRPr lang="cs-CZ" sz="2000" b="1" dirty="0"/>
          </a:p>
          <a:p>
            <a:endParaRPr lang="cs-CZ" sz="2000" b="1" dirty="0"/>
          </a:p>
          <a:p>
            <a:r>
              <a:rPr lang="en-US" sz="2000" b="1" dirty="0">
                <a:hlinkClick r:id="rId2"/>
              </a:rPr>
              <a:t>https://youtu.be/4-AZn1zt2Zg?si=KgVWj2kQBMiOX4uN</a:t>
            </a:r>
            <a:endParaRPr lang="cs-CZ" sz="2000" b="1" dirty="0"/>
          </a:p>
          <a:p>
            <a:endParaRPr lang="cs-CZ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6892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D22E1-484E-4DDF-BD1F-AC37AD9A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EFEBC56-2141-40C7-8310-094C61EB1C42}"/>
              </a:ext>
            </a:extLst>
          </p:cNvPr>
          <p:cNvSpPr/>
          <p:nvPr/>
        </p:nvSpPr>
        <p:spPr>
          <a:xfrm>
            <a:off x="467544" y="1739311"/>
            <a:ext cx="7632848" cy="10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Definujte rozdíl mezi absolutní, relativní a marginální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Risk. Popište tři typy potenciálních ztrát banky (znázorněte i graficky). Uveďte, v čem spočívají nedostatky metody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9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4321C-2B4E-415A-B815-B9DDA328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344816" cy="507703"/>
          </a:xfrm>
        </p:spPr>
        <p:txBody>
          <a:bodyPr/>
          <a:lstStyle/>
          <a:p>
            <a:r>
              <a:rPr lang="en-US" dirty="0" err="1"/>
              <a:t>Podstata</a:t>
            </a:r>
            <a:r>
              <a:rPr lang="en-US" dirty="0"/>
              <a:t> a </a:t>
            </a:r>
            <a:r>
              <a:rPr lang="en-US" dirty="0" err="1"/>
              <a:t>druhy</a:t>
            </a:r>
            <a:r>
              <a:rPr lang="en-US" dirty="0"/>
              <a:t> Value at Risk (</a:t>
            </a:r>
            <a:r>
              <a:rPr lang="en-US" dirty="0" err="1"/>
              <a:t>VaR</a:t>
            </a:r>
            <a:r>
              <a:rPr lang="en-US" dirty="0"/>
              <a:t>)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9A9997-F434-4AB0-A7F3-DC25AC18F9E0}"/>
              </a:ext>
            </a:extLst>
          </p:cNvPr>
          <p:cNvSpPr/>
          <p:nvPr/>
        </p:nvSpPr>
        <p:spPr>
          <a:xfrm>
            <a:off x="251520" y="912193"/>
            <a:ext cx="8064896" cy="2430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statistická metoda, která měří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maximální očekávanou ztrátu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portfolia při dané hladině spolehlivosti (např. 99 %) a za stanovené období (např. 10 dní).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Vyjadřuje pravděpodobnost, že skutečná ztráta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nepřekročí danou hodnotu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Vzorec (zjednodušeně):</a:t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hodnota portfolia × směrodatná odchylka × kvantil rozdělení.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84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CD352-28AA-4458-91DD-90289223A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5BDB562-835E-45A8-AB5E-D9EA91EB1EA0}"/>
              </a:ext>
            </a:extLst>
          </p:cNvPr>
          <p:cNvSpPr/>
          <p:nvPr/>
        </p:nvSpPr>
        <p:spPr>
          <a:xfrm>
            <a:off x="467544" y="1140589"/>
            <a:ext cx="770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Druhy </a:t>
            </a:r>
            <a:r>
              <a:rPr lang="cs-CZ" b="1" dirty="0" err="1"/>
              <a:t>VaR</a:t>
            </a:r>
            <a:r>
              <a:rPr lang="cs-CZ" b="1" dirty="0"/>
              <a:t>: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Absolutní </a:t>
            </a:r>
            <a:r>
              <a:rPr lang="cs-CZ" b="1" dirty="0" err="1"/>
              <a:t>VaR</a:t>
            </a:r>
            <a:r>
              <a:rPr lang="cs-CZ" b="1" dirty="0"/>
              <a:t>:</a:t>
            </a:r>
            <a:endParaRPr lang="cs-CZ" dirty="0"/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udává </a:t>
            </a:r>
            <a:r>
              <a:rPr lang="cs-CZ" b="1" dirty="0"/>
              <a:t>celkovou očekávanou ztrátu v peněžních jednotkách</a:t>
            </a:r>
            <a:r>
              <a:rPr lang="cs-CZ" dirty="0"/>
              <a:t> (např. 2 mil. Kč při 99 % spolehlivosti).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Relativní </a:t>
            </a:r>
            <a:r>
              <a:rPr lang="cs-CZ" b="1" dirty="0" err="1"/>
              <a:t>VaR</a:t>
            </a:r>
            <a:r>
              <a:rPr lang="cs-CZ" b="1" dirty="0"/>
              <a:t>:</a:t>
            </a:r>
            <a:endParaRPr lang="cs-CZ" dirty="0"/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měří, o kolik může </a:t>
            </a:r>
            <a:r>
              <a:rPr lang="cs-CZ" b="1" dirty="0"/>
              <a:t>ztráta převýšit očekávaný výnos</a:t>
            </a:r>
            <a:r>
              <a:rPr lang="cs-CZ" dirty="0"/>
              <a:t>; porovnává riziko s průměrným výnosem portfolia.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Marginální </a:t>
            </a:r>
            <a:r>
              <a:rPr lang="cs-CZ" b="1" dirty="0" err="1"/>
              <a:t>VaR</a:t>
            </a:r>
            <a:r>
              <a:rPr lang="cs-CZ" b="1" dirty="0"/>
              <a:t>:</a:t>
            </a:r>
            <a:endParaRPr lang="cs-CZ" dirty="0"/>
          </a:p>
          <a:p>
            <a:pPr marL="742950" lvl="1" indent="-285750">
              <a:buFont typeface="+mj-lt"/>
              <a:buAutoNum type="arabicPeriod"/>
            </a:pPr>
            <a:r>
              <a:rPr lang="cs-CZ" dirty="0"/>
              <a:t>vyjadřuje </a:t>
            </a:r>
            <a:r>
              <a:rPr lang="cs-CZ" b="1" dirty="0"/>
              <a:t>příspěvek jednotlivé položky</a:t>
            </a:r>
            <a:r>
              <a:rPr lang="cs-CZ" dirty="0"/>
              <a:t> v portfoliu k celkové hodnotě </a:t>
            </a:r>
            <a:r>
              <a:rPr lang="cs-CZ" dirty="0" err="1"/>
              <a:t>VaR</a:t>
            </a:r>
            <a:r>
              <a:rPr lang="cs-CZ" dirty="0"/>
              <a:t> (užívá se v řízení portfolií a kapitálové alokaci).</a:t>
            </a:r>
          </a:p>
        </p:txBody>
      </p:sp>
    </p:spTree>
    <p:extLst>
      <p:ext uri="{BB962C8B-B14F-4D97-AF65-F5344CB8AC3E}">
        <p14:creationId xmlns:p14="http://schemas.microsoft.com/office/powerpoint/2010/main" val="2089220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C983C-F152-49D5-90FD-1730BE98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potenciálních ztrát banky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3E9234CD-F66A-4052-8EE5-8ED977A73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39514"/>
              </p:ext>
            </p:extLst>
          </p:nvPr>
        </p:nvGraphicFramePr>
        <p:xfrm>
          <a:off x="683568" y="1059582"/>
          <a:ext cx="7831782" cy="3221748"/>
        </p:xfrm>
        <a:graphic>
          <a:graphicData uri="http://schemas.openxmlformats.org/drawingml/2006/table">
            <a:tbl>
              <a:tblPr/>
              <a:tblGrid>
                <a:gridCol w="2610594">
                  <a:extLst>
                    <a:ext uri="{9D8B030D-6E8A-4147-A177-3AD203B41FA5}">
                      <a16:colId xmlns:a16="http://schemas.microsoft.com/office/drawing/2014/main" val="3097246320"/>
                    </a:ext>
                  </a:extLst>
                </a:gridCol>
                <a:gridCol w="2610594">
                  <a:extLst>
                    <a:ext uri="{9D8B030D-6E8A-4147-A177-3AD203B41FA5}">
                      <a16:colId xmlns:a16="http://schemas.microsoft.com/office/drawing/2014/main" val="1853961394"/>
                    </a:ext>
                  </a:extLst>
                </a:gridCol>
                <a:gridCol w="2610594">
                  <a:extLst>
                    <a:ext uri="{9D8B030D-6E8A-4147-A177-3AD203B41FA5}">
                      <a16:colId xmlns:a16="http://schemas.microsoft.com/office/drawing/2014/main" val="3446022161"/>
                    </a:ext>
                  </a:extLst>
                </a:gridCol>
              </a:tblGrid>
              <a:tr h="460250">
                <a:tc>
                  <a:txBody>
                    <a:bodyPr/>
                    <a:lstStyle/>
                    <a:p>
                      <a:r>
                        <a:rPr lang="cs-CZ"/>
                        <a:t>Typ ztráty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Význam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Charakteristika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971896"/>
                  </a:ext>
                </a:extLst>
              </a:tr>
              <a:tr h="805437">
                <a:tc>
                  <a:txBody>
                    <a:bodyPr/>
                    <a:lstStyle/>
                    <a:p>
                      <a:r>
                        <a:rPr lang="cs-CZ" b="1"/>
                        <a:t>Očekávaná ztráta (Expected Loss)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Pravidelná, předvídatelná ztráta pokrytá rezervami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vzniká běžně v důsledku selhání části klientů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586217"/>
                  </a:ext>
                </a:extLst>
              </a:tr>
              <a:tr h="805437">
                <a:tc>
                  <a:txBody>
                    <a:bodyPr/>
                    <a:lstStyle/>
                    <a:p>
                      <a:r>
                        <a:rPr lang="cs-CZ" b="1"/>
                        <a:t>Neočekávaná ztráta (Unexpected Loss)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Ztráta nad běžnou úroveň, pokrytá kapitálem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vzniká při nepříznivém vývoji trhu či úroků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745928"/>
                  </a:ext>
                </a:extLst>
              </a:tr>
              <a:tr h="1150624">
                <a:tc>
                  <a:txBody>
                    <a:bodyPr/>
                    <a:lstStyle/>
                    <a:p>
                      <a:r>
                        <a:rPr lang="cs-CZ" b="1"/>
                        <a:t>Extrémní ztráta (Catastrophic Loss)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Ztráta přesahující statistické limity (nad hladinu VaR)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odpovídá mimořádným událostem – krize, kolaps trhu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885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567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ECD4C-BB09-4C60-9F64-FE89D282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Nedostatky metody </a:t>
            </a:r>
            <a:r>
              <a:rPr lang="cs-CZ" dirty="0" err="1"/>
              <a:t>VaR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CD03017-EC4B-40AB-9DAA-9CD5EC9850A2}"/>
              </a:ext>
            </a:extLst>
          </p:cNvPr>
          <p:cNvSpPr/>
          <p:nvPr/>
        </p:nvSpPr>
        <p:spPr>
          <a:xfrm>
            <a:off x="395536" y="843558"/>
            <a:ext cx="8280920" cy="322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Nezachycuje extrémní události: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nezohledňuje ztráty „za hranicí“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(tzv. </a:t>
            </a:r>
            <a:r>
              <a:rPr lang="cs-CZ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tail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Citlivost na volbu rozdělení pravděpodobnosti: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často se předpokládá normální rozdělení, které neodpovídá realitě.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Statická povaha: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vychází z minulých dat, nereaguje na náhlé změny volatility.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Nezohledňuje likviditu aktiv: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krizových situacích může být skutečná ztráta vyšší.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Nedává informaci o velikosti ztráty při překročení hranice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proto se používá doplňkový ukazatel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Shortfall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(ES)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1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3F12F5-04DE-49AF-A584-EC5A66FA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18D77D1-96B0-4C07-96B0-2C02DFF2ABA3}"/>
              </a:ext>
            </a:extLst>
          </p:cNvPr>
          <p:cNvSpPr/>
          <p:nvPr/>
        </p:nvSpPr>
        <p:spPr>
          <a:xfrm>
            <a:off x="467544" y="1131590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Úvěrové riziko je rizikem, že klient nedodrží sjednané podmínky transakce a bance tím vznikne finanční ztráta. Je základním rizikem v bankovnictví a vyplývá ze samotného cha-</a:t>
            </a:r>
            <a:r>
              <a:rPr lang="cs-CZ" sz="2400" dirty="0" err="1"/>
              <a:t>rakteru</a:t>
            </a:r>
            <a:r>
              <a:rPr lang="cs-CZ" sz="2400" dirty="0"/>
              <a:t> činnosti bank (banky přijímají vklady a poskytují úvěry).</a:t>
            </a:r>
          </a:p>
        </p:txBody>
      </p:sp>
    </p:spTree>
    <p:extLst>
      <p:ext uri="{BB962C8B-B14F-4D97-AF65-F5344CB8AC3E}">
        <p14:creationId xmlns:p14="http://schemas.microsoft.com/office/powerpoint/2010/main" val="358322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F5D67-DCC5-4C2E-9539-FC8D1C5F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B62FE9B-4E9A-476D-95EF-F41BA55D9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3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06BC2-9F62-44F4-8D1E-D66D11CFD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397234-32A7-4609-8344-B5E14D341503}"/>
              </a:ext>
            </a:extLst>
          </p:cNvPr>
          <p:cNvSpPr/>
          <p:nvPr/>
        </p:nvSpPr>
        <p:spPr>
          <a:xfrm>
            <a:off x="467544" y="2387084"/>
            <a:ext cx="68407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Value at Risk Explained in 5 Minutes</a:t>
            </a:r>
            <a:endParaRPr lang="cs-CZ" b="1" dirty="0"/>
          </a:p>
          <a:p>
            <a:endParaRPr lang="cs-CZ" b="1" dirty="0"/>
          </a:p>
          <a:p>
            <a:r>
              <a:rPr lang="en-US" b="1" dirty="0">
                <a:hlinkClick r:id="rId2"/>
              </a:rPr>
              <a:t>https://youtu.be/2SMkbMDypXI?si=kQ--1RB7T2DFevly</a:t>
            </a:r>
            <a:endParaRPr lang="cs-CZ" b="1" dirty="0"/>
          </a:p>
          <a:p>
            <a:endParaRPr lang="cs-CZ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2832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4ADFA-AFAC-4EC7-8D75-573952371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B435033-FC6C-4FF0-80D1-B0C6D84CE6C5}"/>
              </a:ext>
            </a:extLst>
          </p:cNvPr>
          <p:cNvSpPr/>
          <p:nvPr/>
        </p:nvSpPr>
        <p:spPr>
          <a:xfrm>
            <a:off x="395536" y="1347615"/>
            <a:ext cx="784887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Charakterizujte tři metody pro výpočet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– metodu variancí a kovariancí, metodu historické simulace a metodu simulace Monte Carlo.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43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4D54D-2420-4B52-90D6-2DB257EE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přístupy k výpočtu </a:t>
            </a:r>
            <a:r>
              <a:rPr lang="cs-CZ" dirty="0" err="1"/>
              <a:t>VaR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8C66AFC-65F5-4E2C-B210-A30B3BCC2273}"/>
              </a:ext>
            </a:extLst>
          </p:cNvPr>
          <p:cNvSpPr/>
          <p:nvPr/>
        </p:nvSpPr>
        <p:spPr>
          <a:xfrm>
            <a:off x="467544" y="1059582"/>
            <a:ext cx="8280920" cy="283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Cíl: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odhadnout pravděpodobnou maximální ztrátu portfolia při dané hladině spolehlivosti a období držby (např. 99 % a 10 dní).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Banky mohou využívat tři hlavní přístupy podle metodiky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Basel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Metoda variancí a kovariancí (parametrická)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Metoda historické simulace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Metoda simulace Monte Carlo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Výběr metody závisí na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velikosti banky, typu rizika a dostupnosti dat.</a:t>
            </a: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Každá metoda má odlišnou přesnost, výpočetní náročnost i schopnost reagovat na změny tržních podmínek.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55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24CF0-1618-490F-94E4-6A8DED00D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624736" cy="507703"/>
          </a:xfrm>
        </p:spPr>
        <p:txBody>
          <a:bodyPr/>
          <a:lstStyle/>
          <a:p>
            <a:r>
              <a:rPr lang="cs-CZ" dirty="0"/>
              <a:t>Metoda variancí a kovariancí (parametrická)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D65DA88-2575-43BB-B02C-7CCE11FB32A8}"/>
              </a:ext>
            </a:extLst>
          </p:cNvPr>
          <p:cNvSpPr/>
          <p:nvPr/>
        </p:nvSpPr>
        <p:spPr>
          <a:xfrm>
            <a:off x="233264" y="1059582"/>
            <a:ext cx="8155160" cy="186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Vyvinuta J. P. Morganem pro systém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RiskMetrics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Předpokládá, že výnosy aktiv mají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normální rozdělení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lze je vyjádřit pomocí směrodatné odchylky (σ).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Výpočet: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A459CB-EF3D-4694-8F4F-1CCE1F3E9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267950"/>
            <a:ext cx="1876689" cy="465747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C242F40-FC45-4030-A64C-B60473473737}"/>
              </a:ext>
            </a:extLst>
          </p:cNvPr>
          <p:cNvSpPr/>
          <p:nvPr/>
        </p:nvSpPr>
        <p:spPr>
          <a:xfrm>
            <a:off x="395536" y="275923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kde Z je kvantil normálního rozdělení (např. 2,33 pro 99 %).U portfolia více aktiv se zohledňují kovariance mezi aktivy – tzn. jejich vzájemné korelace.</a:t>
            </a:r>
          </a:p>
          <a:p>
            <a:r>
              <a:rPr lang="cs-CZ" dirty="0"/>
              <a:t>Výhody: jednoduchost, rychlý výpočet. </a:t>
            </a:r>
          </a:p>
          <a:p>
            <a:r>
              <a:rPr lang="cs-CZ" dirty="0"/>
              <a:t>Nevýhody: předpoklad normality výnosů → nerealistický pro tržní data, podhodnocení extrémních ztrát.</a:t>
            </a:r>
          </a:p>
          <a:p>
            <a:r>
              <a:rPr lang="cs-CZ" dirty="0"/>
              <a:t>Vhodné pro: tržní rizika s velkým množstvím stabilních historických dat.</a:t>
            </a:r>
          </a:p>
        </p:txBody>
      </p:sp>
    </p:spTree>
    <p:extLst>
      <p:ext uri="{BB962C8B-B14F-4D97-AF65-F5344CB8AC3E}">
        <p14:creationId xmlns:p14="http://schemas.microsoft.com/office/powerpoint/2010/main" val="11656180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B48DE-6A4D-44D4-8116-74487B4D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208912" cy="507703"/>
          </a:xfrm>
        </p:spPr>
        <p:txBody>
          <a:bodyPr/>
          <a:lstStyle/>
          <a:p>
            <a:r>
              <a:rPr lang="cs-CZ" dirty="0"/>
              <a:t>Historická simulace a simulace Monte Carlo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E6EF9EE-904A-418C-837A-58E4ACDEB021}"/>
              </a:ext>
            </a:extLst>
          </p:cNvPr>
          <p:cNvSpPr/>
          <p:nvPr/>
        </p:nvSpPr>
        <p:spPr>
          <a:xfrm>
            <a:off x="467544" y="1040562"/>
            <a:ext cx="7776864" cy="452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Historická simulace: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Vychází z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reálných historických výnosů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žádný předpoklad o rozdělení dat.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Postup: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seřadí se historické výnosy portfolia,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zvolí se hladina spolehlivosti (např. 99 %),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určen hodnotou 1 % nejhorších výsledků.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Výhody: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realistické rozdělení výnosů, jednoduchá interpretace.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Nevýhody: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neschopnost zachytit budoucí změny trhu (závislost na minulosti).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03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0A4EC-0B00-4362-A4BA-E621B8A3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Simulace Monte Carlo: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5D86FA5-AAAC-4E5E-8937-291AFFB0A7B8}"/>
              </a:ext>
            </a:extLst>
          </p:cNvPr>
          <p:cNvSpPr/>
          <p:nvPr/>
        </p:nvSpPr>
        <p:spPr>
          <a:xfrm>
            <a:off x="267796" y="1153220"/>
            <a:ext cx="8480667" cy="1729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Generuje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tisíce náhodných scénářů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vývoje výnosů podle zvoleného rozdělení pravděpodobnosti.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Může kombinovat různé faktory – úrokové sazby, měnové kurzy, ceny akcií apod.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nejpřesnější, flexibilní, vhodná i pro nelineární produkty (opce).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vysoká výpočetní náročnost, nutnost přesného modelu distribuce.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080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2D0F9A-6F4A-4CD4-ABBD-AFC77680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2207EBE-24C3-41FD-9919-B04519A5998C}"/>
              </a:ext>
            </a:extLst>
          </p:cNvPr>
          <p:cNvSpPr/>
          <p:nvPr/>
        </p:nvSpPr>
        <p:spPr>
          <a:xfrm>
            <a:off x="251520" y="2248585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Value at Risk (</a:t>
            </a:r>
            <a:r>
              <a:rPr lang="en-US" sz="2400" b="1" dirty="0" err="1"/>
              <a:t>VaR</a:t>
            </a:r>
            <a:r>
              <a:rPr lang="en-US" sz="2400" b="1" dirty="0"/>
              <a:t>): Monte Carlo Method Explained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https://youtu.be/Io38UOTNaVo?si=UtBph0Wctn47mFpo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1714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BAC18-53C0-4D42-9347-7FE2F2243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02D169C-44BB-4A33-B953-C5E1534275DC}"/>
              </a:ext>
            </a:extLst>
          </p:cNvPr>
          <p:cNvSpPr/>
          <p:nvPr/>
        </p:nvSpPr>
        <p:spPr>
          <a:xfrm>
            <a:off x="395536" y="1261487"/>
            <a:ext cx="8280920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Popište, v čem je používání interních modelů měření rizik pro banky výhodnější než použití standardní metody. Uveďte, jaké požadavky vymezuje Vyhláška ČNB na interní modely bank – obecná kritéria, kvalitativní požadavky a zejména požadavky týkající se výpočtu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stresové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361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8ACC9-A524-4643-BAC4-C7EF8FD1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Význam interních modelů měření rizik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9A45ADC-E779-43ED-B23D-AD1A179B01AA}"/>
              </a:ext>
            </a:extLst>
          </p:cNvPr>
          <p:cNvSpPr/>
          <p:nvPr/>
        </p:nvSpPr>
        <p:spPr>
          <a:xfrm>
            <a:off x="251520" y="703189"/>
            <a:ext cx="8892480" cy="400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Banky mohou riziko měřit dvěma způsoby: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Standardní metoda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stanovená regulátorem (ČNB, </a:t>
            </a:r>
            <a:r>
              <a:rPr lang="cs-CZ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Interní model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vyvinutý bankou, schválený ČNB.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Výhody interních modelů: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Přesnější zachycení skutečného profilu rizik banky,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Zohlednění specifik obchodního portfolia a řízení pozic,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Možnost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efektivnější kapitálové alokace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snížení kapitálového požadavku při dobrém modelu,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propojení mezi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měřením rizik a rozhodováním o obchodu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Nevýhody: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vyšší náklady na vývoj, složitá validace a nutnost trvalého schválení ČNB.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Před použitím musí banka získat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povolení ČNB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prokázat, že model funguje i v období stresu.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2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BDB0F-9C0B-45DA-A19C-236228D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EF8503-AB0A-470D-AE97-AB2FC478997D}"/>
              </a:ext>
            </a:extLst>
          </p:cNvPr>
          <p:cNvSpPr/>
          <p:nvPr/>
        </p:nvSpPr>
        <p:spPr>
          <a:xfrm>
            <a:off x="251520" y="863590"/>
            <a:ext cx="6606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Tržní riziko je rizikem ztráty banky v důsledku nepříznivého vývoje tržních podmínek, tj. úrokových sazeb, cen akcií, cen komodit nebo devizových kurzů. Zahrnuje proto v sobě: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akciové riziko, tj. riziko ztráty banky v důsledku změn akciových kurzů,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komoditní riziko, tj. riziko ztráty banky v důsledku změn cen komodit,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měnové riziko, tj. riziko ztráty banky v důsledku vývoje devizových kurzů,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2000" dirty="0"/>
              <a:t>úrokové riziko, tj. riziko ztráty banky v důsledku změn úrokových sazeb.</a:t>
            </a:r>
          </a:p>
        </p:txBody>
      </p:sp>
    </p:spTree>
    <p:extLst>
      <p:ext uri="{BB962C8B-B14F-4D97-AF65-F5344CB8AC3E}">
        <p14:creationId xmlns:p14="http://schemas.microsoft.com/office/powerpoint/2010/main" val="7825731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A7ABD-F683-4465-AF65-0275466F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pt-BR" dirty="0"/>
              <a:t>Obecná a kvalitativní kritéria dle ČNB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586FF3A-07A4-4EA5-AB19-4C93FAEF42A3}"/>
              </a:ext>
            </a:extLst>
          </p:cNvPr>
          <p:cNvSpPr/>
          <p:nvPr/>
        </p:nvSpPr>
        <p:spPr>
          <a:xfrm>
            <a:off x="467544" y="843559"/>
            <a:ext cx="7632848" cy="3327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Obecná kritéria (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Vyhl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ČNB 163/2014 Sb.):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Interní model musí být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úplný, přesný, konzistentní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pokrývat všechna relevantní rizika.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musí doložit: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organizaci řízení rizik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dokumentaci a kontrolní procesy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nezávislou validaci modelu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procesy interního auditu.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668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B1FE50-1E4C-4EFF-A3FE-EA7156F7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Kvalitativní požadavky: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30E65BE-E181-4142-9F6D-DB2AE2DC0852}"/>
              </a:ext>
            </a:extLst>
          </p:cNvPr>
          <p:cNvSpPr/>
          <p:nvPr/>
        </p:nvSpPr>
        <p:spPr>
          <a:xfrm>
            <a:off x="539552" y="1153221"/>
            <a:ext cx="8064896" cy="1945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Oddělení útvaru řízení rizik od obchodních jednotek.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Pravidelná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revize modelu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(minimálně ročně).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Povinnost provádět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zpětné testování (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backtesting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stresové testování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Model musí být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integrován do každodenního řízení banky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nejen do regulatorního výpočtu.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291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6FD63-7722-4C18-BA2E-369526E2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552728" cy="507703"/>
          </a:xfrm>
        </p:spPr>
        <p:txBody>
          <a:bodyPr/>
          <a:lstStyle/>
          <a:p>
            <a:r>
              <a:rPr lang="cs-CZ" dirty="0"/>
              <a:t>Požadavky na výpočet </a:t>
            </a:r>
            <a:r>
              <a:rPr lang="cs-CZ" dirty="0" err="1"/>
              <a:t>VaR</a:t>
            </a:r>
            <a:r>
              <a:rPr lang="cs-CZ" dirty="0"/>
              <a:t> a stresové </a:t>
            </a:r>
            <a:r>
              <a:rPr lang="cs-CZ" dirty="0" err="1"/>
              <a:t>VaR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511DB13-CB52-4D63-9989-15EA357ACEBF}"/>
              </a:ext>
            </a:extLst>
          </p:cNvPr>
          <p:cNvSpPr/>
          <p:nvPr/>
        </p:nvSpPr>
        <p:spPr>
          <a:xfrm>
            <a:off x="305272" y="915566"/>
            <a:ext cx="8443192" cy="3535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interním modelu: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musí být vypočten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hladině spolehlivosti min. 99 %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období držby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obchodních dnů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používá se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denní aktualizace dat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roční vzorek (min. 250 pozorování)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Stresové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hodnotí potenciální ztráty při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mimořádných tržních situacích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vychází z období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vysoké volatility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např. krize 2008, pandemie, tržní kolaps,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používá se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vyšší kvantil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nebo „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worst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-case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450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16BEE-F1B2-4A0E-9AA0-FF90EB4C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9727CD0-3160-4222-9809-13E7D7195424}"/>
              </a:ext>
            </a:extLst>
          </p:cNvPr>
          <p:cNvSpPr/>
          <p:nvPr/>
        </p:nvSpPr>
        <p:spPr>
          <a:xfrm>
            <a:off x="251520" y="1131590"/>
            <a:ext cx="8712968" cy="3648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Backtesting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porovnává skutečné ztráty se ztrátami odhadnutými modelem – pokud je odchylka vysoká, ČNB může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odebrat schválení modelu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Výhoda stresového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VaR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pomáhá bankám udržet stabilitu kapitálu i v krizových obdobích.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/>
              <a:t>A brief explanation of stress testing in banking under Basel rules with an Excel example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https://youtu.be/qWJjS5V0iTI?si=TBEkywyg5Of-QvMg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6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CA618-7B8F-422C-BA54-12DD3CA10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77E3F67-A79F-48AA-8435-3388D57292DA}"/>
              </a:ext>
            </a:extLst>
          </p:cNvPr>
          <p:cNvSpPr/>
          <p:nvPr/>
        </p:nvSpPr>
        <p:spPr>
          <a:xfrm>
            <a:off x="467544" y="1898585"/>
            <a:ext cx="828092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Vysvětlete podstatu zpětného testování, vymezte rozdíl mezi čistým a špinavým zpětným testováním. Popište stresové testování – význam, druhy, postup.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61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33FB8-6967-4FFB-A401-8CD1B6C41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336704" cy="507703"/>
          </a:xfrm>
        </p:spPr>
        <p:txBody>
          <a:bodyPr/>
          <a:lstStyle/>
          <a:p>
            <a:r>
              <a:rPr lang="cs-CZ" dirty="0"/>
              <a:t>Podstata zpětného testování (</a:t>
            </a:r>
            <a:r>
              <a:rPr lang="cs-CZ" dirty="0" err="1"/>
              <a:t>Backtesting</a:t>
            </a:r>
            <a:r>
              <a:rPr lang="cs-CZ" dirty="0"/>
              <a:t>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E25733-F45B-477D-897E-5A541A1FF90C}"/>
              </a:ext>
            </a:extLst>
          </p:cNvPr>
          <p:cNvSpPr/>
          <p:nvPr/>
        </p:nvSpPr>
        <p:spPr>
          <a:xfrm>
            <a:off x="395536" y="987574"/>
            <a:ext cx="7848872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Zpětné testování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Backtesting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slouží k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ověření spolehlivosti interního modelu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porovnáním odhadnutých a skutečně dosažených výsledků.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Banka porovná denní skutečné ztráty portfolia se ztrátami, které model předpověděl na hladině např. 99 %.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Pokud skutečné ztráty překročí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příliš často, model je nespolehlivý.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ověřit, zda model správně odráží skutečné tržní podmínky.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01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EE059-C34E-4238-BF5C-1BF4F83B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75FC1BF-DD3D-4E30-9FA0-106C95E09E52}"/>
              </a:ext>
            </a:extLst>
          </p:cNvPr>
          <p:cNvSpPr/>
          <p:nvPr/>
        </p:nvSpPr>
        <p:spPr>
          <a:xfrm>
            <a:off x="251520" y="1347614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Použití:</a:t>
            </a:r>
          </a:p>
          <a:p>
            <a:r>
              <a:rPr lang="cs-CZ" dirty="0"/>
              <a:t>povinné pro banky s interními modely dle Vyhlášky ČNB č. 163/2014 </a:t>
            </a:r>
            <a:r>
              <a:rPr lang="cs-CZ" dirty="0" err="1"/>
              <a:t>Sb.,provádí</a:t>
            </a:r>
            <a:r>
              <a:rPr lang="cs-CZ" dirty="0"/>
              <a:t> se denně, vyhodnocuje minimálně jednou ročně.</a:t>
            </a:r>
          </a:p>
          <a:p>
            <a:r>
              <a:rPr lang="cs-CZ" dirty="0"/>
              <a:t>Výsledek: počet překročení </a:t>
            </a:r>
            <a:r>
              <a:rPr lang="cs-CZ" dirty="0" err="1"/>
              <a:t>VaR</a:t>
            </a:r>
            <a:r>
              <a:rPr lang="cs-CZ" dirty="0"/>
              <a:t> (</a:t>
            </a:r>
            <a:r>
              <a:rPr lang="cs-CZ" dirty="0" err="1"/>
              <a:t>exceptions</a:t>
            </a:r>
            <a:r>
              <a:rPr lang="cs-CZ" dirty="0"/>
              <a:t>) → testuje se podle „</a:t>
            </a:r>
            <a:r>
              <a:rPr lang="cs-CZ" dirty="0" err="1"/>
              <a:t>traffic-light</a:t>
            </a:r>
            <a:r>
              <a:rPr lang="cs-CZ" dirty="0"/>
              <a:t> </a:t>
            </a:r>
            <a:r>
              <a:rPr lang="cs-CZ" dirty="0" err="1"/>
              <a:t>approach</a:t>
            </a:r>
            <a:r>
              <a:rPr lang="cs-CZ" dirty="0"/>
              <a:t>“ (</a:t>
            </a:r>
            <a:r>
              <a:rPr lang="cs-CZ" dirty="0" err="1"/>
              <a:t>Basel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718084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2314B-2C89-4AF0-8E02-8FD646973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Čisté a špinavé zpětné testování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9CA0F8-9C5C-4FC3-A0A9-A0BA25450AE4}"/>
              </a:ext>
            </a:extLst>
          </p:cNvPr>
          <p:cNvSpPr/>
          <p:nvPr/>
        </p:nvSpPr>
        <p:spPr>
          <a:xfrm>
            <a:off x="251520" y="703189"/>
            <a:ext cx="8640960" cy="3643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Čisté zpětné testování (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Backtesting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používá se, pokud do portfolia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nebyly během testovacího období prováděny změny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(tj. portfolio je statické),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testuje se pouze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rizika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nikoli obchodní strategie.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výhoda: přesnější ověření kvality modelu.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Špinavé zpětné testování (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Dirty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Backtesting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portfolio se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mění (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rebalancuje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důsledku obchodní činnosti,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testuje se kombinace modelu a řízení pozic.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výhoda: realističtější, ale zkresluje výsledek modelu.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Banky zpravidla provádějí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 typy testů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čistý pro validaci modelu, špinavý pro ověření praxe.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Počet překročení 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rozhoduje o přidělení „zelené“, „žluté“ nebo „červené“ zóny dle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pravidel.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488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255DB-F427-4E50-BF41-AD14A360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Stresové testování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36C622-B7B1-4A20-8F9B-5F5BDF8E9692}"/>
              </a:ext>
            </a:extLst>
          </p:cNvPr>
          <p:cNvSpPr/>
          <p:nvPr/>
        </p:nvSpPr>
        <p:spPr>
          <a:xfrm>
            <a:off x="251520" y="1059581"/>
            <a:ext cx="8640960" cy="3729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analyzovat dopad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extrémních, ale realistických událostí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finanční stabilitu banky.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Význam: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doplňuje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který nezachycuje výjimečné scénáře (krize, kolaps trhu, prudké změny sazeb).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Druhy stresových testů: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Jednofaktorové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(sensitivity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změna jednoho parametru (např. úrok +2 %).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Vícefaktorové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tests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kombinace šoků (např. pokles akcií + oslabení měny).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Hypotetické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uměle vytvořené scénáře.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Historické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vycházejí z reálných událostí (např. finanční krize 2008, covid-19).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427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67322-F108-4878-BADC-98E852438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 stresového testování: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ABBAFC6-7BFA-45A0-8C2E-B4E2F566E716}"/>
              </a:ext>
            </a:extLst>
          </p:cNvPr>
          <p:cNvSpPr/>
          <p:nvPr/>
        </p:nvSpPr>
        <p:spPr>
          <a:xfrm>
            <a:off x="467544" y="987574"/>
            <a:ext cx="8136904" cy="233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Identifikace relevantních rizik a faktorů,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Definice scénářů a pravděpodobností,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Kvantifikace dopadů na kapitál, zisk, likviditu,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Vyhodnocení výsledků a návrh opatření.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pro ČNB: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zajistit, aby banka měla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dostatečný kapitál i v krizových situacích.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4D95DE-5754-40CB-A337-A2F98ABE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D857F36-0869-4761-A837-160A33533270}"/>
              </a:ext>
            </a:extLst>
          </p:cNvPr>
          <p:cNvSpPr/>
          <p:nvPr/>
        </p:nvSpPr>
        <p:spPr>
          <a:xfrm>
            <a:off x="467544" y="1140589"/>
            <a:ext cx="6390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Riziko likvidity je rizikem, že banka ztratí schopnost dostát svým finančním závazkům v době, kdy se stanou splatnými, nebo nebude schopna financovat svá aktiva.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9830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60093-BF99-4A21-AF1D-AF0E5BACB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7BC5FC-D47D-4960-AE1A-C14A38D4FFFC}"/>
              </a:ext>
            </a:extLst>
          </p:cNvPr>
          <p:cNvSpPr/>
          <p:nvPr/>
        </p:nvSpPr>
        <p:spPr>
          <a:xfrm>
            <a:off x="539552" y="2387084"/>
            <a:ext cx="5775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/>
              <a:t>What</a:t>
            </a:r>
            <a:r>
              <a:rPr lang="cs-CZ" sz="2400" b="1" dirty="0"/>
              <a:t> </a:t>
            </a:r>
            <a:r>
              <a:rPr lang="cs-CZ" sz="2400" b="1" dirty="0" err="1"/>
              <a:t>is</a:t>
            </a:r>
            <a:r>
              <a:rPr lang="cs-CZ" sz="2400" b="1" dirty="0"/>
              <a:t> </a:t>
            </a:r>
            <a:r>
              <a:rPr lang="cs-CZ" sz="2400" b="1" dirty="0" err="1"/>
              <a:t>Backtesting</a:t>
            </a:r>
            <a:r>
              <a:rPr lang="cs-CZ" sz="2400" b="1" dirty="0"/>
              <a:t>? [</a:t>
            </a:r>
            <a:r>
              <a:rPr lang="cs-CZ" sz="2400" b="1" dirty="0" err="1"/>
              <a:t>Explained</a:t>
            </a:r>
            <a:r>
              <a:rPr lang="cs-CZ" sz="2400" b="1" dirty="0"/>
              <a:t>]</a:t>
            </a:r>
          </a:p>
          <a:p>
            <a:endParaRPr lang="cs-CZ" sz="2400" b="1" dirty="0"/>
          </a:p>
          <a:p>
            <a:r>
              <a:rPr lang="cs-CZ" sz="2400" b="1" dirty="0">
                <a:hlinkClick r:id="rId2"/>
              </a:rPr>
              <a:t>https://youtu.be/2VyzlxyJMww?si=aJosGjx5OPD1k2__</a:t>
            </a: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61191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C7360-943F-4647-ABC3-8DDC554B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E488AF3-B073-4BF2-9CAC-2D7A2C5C3460}"/>
              </a:ext>
            </a:extLst>
          </p:cNvPr>
          <p:cNvSpPr/>
          <p:nvPr/>
        </p:nvSpPr>
        <p:spPr>
          <a:xfrm>
            <a:off x="611560" y="1739311"/>
            <a:ext cx="8136904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Charakterizujte podstatu úvěrového rizika, jeho příčiny, kvalitativní a kvantitativní stránku a jeho hlavní složky. Popište faktory ovlivňující velikost úvěrového rizika.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047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9C98B-D1A1-4C82-B44B-70977BFB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úvěrového rizika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2550F1F-39A4-4C6F-BB7B-DAD16E3A72AF}"/>
              </a:ext>
            </a:extLst>
          </p:cNvPr>
          <p:cNvSpPr/>
          <p:nvPr/>
        </p:nvSpPr>
        <p:spPr>
          <a:xfrm>
            <a:off x="395536" y="941752"/>
            <a:ext cx="8748464" cy="4104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Úvěrové riziko (</a:t>
            </a:r>
            <a:r>
              <a:rPr lang="cs-CZ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Risk)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představuje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ztráty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důsledku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neschopnosti dlužníka splnit své závazky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vůči bance v plné výši nebo včas.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Jedná se o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nejvýznamnější riziko v bankovnictví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tvořící většinu kapitálového požadavku banky.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 vznikat u: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úvěrů, dluhopisů, pohledávek z obchodního styku,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derivátových obchodů (např. protistrana nesplní závazek).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řízení úvěrového rizika: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minimalizovat pravděpodobnost selhání klienta (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Probability </a:t>
            </a:r>
            <a:r>
              <a:rPr lang="cs-CZ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Default – PD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 dopad ztráty (</a:t>
            </a:r>
            <a:r>
              <a:rPr lang="cs-CZ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Default – LGD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Základní rovnice úvěrové ztráty: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EAD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Default (expozice při selhání).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DFBC3-207C-469F-9D7B-5BF195A4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6" y="3507854"/>
            <a:ext cx="2893610" cy="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485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984DB-82E0-42AE-B111-9824D20F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12768" cy="507703"/>
          </a:xfrm>
        </p:spPr>
        <p:txBody>
          <a:bodyPr/>
          <a:lstStyle/>
          <a:p>
            <a:r>
              <a:rPr lang="cs-CZ" dirty="0"/>
              <a:t>Příčiny, kvalitativní a kvantitativní stránka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D09B248-A896-4D8F-A44B-7D2C2FCBA280}"/>
              </a:ext>
            </a:extLst>
          </p:cNvPr>
          <p:cNvSpPr/>
          <p:nvPr/>
        </p:nvSpPr>
        <p:spPr>
          <a:xfrm>
            <a:off x="467544" y="987574"/>
            <a:ext cx="8064896" cy="343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Příčiny úvěrového rizika: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makroekonomické (recesní období, inflace, úrokové sazby),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mikroekonomické (špatné řízení banky, nedostatečné zajištění, slabá kontrola klienta),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individuální (platební morálka, management klienta, odvětvová závislost).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Kvalitativní stránka: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Hodnocení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bonity, reputace, schopnosti a ochoty splácet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Zahrnuje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úvěrový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scoring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rating, hodnocení zajištění, vztahy s klientem.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435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49BD23-B918-4723-978C-AB6CA1E0A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Kvantitativní stránka: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6D142DB-4DE5-424B-803B-1349957F19C6}"/>
              </a:ext>
            </a:extLst>
          </p:cNvPr>
          <p:cNvSpPr/>
          <p:nvPr/>
        </p:nvSpPr>
        <p:spPr>
          <a:xfrm>
            <a:off x="755576" y="1254146"/>
            <a:ext cx="7776864" cy="256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riziko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číselně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pomocí: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pravděpodobnosti selhání (PD),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ztráty při selhání (LGD),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expozice při selhání (EAD),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očekávané ztráty (EL) a neočekávané ztráty (UL).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68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50AEC-160D-447B-97FF-0A1AFF45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Hlavní složky a faktory ovlivňující velikost rizika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894D13F-8851-43D7-919E-CA4E4459720A}"/>
              </a:ext>
            </a:extLst>
          </p:cNvPr>
          <p:cNvSpPr/>
          <p:nvPr/>
        </p:nvSpPr>
        <p:spPr>
          <a:xfrm>
            <a:off x="251520" y="1059582"/>
            <a:ext cx="7848872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složky úvěrového rizika: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dlužníka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schopnost splácet závazky.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transakce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Transaction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kvalita úvěrové smlouvy, zajištění, typ úvěru.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koncentrace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přílišná expozice vůči jednomu odvětví nebo klientovi.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 země (Country Risk)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politické a ekonomické prostředí dané země.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23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21A15-ECC8-4277-9DA3-0DBE8E88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8FB0FD4-49D5-465B-9D05-050859AF4F73}"/>
              </a:ext>
            </a:extLst>
          </p:cNvPr>
          <p:cNvSpPr/>
          <p:nvPr/>
        </p:nvSpPr>
        <p:spPr>
          <a:xfrm>
            <a:off x="251520" y="707009"/>
            <a:ext cx="8136904" cy="3136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Faktory ovlivňující velikost úvěrového rizika: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 zdraví klienta (zadluženost, cash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flow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rentabilita),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 a hodnota zajištění,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výše úvěru a doba splatnosti,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úroková sazba a měnové riziko,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diverzifikace portfolia,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kvalita řízení rizik a interní kontroly banky.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294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107BE-8F0B-4578-92F6-FCD7C50D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DA91983-4692-43DD-AE5B-847A072FE0E5}"/>
              </a:ext>
            </a:extLst>
          </p:cNvPr>
          <p:cNvSpPr/>
          <p:nvPr/>
        </p:nvSpPr>
        <p:spPr>
          <a:xfrm>
            <a:off x="467544" y="2248585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Credit Risk | What is Credit Risk | Credit Risk Management | Credit Risk Assessment</a:t>
            </a: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https://youtu.be/_yi2mcOkGLQ?si=9JoInxH42dDKcKuT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8427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D25F05-604B-4E89-80FA-7C72EC2C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8289E53-8208-4A03-B12B-03D52F250199}"/>
              </a:ext>
            </a:extLst>
          </p:cNvPr>
          <p:cNvSpPr/>
          <p:nvPr/>
        </p:nvSpPr>
        <p:spPr>
          <a:xfrm>
            <a:off x="251520" y="1898585"/>
            <a:ext cx="7704856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Vysvětlete pojem úvěrová politika, vyjmenujte oblasti úvěrové politiky, blíže popište způsoby schvalování úvěrů, stanovení ceny úvěru, vymáhání úvěrů.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45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00842-7B19-4278-B727-B586AC98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840760" cy="507703"/>
          </a:xfrm>
        </p:spPr>
        <p:txBody>
          <a:bodyPr/>
          <a:lstStyle/>
          <a:p>
            <a:r>
              <a:rPr lang="cs-CZ" dirty="0"/>
              <a:t>Podstata a význam úvěrové politiky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77E72A9-B2E6-4128-829C-2C6F4EDE0776}"/>
              </a:ext>
            </a:extLst>
          </p:cNvPr>
          <p:cNvSpPr/>
          <p:nvPr/>
        </p:nvSpPr>
        <p:spPr>
          <a:xfrm>
            <a:off x="395536" y="843558"/>
            <a:ext cx="8208912" cy="343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Úvěrová politika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představuje soubor pravidel, zásad a postupů, podle nichž banka poskytuje, spravuje a vymáhá úvěry.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Je klíčovou součástí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celkové obchodní a rizikové strategie banky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Cílem je dosáhnout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optimálního vztahu mezi výnosem a rizikem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Úvěrová politika vychází z: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obchodní strategie banky,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regulatorních požadavků (ČNB,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situace na trhu, úrokových sazeb a ekonomického cyklu.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10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CAB77-EF1F-4501-A4A1-C00FCBA0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99631A-4B21-407F-9804-87B880231E59}"/>
              </a:ext>
            </a:extLst>
          </p:cNvPr>
          <p:cNvSpPr/>
          <p:nvPr/>
        </p:nvSpPr>
        <p:spPr>
          <a:xfrm>
            <a:off x="539552" y="753977"/>
            <a:ext cx="7848872" cy="363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Operační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(někdy také provozní)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riziko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možné definovat jako riziko ztráty banky vlivem nedostatků či selhání vnitřních procesů, lidského faktoru nebo systémů či riziko ztráty banky vlivem vnějších událostí, včetně rizika ztráty banky v důsledku porušení či nenaplnění právní normy. Jak z textu vyplývá, operační riziko je zastřešující kategorií pro celou řadu rizik, proto se v literatuře objevuje i definici nepřímá, která pod pojem operační riziko zahrnuje veškerá rizika, která nejsou úvěrovým a tržním rizikem ani rizikem likvidity.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161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8ADE2-8410-4606-8095-25B1F8DD6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CFC7E9F-7125-45C3-9F7D-1A8735138F23}"/>
              </a:ext>
            </a:extLst>
          </p:cNvPr>
          <p:cNvSpPr/>
          <p:nvPr/>
        </p:nvSpPr>
        <p:spPr>
          <a:xfrm>
            <a:off x="539552" y="1601805"/>
            <a:ext cx="7560840" cy="193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funkce: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definování rámce pro schvalování úvěrů,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řízení úvěrového rizika,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zajištění stability úvěrového portfolia.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73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E58765-5533-4B2B-A00A-304E69CE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Oblasti úvěrové politiky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22F4570-2719-42B6-9D40-266762CF1A65}"/>
              </a:ext>
            </a:extLst>
          </p:cNvPr>
          <p:cNvSpPr/>
          <p:nvPr/>
        </p:nvSpPr>
        <p:spPr>
          <a:xfrm>
            <a:off x="263197" y="703189"/>
            <a:ext cx="8640960" cy="4309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Strategická oblast: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cílové trhy, typy klientů, odvětví, regiony, limity pro jednotlivé segmenty.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Úvěrová strategie: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podmínky pro poskytování úvěrů (bonita klienta, účel, zajištění).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Úvěrové limity: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stanovení maximálních expozic (na klienta, skupinu, sektor).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 poskytování úvěru: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zásady schvalování, administrace, čerpání a kontroly.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Cenová politika: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zásady pro výpočet úrokové sazby, poplatků a rizikové přirážky.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Politika vymáhání a restrukturalizace úvěrů: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zásady řešení problémových úvěrů, inkasa a tvorby opravných položek.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149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E42BF-AF37-4085-9CC9-3B88F4173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056784" cy="507703"/>
          </a:xfrm>
        </p:spPr>
        <p:txBody>
          <a:bodyPr/>
          <a:lstStyle/>
          <a:p>
            <a:r>
              <a:rPr lang="cs-CZ" dirty="0"/>
              <a:t>Schvalování, stanovení ceny a vymáhání úvěrů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1EBF5C0-D072-413D-AE7D-C6C1E5EA2224}"/>
              </a:ext>
            </a:extLst>
          </p:cNvPr>
          <p:cNvSpPr/>
          <p:nvPr/>
        </p:nvSpPr>
        <p:spPr>
          <a:xfrm>
            <a:off x="251520" y="1279089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Schvalování úvěrů: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Proces začíná žádostí klienta → provedení </a:t>
            </a:r>
            <a:r>
              <a:rPr lang="cs-CZ" b="1" dirty="0"/>
              <a:t>analýzy bonity, </a:t>
            </a:r>
            <a:r>
              <a:rPr lang="cs-CZ" b="1" dirty="0" err="1"/>
              <a:t>scoringu</a:t>
            </a:r>
            <a:r>
              <a:rPr lang="cs-CZ" b="1" dirty="0"/>
              <a:t>, zajištění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Úvěry schvalují: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úvěrový pracovník (menší částky),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úvěrový výbor nebo risk management (větší expozice).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Dodržuje se princip </a:t>
            </a:r>
            <a:r>
              <a:rPr lang="cs-CZ" b="1" dirty="0"/>
              <a:t>„čtyř očí“</a:t>
            </a:r>
            <a:r>
              <a:rPr lang="cs-CZ" dirty="0"/>
              <a:t> – rozhodnutí kontroluje druhá nezávislá osoba.</a:t>
            </a:r>
          </a:p>
        </p:txBody>
      </p:sp>
    </p:spTree>
    <p:extLst>
      <p:ext uri="{BB962C8B-B14F-4D97-AF65-F5344CB8AC3E}">
        <p14:creationId xmlns:p14="http://schemas.microsoft.com/office/powerpoint/2010/main" val="6757083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36A87-02E5-443E-AECB-EDC0C6809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53DD10B-B998-4809-B19F-A5A1EBE802B3}"/>
              </a:ext>
            </a:extLst>
          </p:cNvPr>
          <p:cNvSpPr/>
          <p:nvPr/>
        </p:nvSpPr>
        <p:spPr>
          <a:xfrm>
            <a:off x="251520" y="1289476"/>
            <a:ext cx="7848872" cy="375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Stanovení ceny úvěru: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kompenzaci banky za riziko, kapitál a administraci.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Základní úrok =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referenční sazba (např. PRIBOR)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riziková přirážka (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margin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poplatky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Riziková přirážka zohledňuje: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 selhání (PD),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kvalitu zajištění,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náklady na kapitál.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04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44F50-904C-48B2-8F2B-7739CFE3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Vymáhání úvěrů: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C92DE01-0A62-4146-A8E7-E9C57EAA72E7}"/>
              </a:ext>
            </a:extLst>
          </p:cNvPr>
          <p:cNvSpPr/>
          <p:nvPr/>
        </p:nvSpPr>
        <p:spPr>
          <a:xfrm>
            <a:off x="251520" y="906487"/>
            <a:ext cx="8280920" cy="273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Provádí se dle stupně selhání: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Měkké upomínky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(telefon, e-mail, výzva),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Restrukturalizace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(úprava splátek, prodloužení splatnosti),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Realizace zajištění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(zástava, ručení, záruka),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Soudní a exekuční řízení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Prodej pohledávky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(sekundární trh).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08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F6929D-6C40-4EAB-9053-03058BF8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0355A4E-D0D9-485C-BC49-D2866061DD19}"/>
              </a:ext>
            </a:extLst>
          </p:cNvPr>
          <p:cNvSpPr/>
          <p:nvPr/>
        </p:nvSpPr>
        <p:spPr>
          <a:xfrm>
            <a:off x="395536" y="2248585"/>
            <a:ext cx="74888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What Is A Credit Policy? - Tax and Accounting Coach</a:t>
            </a:r>
            <a:endParaRPr lang="cs-CZ" sz="2000" b="1" dirty="0"/>
          </a:p>
          <a:p>
            <a:endParaRPr lang="cs-CZ" sz="2000" b="1" dirty="0"/>
          </a:p>
          <a:p>
            <a:r>
              <a:rPr lang="en-US" sz="2000" b="1" dirty="0">
                <a:hlinkClick r:id="rId2"/>
              </a:rPr>
              <a:t>https://youtu.be/RqfNO878W5Y?si=TRlelZn6zyJuzGzi</a:t>
            </a:r>
            <a:endParaRPr lang="cs-CZ" sz="2000" b="1" dirty="0"/>
          </a:p>
          <a:p>
            <a:endParaRPr lang="cs-CZ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33536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305CB-5AC0-4AAC-8368-C3B016585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66327AD-CC1F-48FA-B83D-BECFAA014922}"/>
              </a:ext>
            </a:extLst>
          </p:cNvPr>
          <p:cNvSpPr/>
          <p:nvPr/>
        </p:nvSpPr>
        <p:spPr>
          <a:xfrm>
            <a:off x="539552" y="1851670"/>
            <a:ext cx="6318448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Charakterizujte hlavní oblasti regulace úvěrového rizika – limity angažovanosti, zásady klasifikace pohledávek z úvěrů.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885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392E1-43E1-45E7-9C80-5D8E8311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pt-BR" dirty="0"/>
              <a:t>Cíl a význam regulace úvěrového rizika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F729B9F-D9FC-4A02-89BF-263FB8B939B1}"/>
              </a:ext>
            </a:extLst>
          </p:cNvPr>
          <p:cNvSpPr/>
          <p:nvPr/>
        </p:nvSpPr>
        <p:spPr>
          <a:xfrm>
            <a:off x="310741" y="843558"/>
            <a:ext cx="8784976" cy="418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Regulace úvěrového rizika je klíčovým prvkem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obezřetného podnikání bank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zajišťuje stabilitu finančního systému.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Jejím cílem je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omezit nadměrné vystavení riziku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zajistit, že banka má odpovídající kapitál k pokrytí potenciálních ztrát.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Základní oblasti regulace: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Limity angažovanosti (</a:t>
            </a:r>
            <a:r>
              <a:rPr lang="cs-CZ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limits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Klasifikace pohledávek z úvěrů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Tvorba opravných položek a rezerv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Regulace vychází z principů </a:t>
            </a:r>
            <a:r>
              <a:rPr lang="cs-CZ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které definují kapitálové požadavky, limity koncentrace a pravidla pro řízení rizik.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Charakterizujte hlavní oblasti regulace úvěrového rizika – limity angažovanosti, zásady klasifikace pohledávek z úvěrů.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425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687BF-DB1A-4E77-BA19-7601EBA0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Limity angažovanosti (</a:t>
            </a:r>
            <a:r>
              <a:rPr lang="cs-CZ" dirty="0" err="1"/>
              <a:t>Exposure</a:t>
            </a:r>
            <a:r>
              <a:rPr lang="cs-CZ" dirty="0"/>
              <a:t> </a:t>
            </a:r>
            <a:r>
              <a:rPr lang="cs-CZ" dirty="0" err="1"/>
              <a:t>Limits</a:t>
            </a:r>
            <a:r>
              <a:rPr lang="cs-CZ" dirty="0"/>
              <a:t>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125B86-109A-4156-9917-1628315BD2E3}"/>
              </a:ext>
            </a:extLst>
          </p:cNvPr>
          <p:cNvSpPr/>
          <p:nvPr/>
        </p:nvSpPr>
        <p:spPr>
          <a:xfrm>
            <a:off x="251520" y="843558"/>
            <a:ext cx="8424936" cy="362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Angažovanost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exposure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celková pohledávka banky vůči jednomu klientovi nebo skupině propojených osob.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zabránit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koncentračnímu riziku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tedy závislosti banky na malém počtu klientů.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Vymezení dle zákona o bankách (§ 27a):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Maximální angažovanost vůči jednomu klientovi nebo skupině =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25 % kapitálu banky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Výjimky: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angažovanost vůči státu, centrální bance nebo EU institucím.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Měření angažovanosti: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zahrnuje nejen poskytnuté úvěry, ale i záruky, akreditivy a mimo-bilanční závazky.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4595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305235-5E2D-4C8F-B7B3-83AF7A6C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pohledávek z úvěrů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3F0D6C-B286-4F9A-AA9A-D63F389CF56F}"/>
              </a:ext>
            </a:extLst>
          </p:cNvPr>
          <p:cNvSpPr/>
          <p:nvPr/>
        </p:nvSpPr>
        <p:spPr>
          <a:xfrm>
            <a:off x="251520" y="843558"/>
            <a:ext cx="8640960" cy="423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Klasifikace určuje, jak banka hodnotí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kvalitu svých pohledávek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tvoří opravné položky.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Kategorie dle ČNB: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Standardní pohledávky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klient plní závazky včas, bez problémů.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Sledované pohledávky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drobná zpoždění či zhoršení finanční situace.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Nestandardní pohledávky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větší prodlení, problémy se zajištěním.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Pochybné pohledávky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splácení nejisté, vysoké riziko ztráty.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Ztrátové pohledávky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úvěr prakticky nesplatitelný.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Klasifikace se provádí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minimálně čtvrtletně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podle vývoje bonity klienta.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Slouží jako základ pro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tvorbu opravných položek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které snižují účetní hodnotu pohledávky a zajišťují krytí ztrát.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1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8C9AAF-8CD1-4DA2-A51B-75882A6E8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C0F9157-803D-49A4-A3AC-EC1DA29B1565}"/>
              </a:ext>
            </a:extLst>
          </p:cNvPr>
          <p:cNvSpPr/>
          <p:nvPr/>
        </p:nvSpPr>
        <p:spPr>
          <a:xfrm>
            <a:off x="251520" y="183308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Mimo uvedená rizika je i kapitálové riziko (riziko solventnosti), které spočívá v riziku, že banka nebude mít dostatek kapitálu na pokrytí ztrát, vzniklých v důsledku působení nejrůznějších rizik.</a:t>
            </a:r>
          </a:p>
        </p:txBody>
      </p:sp>
    </p:spTree>
    <p:extLst>
      <p:ext uri="{BB962C8B-B14F-4D97-AF65-F5344CB8AC3E}">
        <p14:creationId xmlns:p14="http://schemas.microsoft.com/office/powerpoint/2010/main" val="21232567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CA9E8-4F71-4AF9-9B43-F298020C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C09C577-E32B-481C-AB7F-5DFFF1F9DAE0}"/>
              </a:ext>
            </a:extLst>
          </p:cNvPr>
          <p:cNvSpPr/>
          <p:nvPr/>
        </p:nvSpPr>
        <p:spPr>
          <a:xfrm>
            <a:off x="827584" y="1419623"/>
            <a:ext cx="6030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Why It's Important To Limit Your Credit Exposure.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https://youtu.be/MjEL13wsQsY?si=jUMFyzVV8J_GBcO8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29521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4D835-705C-477F-952D-A1AEAAA4A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6536316-D8CC-4433-AF9B-91DF51C33285}"/>
              </a:ext>
            </a:extLst>
          </p:cNvPr>
          <p:cNvSpPr/>
          <p:nvPr/>
        </p:nvSpPr>
        <p:spPr>
          <a:xfrm>
            <a:off x="395536" y="1739311"/>
            <a:ext cx="8136904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Popište podstatu modelu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CreditMetrics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Vysvětlete, co ukazuje matice pravděpodobnosti přechodu (matice pravděpodobnosti migrace). Uveďte možnosti použití modelu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CreditMetrics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386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4844E-2C21-48FA-A825-B9AF137E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modelu </a:t>
            </a:r>
            <a:r>
              <a:rPr lang="cs-CZ" dirty="0" err="1"/>
              <a:t>CreditMetrics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8E29AD9-54FE-4834-950F-CF5247754723}"/>
              </a:ext>
            </a:extLst>
          </p:cNvPr>
          <p:cNvSpPr/>
          <p:nvPr/>
        </p:nvSpPr>
        <p:spPr>
          <a:xfrm>
            <a:off x="251520" y="843558"/>
            <a:ext cx="8496944" cy="374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CreditMetrics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model vyvinutý bankou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J.P. Morgan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(1997) pro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měření úvěrového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úrovni portfolia.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Cílem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kvantifikovat změnu tržní hodnoty portfolia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 důsledku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změn úvěrového ratingu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jednotlivých dlužníků.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Na rozdíl od jednoduchých modelů selhání (default/no default) zohledňuje i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změny bonity (rating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migration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Model vychází z principu, že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hodnota úvěru nebo dluhopisu závisí na kreditní kvalitě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emitenta – pokud se rating zhorší, tržní hodnota klesá.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CreditMetrics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tedy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nepředpovídá selhání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ale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pravděpodobnost zhoršení či zlepšení ratingu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1600" b="1" dirty="0"/>
              <a:t>Základní myšlenka:</a:t>
            </a:r>
            <a:br>
              <a:rPr lang="cs-CZ" sz="1600" dirty="0"/>
            </a:br>
            <a:r>
              <a:rPr lang="cs-CZ" sz="1600" dirty="0"/>
              <a:t>Změna ratingu → změna výnosnosti → změna hodnoty → změna úvěrového rizika portfolia.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074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8423F-DF02-419C-A782-4C31F67B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892480" cy="507703"/>
          </a:xfrm>
        </p:spPr>
        <p:txBody>
          <a:bodyPr/>
          <a:lstStyle/>
          <a:p>
            <a:r>
              <a:rPr lang="cs-CZ" dirty="0"/>
              <a:t>Matice pravděpodobnosti přechodu (</a:t>
            </a:r>
            <a:r>
              <a:rPr lang="cs-CZ" dirty="0" err="1"/>
              <a:t>migration</a:t>
            </a:r>
            <a:r>
              <a:rPr lang="cs-CZ" dirty="0"/>
              <a:t> matrix)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A6E158C-FC54-473D-B54E-6B01AD5B0999}"/>
              </a:ext>
            </a:extLst>
          </p:cNvPr>
          <p:cNvSpPr/>
          <p:nvPr/>
        </p:nvSpPr>
        <p:spPr>
          <a:xfrm>
            <a:off x="251520" y="1203598"/>
            <a:ext cx="6606480" cy="2283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Matice přechodu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ukazuje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pravděpodobnost, že dlužník během určitého období (např. 1 rok)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přejde z jednoho ratingu do jiného.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Každý řádek reprezentuje výchozí rating, každý sloupec konečný rating.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Součet hodnot v řádku = 100 %.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BAA8F05-7941-4CC5-B624-46DEA4476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133991"/>
              </p:ext>
            </p:extLst>
          </p:nvPr>
        </p:nvGraphicFramePr>
        <p:xfrm>
          <a:off x="251520" y="2931790"/>
          <a:ext cx="8640963" cy="1645920"/>
        </p:xfrm>
        <a:graphic>
          <a:graphicData uri="http://schemas.openxmlformats.org/drawingml/2006/table">
            <a:tbl>
              <a:tblPr/>
              <a:tblGrid>
                <a:gridCol w="960107">
                  <a:extLst>
                    <a:ext uri="{9D8B030D-6E8A-4147-A177-3AD203B41FA5}">
                      <a16:colId xmlns:a16="http://schemas.microsoft.com/office/drawing/2014/main" val="426539361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929613669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39892721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20145794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578633098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068306886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18953204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1034454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1887068817"/>
                    </a:ext>
                  </a:extLst>
                </a:gridCol>
              </a:tblGrid>
              <a:tr h="592733">
                <a:tc>
                  <a:txBody>
                    <a:bodyPr/>
                    <a:lstStyle/>
                    <a:p>
                      <a:r>
                        <a:rPr lang="cs-CZ"/>
                        <a:t>Rating na začátku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AAA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BBB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BB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CCC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Default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686710"/>
                  </a:ext>
                </a:extLst>
              </a:tr>
              <a:tr h="182379">
                <a:tc>
                  <a:txBody>
                    <a:bodyPr/>
                    <a:lstStyle/>
                    <a:p>
                      <a:r>
                        <a:rPr lang="cs-CZ"/>
                        <a:t>AAA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90 %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8 %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0,05 %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0,05 %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7391665"/>
                  </a:ext>
                </a:extLst>
              </a:tr>
              <a:tr h="182379">
                <a:tc>
                  <a:txBody>
                    <a:bodyPr/>
                    <a:lstStyle/>
                    <a:p>
                      <a:r>
                        <a:rPr lang="cs-CZ"/>
                        <a:t>BBB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1 %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4 %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85 %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7 %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2 %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/>
                        <a:t>0,3 %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0,2 %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27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113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16985B-8D57-42D2-A279-657FE855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9F7CC45-8F2A-4B9F-B798-EEB3C86ED315}"/>
              </a:ext>
            </a:extLst>
          </p:cNvPr>
          <p:cNvSpPr/>
          <p:nvPr/>
        </p:nvSpPr>
        <p:spPr>
          <a:xfrm>
            <a:off x="251520" y="1707219"/>
            <a:ext cx="8208912" cy="1945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Z matice lze určit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pravděpodobnost zhoršení ratingu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očekávané ztráty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volatilitu hodnoty portfolia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Používají se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historická data ratingových agentur (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Moody’s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S&amp;P)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·"/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·"/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790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0A115-6EF4-4EC9-ADB9-724295CA6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cs-CZ" dirty="0"/>
              <a:t>Možnosti využití modelu </a:t>
            </a:r>
            <a:r>
              <a:rPr lang="cs-CZ" dirty="0" err="1"/>
              <a:t>CreditMetrics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724CAA-3D57-4990-B7B7-0C71CFEAC11F}"/>
              </a:ext>
            </a:extLst>
          </p:cNvPr>
          <p:cNvSpPr/>
          <p:nvPr/>
        </p:nvSpPr>
        <p:spPr>
          <a:xfrm>
            <a:off x="251520" y="843557"/>
            <a:ext cx="8424936" cy="4661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Měření úvěrového rizika portfolia: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kvantifikuje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Risk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způsobený změnou kreditní kvality.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Stanovení kapitálových požadavků: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umožňuje určit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potřebný kapitál pro krytí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úrovni celého portfolia.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Řízení koncentrace rizika: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pomáhá rozložit úvěrové expozice podle ratingů, sektorů, zemí.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Ocenění a stresové testování portfolia: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simuluje dopad ratingových změn při různých scénářích vývoje trhu.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komplexní, zahrnuje korelace mezi dlužníky.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Nevýhody: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vyžaduje rozsáhlá historická data, předpokládá stabilitu ratingových přechodů.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67146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6AFC16-83F2-4A0C-9735-1B7AB6958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21B00F4-BC44-4B8F-863B-6C710B1792C3}"/>
              </a:ext>
            </a:extLst>
          </p:cNvPr>
          <p:cNvSpPr/>
          <p:nvPr/>
        </p:nvSpPr>
        <p:spPr>
          <a:xfrm>
            <a:off x="251520" y="1347614"/>
            <a:ext cx="58799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/>
              <a:t>CreditMetrics</a:t>
            </a:r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b="1" dirty="0">
                <a:hlinkClick r:id="rId2"/>
              </a:rPr>
              <a:t>https://youtu.be/q8X92_Rr1RA?si=yiUIKawafEDlAhv5</a:t>
            </a:r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148310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81FEE-3608-40E1-B32B-AF42F9AE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B6B3039-A053-4800-A9AE-BE84B43B23E2}"/>
              </a:ext>
            </a:extLst>
          </p:cNvPr>
          <p:cNvSpPr/>
          <p:nvPr/>
        </p:nvSpPr>
        <p:spPr>
          <a:xfrm>
            <a:off x="251520" y="1491631"/>
            <a:ext cx="8568952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Vysvětlete rozdíl v pojetí selhání (úvěrové události) v modelech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mark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-to-market a default-mode.  Popište podstatu modelu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CreditRisk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+. Proč model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CreditRisk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pracuje se sektorovou analýzou?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402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0DE14F-D73B-4EF0-AA01-F53EE905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632848" cy="507703"/>
          </a:xfrm>
        </p:spPr>
        <p:txBody>
          <a:bodyPr/>
          <a:lstStyle/>
          <a:p>
            <a:r>
              <a:rPr lang="cs-CZ" dirty="0"/>
              <a:t>Pojetí selhání v modelech </a:t>
            </a:r>
            <a:r>
              <a:rPr lang="cs-CZ" dirty="0" err="1"/>
              <a:t>mark</a:t>
            </a:r>
            <a:r>
              <a:rPr lang="cs-CZ" dirty="0"/>
              <a:t>-to-market a default-mode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D4EE8B4-FCA4-40ED-9AFD-C53653DA685E}"/>
              </a:ext>
            </a:extLst>
          </p:cNvPr>
          <p:cNvSpPr/>
          <p:nvPr/>
        </p:nvSpPr>
        <p:spPr>
          <a:xfrm>
            <a:off x="196280" y="939797"/>
            <a:ext cx="8640960" cy="2550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Selhání (default)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situace, kdy dlužník nesplní své závazky – ztráta části nebo celé jistiny.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Modely úvěrového rizika se liší podle toho,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jak pracují se selháním a zhoršením bonity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F4E4B6E-6ED0-4547-9F87-E76286DC7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25831"/>
              </p:ext>
            </p:extLst>
          </p:nvPr>
        </p:nvGraphicFramePr>
        <p:xfrm>
          <a:off x="196280" y="2214922"/>
          <a:ext cx="7903791" cy="2809131"/>
        </p:xfrm>
        <a:graphic>
          <a:graphicData uri="http://schemas.openxmlformats.org/drawingml/2006/table">
            <a:tbl>
              <a:tblPr/>
              <a:tblGrid>
                <a:gridCol w="2634597">
                  <a:extLst>
                    <a:ext uri="{9D8B030D-6E8A-4147-A177-3AD203B41FA5}">
                      <a16:colId xmlns:a16="http://schemas.microsoft.com/office/drawing/2014/main" val="2643170622"/>
                    </a:ext>
                  </a:extLst>
                </a:gridCol>
                <a:gridCol w="2634597">
                  <a:extLst>
                    <a:ext uri="{9D8B030D-6E8A-4147-A177-3AD203B41FA5}">
                      <a16:colId xmlns:a16="http://schemas.microsoft.com/office/drawing/2014/main" val="4169558567"/>
                    </a:ext>
                  </a:extLst>
                </a:gridCol>
                <a:gridCol w="2634597">
                  <a:extLst>
                    <a:ext uri="{9D8B030D-6E8A-4147-A177-3AD203B41FA5}">
                      <a16:colId xmlns:a16="http://schemas.microsoft.com/office/drawing/2014/main" val="1271505259"/>
                    </a:ext>
                  </a:extLst>
                </a:gridCol>
              </a:tblGrid>
              <a:tr h="374551">
                <a:tc>
                  <a:txBody>
                    <a:bodyPr/>
                    <a:lstStyle/>
                    <a:p>
                      <a:r>
                        <a:rPr lang="cs-CZ"/>
                        <a:t>Typ modelu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Charakteristika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Příklad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1807"/>
                  </a:ext>
                </a:extLst>
              </a:tr>
              <a:tr h="1498203">
                <a:tc>
                  <a:txBody>
                    <a:bodyPr/>
                    <a:lstStyle/>
                    <a:p>
                      <a:r>
                        <a:rPr lang="cs-CZ" b="1"/>
                        <a:t>Mark-to-market (MTM)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sleduje </a:t>
                      </a:r>
                      <a:r>
                        <a:rPr lang="cs-CZ" i="1"/>
                        <a:t>změnu tržní hodnoty úvěru či dluhopisu</a:t>
                      </a:r>
                      <a:r>
                        <a:rPr lang="cs-CZ"/>
                        <a:t> v důsledku změny ratingu (nejen při selhání)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CreditMetrics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042729"/>
                  </a:ext>
                </a:extLst>
              </a:tr>
              <a:tr h="936377">
                <a:tc>
                  <a:txBody>
                    <a:bodyPr/>
                    <a:lstStyle/>
                    <a:p>
                      <a:r>
                        <a:rPr lang="cs-CZ" b="1"/>
                        <a:t>Default-mode (DM)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/>
                        <a:t>pracuje pouze se </a:t>
                      </a:r>
                      <a:r>
                        <a:rPr lang="cs-CZ" i="1"/>
                        <a:t>stavem „default“ nebo „bez defaultu“</a:t>
                      </a:r>
                      <a:endParaRPr lang="cs-C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CreditRisk</a:t>
                      </a:r>
                      <a:r>
                        <a:rPr lang="cs-CZ" dirty="0"/>
                        <a:t>+, KMV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53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6885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A45F4-57C1-42B9-9BDF-9DC7A50E0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5083D77-3F67-4B2E-95E5-1D9C61849C2E}"/>
              </a:ext>
            </a:extLst>
          </p:cNvPr>
          <p:cNvSpPr/>
          <p:nvPr/>
        </p:nvSpPr>
        <p:spPr>
          <a:xfrm>
            <a:off x="251520" y="860897"/>
            <a:ext cx="8352928" cy="246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Rozdíl: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MTM modely měří 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citlivost hodnoty aktiv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změny ratingu,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 modely měří </a:t>
            </a:r>
            <a:r>
              <a:rPr lang="cs-CZ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 samotného selhání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MTM → vhodný pro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oceňování a portfoliové řízení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 → vhodný pro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kapitálovou přiměřenost a stresové testy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8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1982C-E603-45FE-9DA8-174897B5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64BA6F1-695C-44A8-B9A2-E9B57544EC4F}"/>
              </a:ext>
            </a:extLst>
          </p:cNvPr>
          <p:cNvSpPr/>
          <p:nvPr/>
        </p:nvSpPr>
        <p:spPr>
          <a:xfrm>
            <a:off x="827584" y="1275606"/>
            <a:ext cx="7488832" cy="709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Popište problematiku asymetrie informací na trhu úvěrů, nepříznivý výběr a morální hazard znázorněte i graficky. 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054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E462A-1404-4746-A355-8696A825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modelu </a:t>
            </a:r>
            <a:r>
              <a:rPr lang="cs-CZ" dirty="0" err="1"/>
              <a:t>CreditRisk</a:t>
            </a:r>
            <a:r>
              <a:rPr lang="cs-CZ" dirty="0"/>
              <a:t>+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C4C127D-6790-42E1-8552-4EC8DF689C9B}"/>
              </a:ext>
            </a:extLst>
          </p:cNvPr>
          <p:cNvSpPr/>
          <p:nvPr/>
        </p:nvSpPr>
        <p:spPr>
          <a:xfrm>
            <a:off x="217290" y="705521"/>
            <a:ext cx="8892480" cy="452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CreditRisk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vyvinula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Suisse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(1997) jako model typu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default-mode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Cílem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odhadnout rozdělení celkových ztrát portfolia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způsobených úvěrovými selháními.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Model nepracuje s ratingy, ale s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pravděpodobností selhání (PD)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každého dlužníka.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Používá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statistický přístup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Poissonovo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rozdělení)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počet selhání v portfoliu se chová jako náhodná veličina.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Základní předpoklady: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selhání jsou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nezávislá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ztráta na každém úvěru = expozice × ztráta při selhání (LGD),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neřeší přímo zajištění ani korelace mezi dlužníky.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Výstupem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pravděpodobnostní rozdělení ztrát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odhad hodnoty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Unexpected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(UL).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159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9ACC1-147E-4BFD-BC78-A99B66A6B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272808" cy="507703"/>
          </a:xfrm>
        </p:spPr>
        <p:txBody>
          <a:bodyPr/>
          <a:lstStyle/>
          <a:p>
            <a:r>
              <a:rPr lang="cs-CZ" dirty="0"/>
              <a:t>Sektorová analýza v modelu </a:t>
            </a:r>
            <a:r>
              <a:rPr lang="cs-CZ" dirty="0" err="1"/>
              <a:t>CreditRisk</a:t>
            </a:r>
            <a:r>
              <a:rPr lang="cs-CZ" dirty="0"/>
              <a:t>+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67C7AA-C4F5-4C5D-B240-876885A6FFEE}"/>
              </a:ext>
            </a:extLst>
          </p:cNvPr>
          <p:cNvSpPr/>
          <p:nvPr/>
        </p:nvSpPr>
        <p:spPr>
          <a:xfrm>
            <a:off x="251520" y="735237"/>
            <a:ext cx="8640960" cy="453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Proč sektorová analýza?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Reálná data ukazují, že selhání nejsou zcela nezávislá – často se koncentrují podle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odvětví, regionu nebo typu klienta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CreditRisk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proto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rozděluje portfolio na sektory (např. průmysl, služby, finance)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pro každý sektor stanovuje: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vlastní míru selhání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faktor variability (σ)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který odráží hospodářský cyklus.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Výhody sektorového přístupu: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umožňuje modelovat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systematické riziko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recesi v automobilovém průmyslu),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zpřesňuje odhad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rozptylu celkových ztrát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zlepšuje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kapitálovou alokaci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mezi segmenty.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Nevýhody: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složitější kalibrace, závislost na statistických datech.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3079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A4308-0AB9-4E7D-8927-FC66ECD6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31A999F-DE02-4AB2-8894-AFD0BA25E96D}"/>
              </a:ext>
            </a:extLst>
          </p:cNvPr>
          <p:cNvSpPr/>
          <p:nvPr/>
        </p:nvSpPr>
        <p:spPr>
          <a:xfrm>
            <a:off x="467544" y="1779662"/>
            <a:ext cx="57752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What Is Credit Risk Modeling?</a:t>
            </a: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https://youtu.be/exKG2hSXSl8?si=n1YZ0d80K0-CzWnZ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31209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E09430-927F-4ACF-A5D9-991A56B4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F3A8944-F5F1-45C7-B79D-6D573C4477FA}"/>
              </a:ext>
            </a:extLst>
          </p:cNvPr>
          <p:cNvSpPr/>
          <p:nvPr/>
        </p:nvSpPr>
        <p:spPr>
          <a:xfrm>
            <a:off x="467544" y="1635646"/>
            <a:ext cx="7920880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Charakterizujte model KMV, vysvětlete pojmy bod selhání, vzdálenost od selhání a očekávaná četnost selhání.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964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948CB-BB40-4056-8FDC-B09118A04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modelu KMV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9A6C3DD-9FE5-46D8-8928-B44E8F3D2F14}"/>
              </a:ext>
            </a:extLst>
          </p:cNvPr>
          <p:cNvSpPr/>
          <p:nvPr/>
        </p:nvSpPr>
        <p:spPr>
          <a:xfrm>
            <a:off x="217290" y="915566"/>
            <a:ext cx="8640960" cy="409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KMV (</a:t>
            </a:r>
            <a:r>
              <a:rPr lang="cs-CZ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Moody’s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KMV </a:t>
            </a:r>
            <a:r>
              <a:rPr lang="cs-CZ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Monitor)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strukturální model úvěrového rizika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vycházející z </a:t>
            </a:r>
            <a:r>
              <a:rPr lang="cs-CZ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Mertonova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modelu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(1974).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Hlavní myšlenka: hodnota firmy se chová jako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opce na aktiva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pokud hodnota aktiv klesne pod hodnotu dluhů, firma selhává.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Selhání (default)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tedy nastává, když: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cs-CZ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převádí tržní informace (např. volatilitu akcií) na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 selhání (PD)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Cílem je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odhadnout riziko nesplacení závazků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dlužníka na základě tržních dat, nikoli pouze účetních ukazatelů.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Základní princip: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„Čím dál je hodnota aktiv firmy od úrovně závazků, tím menší je pravděpodobnost selhání.“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D39415-D57E-43C7-8397-05AB8EF4E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470130"/>
            <a:ext cx="5372594" cy="4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0230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EC058-B1D5-42A3-AF4D-F4434919A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pojmy modelu KMV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63A451-7308-411B-BD83-D69E7A9255AA}"/>
              </a:ext>
            </a:extLst>
          </p:cNvPr>
          <p:cNvSpPr/>
          <p:nvPr/>
        </p:nvSpPr>
        <p:spPr>
          <a:xfrm>
            <a:off x="251520" y="855190"/>
            <a:ext cx="8424936" cy="343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 selhání (Default Point)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představuje hranici, při které nastává úpadek,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obvykle definován jako součet krátkodobých závazků + polovina dlouhodobých závazků,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„kritickou hodnotu aktiv“, pod níž firma není schopna plnit své závazky.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Vzdálenost od selhání (Distance to Default, DD)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měří,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kolik směrodatných odchylek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dělí aktuální hodnotu aktiv od bodu selhání,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vypočítává se jako: 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6D5A00B-9526-41EF-BF97-61A206D28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507854"/>
            <a:ext cx="1656184" cy="7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0447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6C7002-B776-4D4F-9D77-76231F03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9EB3A5F-D414-4113-A029-661D52109ED7}"/>
              </a:ext>
            </a:extLst>
          </p:cNvPr>
          <p:cNvSpPr/>
          <p:nvPr/>
        </p:nvSpPr>
        <p:spPr>
          <a:xfrm>
            <a:off x="395536" y="1003372"/>
            <a:ext cx="8352928" cy="2737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kde AAA = hodnota aktiv, DDD = bod selhání,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sigma_AσA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 = volatilita aktiv,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čím větší DD, tím menší riziko selhání.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Očekávaná četnost selhání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Expected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Default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EDF)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vyjadřuje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pravděpodobnost, že firma selže v daném období (obvykle 1 rok)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empiricky odvozena z historických dat firem se stejnou hodnotou DD,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např. DD = 3 odpovídá EDF ≈ 0,1 %, DD = 0 odpovídá EDF ≈ 50 %.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6535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8D417F-0BCD-4F81-933B-B7B2D75BB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a výhody modelu KMV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A697E29-1742-4623-A5C4-A8E7C7C03CDA}"/>
              </a:ext>
            </a:extLst>
          </p:cNvPr>
          <p:cNvSpPr/>
          <p:nvPr/>
        </p:nvSpPr>
        <p:spPr>
          <a:xfrm>
            <a:off x="251520" y="843557"/>
            <a:ext cx="8892480" cy="437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Využití v bankovní praxi: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měření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pravděpodobnosti selhání klientů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reálném čase,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tvorba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interních ratingů a kapitálových požadavků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oceňování úvěrových derivátů a portfoliové řízení rizik.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Výhody: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využívá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tržní data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(rychlá reakce na změny),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přirozené propojení mezi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tržním a úvěrovým rizikem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kvantifikace pravděpodobnosti selhání v procentech.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Nevýhody: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vyžaduje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tržně obchodované akcie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(nelze použít pro neobchodované firmy),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citlivost na </a:t>
            </a:r>
            <a:r>
              <a:rPr lang="cs-CZ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volatilitu trhu</a:t>
            </a:r>
            <a:r>
              <a:rPr lang="cs-CZ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krátkodobé výkyvy.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782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F11C7-0B68-4E80-97B6-39AF52733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71F7309-EB1B-4CD3-BD15-4A9E75AD014A}"/>
              </a:ext>
            </a:extLst>
          </p:cNvPr>
          <p:cNvSpPr/>
          <p:nvPr/>
        </p:nvSpPr>
        <p:spPr>
          <a:xfrm>
            <a:off x="755576" y="1203599"/>
            <a:ext cx="6102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KMV model explained: Modelling default risk (Excel)</a:t>
            </a:r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https://youtu.be/uQ9DjPDyaEQ?si=-TadBc7QoA_tP8n_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09856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996379-092A-434B-B870-2C68534A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D3EE7EE-8E55-4586-8768-6834E23CB573}"/>
              </a:ext>
            </a:extLst>
          </p:cNvPr>
          <p:cNvSpPr/>
          <p:nvPr/>
        </p:nvSpPr>
        <p:spPr>
          <a:xfrm>
            <a:off x="467544" y="1563639"/>
            <a:ext cx="828092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Popište podstatu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McKinseyova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modelu (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McKinsey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CreditPortfolio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Proč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McKinseyův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bere v potaz makroekonomické faktory?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1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763BD-27E7-4590-BF13-F6CE1CE0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asymetrie informací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A30E99E-43B1-4820-B639-18495BCA5B79}"/>
              </a:ext>
            </a:extLst>
          </p:cNvPr>
          <p:cNvSpPr/>
          <p:nvPr/>
        </p:nvSpPr>
        <p:spPr>
          <a:xfrm>
            <a:off x="683568" y="100209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Asymetrie informací vzniká, když jedna strana (dlužník) má více informací o své schopnosti splácet než druhá (banka).Banka nedokáže přesně rozlišit rizikovost klientů → dochází k nesouladu informací a tím i k vyšším rizikům v rozhodování o </a:t>
            </a:r>
            <a:r>
              <a:rPr lang="cs-CZ" sz="2000" dirty="0" err="1"/>
              <a:t>úvěrech.Důsledkem</a:t>
            </a:r>
            <a:r>
              <a:rPr lang="cs-CZ" sz="2000" dirty="0"/>
              <a:t> je narušení efektivity trhu – banky stanovují vyšší úrokové sazby, které znevýhodňují poctivé </a:t>
            </a:r>
            <a:r>
              <a:rPr lang="cs-CZ" sz="2000" dirty="0" err="1"/>
              <a:t>klienty.Asymetrie</a:t>
            </a:r>
            <a:r>
              <a:rPr lang="cs-CZ" sz="2000" dirty="0"/>
              <a:t> informací je základním problémem úvěrového trhu a příčinou vzniku jevu nepříznivý výběr a morální hazard.</a:t>
            </a:r>
          </a:p>
        </p:txBody>
      </p:sp>
    </p:spTree>
    <p:extLst>
      <p:ext uri="{BB962C8B-B14F-4D97-AF65-F5344CB8AC3E}">
        <p14:creationId xmlns:p14="http://schemas.microsoft.com/office/powerpoint/2010/main" val="411295269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7AFFC-6AE0-41D5-9D92-95F891F8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Podstata </a:t>
            </a:r>
            <a:r>
              <a:rPr lang="cs-CZ" dirty="0" err="1"/>
              <a:t>McKinseyova</a:t>
            </a:r>
            <a:r>
              <a:rPr lang="cs-CZ" dirty="0"/>
              <a:t> modelu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5BDCD95-ECD3-4601-AB1D-D24C884AE18C}"/>
              </a:ext>
            </a:extLst>
          </p:cNvPr>
          <p:cNvSpPr/>
          <p:nvPr/>
        </p:nvSpPr>
        <p:spPr>
          <a:xfrm>
            <a:off x="251520" y="1014721"/>
            <a:ext cx="8640960" cy="311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McKinsey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CreditPortfolio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View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(CPV)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ekonometrický model úvěrového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který propojuje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makroekonomické proměnné s pravděpodobností selhání dlužníků (PD)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Na rozdíl od modelů typu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CreditMetrics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nebo </a:t>
            </a:r>
            <a:r>
              <a:rPr lang="cs-CZ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CreditRisk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+, které vycházejí z historických ratingových dat, CPV vysvětluje selhání klientů na základě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ekonomického vývoje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Základní princip:</a:t>
            </a:r>
          </a:p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„Změny v makroekonomickém prostředí ovlivňují chování dlužníků a tím i kreditní riziko.“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Model je tedy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dynamický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riziko se mění podle ekonomického cyklu.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Používá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ekonometrické regresní rovnice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 určení vztahů mezi makroekonomickými ukazateli (např. HDP, nezaměstnanost, inflace) a pravděpodobností selhání.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6882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CF6147-4317-438A-A773-0C48DC4CE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704856" cy="507703"/>
          </a:xfrm>
        </p:spPr>
        <p:txBody>
          <a:bodyPr/>
          <a:lstStyle/>
          <a:p>
            <a:r>
              <a:rPr lang="cs-CZ" dirty="0"/>
              <a:t>Struktura a princip fungování modelu CPV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21095CD-B584-470A-85F1-4EFA16AFA747}"/>
              </a:ext>
            </a:extLst>
          </p:cNvPr>
          <p:cNvSpPr/>
          <p:nvPr/>
        </p:nvSpPr>
        <p:spPr>
          <a:xfrm>
            <a:off x="359024" y="843558"/>
            <a:ext cx="8784976" cy="464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Model rozděluje ekonomiku do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sektorů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(např. průmysl, služby, domácnosti, státní sektor).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Pro každý sektor jsou určeny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vysvětlující proměnné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které ovlivňují míru selhání: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růst HDP,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úrokové sazby,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inflace,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nezaměstnanost,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směnný kurz.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Tyto proměnné ovlivňují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 selhání (PD)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jednotlivých klientů i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míru ztráty při selhání (LGD)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Model pak simuluje, jak se mění celkové riziko portfolia při různých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makroekonomických scénářích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Výstupy modelu: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rozdělení ztrát portfolia,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očekávaná a neočekávaná ztráta,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dopad hospodářských cyklů na kapitálové požadavky.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124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D2CF26-5B0A-4495-9012-444C4DBC2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280920" cy="507703"/>
          </a:xfrm>
        </p:spPr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McKinseyův</a:t>
            </a:r>
            <a:r>
              <a:rPr lang="cs-CZ" dirty="0"/>
              <a:t> model zohledňuje makroekonomické faktory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035A630-79A5-4CDF-98C5-7B8B5C16AEA9}"/>
              </a:ext>
            </a:extLst>
          </p:cNvPr>
          <p:cNvSpPr/>
          <p:nvPr/>
        </p:nvSpPr>
        <p:spPr>
          <a:xfrm>
            <a:off x="251520" y="703189"/>
            <a:ext cx="8640960" cy="452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Úvěrové riziko není izolované –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silně ovlivněno ekonomickým cyklem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 období recese roste nezaměstnanost, klesá spotřeba a firmy mají problémy se splácením – PD roste.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Naopak v expanzi se bonitní situace zlepšuje a riziko klesá.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Zohlednění makroekonomických proměnných umožňuje: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realistické scénáře stresového testování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predikci úvěrových ztrát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různých fázích cyklu,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lepší alokaci kapitálu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závislosti na ekonomickém vývoji,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strategické řízení portfolia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podle očekávaného makroekonomického trendu.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Model tak přináší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propojení mikro a makro úrovně řízení rizik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od klienta až po ekonomiku.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5162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485019-7E05-4C3D-8DD8-7AF281A5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FFBE334-6822-4A3A-8C1C-0BB278DB7434}"/>
              </a:ext>
            </a:extLst>
          </p:cNvPr>
          <p:cNvSpPr/>
          <p:nvPr/>
        </p:nvSpPr>
        <p:spPr>
          <a:xfrm>
            <a:off x="395536" y="1491630"/>
            <a:ext cx="7992888" cy="176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Popište systém úvěrových analýz KPMG. Vysvětlete pojem rizikově-neutrální. Popište, jak se rizikově-neutrální pravděpodobnost defaultu zjišťuje ze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spreadu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 </a:t>
            </a:r>
            <a:r>
              <a:rPr lang="cs-CZ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zerobondech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 čemu se rizikově-neutrální pravděpodobnost dá využít.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0380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70226-39F3-4AC5-81F4-15448A566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 úvěrových analýz KPMG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6FE512E-B2E2-445D-B4CE-1E6C76C4AFA3}"/>
              </a:ext>
            </a:extLst>
          </p:cNvPr>
          <p:cNvSpPr/>
          <p:nvPr/>
        </p:nvSpPr>
        <p:spPr>
          <a:xfrm>
            <a:off x="251520" y="843558"/>
            <a:ext cx="8712968" cy="423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KPMG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Credit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Portfolio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model pro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analýzu a kvantifikaci úvěrového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 bankovních portfoliích.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Cílem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měřit rozložení úvěrových ztrát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umožnit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řízení kapitálových požadavků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Vychází z kombinace přístupů: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strukturálních modelů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(hodnota aktiv firmy a pravděpodobnost selhání),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intenzitních modelů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(časový výskyt defaultu).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Analyzuje každého dlužníka podle: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finančních ukazatelů, ratingu a volatility hodnoty firmy,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sektorového a makroekonomického kontextu.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Výstupem 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pravděpodobnost defaultu (PD)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rozložení potenciálních ztrát portfolia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4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FB861-DE7C-41B9-8FF2-3C60ACDF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Pojem rizikově-neutrální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6D27B19-169B-41F5-BB71-29D0E23AC398}"/>
              </a:ext>
            </a:extLst>
          </p:cNvPr>
          <p:cNvSpPr/>
          <p:nvPr/>
        </p:nvSpPr>
        <p:spPr>
          <a:xfrm>
            <a:off x="395536" y="843557"/>
            <a:ext cx="8568952" cy="34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Rizikově-neutrální přístup (risk-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neutral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measure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znamená, že investoři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nevyžadují dodatečnou prémii za riziko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hodnotí všechny investice podle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očekávané výnosnosti při bezrizikové sazbě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Používá se pro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ocenění finančních derivátů a kreditních nástrojů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V tomto rámci se pracuje s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rizikově-neutrální pravděpodobností defaultu (RNPD)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ta odráží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tržní cenu rizika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nikoli historická data.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RNPD je tedy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vyšší než skutečná pravděpodobnost selhání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protože zahrnuje rizikovou prémii požadovanou investory.</a:t>
            </a:r>
          </a:p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Umožňuje převést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tržní kreditní 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spready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pravděpodobnosti selhání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které lze použít pro ocenění a řízení rizika.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6608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9F0B56-E72C-456E-B20B-1BD0FA163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6984776" cy="507703"/>
          </a:xfrm>
        </p:spPr>
        <p:txBody>
          <a:bodyPr/>
          <a:lstStyle/>
          <a:p>
            <a:r>
              <a:rPr lang="cs-CZ" dirty="0"/>
              <a:t>Zjištění RNPD ze </a:t>
            </a:r>
            <a:r>
              <a:rPr lang="cs-CZ" dirty="0" err="1"/>
              <a:t>spreadu</a:t>
            </a:r>
            <a:r>
              <a:rPr lang="cs-CZ" dirty="0"/>
              <a:t> a praktické využití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19A2270-138B-4B14-8079-AECE065B14FF}"/>
              </a:ext>
            </a:extLst>
          </p:cNvPr>
          <p:cNvSpPr/>
          <p:nvPr/>
        </p:nvSpPr>
        <p:spPr>
          <a:xfrm>
            <a:off x="251520" y="987575"/>
            <a:ext cx="8496944" cy="34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Kreditní 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spread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rozdíl mezi výnosem rizikového dluhopisu a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bezrizikového </a:t>
            </a:r>
            <a:r>
              <a:rPr lang="cs-CZ" sz="20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zerobondu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stejné splatnosti.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Tento </a:t>
            </a:r>
            <a:r>
              <a:rPr lang="cs-CZ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spread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zahrnuje </a:t>
            </a:r>
            <a:r>
              <a:rPr lang="cs-C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kompenzaci za riziko defaultu</a:t>
            </a:r>
            <a:r>
              <a:rPr lang="cs-C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000" b="1" dirty="0"/>
              <a:t>Využití RNPD:</a:t>
            </a:r>
            <a:endParaRPr lang="cs-CZ" sz="2000" dirty="0"/>
          </a:p>
          <a:p>
            <a:r>
              <a:rPr lang="cs-CZ" sz="2000" dirty="0"/>
              <a:t>oceňování úvěrových derivátů (CDS, CDO),</a:t>
            </a:r>
          </a:p>
          <a:p>
            <a:r>
              <a:rPr lang="cs-CZ" sz="2000" dirty="0"/>
              <a:t>modelování rizikové přirážky,</a:t>
            </a:r>
          </a:p>
          <a:p>
            <a:r>
              <a:rPr lang="cs-CZ" sz="2000" dirty="0"/>
              <a:t>kalibrace modelů úvěrového rizika,</a:t>
            </a:r>
          </a:p>
          <a:p>
            <a:r>
              <a:rPr lang="cs-CZ" sz="2000" dirty="0"/>
              <a:t>tvorba tržně konzistentních stress-testů.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cs-CZ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982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E962E-C711-4B28-8363-CAD5283B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D693673-1DCE-433F-91EA-80C95F879A37}"/>
              </a:ext>
            </a:extLst>
          </p:cNvPr>
          <p:cNvSpPr/>
          <p:nvPr/>
        </p:nvSpPr>
        <p:spPr>
          <a:xfrm>
            <a:off x="395536" y="1131590"/>
            <a:ext cx="64190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Risk neutral probability measure simplified</a:t>
            </a:r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en-US" sz="2400" b="1" dirty="0">
                <a:hlinkClick r:id="rId2"/>
              </a:rPr>
              <a:t>https://youtu.be/hLiHSj12dOg?si=okuMcCg8K5UHwHFp</a:t>
            </a:r>
            <a:endParaRPr lang="cs-CZ" sz="2400" b="1" dirty="0"/>
          </a:p>
          <a:p>
            <a:endParaRPr lang="cs-CZ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734825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D2125-976C-4918-B1A3-2F43CE6FD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BB09867-E850-4E96-96CC-95D389B213A0}"/>
              </a:ext>
            </a:extLst>
          </p:cNvPr>
          <p:cNvSpPr/>
          <p:nvPr/>
        </p:nvSpPr>
        <p:spPr>
          <a:xfrm>
            <a:off x="251520" y="149163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16. Charakterizujte modely založené na pojistném přístupu, vysvětlete pojmy mezní míra mortality, kumulativní míra mortality a míra přežití.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68560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9E241-F256-4904-95B4-64F52D2C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992888" cy="507703"/>
          </a:xfrm>
        </p:spPr>
        <p:txBody>
          <a:bodyPr/>
          <a:lstStyle/>
          <a:p>
            <a:r>
              <a:rPr lang="cs-CZ" dirty="0"/>
              <a:t>Podstata modelů založených na pojistném přístupu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B2C7D2C-C96D-45D9-8099-37A707D7C406}"/>
              </a:ext>
            </a:extLst>
          </p:cNvPr>
          <p:cNvSpPr/>
          <p:nvPr/>
        </p:nvSpPr>
        <p:spPr>
          <a:xfrm>
            <a:off x="255390" y="1347614"/>
            <a:ext cx="8640960" cy="339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Modely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pojistného typu (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actuarial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models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aplikují principy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pojistné matematiky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 oblast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úvěrového rizika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Základní myšlenka: selhání dlužníka je obdobou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úmrtí pojištěnce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lze je popsat pravděpodobností a statistickým rozdělením.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Tyto modely využívají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tabulky úvěrové mortality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podobně jako pojišťovny používají tabulky úmrtnosti.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Každému dlužníkovi nebo skupině dlužníků se přiřazuje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pravděpodobnost defaultu (PD)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 jednotlivých časových obdobích.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Modely umožňují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odhady očekávaných i neočekávaných ztrát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slouží pro výpočet 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kapitálových rezerv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Symbol" panose="05050102010706020507" pitchFamily="18" charset="2"/>
                <a:ea typeface="Times New Roman" panose="02020603050405020304" pitchFamily="18" charset="0"/>
              </a:rPr>
              <a:t>·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Příklad: </a:t>
            </a:r>
            <a:r>
              <a:rPr lang="cs-CZ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CreditRisk</a:t>
            </a:r>
            <a:r>
              <a:rPr lang="cs-CZ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využívá právě tento pojistně-matematický přístup.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5214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5592</TotalTime>
  <Words>7848</Words>
  <Application>Microsoft Office PowerPoint</Application>
  <PresentationFormat>Předvádění na obrazovce (16:9)</PresentationFormat>
  <Paragraphs>884</Paragraphs>
  <Slides>129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129</vt:i4>
      </vt:variant>
    </vt:vector>
  </HeadingPairs>
  <TitlesOfParts>
    <vt:vector size="136" baseType="lpstr">
      <vt:lpstr>Arial</vt:lpstr>
      <vt:lpstr>Calibri</vt:lpstr>
      <vt:lpstr>Courier New</vt:lpstr>
      <vt:lpstr>Enriqueta</vt:lpstr>
      <vt:lpstr>Symbol</vt:lpstr>
      <vt:lpstr>Times New Roman</vt:lpstr>
      <vt:lpstr>SLU</vt:lpstr>
      <vt:lpstr> Řízení finančních a bankovních rizik Otázky ke zkoušce 1 – 20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Podstata asymetrie informací</vt:lpstr>
      <vt:lpstr>Prezentace aplikace PowerPoint</vt:lpstr>
      <vt:lpstr>Prezentace aplikace PowerPoint</vt:lpstr>
      <vt:lpstr>Nepříznivý výběr (Adverse Selection)</vt:lpstr>
      <vt:lpstr>Morální hazard (Moral Hazard)</vt:lpstr>
      <vt:lpstr>Prezentace aplikace PowerPoint</vt:lpstr>
      <vt:lpstr>Prezentace aplikace PowerPoint</vt:lpstr>
      <vt:lpstr>Podstata řídicího a kontrolního systému banky</vt:lpstr>
      <vt:lpstr>Úkoly dozorčí rady a představenstva</vt:lpstr>
      <vt:lpstr>Vnitřní a externí audit banky</vt:lpstr>
      <vt:lpstr>Prezentace aplikace PowerPoint</vt:lpstr>
      <vt:lpstr>Prezentace aplikace PowerPoint</vt:lpstr>
      <vt:lpstr>Rozdíl mezi kvalitativními a kvantitativními metodami</vt:lpstr>
      <vt:lpstr>Citlivost (Sensitivity Analysis)</vt:lpstr>
      <vt:lpstr>Směrodatná odchylka (Volatilita)</vt:lpstr>
      <vt:lpstr>Prezentace aplikace PowerPoint</vt:lpstr>
      <vt:lpstr>Prezentace aplikace PowerPoint</vt:lpstr>
      <vt:lpstr>Podstata a druhy Value at Risk (VaR)</vt:lpstr>
      <vt:lpstr>Prezentace aplikace PowerPoint</vt:lpstr>
      <vt:lpstr>Typy potenciálních ztrát banky</vt:lpstr>
      <vt:lpstr>Nedostatky metody VaR</vt:lpstr>
      <vt:lpstr>Prezentace aplikace PowerPoint</vt:lpstr>
      <vt:lpstr>Prezentace aplikace PowerPoint</vt:lpstr>
      <vt:lpstr>Prezentace aplikace PowerPoint</vt:lpstr>
      <vt:lpstr>Základní přístupy k výpočtu VaR</vt:lpstr>
      <vt:lpstr>Metoda variancí a kovariancí (parametrická)</vt:lpstr>
      <vt:lpstr>Historická simulace a simulace Monte Carlo</vt:lpstr>
      <vt:lpstr>Simulace Monte Carlo:</vt:lpstr>
      <vt:lpstr>Prezentace aplikace PowerPoint</vt:lpstr>
      <vt:lpstr>Prezentace aplikace PowerPoint</vt:lpstr>
      <vt:lpstr>Význam interních modelů měření rizik</vt:lpstr>
      <vt:lpstr>Obecná a kvalitativní kritéria dle ČNB</vt:lpstr>
      <vt:lpstr>Kvalitativní požadavky:</vt:lpstr>
      <vt:lpstr>Požadavky na výpočet VaR a stresové VaR</vt:lpstr>
      <vt:lpstr>Prezentace aplikace PowerPoint</vt:lpstr>
      <vt:lpstr>Prezentace aplikace PowerPoint</vt:lpstr>
      <vt:lpstr>Podstata zpětného testování (Backtesting)</vt:lpstr>
      <vt:lpstr>Prezentace aplikace PowerPoint</vt:lpstr>
      <vt:lpstr>Čisté a špinavé zpětné testování</vt:lpstr>
      <vt:lpstr>Stresové testování</vt:lpstr>
      <vt:lpstr>Postup stresového testování:</vt:lpstr>
      <vt:lpstr>Prezentace aplikace PowerPoint</vt:lpstr>
      <vt:lpstr>Prezentace aplikace PowerPoint</vt:lpstr>
      <vt:lpstr>Podstata úvěrového rizika</vt:lpstr>
      <vt:lpstr>Příčiny, kvalitativní a kvantitativní stránka</vt:lpstr>
      <vt:lpstr>Kvantitativní stránka:</vt:lpstr>
      <vt:lpstr>Hlavní složky a faktory ovlivňující velikost rizika</vt:lpstr>
      <vt:lpstr>Prezentace aplikace PowerPoint</vt:lpstr>
      <vt:lpstr>Prezentace aplikace PowerPoint</vt:lpstr>
      <vt:lpstr>Prezentace aplikace PowerPoint</vt:lpstr>
      <vt:lpstr>Podstata a význam úvěrové politiky</vt:lpstr>
      <vt:lpstr>Prezentace aplikace PowerPoint</vt:lpstr>
      <vt:lpstr>Oblasti úvěrové politiky</vt:lpstr>
      <vt:lpstr>Schvalování, stanovení ceny a vymáhání úvěrů</vt:lpstr>
      <vt:lpstr>Prezentace aplikace PowerPoint</vt:lpstr>
      <vt:lpstr>Vymáhání úvěrů:</vt:lpstr>
      <vt:lpstr>Prezentace aplikace PowerPoint</vt:lpstr>
      <vt:lpstr>Prezentace aplikace PowerPoint</vt:lpstr>
      <vt:lpstr>Cíl a význam regulace úvěrového rizika</vt:lpstr>
      <vt:lpstr>Limity angažovanosti (Exposure Limits)</vt:lpstr>
      <vt:lpstr>Klasifikace pohledávek z úvěrů</vt:lpstr>
      <vt:lpstr>Prezentace aplikace PowerPoint</vt:lpstr>
      <vt:lpstr>Prezentace aplikace PowerPoint</vt:lpstr>
      <vt:lpstr>Podstata modelu CreditMetrics</vt:lpstr>
      <vt:lpstr>Matice pravděpodobnosti přechodu (migration matrix)</vt:lpstr>
      <vt:lpstr>Prezentace aplikace PowerPoint</vt:lpstr>
      <vt:lpstr>Možnosti využití modelu CreditMetrics</vt:lpstr>
      <vt:lpstr>Prezentace aplikace PowerPoint</vt:lpstr>
      <vt:lpstr>Prezentace aplikace PowerPoint</vt:lpstr>
      <vt:lpstr>Pojetí selhání v modelech mark-to-market a default-mode</vt:lpstr>
      <vt:lpstr>Prezentace aplikace PowerPoint</vt:lpstr>
      <vt:lpstr>Podstata modelu CreditRisk+</vt:lpstr>
      <vt:lpstr>Sektorová analýza v modelu CreditRisk+</vt:lpstr>
      <vt:lpstr>Prezentace aplikace PowerPoint</vt:lpstr>
      <vt:lpstr>Prezentace aplikace PowerPoint</vt:lpstr>
      <vt:lpstr>Podstata modelu KMV</vt:lpstr>
      <vt:lpstr>Klíčové pojmy modelu KMV</vt:lpstr>
      <vt:lpstr>Prezentace aplikace PowerPoint</vt:lpstr>
      <vt:lpstr>Využití a výhody modelu KMV</vt:lpstr>
      <vt:lpstr>Prezentace aplikace PowerPoint</vt:lpstr>
      <vt:lpstr>Prezentace aplikace PowerPoint</vt:lpstr>
      <vt:lpstr>Podstata McKinseyova modelu</vt:lpstr>
      <vt:lpstr>Struktura a princip fungování modelu CPV</vt:lpstr>
      <vt:lpstr>Proč McKinseyův model zohledňuje makroekonomické faktory</vt:lpstr>
      <vt:lpstr>Prezentace aplikace PowerPoint</vt:lpstr>
      <vt:lpstr>Systém úvěrových analýz KPMG</vt:lpstr>
      <vt:lpstr>Pojem rizikově-neutrální</vt:lpstr>
      <vt:lpstr>Zjištění RNPD ze spreadu a praktické využití</vt:lpstr>
      <vt:lpstr>Prezentace aplikace PowerPoint</vt:lpstr>
      <vt:lpstr>Prezentace aplikace PowerPoint</vt:lpstr>
      <vt:lpstr>Podstata modelů založených na pojistném přístupu</vt:lpstr>
      <vt:lpstr>Mezní míra mortality a kumulativní míra mortality</vt:lpstr>
      <vt:lpstr>Prezentace aplikace PowerPoint</vt:lpstr>
      <vt:lpstr>Míra přežití a význam pojistných modelů</vt:lpstr>
      <vt:lpstr>Prezentace aplikace PowerPoint</vt:lpstr>
      <vt:lpstr>Prezentace aplikace PowerPoint</vt:lpstr>
      <vt:lpstr>Účastníci trhu transferu úvěrového rizika</vt:lpstr>
      <vt:lpstr>Klasifikace nástrojů transferu úvěrového rizika </vt:lpstr>
      <vt:lpstr>Prezentace aplikace PowerPoint</vt:lpstr>
      <vt:lpstr>Příklady nástrojů a význam CRT</vt:lpstr>
      <vt:lpstr>Prezentace aplikace PowerPoint</vt:lpstr>
      <vt:lpstr>Prezentace aplikace PowerPoint</vt:lpstr>
      <vt:lpstr>Prezentace aplikace PowerPoint</vt:lpstr>
      <vt:lpstr>Podstata a význam problému</vt:lpstr>
      <vt:lpstr>Typické problémy ve vztahu dlužník–věřitel</vt:lpstr>
      <vt:lpstr>Důsledky a možná řešení</vt:lpstr>
      <vt:lpstr>Prezentace aplikace PowerPoint</vt:lpstr>
      <vt:lpstr>Prezentace aplikace PowerPoint</vt:lpstr>
      <vt:lpstr>Prezentace aplikace PowerPoint</vt:lpstr>
      <vt:lpstr>Podstata a význam prodeje úvěrů</vt:lpstr>
      <vt:lpstr>Motivy prodeje úvěrů</vt:lpstr>
      <vt:lpstr>Rizika a druhy prodávaných úvěrů</vt:lpstr>
      <vt:lpstr>Prezentace aplikace PowerPoint</vt:lpstr>
      <vt:lpstr>Prezentace aplikace PowerPoint</vt:lpstr>
      <vt:lpstr>Prezentace aplikace PowerPoint</vt:lpstr>
      <vt:lpstr>Podstata sekuritizace</vt:lpstr>
      <vt:lpstr>Průběh a základní fáze sekuritizace</vt:lpstr>
      <vt:lpstr>Druhy a motivy sekuritizace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Ing. Roman Hlawiczka, Ph.D.</cp:lastModifiedBy>
  <cp:revision>162</cp:revision>
  <cp:lastPrinted>2017-09-19T07:48:06Z</cp:lastPrinted>
  <dcterms:created xsi:type="dcterms:W3CDTF">2016-07-06T15:42:34Z</dcterms:created>
  <dcterms:modified xsi:type="dcterms:W3CDTF">2025-11-09T22:16:39Z</dcterms:modified>
</cp:coreProperties>
</file>