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3"/>
  </p:notesMasterIdLst>
  <p:handoutMasterIdLst>
    <p:handoutMasterId r:id="rId94"/>
  </p:handoutMasterIdLst>
  <p:sldIdLst>
    <p:sldId id="256" r:id="rId2"/>
    <p:sldId id="384" r:id="rId3"/>
    <p:sldId id="515" r:id="rId4"/>
    <p:sldId id="516" r:id="rId5"/>
    <p:sldId id="517" r:id="rId6"/>
    <p:sldId id="518" r:id="rId7"/>
    <p:sldId id="519" r:id="rId8"/>
    <p:sldId id="520" r:id="rId9"/>
    <p:sldId id="521" r:id="rId10"/>
    <p:sldId id="522" r:id="rId11"/>
    <p:sldId id="523" r:id="rId12"/>
    <p:sldId id="524" r:id="rId13"/>
    <p:sldId id="525" r:id="rId14"/>
    <p:sldId id="526" r:id="rId15"/>
    <p:sldId id="527" r:id="rId16"/>
    <p:sldId id="528" r:id="rId17"/>
    <p:sldId id="529" r:id="rId18"/>
    <p:sldId id="530" r:id="rId19"/>
    <p:sldId id="531" r:id="rId20"/>
    <p:sldId id="532" r:id="rId21"/>
    <p:sldId id="533" r:id="rId22"/>
    <p:sldId id="553" r:id="rId23"/>
    <p:sldId id="554" r:id="rId24"/>
    <p:sldId id="555" r:id="rId25"/>
    <p:sldId id="534" r:id="rId26"/>
    <p:sldId id="535" r:id="rId27"/>
    <p:sldId id="536" r:id="rId28"/>
    <p:sldId id="537" r:id="rId29"/>
    <p:sldId id="538" r:id="rId30"/>
    <p:sldId id="539" r:id="rId31"/>
    <p:sldId id="540" r:id="rId32"/>
    <p:sldId id="541" r:id="rId33"/>
    <p:sldId id="542" r:id="rId34"/>
    <p:sldId id="543" r:id="rId35"/>
    <p:sldId id="544" r:id="rId36"/>
    <p:sldId id="545" r:id="rId37"/>
    <p:sldId id="546" r:id="rId38"/>
    <p:sldId id="547" r:id="rId39"/>
    <p:sldId id="548" r:id="rId40"/>
    <p:sldId id="549" r:id="rId41"/>
    <p:sldId id="550" r:id="rId42"/>
    <p:sldId id="551" r:id="rId43"/>
    <p:sldId id="552" r:id="rId44"/>
    <p:sldId id="556" r:id="rId45"/>
    <p:sldId id="557" r:id="rId46"/>
    <p:sldId id="606" r:id="rId47"/>
    <p:sldId id="558" r:id="rId48"/>
    <p:sldId id="559" r:id="rId49"/>
    <p:sldId id="560" r:id="rId50"/>
    <p:sldId id="561" r:id="rId51"/>
    <p:sldId id="562" r:id="rId52"/>
    <p:sldId id="563" r:id="rId53"/>
    <p:sldId id="564" r:id="rId54"/>
    <p:sldId id="565" r:id="rId55"/>
    <p:sldId id="566" r:id="rId56"/>
    <p:sldId id="567" r:id="rId57"/>
    <p:sldId id="568" r:id="rId58"/>
    <p:sldId id="569" r:id="rId59"/>
    <p:sldId id="570" r:id="rId60"/>
    <p:sldId id="571" r:id="rId61"/>
    <p:sldId id="572" r:id="rId62"/>
    <p:sldId id="573" r:id="rId63"/>
    <p:sldId id="574" r:id="rId64"/>
    <p:sldId id="575" r:id="rId65"/>
    <p:sldId id="576" r:id="rId66"/>
    <p:sldId id="577" r:id="rId67"/>
    <p:sldId id="578" r:id="rId68"/>
    <p:sldId id="579" r:id="rId69"/>
    <p:sldId id="580" r:id="rId70"/>
    <p:sldId id="581" r:id="rId71"/>
    <p:sldId id="582" r:id="rId72"/>
    <p:sldId id="583" r:id="rId73"/>
    <p:sldId id="584" r:id="rId74"/>
    <p:sldId id="585" r:id="rId75"/>
    <p:sldId id="586" r:id="rId76"/>
    <p:sldId id="587" r:id="rId77"/>
    <p:sldId id="588" r:id="rId78"/>
    <p:sldId id="589" r:id="rId79"/>
    <p:sldId id="590" r:id="rId80"/>
    <p:sldId id="591" r:id="rId81"/>
    <p:sldId id="592" r:id="rId82"/>
    <p:sldId id="593" r:id="rId83"/>
    <p:sldId id="594" r:id="rId84"/>
    <p:sldId id="595" r:id="rId85"/>
    <p:sldId id="596" r:id="rId86"/>
    <p:sldId id="597" r:id="rId87"/>
    <p:sldId id="598" r:id="rId88"/>
    <p:sldId id="599" r:id="rId89"/>
    <p:sldId id="600" r:id="rId90"/>
    <p:sldId id="601" r:id="rId91"/>
    <p:sldId id="295" r:id="rId9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0037" autoAdjust="0"/>
  </p:normalViewPr>
  <p:slideViewPr>
    <p:cSldViewPr>
      <p:cViewPr varScale="1"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14.12.2025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gnIBNFVzjsQ?si=vHfErGSi9V0hU2WB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ZH4qN4a_lc?si=an5ERo8HYWVCYIoT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37boAkY0WQI?si=84qfiOG2RGO0Iy2A" TargetMode="Externa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uRLuCNNpE4?si=OdLe1E2QBKta-tqS" TargetMode="Externa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8C91BA-DDBE-4C90-8D81-C02771A1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měření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35F5B3C-4BE2-4141-839F-C4255A5A9A92}"/>
              </a:ext>
            </a:extLst>
          </p:cNvPr>
          <p:cNvSpPr/>
          <p:nvPr/>
        </p:nvSpPr>
        <p:spPr>
          <a:xfrm>
            <a:off x="467544" y="1275606"/>
            <a:ext cx="7776864" cy="2053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Měření úvěrového rizika slouží k několika cílům: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rozhodování o poskytnutí úvěru,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stanovení úrokové sazby a podmínek,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řízení úvěrového portfolia,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výpočtu kapitálových požadavků dle regulace,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stresovému testování a řízení stability banky.</a:t>
            </a:r>
          </a:p>
        </p:txBody>
      </p:sp>
    </p:spTree>
    <p:extLst>
      <p:ext uri="{BB962C8B-B14F-4D97-AF65-F5344CB8AC3E}">
        <p14:creationId xmlns:p14="http://schemas.microsoft.com/office/powerpoint/2010/main" val="3971910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61AF28-0444-4950-A077-2BA12E51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Tradiční přístupy k hodnocení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4804748-8936-45EB-892B-8C8C1112042F}"/>
              </a:ext>
            </a:extLst>
          </p:cNvPr>
          <p:cNvSpPr/>
          <p:nvPr/>
        </p:nvSpPr>
        <p:spPr>
          <a:xfrm>
            <a:off x="251520" y="1275606"/>
            <a:ext cx="813690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Mezi tradiční metody patří zejména expertní posouzení, finanční analýza dlužníka, </a:t>
            </a:r>
            <a:r>
              <a:rPr lang="cs-CZ" sz="2000" dirty="0" err="1"/>
              <a:t>scoringové</a:t>
            </a:r>
            <a:r>
              <a:rPr lang="cs-CZ" sz="2000" dirty="0"/>
              <a:t> a ratingové systémy. </a:t>
            </a:r>
          </a:p>
          <a:p>
            <a:endParaRPr lang="cs-CZ" sz="2000" dirty="0"/>
          </a:p>
          <a:p>
            <a:r>
              <a:rPr lang="cs-CZ" sz="2000" dirty="0"/>
              <a:t>Tyto metody jsou často založeny na historických datech a kombinují kvantitativní i kvalitativní informace o klientovi.</a:t>
            </a:r>
          </a:p>
        </p:txBody>
      </p:sp>
    </p:spTree>
    <p:extLst>
      <p:ext uri="{BB962C8B-B14F-4D97-AF65-F5344CB8AC3E}">
        <p14:creationId xmlns:p14="http://schemas.microsoft.com/office/powerpoint/2010/main" val="1492461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864C26-932E-443F-9E5F-48F72E436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Přechod k moderním modelům měření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6BE260-C227-42EC-BD51-71DF9D7C1146}"/>
              </a:ext>
            </a:extLst>
          </p:cNvPr>
          <p:cNvSpPr/>
          <p:nvPr/>
        </p:nvSpPr>
        <p:spPr>
          <a:xfrm>
            <a:off x="251520" y="1203598"/>
            <a:ext cx="7992888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rozvojem finančních trhů a regulatorních požadavků došlo k posunu od individuálního hodnocení úvěrů k portfoliovému přístupu.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Moderní modely se snaží zachytit korelace mezi dlužníky a měřit riziko celého úvěrového portfolia.</a:t>
            </a:r>
          </a:p>
        </p:txBody>
      </p:sp>
    </p:spTree>
    <p:extLst>
      <p:ext uri="{BB962C8B-B14F-4D97-AF65-F5344CB8AC3E}">
        <p14:creationId xmlns:p14="http://schemas.microsoft.com/office/powerpoint/2010/main" val="428589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6883D-8605-4C19-B3CE-14E9BBA17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</a:t>
            </a:r>
            <a:r>
              <a:rPr lang="cs-CZ" dirty="0" err="1"/>
              <a:t>CreditMetrics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B117511-D97D-43E6-8118-399F59F42B91}"/>
              </a:ext>
            </a:extLst>
          </p:cNvPr>
          <p:cNvSpPr/>
          <p:nvPr/>
        </p:nvSpPr>
        <p:spPr>
          <a:xfrm>
            <a:off x="251520" y="1635646"/>
            <a:ext cx="7920880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CreditMetrics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vyvinutý společností JP Morgan vychází z myšlenky, že úvěrové riziko je dáno změnou úvěrového ratingu dlužníka.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Sleduje přechody mezi ratingovými stupni a jejich vliv na hodnotu úvěrového portfolia.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umožňuje kvantifikovat distribuci ztrát a odhadovat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Risk úvěrového portfolia.</a:t>
            </a:r>
          </a:p>
        </p:txBody>
      </p:sp>
    </p:spTree>
    <p:extLst>
      <p:ext uri="{BB962C8B-B14F-4D97-AF65-F5344CB8AC3E}">
        <p14:creationId xmlns:p14="http://schemas.microsoft.com/office/powerpoint/2010/main" val="4033569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5A18AF-660F-4DD7-89AD-17DD31AAD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</a:t>
            </a:r>
            <a:r>
              <a:rPr lang="cs-CZ" dirty="0" err="1"/>
              <a:t>CreditRisk</a:t>
            </a:r>
            <a:r>
              <a:rPr lang="cs-CZ" dirty="0"/>
              <a:t>+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CB5366-0B14-42A3-A4D3-462C4523CF74}"/>
              </a:ext>
            </a:extLst>
          </p:cNvPr>
          <p:cNvSpPr/>
          <p:nvPr/>
        </p:nvSpPr>
        <p:spPr>
          <a:xfrm>
            <a:off x="251520" y="1491630"/>
            <a:ext cx="7848872" cy="160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CreditRisk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je statistický model založený na pojistném přístupu. Nepracuje přímo s ratingy, ale s pravděpodobností selhání jednotlivých dlužníků.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Předpokládá nezávislost selhání a využívá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Poissonovo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rozdělení.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Výhodou je relativní jednoduchost a nízké nároky na data.</a:t>
            </a:r>
          </a:p>
        </p:txBody>
      </p:sp>
    </p:spTree>
    <p:extLst>
      <p:ext uri="{BB962C8B-B14F-4D97-AF65-F5344CB8AC3E}">
        <p14:creationId xmlns:p14="http://schemas.microsoft.com/office/powerpoint/2010/main" val="2222539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E8B67D-4D16-43C7-ABB7-CFCD6EC5F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KMV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1EDA730-3165-410A-BF85-5671F0C52DCB}"/>
              </a:ext>
            </a:extLst>
          </p:cNvPr>
          <p:cNvSpPr/>
          <p:nvPr/>
        </p:nvSpPr>
        <p:spPr>
          <a:xfrm>
            <a:off x="251520" y="1419622"/>
            <a:ext cx="7488832" cy="192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KMV vychází z teorie oceňování opcí a interpretuje vlastní kapitál firmy jako opci na aktiva.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Selhání nastává, pokud hodnota aktiv klesne pod úroveň závazků.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je založen na tržních datech a je vhodný především pro veřejně obchodované společnosti.</a:t>
            </a:r>
          </a:p>
        </p:txBody>
      </p:sp>
    </p:spTree>
    <p:extLst>
      <p:ext uri="{BB962C8B-B14F-4D97-AF65-F5344CB8AC3E}">
        <p14:creationId xmlns:p14="http://schemas.microsoft.com/office/powerpoint/2010/main" val="2884485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73E3E-72E1-47BE-974A-091C8F0E6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McKinseyův</a:t>
            </a:r>
            <a:r>
              <a:rPr lang="cs-CZ" dirty="0"/>
              <a:t> model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D7183F7-6A5C-4FD9-8D84-5E40DDF965EB}"/>
              </a:ext>
            </a:extLst>
          </p:cNvPr>
          <p:cNvSpPr/>
          <p:nvPr/>
        </p:nvSpPr>
        <p:spPr>
          <a:xfrm>
            <a:off x="251520" y="1419622"/>
            <a:ext cx="8496944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McKinseyův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kombinuje pravděpodobnost selhání s ekonomickým kapitálem.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Zaměřuje se na dlouhodobý pohled na rizikovost úvěrového portfolia a je často využíván pro strategické řízení banky a alokaci kapitálu.</a:t>
            </a:r>
          </a:p>
        </p:txBody>
      </p:sp>
    </p:spTree>
    <p:extLst>
      <p:ext uri="{BB962C8B-B14F-4D97-AF65-F5344CB8AC3E}">
        <p14:creationId xmlns:p14="http://schemas.microsoft.com/office/powerpoint/2010/main" val="3288005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C4FC71-B758-455C-AFFA-522A41F89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přístupy a kombinace modelů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408FD00-85BC-4E97-B806-FC5AE4BA9D21}"/>
              </a:ext>
            </a:extLst>
          </p:cNvPr>
          <p:cNvSpPr/>
          <p:nvPr/>
        </p:nvSpPr>
        <p:spPr>
          <a:xfrm>
            <a:off x="251520" y="1275606"/>
            <a:ext cx="8784976" cy="160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praxi banky často kombinují více modelů současně. Využívají interní ratingové systémy, stresové testování,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scénářové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analýzy a regulatorní modely dle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je zachytit jak běžné, tak extrémní situace.</a:t>
            </a:r>
          </a:p>
        </p:txBody>
      </p:sp>
    </p:spTree>
    <p:extLst>
      <p:ext uri="{BB962C8B-B14F-4D97-AF65-F5344CB8AC3E}">
        <p14:creationId xmlns:p14="http://schemas.microsoft.com/office/powerpoint/2010/main" val="933120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204CF9-2F30-4186-854C-C404C42E7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CB748FC-F396-44AE-8386-9CD61D0DD025}"/>
              </a:ext>
            </a:extLst>
          </p:cNvPr>
          <p:cNvSpPr/>
          <p:nvPr/>
        </p:nvSpPr>
        <p:spPr>
          <a:xfrm>
            <a:off x="251520" y="1563638"/>
            <a:ext cx="7272808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úvěrového rizika je zakotvena v rámci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a evropské regulace CRR/CRD. Banky musí držet kapitál odpovídající rizikovosti svých úvěrových expozic.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Pokročilé banky mohou využívat interní modely (IRB přístup), které kladou vysoké nároky na kvalitu řízení rizik.</a:t>
            </a:r>
          </a:p>
        </p:txBody>
      </p:sp>
    </p:spTree>
    <p:extLst>
      <p:ext uri="{BB962C8B-B14F-4D97-AF65-F5344CB8AC3E}">
        <p14:creationId xmlns:p14="http://schemas.microsoft.com/office/powerpoint/2010/main" val="3050365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1AA736-480B-4DAF-AF4C-230B1EA36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riziko v současné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E62FFB5-070D-41BA-BE1E-7F72D4EAA280}"/>
              </a:ext>
            </a:extLst>
          </p:cNvPr>
          <p:cNvSpPr/>
          <p:nvPr/>
        </p:nvSpPr>
        <p:spPr>
          <a:xfrm>
            <a:off x="251520" y="1563638"/>
            <a:ext cx="7344816" cy="192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Současné bankovnictví klade důraz na digitalizaci, využití big data a umělé inteligence při hodnocení klientů.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Zároveň roste význam ESG faktorů a makroekonomických stresových testů, zejména po zkušenostech s finančními krizemi.</a:t>
            </a:r>
          </a:p>
        </p:txBody>
      </p:sp>
    </p:spTree>
    <p:extLst>
      <p:ext uri="{BB962C8B-B14F-4D97-AF65-F5344CB8AC3E}">
        <p14:creationId xmlns:p14="http://schemas.microsoft.com/office/powerpoint/2010/main" val="3732709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142DC-D8ED-4119-8FA7-8AF6DD56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CF8176F-43F0-4C29-AFA1-75F1772BDF54}"/>
              </a:ext>
            </a:extLst>
          </p:cNvPr>
          <p:cNvSpPr/>
          <p:nvPr/>
        </p:nvSpPr>
        <p:spPr>
          <a:xfrm>
            <a:off x="1763688" y="2387084"/>
            <a:ext cx="5616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/>
              <a:t>Otázky k SZZ</a:t>
            </a:r>
          </a:p>
        </p:txBody>
      </p:sp>
    </p:spTree>
    <p:extLst>
      <p:ext uri="{BB962C8B-B14F-4D97-AF65-F5344CB8AC3E}">
        <p14:creationId xmlns:p14="http://schemas.microsoft.com/office/powerpoint/2010/main" val="1042050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DCDC6D-5A1D-4EF4-9DFB-73EE1299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odpovědi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2B84AE5-9F97-4B2D-A05C-029F2B5B2866}"/>
              </a:ext>
            </a:extLst>
          </p:cNvPr>
          <p:cNvSpPr/>
          <p:nvPr/>
        </p:nvSpPr>
        <p:spPr>
          <a:xfrm>
            <a:off x="251520" y="1563638"/>
            <a:ext cx="7776864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riziko je klíčovým rizikem banky. Jeho řízení vyžaduje kombinaci kvalitativních a kvantitativních přístupů.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Moderní modely umožňují měřit riziko portfoliově, odhadovat neočekávané ztráty a efektivně řídit kapitál.</a:t>
            </a:r>
          </a:p>
        </p:txBody>
      </p:sp>
    </p:spTree>
    <p:extLst>
      <p:ext uri="{BB962C8B-B14F-4D97-AF65-F5344CB8AC3E}">
        <p14:creationId xmlns:p14="http://schemas.microsoft.com/office/powerpoint/2010/main" val="4181081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C52658-6D58-411C-A103-B2F0E0B08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BB7A64C-DA21-46DA-9D4F-09D8896363DF}"/>
              </a:ext>
            </a:extLst>
          </p:cNvPr>
          <p:cNvSpPr/>
          <p:nvPr/>
        </p:nvSpPr>
        <p:spPr>
          <a:xfrm>
            <a:off x="252806" y="1131590"/>
            <a:ext cx="66954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Credit Risk Explained | PD, LGD, EAD Made Simple</a:t>
            </a:r>
            <a:endParaRPr lang="cs-CZ" b="1" dirty="0"/>
          </a:p>
          <a:p>
            <a:endParaRPr lang="cs-CZ" b="1" dirty="0"/>
          </a:p>
          <a:p>
            <a:r>
              <a:rPr lang="cs-CZ" b="1" dirty="0">
                <a:hlinkClick r:id="rId2"/>
              </a:rPr>
              <a:t>https://youtu.be/gnIBNFVzjsQ?si=vHfErGSi9V0hU2WB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3715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2DB1C1-3497-4E8E-892B-652631CE6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0218D8-0363-4DAA-BD24-F30733BD405B}"/>
              </a:ext>
            </a:extLst>
          </p:cNvPr>
          <p:cNvSpPr/>
          <p:nvPr/>
        </p:nvSpPr>
        <p:spPr>
          <a:xfrm>
            <a:off x="1403648" y="1802309"/>
            <a:ext cx="58952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Transfer úvěrového rizika</a:t>
            </a:r>
            <a:endParaRPr lang="cs-CZ" sz="4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3456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7BD9B0-5872-42D8-BC46-A6B44B467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dirty="0"/>
              <a:t>Vymezení transferu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12551B5-2C0B-414D-9430-15DA815984F4}"/>
              </a:ext>
            </a:extLst>
          </p:cNvPr>
          <p:cNvSpPr/>
          <p:nvPr/>
        </p:nvSpPr>
        <p:spPr>
          <a:xfrm>
            <a:off x="251520" y="1131591"/>
            <a:ext cx="7848872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úvěrového rizika představuje soubor nástrojů a postupů, jejichž prostřednictvím banka převádí celé nebo část úvěrového rizika na jiný subjekt.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není odstranění úvěrového rizika jako takového, ale jeho rozložení či přesun tak, aby byl rizikový profil banky dlouhodobě udržitelný.</a:t>
            </a:r>
          </a:p>
        </p:txBody>
      </p:sp>
    </p:spTree>
    <p:extLst>
      <p:ext uri="{BB962C8B-B14F-4D97-AF65-F5344CB8AC3E}">
        <p14:creationId xmlns:p14="http://schemas.microsoft.com/office/powerpoint/2010/main" val="2814869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356455-BCD5-41BC-AF50-F953328E7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transferu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91B7B29-4613-4AE4-944B-AA55B288608C}"/>
              </a:ext>
            </a:extLst>
          </p:cNvPr>
          <p:cNvSpPr/>
          <p:nvPr/>
        </p:nvSpPr>
        <p:spPr>
          <a:xfrm>
            <a:off x="251520" y="1203598"/>
            <a:ext cx="7200800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úvěrového rizika umožňuje bankám aktivně řídit strukturu úvěrového portfolia, snižovat koncentraci rizik a uvolňovat regulatorní kapitál.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Zároveň přispívá ke stabilitě bankovního sektoru, protože umožňuje rozložení rizik mezi více účastníků finančního trhu.</a:t>
            </a:r>
          </a:p>
        </p:txBody>
      </p:sp>
    </p:spTree>
    <p:extLst>
      <p:ext uri="{BB962C8B-B14F-4D97-AF65-F5344CB8AC3E}">
        <p14:creationId xmlns:p14="http://schemas.microsoft.com/office/powerpoint/2010/main" val="2298753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73401D-AE07-4C5C-9152-A24BA4870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cs-CZ" dirty="0"/>
              <a:t>Aktivní a pasivní přístup k úvěrovému riziku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E6F5C08-2CBF-4444-8DBB-36417307B460}"/>
              </a:ext>
            </a:extLst>
          </p:cNvPr>
          <p:cNvSpPr/>
          <p:nvPr/>
        </p:nvSpPr>
        <p:spPr>
          <a:xfrm>
            <a:off x="395536" y="1419622"/>
            <a:ext cx="8064896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Pasivní přístup k řízení úvěrového rizika spočívá především v důsledném hodnocení klientů a monitoringu úvěrů.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Aktivní přístup jde dále a zahrnuje využívání nástrojů transferu rizika, které umožňují měnit rizikovost portfolia i po poskytnutí úvěru.</a:t>
            </a:r>
          </a:p>
        </p:txBody>
      </p:sp>
    </p:spTree>
    <p:extLst>
      <p:ext uri="{BB962C8B-B14F-4D97-AF65-F5344CB8AC3E}">
        <p14:creationId xmlns:p14="http://schemas.microsoft.com/office/powerpoint/2010/main" val="2564459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AA61B0-F619-47A8-B331-B33CEEAD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 dirty="0"/>
              <a:t>Účastníci trhu transferu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B9E126F-0F76-432B-B71B-443EDC575D21}"/>
              </a:ext>
            </a:extLst>
          </p:cNvPr>
          <p:cNvSpPr/>
          <p:nvPr/>
        </p:nvSpPr>
        <p:spPr>
          <a:xfrm>
            <a:off x="377280" y="1563638"/>
            <a:ext cx="8155160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trhu transferu úvěrového rizika vystupují zejména banky, pojišťovny, investiční fondy, specializované finanční instituce a kapitálové trhy.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Každý z těchto subjektů má odlišnou ochotu a schopnost nést úvěrové riziko, což vytváří prostor pro jeho obchodování.</a:t>
            </a:r>
          </a:p>
        </p:txBody>
      </p:sp>
    </p:spTree>
    <p:extLst>
      <p:ext uri="{BB962C8B-B14F-4D97-AF65-F5344CB8AC3E}">
        <p14:creationId xmlns:p14="http://schemas.microsoft.com/office/powerpoint/2010/main" val="37626094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9D4CAB-89B3-41FA-AA77-6D043364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Dopad transferu na vztah dlužník–věřitel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4D94D1F-A619-4BD9-B006-42C6659C6002}"/>
              </a:ext>
            </a:extLst>
          </p:cNvPr>
          <p:cNvSpPr/>
          <p:nvPr/>
        </p:nvSpPr>
        <p:spPr>
          <a:xfrm>
            <a:off x="305272" y="1275607"/>
            <a:ext cx="8299176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Použití nástrojů transferu úvěrového rizika může měnit tradiční vztah mezi bankou a dlužníkem. V některých případech dochází ke změně věřitele, jindy zůstává banka v kontaktu s klientem, ale riziko nese jiný subjekt. To může mít dopad na motivaci banky k monitoringu dlužníka.</a:t>
            </a:r>
          </a:p>
        </p:txBody>
      </p:sp>
    </p:spTree>
    <p:extLst>
      <p:ext uri="{BB962C8B-B14F-4D97-AF65-F5344CB8AC3E}">
        <p14:creationId xmlns:p14="http://schemas.microsoft.com/office/powerpoint/2010/main" val="24533278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ED95EE-B2D1-48FB-85CB-A99D522CD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Prodej úvěrů na sekundárním trhu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9BF0851-26B3-447E-B8E8-FB6F4DA0FD8C}"/>
              </a:ext>
            </a:extLst>
          </p:cNvPr>
          <p:cNvSpPr/>
          <p:nvPr/>
        </p:nvSpPr>
        <p:spPr>
          <a:xfrm>
            <a:off x="251520" y="1635646"/>
            <a:ext cx="7560840" cy="192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Jedním ze základních nástrojů transferu úvěrového rizika je přímý prodej úvěrů. Banka převede úvěrovou pohledávku na jiný subjekt, čímž se zbavuje úvěrového rizika i expozice.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nástroj se často využívá při řešení problémových úvěrů.</a:t>
            </a:r>
          </a:p>
        </p:txBody>
      </p:sp>
    </p:spTree>
    <p:extLst>
      <p:ext uri="{BB962C8B-B14F-4D97-AF65-F5344CB8AC3E}">
        <p14:creationId xmlns:p14="http://schemas.microsoft.com/office/powerpoint/2010/main" val="3836618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D369D3-19A4-40CD-9DE7-C0157CB1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Výhody a nevýhody prodeje úvěrů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8C661AB-B449-41F5-BB43-1C7CD7EDAE12}"/>
              </a:ext>
            </a:extLst>
          </p:cNvPr>
          <p:cNvSpPr/>
          <p:nvPr/>
        </p:nvSpPr>
        <p:spPr>
          <a:xfrm>
            <a:off x="251520" y="1491630"/>
            <a:ext cx="6606480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Výhodou prodeje úvěrů je okamžité snížení rizika a zlepšení kapitálových ukazatelů banky.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Nevýhodou může být nižší prodejní cena úvěru a reputační riziko spojené s vymáháním pohledávek novým věřitelem.</a:t>
            </a:r>
          </a:p>
        </p:txBody>
      </p:sp>
    </p:spTree>
    <p:extLst>
      <p:ext uri="{BB962C8B-B14F-4D97-AF65-F5344CB8AC3E}">
        <p14:creationId xmlns:p14="http://schemas.microsoft.com/office/powerpoint/2010/main" val="381440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71740D-2E56-498B-9D78-CFB65B794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C4DA09-3765-4101-B1AA-CC0452BBCDEB}"/>
              </a:ext>
            </a:extLst>
          </p:cNvPr>
          <p:cNvSpPr/>
          <p:nvPr/>
        </p:nvSpPr>
        <p:spPr>
          <a:xfrm>
            <a:off x="1331640" y="1563638"/>
            <a:ext cx="52503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cs-CZ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6. Úvěrové riziko a modely jeho měření.</a:t>
            </a:r>
            <a:endParaRPr lang="cs-CZ" sz="4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6719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90CC65-44B4-46F2-90E3-DEE44398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Pojištění úvěrů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BE17812-4D9F-4CE7-A917-07C8D0A052F6}"/>
              </a:ext>
            </a:extLst>
          </p:cNvPr>
          <p:cNvSpPr/>
          <p:nvPr/>
        </p:nvSpPr>
        <p:spPr>
          <a:xfrm>
            <a:off x="251520" y="1275606"/>
            <a:ext cx="6606480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Pojištění úvěrů představuje nástroj, kdy banka převádí riziko nesplácení na pojišťovnu.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Banka zůstává věřitelem, ale v případě selhání dlužníka obdrží pojistné plnění.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nástroj je typický zejména u exportních úvěrů a specifických typů financování.</a:t>
            </a:r>
          </a:p>
        </p:txBody>
      </p:sp>
    </p:spTree>
    <p:extLst>
      <p:ext uri="{BB962C8B-B14F-4D97-AF65-F5344CB8AC3E}">
        <p14:creationId xmlns:p14="http://schemas.microsoft.com/office/powerpoint/2010/main" val="3437422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CFCADC-F5DB-4A16-9D45-AEE6A4954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Sekuritizace</a:t>
            </a:r>
            <a:r>
              <a:rPr lang="cs-CZ" dirty="0"/>
              <a:t> jako nástroj transferu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F548E8A-C60D-4BF8-8BB7-CC54816B6722}"/>
              </a:ext>
            </a:extLst>
          </p:cNvPr>
          <p:cNvSpPr/>
          <p:nvPr/>
        </p:nvSpPr>
        <p:spPr>
          <a:xfrm>
            <a:off x="395536" y="1491630"/>
            <a:ext cx="8208912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spočívá v přeměně úvěrů na obchodovatelné cenné papíry. Úvěrové pohledávky jsou vyčleněny do zvláštního subjektu, který emituje cenné papíry kryté těmito pohledávkami.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Riziko je tak přeneseno na investory.</a:t>
            </a:r>
          </a:p>
        </p:txBody>
      </p:sp>
    </p:spTree>
    <p:extLst>
      <p:ext uri="{BB962C8B-B14F-4D97-AF65-F5344CB8AC3E}">
        <p14:creationId xmlns:p14="http://schemas.microsoft.com/office/powerpoint/2010/main" val="42685972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9C9EE-3369-4CDE-AE11-BF7AF762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</a:t>
            </a:r>
            <a:r>
              <a:rPr lang="cs-CZ" dirty="0" err="1"/>
              <a:t>sekuritizace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DA2C14F-8234-4E63-82EA-C92091441F83}"/>
              </a:ext>
            </a:extLst>
          </p:cNvPr>
          <p:cNvSpPr/>
          <p:nvPr/>
        </p:nvSpPr>
        <p:spPr>
          <a:xfrm>
            <a:off x="251520" y="1275606"/>
            <a:ext cx="6606480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Rozlišujeme tradiční a syntetickou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sekuritizaci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tradiční dochází k faktickému převodu úvěrů mimo banku, zatímco u syntetické zůstávají úvěry v rozvaze banky, ale riziko je přeneseno pomocí derivátových nástrojů.</a:t>
            </a:r>
          </a:p>
        </p:txBody>
      </p:sp>
    </p:spTree>
    <p:extLst>
      <p:ext uri="{BB962C8B-B14F-4D97-AF65-F5344CB8AC3E}">
        <p14:creationId xmlns:p14="http://schemas.microsoft.com/office/powerpoint/2010/main" val="35024400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D00D11-B669-4037-9CB1-C0A362B8A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deriváty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ED1F74F-EEDD-42D2-93F8-A0701B8F03E6}"/>
              </a:ext>
            </a:extLst>
          </p:cNvPr>
          <p:cNvSpPr/>
          <p:nvPr/>
        </p:nvSpPr>
        <p:spPr>
          <a:xfrm>
            <a:off x="251520" y="1275606"/>
            <a:ext cx="6912768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deriváty umožňují oddělit úvěrové riziko od samotné úvěrové pohledávky.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Nejznámějším nástrojem je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default swap (CDS), kdy jedna strana platí prémii za ochranu proti selhání dlužníka.</a:t>
            </a:r>
          </a:p>
        </p:txBody>
      </p:sp>
    </p:spTree>
    <p:extLst>
      <p:ext uri="{BB962C8B-B14F-4D97-AF65-F5344CB8AC3E}">
        <p14:creationId xmlns:p14="http://schemas.microsoft.com/office/powerpoint/2010/main" val="42645502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AFDEAC-6204-44CC-BFE6-DAA1D6C27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Přínosy a rizika úvěrových derivátů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96FB86B-5321-424B-9C8A-912C7A2A443C}"/>
              </a:ext>
            </a:extLst>
          </p:cNvPr>
          <p:cNvSpPr/>
          <p:nvPr/>
        </p:nvSpPr>
        <p:spPr>
          <a:xfrm>
            <a:off x="395536" y="1635646"/>
            <a:ext cx="6462464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deriváty poskytují vysokou flexibilitu při řízení rizik a umožňují rychlé změny rizikového profilu.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druhé straně přinášejí složitost, modelové riziko a riziko protistrany, které se výrazně projevilo během finanční krize.</a:t>
            </a:r>
          </a:p>
        </p:txBody>
      </p:sp>
    </p:spTree>
    <p:extLst>
      <p:ext uri="{BB962C8B-B14F-4D97-AF65-F5344CB8AC3E}">
        <p14:creationId xmlns:p14="http://schemas.microsoft.com/office/powerpoint/2010/main" val="26805752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4454D-A03E-4489-8CA9-BDFE4885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pt-BR" dirty="0"/>
              <a:t>Transfer úvěrového rizika a regulace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A6EA2B1-D6EF-4BF2-80F3-426D563A579F}"/>
              </a:ext>
            </a:extLst>
          </p:cNvPr>
          <p:cNvSpPr/>
          <p:nvPr/>
        </p:nvSpPr>
        <p:spPr>
          <a:xfrm>
            <a:off x="467544" y="1419622"/>
            <a:ext cx="7344816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transferu úvěrového rizika je úzce provázána s pravidly kapitálové přiměřenosti.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Regulátor posuzuje, zda došlo ke skutečnému přenosu rizika, a teprve poté umožňuje bance snížit kapitálové požadavky.</a:t>
            </a:r>
          </a:p>
        </p:txBody>
      </p:sp>
    </p:spTree>
    <p:extLst>
      <p:ext uri="{BB962C8B-B14F-4D97-AF65-F5344CB8AC3E}">
        <p14:creationId xmlns:p14="http://schemas.microsoft.com/office/powerpoint/2010/main" val="6467950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91FBBA-171E-4E82-B1F5-821B34C72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/>
              <a:t>Transfer úvěrového rizika v praxi bank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BD63443-013E-48DE-A661-15288AE26E1E}"/>
              </a:ext>
            </a:extLst>
          </p:cNvPr>
          <p:cNvSpPr/>
          <p:nvPr/>
        </p:nvSpPr>
        <p:spPr>
          <a:xfrm>
            <a:off x="251520" y="1635646"/>
            <a:ext cx="7848872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praxi banky kombinují více nástrojů současně.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úvěrového rizika je využíván strategicky, zejména při řízení koncentrace portfolia, vstupu do nových segmentů nebo při zhoršení makroekonomického vývoje.</a:t>
            </a:r>
          </a:p>
        </p:txBody>
      </p:sp>
    </p:spTree>
    <p:extLst>
      <p:ext uri="{BB962C8B-B14F-4D97-AF65-F5344CB8AC3E}">
        <p14:creationId xmlns:p14="http://schemas.microsoft.com/office/powerpoint/2010/main" val="35762902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0599A9-4E7F-4FE8-9FEA-9DB49EF8A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odpovědi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C3DC236-A82C-4793-9274-D251C0684BB9}"/>
              </a:ext>
            </a:extLst>
          </p:cNvPr>
          <p:cNvSpPr/>
          <p:nvPr/>
        </p:nvSpPr>
        <p:spPr>
          <a:xfrm>
            <a:off x="251520" y="1347614"/>
            <a:ext cx="8136904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úvěrového rizika je klíčovým doplňkem řízení úvěrového rizika. Umožňuje bankám aktivně pracovat s rizikovým profilem, optimalizovat kapitál a zvyšovat stabilitu.</a:t>
            </a:r>
          </a:p>
        </p:txBody>
      </p:sp>
    </p:spTree>
    <p:extLst>
      <p:ext uri="{BB962C8B-B14F-4D97-AF65-F5344CB8AC3E}">
        <p14:creationId xmlns:p14="http://schemas.microsoft.com/office/powerpoint/2010/main" val="5782241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8803AB-03D8-47BF-9199-F148F9B0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ABE251A-3991-4980-94D6-C6AEAC12F19D}"/>
              </a:ext>
            </a:extLst>
          </p:cNvPr>
          <p:cNvSpPr/>
          <p:nvPr/>
        </p:nvSpPr>
        <p:spPr>
          <a:xfrm>
            <a:off x="251520" y="1563638"/>
            <a:ext cx="54900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is</a:t>
            </a:r>
            <a:r>
              <a:rPr lang="cs-CZ" b="1" dirty="0"/>
              <a:t> </a:t>
            </a:r>
            <a:r>
              <a:rPr lang="cs-CZ" b="1" dirty="0" err="1"/>
              <a:t>securitization</a:t>
            </a:r>
            <a:endParaRPr lang="cs-CZ" b="1" dirty="0"/>
          </a:p>
          <a:p>
            <a:endParaRPr lang="cs-CZ" b="1" dirty="0"/>
          </a:p>
          <a:p>
            <a:r>
              <a:rPr lang="cs-CZ" b="1" dirty="0">
                <a:hlinkClick r:id="rId2"/>
              </a:rPr>
              <a:t>https://youtu.be/kZH4qN4a_lc?si=an5ERo8HYWVCYIoT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895502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125CA5-6AA0-4714-AA88-CAE3DCC03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444C63E-5CB1-4496-9A12-3B33E46CECA6}"/>
              </a:ext>
            </a:extLst>
          </p:cNvPr>
          <p:cNvSpPr/>
          <p:nvPr/>
        </p:nvSpPr>
        <p:spPr>
          <a:xfrm>
            <a:off x="827584" y="1923678"/>
            <a:ext cx="73321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8. Operační a tržní riziko</a:t>
            </a:r>
            <a:endParaRPr lang="cs-CZ" sz="4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39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BD9BA-1077-435D-8B7E-471D3DBB7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1ACB1F4-CCDD-4AC8-A239-9720BAAC6337}"/>
              </a:ext>
            </a:extLst>
          </p:cNvPr>
          <p:cNvSpPr/>
          <p:nvPr/>
        </p:nvSpPr>
        <p:spPr>
          <a:xfrm>
            <a:off x="251520" y="744371"/>
            <a:ext cx="7776864" cy="2588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riziko představuje riziko, že protistrana nedodrží smluvní podmínky a nedojde k řádnému a včasnému splacení jistiny a/nebo úroků.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Jde o klíčové riziko bankovnictví, které přímo vyplývá ze základní bankovní činnosti – poskytování úvěrů.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riziko se promítá do ziskovosti banky, stability kapitálu i důvěryhodnosti bankovního sektoru jako celku.</a:t>
            </a:r>
          </a:p>
        </p:txBody>
      </p:sp>
    </p:spTree>
    <p:extLst>
      <p:ext uri="{BB962C8B-B14F-4D97-AF65-F5344CB8AC3E}">
        <p14:creationId xmlns:p14="http://schemas.microsoft.com/office/powerpoint/2010/main" val="4183810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B5CAAA-C91C-402B-A2C9-B7387C828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Vymezení operačního a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FDFDD30-2914-401F-813F-310EC7EC21C0}"/>
              </a:ext>
            </a:extLst>
          </p:cNvPr>
          <p:cNvSpPr/>
          <p:nvPr/>
        </p:nvSpPr>
        <p:spPr>
          <a:xfrm>
            <a:off x="251520" y="1347614"/>
            <a:ext cx="7848872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a tržní riziko patří mezi klíčová finanční rizika banky. Zatímco operační riziko souvisí s vnitřním fungováním banky a jejími procesy, tržní riziko je výsledkem nepříznivého vývoje tržních veličin.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Obě rizika mohou významně ohrozit stabilitu banky a vyžadují systematické řízení.</a:t>
            </a:r>
          </a:p>
        </p:txBody>
      </p:sp>
    </p:spTree>
    <p:extLst>
      <p:ext uri="{BB962C8B-B14F-4D97-AF65-F5344CB8AC3E}">
        <p14:creationId xmlns:p14="http://schemas.microsoft.com/office/powerpoint/2010/main" val="29198435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BC6DB-8962-4FD3-B184-C85F6267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76864" cy="507703"/>
          </a:xfrm>
        </p:spPr>
        <p:txBody>
          <a:bodyPr/>
          <a:lstStyle/>
          <a:p>
            <a:r>
              <a:rPr lang="cs-CZ" dirty="0"/>
              <a:t>Operační riziko – základní charakteristika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16A2F51-6D1A-4597-A68C-29CD9B3680CF}"/>
              </a:ext>
            </a:extLst>
          </p:cNvPr>
          <p:cNvSpPr/>
          <p:nvPr/>
        </p:nvSpPr>
        <p:spPr>
          <a:xfrm>
            <a:off x="251520" y="1347614"/>
            <a:ext cx="7776864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riziko je riziko ztráty vyplývající z nedostatků nebo selhání vnitřních procesů, lidského faktoru, informačních systémů nebo v důsledku vnějších událostí.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Součástí operačního rizika je i právní riziko.</a:t>
            </a:r>
          </a:p>
        </p:txBody>
      </p:sp>
    </p:spTree>
    <p:extLst>
      <p:ext uri="{BB962C8B-B14F-4D97-AF65-F5344CB8AC3E}">
        <p14:creationId xmlns:p14="http://schemas.microsoft.com/office/powerpoint/2010/main" val="1348366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2DBB40-9543-44B0-86EA-F8464D488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CBC4544-BF12-443C-8D59-FE36F4943D6A}"/>
              </a:ext>
            </a:extLst>
          </p:cNvPr>
          <p:cNvSpPr/>
          <p:nvPr/>
        </p:nvSpPr>
        <p:spPr>
          <a:xfrm>
            <a:off x="251520" y="1419622"/>
            <a:ext cx="7848872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riziko zahrnuje široké spektrum událostí, jako jsou chyby zaměstnanců, selhání IT systémů, podvody, kybernetické útoky, porušení právních předpisů nebo přírodní katastrofy. Právě jeho heterogenní charakter komplikuje měření i řízení.</a:t>
            </a:r>
          </a:p>
        </p:txBody>
      </p:sp>
    </p:spTree>
    <p:extLst>
      <p:ext uri="{BB962C8B-B14F-4D97-AF65-F5344CB8AC3E}">
        <p14:creationId xmlns:p14="http://schemas.microsoft.com/office/powerpoint/2010/main" val="20883581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4B0E6C-70B2-4FDE-A041-4899721F4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řízení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B8C6CC5-8DCE-4675-90A9-A64BF7376C7B}"/>
              </a:ext>
            </a:extLst>
          </p:cNvPr>
          <p:cNvSpPr/>
          <p:nvPr/>
        </p:nvSpPr>
        <p:spPr>
          <a:xfrm>
            <a:off x="251520" y="1347614"/>
            <a:ext cx="7632848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operačního rizika je klíčové pro zajištění plynulého provozu banky a ochranu klientů. Nedostatečné řízení může vést nejen k finančním ztrátám, ale i k poškození reputace a zásahu regulátora.</a:t>
            </a:r>
          </a:p>
        </p:txBody>
      </p:sp>
    </p:spTree>
    <p:extLst>
      <p:ext uri="{BB962C8B-B14F-4D97-AF65-F5344CB8AC3E}">
        <p14:creationId xmlns:p14="http://schemas.microsoft.com/office/powerpoint/2010/main" val="37748793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AA4FA-0EC2-4AA3-AFB9-03E544892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903E508-43AE-4284-A9B9-ED230EF1EAB7}"/>
              </a:ext>
            </a:extLst>
          </p:cNvPr>
          <p:cNvSpPr/>
          <p:nvPr/>
        </p:nvSpPr>
        <p:spPr>
          <a:xfrm>
            <a:off x="395536" y="1635646"/>
            <a:ext cx="8208912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Měření operačního rizika je obtížné, protože není přímo spojeno s tržními cenami. Banky využívají zejména historická data o ztrátách,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scénářové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analýzy a interní databáze operačních událostí.</a:t>
            </a:r>
          </a:p>
        </p:txBody>
      </p:sp>
    </p:spTree>
    <p:extLst>
      <p:ext uri="{BB962C8B-B14F-4D97-AF65-F5344CB8AC3E}">
        <p14:creationId xmlns:p14="http://schemas.microsoft.com/office/powerpoint/2010/main" val="31240385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A8753-1457-405D-8858-7A019103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Přístupy k výpočtu kapitálu na operační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97248CA-1EB2-46BF-8983-B644243D7127}"/>
              </a:ext>
            </a:extLst>
          </p:cNvPr>
          <p:cNvSpPr/>
          <p:nvPr/>
        </p:nvSpPr>
        <p:spPr>
          <a:xfrm>
            <a:off x="467544" y="1779662"/>
            <a:ext cx="7776864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rozlišuje několik přístupů k výpočtu kapitálového požadavku na operační riziko, od jednodušších standardizovaných metod až po pokročilé interní modely. Výběr přístupu závisí na velikosti a vyspělosti banky.</a:t>
            </a:r>
          </a:p>
        </p:txBody>
      </p:sp>
    </p:spTree>
    <p:extLst>
      <p:ext uri="{BB962C8B-B14F-4D97-AF65-F5344CB8AC3E}">
        <p14:creationId xmlns:p14="http://schemas.microsoft.com/office/powerpoint/2010/main" val="2923768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6123F7-0AD1-4450-A428-FB839DDD1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Reputační riziko?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D5AF7A8-36FF-46BF-8315-EE1C83D8B7D9}"/>
              </a:ext>
            </a:extLst>
          </p:cNvPr>
          <p:cNvSpPr/>
          <p:nvPr/>
        </p:nvSpPr>
        <p:spPr>
          <a:xfrm>
            <a:off x="395536" y="1419621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Operační riziko je riziko ztráty vyplývající z nedostatků nebo selhání vnitřních procesů, lidského faktoru, informačních systémů nebo v důsledku vnějších událostí. Součástí operačního rizika je právní riziko. </a:t>
            </a:r>
          </a:p>
          <a:p>
            <a:endParaRPr lang="cs-CZ" sz="2000" dirty="0"/>
          </a:p>
          <a:p>
            <a:r>
              <a:rPr lang="cs-CZ" sz="2000" dirty="0"/>
              <a:t>Reputační riziko není samostatnou kategorií bankovního rizika ani součástí operačního rizika, ale představuje průřezové riziko, které vzniká jako důsledek realizace jiných rizik a projevuje se ztrátou důvěry trhu a klientů.</a:t>
            </a:r>
          </a:p>
        </p:txBody>
      </p:sp>
    </p:spTree>
    <p:extLst>
      <p:ext uri="{BB962C8B-B14F-4D97-AF65-F5344CB8AC3E}">
        <p14:creationId xmlns:p14="http://schemas.microsoft.com/office/powerpoint/2010/main" val="693471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6C32D2-0CDB-4192-BE56-B092BF29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Tržní riziko – základní charakteristika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29AC21-1C14-4786-B200-8DF6F5FE5ECF}"/>
              </a:ext>
            </a:extLst>
          </p:cNvPr>
          <p:cNvSpPr/>
          <p:nvPr/>
        </p:nvSpPr>
        <p:spPr>
          <a:xfrm>
            <a:off x="467544" y="1419622"/>
            <a:ext cx="7776864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 představuje riziko ztráty v důsledku nepříznivého vývoje tržních cen. Vzniká především v souvislosti s obchodováním na finančních trzích a s otevřenými pozicemi banky.</a:t>
            </a:r>
          </a:p>
        </p:txBody>
      </p:sp>
    </p:spTree>
    <p:extLst>
      <p:ext uri="{BB962C8B-B14F-4D97-AF65-F5344CB8AC3E}">
        <p14:creationId xmlns:p14="http://schemas.microsoft.com/office/powerpoint/2010/main" val="18179427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926EAB-27EF-4190-A941-47A69773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9BA7E0B-8760-4743-B5A8-3EF1F6F6D8AF}"/>
              </a:ext>
            </a:extLst>
          </p:cNvPr>
          <p:cNvSpPr/>
          <p:nvPr/>
        </p:nvSpPr>
        <p:spPr>
          <a:xfrm>
            <a:off x="251520" y="1347614"/>
            <a:ext cx="8352928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 zahrnuje úrokové riziko, měnové riziko, akciové riziko a komoditní riziko. Každá z těchto složek reaguje na odlišné tržní faktory a vyžaduje specifické nástroje řízení.</a:t>
            </a:r>
          </a:p>
        </p:txBody>
      </p:sp>
    </p:spTree>
    <p:extLst>
      <p:ext uri="{BB962C8B-B14F-4D97-AF65-F5344CB8AC3E}">
        <p14:creationId xmlns:p14="http://schemas.microsoft.com/office/powerpoint/2010/main" val="8907228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C4F627-AD3E-494D-BD0F-5CC7BF0E9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Úrokové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2A980AB-5D0C-46BC-A88B-BE2EC2F3BEA6}"/>
              </a:ext>
            </a:extLst>
          </p:cNvPr>
          <p:cNvSpPr/>
          <p:nvPr/>
        </p:nvSpPr>
        <p:spPr>
          <a:xfrm>
            <a:off x="467544" y="1707654"/>
            <a:ext cx="8064896" cy="160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Úrokové riziko je nejvýznamnější složkou tržního rizika banky.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Vzniká v důsledku nesouladu mezi úročením aktiv a pasiv a změn úrokových sazeb.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sledují jak dopad na úrokovou marži, tak na tržní hodnotu portfolia.</a:t>
            </a:r>
          </a:p>
        </p:txBody>
      </p:sp>
    </p:spTree>
    <p:extLst>
      <p:ext uri="{BB962C8B-B14F-4D97-AF65-F5344CB8AC3E}">
        <p14:creationId xmlns:p14="http://schemas.microsoft.com/office/powerpoint/2010/main" val="333737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246725-6485-4A0D-B4AE-7982FB4FC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dirty="0"/>
              <a:t>Význam úvěrového rizika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2417ED6-4EB0-4A4F-9486-415C7FF9E122}"/>
              </a:ext>
            </a:extLst>
          </p:cNvPr>
          <p:cNvSpPr/>
          <p:nvPr/>
        </p:nvSpPr>
        <p:spPr>
          <a:xfrm>
            <a:off x="395536" y="1059582"/>
            <a:ext cx="7560840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riziko je tradičně nejvýznamnější složkou celkového rizikového profilu banky.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Vysoký podíl úvěrů na aktivech banky znamená, že i relativně malý nárůst nesplácených úvěrů může výrazně ohrozit finanční stabilitu.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úvěrového rizika je proto klíčové nejen z pohledu výnosnosti, ale i regulatorních požadavků na kapitálovou přiměřenost.</a:t>
            </a:r>
          </a:p>
        </p:txBody>
      </p:sp>
    </p:spTree>
    <p:extLst>
      <p:ext uri="{BB962C8B-B14F-4D97-AF65-F5344CB8AC3E}">
        <p14:creationId xmlns:p14="http://schemas.microsoft.com/office/powerpoint/2010/main" val="348413748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CF7C25-C48A-4F37-9FCD-82E329DB8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9E8CFE5-E0E1-4881-ADAE-5AF44F2FA3B0}"/>
              </a:ext>
            </a:extLst>
          </p:cNvPr>
          <p:cNvSpPr/>
          <p:nvPr/>
        </p:nvSpPr>
        <p:spPr>
          <a:xfrm>
            <a:off x="467544" y="1275606"/>
            <a:ext cx="8568952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 je měřeno především kvantitativními metodami, zejména citlivostí, směrodatnou odchylkou a metodou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Risk.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Tyto metody umožňují kvantifikovat potenciální ztrátu při nepříznivém vývoji trhu.</a:t>
            </a:r>
          </a:p>
        </p:txBody>
      </p:sp>
    </p:spTree>
    <p:extLst>
      <p:ext uri="{BB962C8B-B14F-4D97-AF65-F5344CB8AC3E}">
        <p14:creationId xmlns:p14="http://schemas.microsoft.com/office/powerpoint/2010/main" val="31147113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AF3038-CA74-4679-A6B5-A86E780DA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v řízení tržního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529F514-E905-4C14-A0A0-49DA4CE62F4E}"/>
              </a:ext>
            </a:extLst>
          </p:cNvPr>
          <p:cNvSpPr/>
          <p:nvPr/>
        </p:nvSpPr>
        <p:spPr>
          <a:xfrm>
            <a:off x="251520" y="1707654"/>
            <a:ext cx="8352928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Risk vyjadřuje maximální očekávanou ztrátu portfolia při dané hladině významnosti a časovém horizontu. Jde o klíčový nástroj řízení tržního rizika, který je využíván jak interně, tak pro regulatorní účely.</a:t>
            </a:r>
          </a:p>
        </p:txBody>
      </p:sp>
    </p:spTree>
    <p:extLst>
      <p:ext uri="{BB962C8B-B14F-4D97-AF65-F5344CB8AC3E}">
        <p14:creationId xmlns:p14="http://schemas.microsoft.com/office/powerpoint/2010/main" val="379088875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15EEC-8D87-4F32-A6FB-2863BD5A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Stresové a zpětné testování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5BE0DCD-318F-4F69-8AE6-BFEE858CAD55}"/>
              </a:ext>
            </a:extLst>
          </p:cNvPr>
          <p:cNvSpPr/>
          <p:nvPr/>
        </p:nvSpPr>
        <p:spPr>
          <a:xfrm>
            <a:off x="251520" y="1491630"/>
            <a:ext cx="8280920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Vedle běžného měření rizika banky provádějí stresové testy a zpětné testování.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Tyto nástroje slouží k ověření, zda modely rizik odpovídají reálnému chování trhu, zejména v extrémních situacích.</a:t>
            </a:r>
          </a:p>
        </p:txBody>
      </p:sp>
    </p:spTree>
    <p:extLst>
      <p:ext uri="{BB962C8B-B14F-4D97-AF65-F5344CB8AC3E}">
        <p14:creationId xmlns:p14="http://schemas.microsoft.com/office/powerpoint/2010/main" val="33048332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E6AAE0-ADB3-4754-9AF4-148100004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pt-BR" dirty="0"/>
              <a:t>Regulace operačního a tržního rizika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2E12F5A-46EE-449D-ABEC-5430F2C65530}"/>
              </a:ext>
            </a:extLst>
          </p:cNvPr>
          <p:cNvSpPr/>
          <p:nvPr/>
        </p:nvSpPr>
        <p:spPr>
          <a:xfrm>
            <a:off x="251520" y="1707654"/>
            <a:ext cx="8280920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i tržní riziko jsou součástí regulatorního rámce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III. Banky musí držet kapitál odpovídající míře těchto rizik a zároveň prokazovat, že mají funkční systémy jejich řízení a kontroly.</a:t>
            </a:r>
          </a:p>
        </p:txBody>
      </p:sp>
    </p:spTree>
    <p:extLst>
      <p:ext uri="{BB962C8B-B14F-4D97-AF65-F5344CB8AC3E}">
        <p14:creationId xmlns:p14="http://schemas.microsoft.com/office/powerpoint/2010/main" val="7709461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B700BA-8A68-4D91-AEF5-3F23F756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Operační a tržní riziko v současné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2B7C60B-F1BC-40EF-B8DB-F3ADE9808104}"/>
              </a:ext>
            </a:extLst>
          </p:cNvPr>
          <p:cNvSpPr/>
          <p:nvPr/>
        </p:nvSpPr>
        <p:spPr>
          <a:xfrm>
            <a:off x="305272" y="1779662"/>
            <a:ext cx="8011144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současnosti roste význam operačního rizika v souvislosti s digitalizací, kybernetickou bezpečností a outsourcingem.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tržního rizika se zvyšuje volatilita v důsledku geopolitických a makroekonomických šoků.</a:t>
            </a:r>
          </a:p>
        </p:txBody>
      </p:sp>
    </p:spTree>
    <p:extLst>
      <p:ext uri="{BB962C8B-B14F-4D97-AF65-F5344CB8AC3E}">
        <p14:creationId xmlns:p14="http://schemas.microsoft.com/office/powerpoint/2010/main" val="24766096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FCCB57-46C1-4A14-94B6-080B20B2D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odpovědi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1270A0-699C-440B-A0F3-386C214F1BA5}"/>
              </a:ext>
            </a:extLst>
          </p:cNvPr>
          <p:cNvSpPr/>
          <p:nvPr/>
        </p:nvSpPr>
        <p:spPr>
          <a:xfrm>
            <a:off x="251520" y="1491630"/>
            <a:ext cx="7344816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a tržní riziko představují zásadní složky celkového rizikového profilu banky.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Jejich efektivní řízení vyžaduje kombinaci organizačních opatření, kvantitativních metod a regulatorního dohledu.</a:t>
            </a:r>
          </a:p>
        </p:txBody>
      </p:sp>
    </p:spTree>
    <p:extLst>
      <p:ext uri="{BB962C8B-B14F-4D97-AF65-F5344CB8AC3E}">
        <p14:creationId xmlns:p14="http://schemas.microsoft.com/office/powerpoint/2010/main" val="20627299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79C257-74F0-4BF1-AAF6-D34CD21B6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53D92A8-DC1E-4EF5-9869-E1DD2966FBAD}"/>
              </a:ext>
            </a:extLst>
          </p:cNvPr>
          <p:cNvSpPr/>
          <p:nvPr/>
        </p:nvSpPr>
        <p:spPr>
          <a:xfrm>
            <a:off x="395536" y="1347614"/>
            <a:ext cx="64624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Different Types of Risks | Operational Risk Credit Risk | Market Risk | Compliance Risks</a:t>
            </a:r>
            <a:endParaRPr lang="cs-CZ" b="1" dirty="0"/>
          </a:p>
          <a:p>
            <a:endParaRPr lang="cs-CZ" b="1" dirty="0"/>
          </a:p>
          <a:p>
            <a:r>
              <a:rPr lang="cs-CZ" b="1" dirty="0"/>
              <a:t>https://youtu.be/H81n6rIPSus?si=MwEQ6M-_d2uH79sI</a:t>
            </a:r>
          </a:p>
          <a:p>
            <a:endParaRPr lang="cs-CZ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59191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D9CF55-7769-4CD3-BFC6-2D958312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263401F-690D-4E05-815F-62C286618BE1}"/>
              </a:ext>
            </a:extLst>
          </p:cNvPr>
          <p:cNvSpPr/>
          <p:nvPr/>
        </p:nvSpPr>
        <p:spPr>
          <a:xfrm>
            <a:off x="2267744" y="2067694"/>
            <a:ext cx="49522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cs-CZ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9. Riziko likvidity</a:t>
            </a:r>
            <a:endParaRPr lang="cs-CZ" sz="4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2440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50C7AC-C227-4B2E-A298-7C1156500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6F208C1-6630-424A-9F82-7651CA48D8C9}"/>
              </a:ext>
            </a:extLst>
          </p:cNvPr>
          <p:cNvSpPr/>
          <p:nvPr/>
        </p:nvSpPr>
        <p:spPr>
          <a:xfrm>
            <a:off x="251520" y="1419622"/>
            <a:ext cx="8424936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Riziko likvidity představuje riziko, že banka nebude schopna dostát svým splatným závazkům v okamžiku jejich splatnosti, aniž by musela realizovat aktiva se ztrátou. Jde o jedno z nejzávažnějších bankovních rizik, protože může vést k okamžité ztrátě důvěry klientů a ohrožení existence banky.</a:t>
            </a:r>
          </a:p>
        </p:txBody>
      </p:sp>
    </p:spTree>
    <p:extLst>
      <p:ext uri="{BB962C8B-B14F-4D97-AF65-F5344CB8AC3E}">
        <p14:creationId xmlns:p14="http://schemas.microsoft.com/office/powerpoint/2010/main" val="37979177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006E83-E0F3-437C-8B45-0162F3539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likvidity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5EDF80-8E9F-4B67-8E6D-233C476372D7}"/>
              </a:ext>
            </a:extLst>
          </p:cNvPr>
          <p:cNvSpPr/>
          <p:nvPr/>
        </p:nvSpPr>
        <p:spPr>
          <a:xfrm>
            <a:off x="251520" y="1635646"/>
            <a:ext cx="7848872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Likvidita je základní podmínkou fungování banky. I kapitálově silná banka může zkrachovat, pokud není schopna plnit své krátkodobé závazky.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likvidity proto patří mezi klíčové úkoly bankovního managementu i regulátora.</a:t>
            </a:r>
          </a:p>
        </p:txBody>
      </p:sp>
    </p:spTree>
    <p:extLst>
      <p:ext uri="{BB962C8B-B14F-4D97-AF65-F5344CB8AC3E}">
        <p14:creationId xmlns:p14="http://schemas.microsoft.com/office/powerpoint/2010/main" val="3871007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9206E9-4E49-4FFF-992C-4C35C8138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složky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D7EAAF-132C-41C1-842C-7A59A73CEF9A}"/>
              </a:ext>
            </a:extLst>
          </p:cNvPr>
          <p:cNvSpPr/>
          <p:nvPr/>
        </p:nvSpPr>
        <p:spPr>
          <a:xfrm>
            <a:off x="251520" y="1131590"/>
            <a:ext cx="8424936" cy="2814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složky úvěrového rizika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Úvěrové riziko se standardně rozkládá do tří základních složek: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PD (Probability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Default) – pravděpodobnost selhání dlužníka,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LGD (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Given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Default) – ztráta v případě selhání,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EAD (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Exposure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Default) – expozice v okamžiku selhání.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Součin těchto složek tvoří očekávanou ztrátu, která je základem pro řízení i oceňování úvěrových obchodů.</a:t>
            </a:r>
          </a:p>
        </p:txBody>
      </p:sp>
    </p:spTree>
    <p:extLst>
      <p:ext uri="{BB962C8B-B14F-4D97-AF65-F5344CB8AC3E}">
        <p14:creationId xmlns:p14="http://schemas.microsoft.com/office/powerpoint/2010/main" val="37515258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83C35C-4274-4C54-A384-E025089B6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vzniku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9D2C797-12A7-4B82-8CC7-40BF0EE6ABCB}"/>
              </a:ext>
            </a:extLst>
          </p:cNvPr>
          <p:cNvSpPr/>
          <p:nvPr/>
        </p:nvSpPr>
        <p:spPr>
          <a:xfrm>
            <a:off x="251520" y="1131590"/>
            <a:ext cx="8496944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Riziko likvidity vzniká především v důsledku nesouladu mezi splatností aktiv a pasiv banky. Typickým příkladem je financování dlouhodobých úvěrů krátkodobými vklady.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Dalším zdrojem je neočekávané chování klientů, například hromadné výběry vkladů.</a:t>
            </a:r>
          </a:p>
        </p:txBody>
      </p:sp>
    </p:spTree>
    <p:extLst>
      <p:ext uri="{BB962C8B-B14F-4D97-AF65-F5344CB8AC3E}">
        <p14:creationId xmlns:p14="http://schemas.microsoft.com/office/powerpoint/2010/main" val="28891897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35A1C9-CF39-4D5E-B2CB-036A4ECBC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7DC605-04E0-4E0D-9667-2FEB30C77AA7}"/>
              </a:ext>
            </a:extLst>
          </p:cNvPr>
          <p:cNvSpPr/>
          <p:nvPr/>
        </p:nvSpPr>
        <p:spPr>
          <a:xfrm>
            <a:off x="251520" y="1491630"/>
            <a:ext cx="7848872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Rozlišujeme riziko likvidity financování a riziko likvidity trhu. Riziko financování spočívá v neschopnosti zajistit potřebné zdroje, zatímco tržní likvidita se týká možnosti prodat aktiva rychle a bez významné ztráty hodnoty.</a:t>
            </a:r>
          </a:p>
        </p:txBody>
      </p:sp>
    </p:spTree>
    <p:extLst>
      <p:ext uri="{BB962C8B-B14F-4D97-AF65-F5344CB8AC3E}">
        <p14:creationId xmlns:p14="http://schemas.microsoft.com/office/powerpoint/2010/main" val="158653249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2A0A15-F197-4FCA-B365-2F6FAD397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Likvidita a bankovní panika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4A7A3FD-4F15-4B69-80D5-3F49B0017144}"/>
              </a:ext>
            </a:extLst>
          </p:cNvPr>
          <p:cNvSpPr/>
          <p:nvPr/>
        </p:nvSpPr>
        <p:spPr>
          <a:xfrm>
            <a:off x="251520" y="1131590"/>
            <a:ext cx="660648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Riziko likvidity je úzce spojeno s fenoménem bankovní paniky. Ztráta důvěry klientů může vést k masivním výběrům vkladů, které banka není schopna pokrýt, a to ani v případě, že je jinak solventní.</a:t>
            </a:r>
          </a:p>
        </p:txBody>
      </p:sp>
    </p:spTree>
    <p:extLst>
      <p:ext uri="{BB962C8B-B14F-4D97-AF65-F5344CB8AC3E}">
        <p14:creationId xmlns:p14="http://schemas.microsoft.com/office/powerpoint/2010/main" val="37134213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E0A909-D4C0-4EF3-9E0D-C7EC37F8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Management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CDE634F-EBDB-4755-ACCF-7C3771D23A12}"/>
              </a:ext>
            </a:extLst>
          </p:cNvPr>
          <p:cNvSpPr/>
          <p:nvPr/>
        </p:nvSpPr>
        <p:spPr>
          <a:xfrm>
            <a:off x="251520" y="1347614"/>
            <a:ext cx="7848872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rizika likvidity zahrnuje plánování, monitorování a kontrolu peněžních toků. Banka musí udržovat dostatečnou zásobu likvidních aktiv a mít připravené krizové scénáře pro případ nepříznivého vývoje.</a:t>
            </a:r>
          </a:p>
        </p:txBody>
      </p:sp>
    </p:spTree>
    <p:extLst>
      <p:ext uri="{BB962C8B-B14F-4D97-AF65-F5344CB8AC3E}">
        <p14:creationId xmlns:p14="http://schemas.microsoft.com/office/powerpoint/2010/main" val="398790690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80F978-BCAB-4062-A8B6-1406AE939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Poměrové ukazatele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BA2BA6C-621B-4938-9E98-0A009D2AF794}"/>
              </a:ext>
            </a:extLst>
          </p:cNvPr>
          <p:cNvSpPr/>
          <p:nvPr/>
        </p:nvSpPr>
        <p:spPr>
          <a:xfrm>
            <a:off x="395536" y="1851670"/>
            <a:ext cx="8496944" cy="968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Základním nástrojem měření likvidity jsou poměrové ukazatele, které porovnávají likvidní aktiva s krátkodobými závazky. Tyto ukazatele poskytují rychlý přehled o likvidní pozici banky, ale mají spíše orientační charakter.</a:t>
            </a:r>
          </a:p>
        </p:txBody>
      </p:sp>
    </p:spTree>
    <p:extLst>
      <p:ext uri="{BB962C8B-B14F-4D97-AF65-F5344CB8AC3E}">
        <p14:creationId xmlns:p14="http://schemas.microsoft.com/office/powerpoint/2010/main" val="421704155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82B1E-3C24-407D-B5AB-D9CFC5F78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Likvidní gap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EA36DC8-C31F-4156-AD25-9F1B8B694940}"/>
              </a:ext>
            </a:extLst>
          </p:cNvPr>
          <p:cNvSpPr/>
          <p:nvPr/>
        </p:nvSpPr>
        <p:spPr>
          <a:xfrm>
            <a:off x="251520" y="1635646"/>
            <a:ext cx="8136904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Likvidní gap vyjadřuje rozdíl mezi příjmy a výdaji banky v jednotlivých časových pásmech. Slouží k analýze časové struktury likvidity a identifikaci období, ve kterých může banka čelit nedostatku likvidních prostředků.</a:t>
            </a:r>
          </a:p>
        </p:txBody>
      </p:sp>
    </p:spTree>
    <p:extLst>
      <p:ext uri="{BB962C8B-B14F-4D97-AF65-F5344CB8AC3E}">
        <p14:creationId xmlns:p14="http://schemas.microsoft.com/office/powerpoint/2010/main" val="18629144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B58E9-4D4A-42A6-A0A9-BB170BA10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a omezení gapové analýzy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7D9055-4B07-4299-8BC1-59255FF228B5}"/>
              </a:ext>
            </a:extLst>
          </p:cNvPr>
          <p:cNvSpPr/>
          <p:nvPr/>
        </p:nvSpPr>
        <p:spPr>
          <a:xfrm>
            <a:off x="251520" y="1563638"/>
            <a:ext cx="8136904" cy="116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Výhodou likvidního gapu je jeho přehlednost a jednoduchost.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Nevýhodou je statický charakter a nutnost odhadovat chování klientů, zejména u vkladů bez pevné splatnosti.</a:t>
            </a:r>
          </a:p>
        </p:txBody>
      </p:sp>
    </p:spTree>
    <p:extLst>
      <p:ext uri="{BB962C8B-B14F-4D97-AF65-F5344CB8AC3E}">
        <p14:creationId xmlns:p14="http://schemas.microsoft.com/office/powerpoint/2010/main" val="42946850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756BA4-AAC2-46DE-9A98-A96B462EB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en-US" dirty="0"/>
              <a:t>Value at Risk </a:t>
            </a:r>
            <a:r>
              <a:rPr lang="en-US" dirty="0" err="1"/>
              <a:t>upravená</a:t>
            </a:r>
            <a:r>
              <a:rPr lang="en-US" dirty="0"/>
              <a:t> o </a:t>
            </a:r>
            <a:r>
              <a:rPr lang="en-US" dirty="0" err="1"/>
              <a:t>riziko</a:t>
            </a:r>
            <a:r>
              <a:rPr lang="en-US" dirty="0"/>
              <a:t> </a:t>
            </a:r>
            <a:r>
              <a:rPr lang="en-US" dirty="0" err="1"/>
              <a:t>likvidity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BA1EF0E-AE70-4046-8BE5-71C1B95D9D77}"/>
              </a:ext>
            </a:extLst>
          </p:cNvPr>
          <p:cNvSpPr/>
          <p:nvPr/>
        </p:nvSpPr>
        <p:spPr>
          <a:xfrm>
            <a:off x="251520" y="1635646"/>
            <a:ext cx="8064896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Moderní přístupy k měření likvidity zahrnují úpravu metody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Risk o faktor likvidity.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Tato metoda zohledňuje nejen cenové změny aktiv, ale i náklady spojené s jejich rychlým prodejem.</a:t>
            </a:r>
          </a:p>
        </p:txBody>
      </p:sp>
    </p:spTree>
    <p:extLst>
      <p:ext uri="{BB962C8B-B14F-4D97-AF65-F5344CB8AC3E}">
        <p14:creationId xmlns:p14="http://schemas.microsoft.com/office/powerpoint/2010/main" val="34024216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2C1B2-2770-4AE4-8BC8-1F43B6C73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Stresové testování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05094E3-30F9-4661-BDAA-3E1380369305}"/>
              </a:ext>
            </a:extLst>
          </p:cNvPr>
          <p:cNvSpPr/>
          <p:nvPr/>
        </p:nvSpPr>
        <p:spPr>
          <a:xfrm>
            <a:off x="251520" y="1635646"/>
            <a:ext cx="8136904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Stresové testy patří mezi klíčové nástroje řízení likvidity.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simulují extrémní, ale realistické scénáře, například masivní odliv vkladů nebo uzavření mezibankovního trhu, a hodnotí svou schopnost situaci zvládnout.</a:t>
            </a:r>
          </a:p>
        </p:txBody>
      </p:sp>
    </p:spTree>
    <p:extLst>
      <p:ext uri="{BB962C8B-B14F-4D97-AF65-F5344CB8AC3E}">
        <p14:creationId xmlns:p14="http://schemas.microsoft.com/office/powerpoint/2010/main" val="110698494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A4670-87FD-4E9E-9436-670B7F850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E72FEE7-63E0-4385-BA63-DD1AE42AE8EF}"/>
              </a:ext>
            </a:extLst>
          </p:cNvPr>
          <p:cNvSpPr/>
          <p:nvPr/>
        </p:nvSpPr>
        <p:spPr>
          <a:xfrm>
            <a:off x="251520" y="1059582"/>
            <a:ext cx="7488832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Regulace rizika likvidity je významnou součástí rámce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III. Cílem je posílit odolnost bank vůči krátkodobým i dlouhodobým likviditním šokům a snížit pravděpodobnost systémových krizí.</a:t>
            </a:r>
          </a:p>
        </p:txBody>
      </p:sp>
    </p:spTree>
    <p:extLst>
      <p:ext uri="{BB962C8B-B14F-4D97-AF65-F5344CB8AC3E}">
        <p14:creationId xmlns:p14="http://schemas.microsoft.com/office/powerpoint/2010/main" val="4136950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B234D4-8E5F-484D-A502-464A9C7B9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Očekávaná a neočekávaná ztráta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BA739E-1478-40B6-B786-ABF8C9F91BA4}"/>
              </a:ext>
            </a:extLst>
          </p:cNvPr>
          <p:cNvSpPr/>
          <p:nvPr/>
        </p:nvSpPr>
        <p:spPr>
          <a:xfrm>
            <a:off x="251520" y="1563638"/>
            <a:ext cx="8208912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Očekávaná ztráta je statisticky předvídatelná a banka ji zohledňuje v ceně úvěru a v opravných položkách.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Neočekávaná ztráta představuje odchylku od očekávaného vývoje a je kryta kapitálem banky.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Právě modely měření úvěrového rizika slouží k odhadu této neočekávané složky.</a:t>
            </a:r>
          </a:p>
        </p:txBody>
      </p:sp>
    </p:spTree>
    <p:extLst>
      <p:ext uri="{BB962C8B-B14F-4D97-AF65-F5344CB8AC3E}">
        <p14:creationId xmlns:p14="http://schemas.microsoft.com/office/powerpoint/2010/main" val="76590550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6E9719-EF58-4421-B453-1490823DD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LCR a NSFR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5765B8-0887-4F04-B0E8-8D97C0E0713C}"/>
              </a:ext>
            </a:extLst>
          </p:cNvPr>
          <p:cNvSpPr/>
          <p:nvPr/>
        </p:nvSpPr>
        <p:spPr>
          <a:xfrm>
            <a:off x="251520" y="1275606"/>
            <a:ext cx="8064896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Mezi klíčové regulatorní ukazatele patří LCR (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Liquidity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Coverage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Ratio), který zajišťuje schopnost banky přežít krátkodobý stres, a NSFR (Net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Stable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Funding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Ratio), zaměřený na dlouhodobou stabilitu financování.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749369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C537A-EA87-4EC1-811B-197DEAEC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 likvidity v současné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A5D0213-222F-4A75-9B53-0CABB17665C8}"/>
              </a:ext>
            </a:extLst>
          </p:cNvPr>
          <p:cNvSpPr/>
          <p:nvPr/>
        </p:nvSpPr>
        <p:spPr>
          <a:xfrm>
            <a:off x="251520" y="1563638"/>
            <a:ext cx="8496944" cy="116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současném bankovnictví roste význam řízení likvidity v souvislosti s digitalizací, rychlostí plateb a zvýšenou citlivostí klientů na informace.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Likvidita je dnes sledována prakticky v reálném čase.</a:t>
            </a:r>
          </a:p>
        </p:txBody>
      </p:sp>
    </p:spTree>
    <p:extLst>
      <p:ext uri="{BB962C8B-B14F-4D97-AF65-F5344CB8AC3E}">
        <p14:creationId xmlns:p14="http://schemas.microsoft.com/office/powerpoint/2010/main" val="131199605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9FCE86-659F-4EFC-BF01-0761625E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odpovědi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BDD5938-E5A3-4CE3-8BAD-5FA4812FA1F4}"/>
              </a:ext>
            </a:extLst>
          </p:cNvPr>
          <p:cNvSpPr/>
          <p:nvPr/>
        </p:nvSpPr>
        <p:spPr>
          <a:xfrm>
            <a:off x="251520" y="1275606"/>
            <a:ext cx="8136904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Riziko likvidity patří mezi nejzávažnější bankovní rizika. Jeho efektivní řízení vyžaduje kombinaci kvalitativních postupů, kvantitativních metod a přísné regulace.</a:t>
            </a:r>
          </a:p>
        </p:txBody>
      </p:sp>
    </p:spTree>
    <p:extLst>
      <p:ext uri="{BB962C8B-B14F-4D97-AF65-F5344CB8AC3E}">
        <p14:creationId xmlns:p14="http://schemas.microsoft.com/office/powerpoint/2010/main" val="197937835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66ED30-B5D5-40B4-B736-7A869495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E587903-3EBF-4BB9-936F-2D9A2FE65306}"/>
              </a:ext>
            </a:extLst>
          </p:cNvPr>
          <p:cNvSpPr/>
          <p:nvPr/>
        </p:nvSpPr>
        <p:spPr>
          <a:xfrm>
            <a:off x="467544" y="1563638"/>
            <a:ext cx="55080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Exploring</a:t>
            </a:r>
            <a:r>
              <a:rPr lang="cs-CZ" b="1" dirty="0"/>
              <a:t> LCR and NSFR</a:t>
            </a:r>
          </a:p>
          <a:p>
            <a:endParaRPr lang="cs-CZ" b="1" dirty="0"/>
          </a:p>
          <a:p>
            <a:r>
              <a:rPr lang="cs-CZ" b="1" dirty="0">
                <a:hlinkClick r:id="rId2"/>
              </a:rPr>
              <a:t>https://youtu.be/37boAkY0WQI?si=84qfiOG2RGO0Iy2A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5961646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D5A908-6168-4E9A-B7B3-BAABF637E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7C61007-119F-40DD-8EA2-D75C4A62047B}"/>
              </a:ext>
            </a:extLst>
          </p:cNvPr>
          <p:cNvSpPr/>
          <p:nvPr/>
        </p:nvSpPr>
        <p:spPr>
          <a:xfrm>
            <a:off x="1043608" y="1740882"/>
            <a:ext cx="6822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cs-CZ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10. Kapitálová přiměřenost bank a finančních skupin</a:t>
            </a:r>
            <a:endParaRPr lang="cs-CZ" sz="4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7544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A8A76-1801-4B0B-8454-94AE412EA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38D7CF-78B5-42E9-AB95-4C730D04171E}"/>
              </a:ext>
            </a:extLst>
          </p:cNvPr>
          <p:cNvSpPr/>
          <p:nvPr/>
        </p:nvSpPr>
        <p:spPr>
          <a:xfrm>
            <a:off x="395536" y="1419622"/>
            <a:ext cx="72008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vyjadřuje vztah mezi kapitálem banky a riziky, kterým je vystavena. Jejím cílem je zajistit, aby banka měla dostatek vlastních zdrojů ke krytí ztrát vznikajících z finančních rizik a byla dlouhodobě solventní.</a:t>
            </a:r>
          </a:p>
        </p:txBody>
      </p:sp>
    </p:spTree>
    <p:extLst>
      <p:ext uri="{BB962C8B-B14F-4D97-AF65-F5344CB8AC3E}">
        <p14:creationId xmlns:p14="http://schemas.microsoft.com/office/powerpoint/2010/main" val="45865825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FEF755-6E67-4ECC-ADB0-1ECA9FD5D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kapitálu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D5FA77D-42F0-4E41-954D-37CDBA5F9BF4}"/>
              </a:ext>
            </a:extLst>
          </p:cNvPr>
          <p:cNvSpPr/>
          <p:nvPr/>
        </p:nvSpPr>
        <p:spPr>
          <a:xfrm>
            <a:off x="251520" y="1347614"/>
            <a:ext cx="756084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 plní v bance ochrannou funkci vůči vkladatelům, stabilizační funkci vůči celému finančnímu systému a disciplinující funkci vůči managementu banky. Dostatečný kapitál posiluje důvěru klientů i regulatorních orgánů.</a:t>
            </a:r>
          </a:p>
        </p:txBody>
      </p:sp>
    </p:spTree>
    <p:extLst>
      <p:ext uri="{BB962C8B-B14F-4D97-AF65-F5344CB8AC3E}">
        <p14:creationId xmlns:p14="http://schemas.microsoft.com/office/powerpoint/2010/main" val="119567091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FD021-059E-4874-BFFA-BBE34D36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Ekonomický a regulovaný kapitál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37AF1DE-3FCD-4519-BC1B-A34DA3B2B94A}"/>
              </a:ext>
            </a:extLst>
          </p:cNvPr>
          <p:cNvSpPr/>
          <p:nvPr/>
        </p:nvSpPr>
        <p:spPr>
          <a:xfrm>
            <a:off x="395536" y="1707654"/>
            <a:ext cx="828092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Rozlišujeme ekonomický kapitál, který banka potřebuje k pokrytí skutečných rizik dle vlastního odhadu, a regulovaný kapitál, který je stanoven regulatorními pravidly. Tyto dva pohledy se mohou lišit, ale v praxi se vzájemně doplňují.</a:t>
            </a:r>
          </a:p>
        </p:txBody>
      </p:sp>
    </p:spTree>
    <p:extLst>
      <p:ext uri="{BB962C8B-B14F-4D97-AF65-F5344CB8AC3E}">
        <p14:creationId xmlns:p14="http://schemas.microsoft.com/office/powerpoint/2010/main" val="226854016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AB7176-578F-44CD-873C-A3645870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dirty="0"/>
              <a:t>Rizika zahrnutá do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C2BCED9-EF44-4AEC-8E33-F041345E5C4B}"/>
              </a:ext>
            </a:extLst>
          </p:cNvPr>
          <p:cNvSpPr/>
          <p:nvPr/>
        </p:nvSpPr>
        <p:spPr>
          <a:xfrm>
            <a:off x="395536" y="1491630"/>
            <a:ext cx="7920880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zohledňuje především úvěrové, tržní a operační riziko. Každé z těchto rizik přispívá k celkovému kapitálovému požadavku banky a ovlivňuje její schopnost rozvíjet obchodní aktivity.</a:t>
            </a:r>
          </a:p>
        </p:txBody>
      </p:sp>
    </p:spTree>
    <p:extLst>
      <p:ext uri="{BB962C8B-B14F-4D97-AF65-F5344CB8AC3E}">
        <p14:creationId xmlns:p14="http://schemas.microsoft.com/office/powerpoint/2010/main" val="37509490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33719-5CFE-4F6F-967F-BBACD493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217024" cy="507703"/>
          </a:xfrm>
        </p:spPr>
        <p:txBody>
          <a:bodyPr/>
          <a:lstStyle/>
          <a:p>
            <a:r>
              <a:rPr lang="cs-CZ" dirty="0"/>
              <a:t>Základní ukazatel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4CDB4B1-BC72-4B60-9F18-226E29CF1FC3}"/>
              </a:ext>
            </a:extLst>
          </p:cNvPr>
          <p:cNvSpPr/>
          <p:nvPr/>
        </p:nvSpPr>
        <p:spPr>
          <a:xfrm>
            <a:off x="251520" y="1491630"/>
            <a:ext cx="8568952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je vyjádřena jako poměr kapitálu banky k rizikově váženým aktivům. Rizikové váhy odrážejí míru rizikovosti jednotlivých aktiv a jsou stanoveny buď regulatorně, nebo pomocí interních modelů.</a:t>
            </a:r>
          </a:p>
        </p:txBody>
      </p:sp>
    </p:spTree>
    <p:extLst>
      <p:ext uri="{BB962C8B-B14F-4D97-AF65-F5344CB8AC3E}">
        <p14:creationId xmlns:p14="http://schemas.microsoft.com/office/powerpoint/2010/main" val="608569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079FC-3982-4DB6-ADEF-3E0F31DE1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Asymetrie informací a úvěrové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7FC2641-DAFE-4D6D-B852-EEEE3ECA836F}"/>
              </a:ext>
            </a:extLst>
          </p:cNvPr>
          <p:cNvSpPr/>
          <p:nvPr/>
        </p:nvSpPr>
        <p:spPr>
          <a:xfrm>
            <a:off x="251520" y="1419622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Úvěrové riziko je zásadně ovlivněno asymetrií informací mezi bankou a dlužníkem.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Banka nemá dokonalé informace o skutečné rizikovosti klienta ani o jeho budoucím chování.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To vede k problémům nepříznivého výběru a morálního hazardu, které výrazně zvyšují pravděpodobnost selhání úvěru.</a:t>
            </a:r>
          </a:p>
        </p:txBody>
      </p:sp>
    </p:spTree>
    <p:extLst>
      <p:ext uri="{BB962C8B-B14F-4D97-AF65-F5344CB8AC3E}">
        <p14:creationId xmlns:p14="http://schemas.microsoft.com/office/powerpoint/2010/main" val="219429848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29BA15-DAE5-490B-8DC0-105F26579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kapitálu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93F47C6-7032-44C4-9DFB-1A2DBDDA08C1}"/>
              </a:ext>
            </a:extLst>
          </p:cNvPr>
          <p:cNvSpPr/>
          <p:nvPr/>
        </p:nvSpPr>
        <p:spPr>
          <a:xfrm>
            <a:off x="251520" y="1347614"/>
            <a:ext cx="7560840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 banky se člení na kapitál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tier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a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tier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 Nejvýznamnější složkou je kmenový kapitál CET1, který má nejvyšší schopnost absorbovat ztráty a je klíčový pro stabilitu banky.</a:t>
            </a:r>
          </a:p>
        </p:txBody>
      </p:sp>
    </p:spTree>
    <p:extLst>
      <p:ext uri="{BB962C8B-B14F-4D97-AF65-F5344CB8AC3E}">
        <p14:creationId xmlns:p14="http://schemas.microsoft.com/office/powerpoint/2010/main" val="106152283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C838A7-D7C0-4885-9B23-E59D67B04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Vývoj pravidel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468CD41-EE0B-41B8-9A8A-5755FCAA64A0}"/>
              </a:ext>
            </a:extLst>
          </p:cNvPr>
          <p:cNvSpPr/>
          <p:nvPr/>
        </p:nvSpPr>
        <p:spPr>
          <a:xfrm>
            <a:off x="251520" y="1203598"/>
            <a:ext cx="7272808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Pravidla kapitálové přiměřenosti se vyvíjela postupně od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přes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 až po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Každá nová dohoda reagovala na slabiny předchozí úpravy a na zkušenosti z finančních krizí.</a:t>
            </a:r>
          </a:p>
        </p:txBody>
      </p:sp>
    </p:spTree>
    <p:extLst>
      <p:ext uri="{BB962C8B-B14F-4D97-AF65-F5344CB8AC3E}">
        <p14:creationId xmlns:p14="http://schemas.microsoft.com/office/powerpoint/2010/main" val="300948690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8B8C11-68AC-4C43-8B2F-CD3FE6EC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Basel</a:t>
            </a:r>
            <a:r>
              <a:rPr lang="cs-CZ" dirty="0"/>
              <a:t> III a kapitálové rezervy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7E394C4-70E8-433A-8300-E8B49C79A49A}"/>
              </a:ext>
            </a:extLst>
          </p:cNvPr>
          <p:cNvSpPr/>
          <p:nvPr/>
        </p:nvSpPr>
        <p:spPr>
          <a:xfrm>
            <a:off x="251520" y="1419622"/>
            <a:ext cx="8280920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zavedl nejen přísnější požadavky na kvalitu kapitálu, ale také kapitálové rezervy, jako je kapitálová rezerva na zachování kapitálu nebo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proticyklická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kapitálová rezerva.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Tyto rezervy mají tlumit dopady hospodářských cyklů.</a:t>
            </a:r>
          </a:p>
        </p:txBody>
      </p:sp>
    </p:spTree>
    <p:extLst>
      <p:ext uri="{BB962C8B-B14F-4D97-AF65-F5344CB8AC3E}">
        <p14:creationId xmlns:p14="http://schemas.microsoft.com/office/powerpoint/2010/main" val="5745322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B8EED-0C73-4696-BC4A-219AC58DA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pl-PL" dirty="0"/>
              <a:t>Kapitálová přiměřenost a chování bank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7782DBB-2437-49F8-8239-CEF2C72E1444}"/>
              </a:ext>
            </a:extLst>
          </p:cNvPr>
          <p:cNvSpPr/>
          <p:nvPr/>
        </p:nvSpPr>
        <p:spPr>
          <a:xfrm>
            <a:off x="251520" y="1779662"/>
            <a:ext cx="8064896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Požadavky na kapitálovou přiměřenost ovlivňují úvěrovou politiku bank, strukturu jejich aktiv i ochotu podstupovat riziko. Vyšší kapitálové nároky mohou vést k opatrnějšímu chování bank.</a:t>
            </a:r>
          </a:p>
        </p:txBody>
      </p:sp>
    </p:spTree>
    <p:extLst>
      <p:ext uri="{BB962C8B-B14F-4D97-AF65-F5344CB8AC3E}">
        <p14:creationId xmlns:p14="http://schemas.microsoft.com/office/powerpoint/2010/main" val="148816336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7232CC-0555-4489-B32E-1E7AF0DDD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Interní přístupy k výpočtu kapitálu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0D60F6B-C1EB-4FDF-8CE5-B72E4789733D}"/>
              </a:ext>
            </a:extLst>
          </p:cNvPr>
          <p:cNvSpPr/>
          <p:nvPr/>
        </p:nvSpPr>
        <p:spPr>
          <a:xfrm>
            <a:off x="395536" y="1203598"/>
            <a:ext cx="7632848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Vyspělé banky mohou využívat interní modely pro výpočet kapitálových požadavků, zejména u úvěrového rizika. Tyto přístupy kladou vysoké nároky na řízení rizik, data a kontrolní mechanismy.</a:t>
            </a:r>
          </a:p>
        </p:txBody>
      </p:sp>
    </p:spTree>
    <p:extLst>
      <p:ext uri="{BB962C8B-B14F-4D97-AF65-F5344CB8AC3E}">
        <p14:creationId xmlns:p14="http://schemas.microsoft.com/office/powerpoint/2010/main" val="112367156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5D8530-BE55-4C4C-84C6-97E472A7C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616624" cy="507703"/>
          </a:xfrm>
        </p:spPr>
        <p:txBody>
          <a:bodyPr/>
          <a:lstStyle/>
          <a:p>
            <a:r>
              <a:rPr lang="cs-CZ" dirty="0"/>
              <a:t>Kapitálová přiměřenost finančních skupin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A5DB91B-C2CC-42E2-8B77-2D087583149C}"/>
              </a:ext>
            </a:extLst>
          </p:cNvPr>
          <p:cNvSpPr/>
          <p:nvPr/>
        </p:nvSpPr>
        <p:spPr>
          <a:xfrm>
            <a:off x="251520" y="1563638"/>
            <a:ext cx="7920880" cy="149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finančních skupin se kapitálová přiměřenost posuzuje na konsolidované bázi.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je zabránit přenosu rizik mezi jednotlivými subjekty skupiny a zajistit stabilitu skupiny jako celku.</a:t>
            </a:r>
          </a:p>
        </p:txBody>
      </p:sp>
    </p:spTree>
    <p:extLst>
      <p:ext uri="{BB962C8B-B14F-4D97-AF65-F5344CB8AC3E}">
        <p14:creationId xmlns:p14="http://schemas.microsoft.com/office/powerpoint/2010/main" val="291825715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DD1BE3-C67F-4C52-8F24-729130DA4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/>
              <a:t>Metody stanovení kapitálové přiměřenosti skupiny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6AACF02-7981-4ED1-AC7E-A5E65DAA819A}"/>
              </a:ext>
            </a:extLst>
          </p:cNvPr>
          <p:cNvSpPr/>
          <p:nvPr/>
        </p:nvSpPr>
        <p:spPr>
          <a:xfrm>
            <a:off x="251520" y="1635646"/>
            <a:ext cx="8064896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finanční skupiny může být stanovena konsolidací, agregací nebo kombinací obou přístupů. Výběr metody závisí na struktuře skupiny a regulatorních požadavcích.</a:t>
            </a:r>
          </a:p>
        </p:txBody>
      </p:sp>
    </p:spTree>
    <p:extLst>
      <p:ext uri="{BB962C8B-B14F-4D97-AF65-F5344CB8AC3E}">
        <p14:creationId xmlns:p14="http://schemas.microsoft.com/office/powerpoint/2010/main" val="283601244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0E06E1-4170-423C-BEE5-08209C40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Kapitálová arbitráž a kapitálové kamufláže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01716FB-4B68-4258-A172-C1CDB57B9711}"/>
              </a:ext>
            </a:extLst>
          </p:cNvPr>
          <p:cNvSpPr/>
          <p:nvPr/>
        </p:nvSpPr>
        <p:spPr>
          <a:xfrm>
            <a:off x="395536" y="1707654"/>
            <a:ext cx="6984776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mohou mít motivaci optimalizovat kapitálovou přiměřenost formálně, nikoli ekonomicky.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arbitráž a kapitálové kamufláže představují riziko pro stabilitu finančního systému a jsou předmětem regulatorního dohledu.</a:t>
            </a:r>
          </a:p>
        </p:txBody>
      </p:sp>
    </p:spTree>
    <p:extLst>
      <p:ext uri="{BB962C8B-B14F-4D97-AF65-F5344CB8AC3E}">
        <p14:creationId xmlns:p14="http://schemas.microsoft.com/office/powerpoint/2010/main" val="350051567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E85E4-813A-4E3A-A566-106F2A4F2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Makroekonomické dopady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B18FED9-7B94-446F-8994-65D8A9CB445B}"/>
              </a:ext>
            </a:extLst>
          </p:cNvPr>
          <p:cNvSpPr/>
          <p:nvPr/>
        </p:nvSpPr>
        <p:spPr>
          <a:xfrm>
            <a:off x="251520" y="1491630"/>
            <a:ext cx="7200800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ovlivňuje dostupnost úvěrů v ekonomice. Přísnější kapitálové požadavky mohou krátkodobě tlumit úvěrování, dlouhodobě však přispívají ke stabilnějšímu finančnímu systému.</a:t>
            </a:r>
          </a:p>
        </p:txBody>
      </p:sp>
    </p:spTree>
    <p:extLst>
      <p:ext uri="{BB962C8B-B14F-4D97-AF65-F5344CB8AC3E}">
        <p14:creationId xmlns:p14="http://schemas.microsoft.com/office/powerpoint/2010/main" val="305796866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347D75-173B-454B-BFCE-248099405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odpovědi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8621351-2903-43A0-B403-65F27E1DFECF}"/>
              </a:ext>
            </a:extLst>
          </p:cNvPr>
          <p:cNvSpPr/>
          <p:nvPr/>
        </p:nvSpPr>
        <p:spPr>
          <a:xfrm>
            <a:off x="251520" y="1419622"/>
            <a:ext cx="7848872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je klíčovým nástrojem regulace bank a finančních skupin. Zajišťuje schopnost bank absorbovat ztráty, chrání vkladatele a podporuje stabilitu finančního systému. </a:t>
            </a:r>
          </a:p>
        </p:txBody>
      </p:sp>
    </p:spTree>
    <p:extLst>
      <p:ext uri="{BB962C8B-B14F-4D97-AF65-F5344CB8AC3E}">
        <p14:creationId xmlns:p14="http://schemas.microsoft.com/office/powerpoint/2010/main" val="581024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C611CA-386F-43AC-8365-A5C59ADE2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Nepříznivý výběr a morální hazard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1334FAB-8716-4A69-B3EC-084C373DC4F3}"/>
              </a:ext>
            </a:extLst>
          </p:cNvPr>
          <p:cNvSpPr/>
          <p:nvPr/>
        </p:nvSpPr>
        <p:spPr>
          <a:xfrm>
            <a:off x="395536" y="1563638"/>
            <a:ext cx="8280920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Nepříznivý výběr vzniká před uzavřením úvěrové smlouvy, kdy o úvěr usilují především rizikovější dlužníci.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Morální hazard se objevuje po poskytnutí úvěru, kdy dlužník může změnit své chování v neprospěch banky.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Tyto jevy jsou klíčovým důvodem pro rozvoj sofistikovaných modelů měření úvěrového rizika.</a:t>
            </a:r>
          </a:p>
        </p:txBody>
      </p:sp>
    </p:spTree>
    <p:extLst>
      <p:ext uri="{BB962C8B-B14F-4D97-AF65-F5344CB8AC3E}">
        <p14:creationId xmlns:p14="http://schemas.microsoft.com/office/powerpoint/2010/main" val="389665981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9E4A7C-6B64-4157-A70D-169E6B466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</p:spPr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9E64046-7A74-4CC8-BD49-C9D7BA1C51FB}"/>
              </a:ext>
            </a:extLst>
          </p:cNvPr>
          <p:cNvSpPr/>
          <p:nvPr/>
        </p:nvSpPr>
        <p:spPr>
          <a:xfrm>
            <a:off x="251520" y="1275607"/>
            <a:ext cx="6606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Basel III - building a resilient banking system</a:t>
            </a:r>
            <a:endParaRPr lang="cs-CZ" b="1" dirty="0"/>
          </a:p>
          <a:p>
            <a:endParaRPr lang="cs-CZ" b="1" dirty="0"/>
          </a:p>
          <a:p>
            <a:r>
              <a:rPr lang="en-US" b="1" dirty="0">
                <a:hlinkClick r:id="rId2"/>
              </a:rPr>
              <a:t>https://youtu.be/iuRLuCNNpE4?si=OdLe1E2QBKta-tqS</a:t>
            </a:r>
            <a:endParaRPr lang="cs-CZ" b="1" dirty="0"/>
          </a:p>
          <a:p>
            <a:endParaRPr lang="cs-CZ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8570812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/>
              <a:t>DĚKUJI ZA POZORNOST A PŘEJI HODNĚ ÚSPĚCHŮ U SZZ</a:t>
            </a:r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5350</TotalTime>
  <Words>3233</Words>
  <Application>Microsoft Office PowerPoint</Application>
  <PresentationFormat>Předvádění na obrazovce (16:9)</PresentationFormat>
  <Paragraphs>263</Paragraphs>
  <Slides>91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91</vt:i4>
      </vt:variant>
    </vt:vector>
  </HeadingPairs>
  <TitlesOfParts>
    <vt:vector size="96" baseType="lpstr">
      <vt:lpstr>Arial</vt:lpstr>
      <vt:lpstr>Calibri</vt:lpstr>
      <vt:lpstr>Enriqueta</vt:lpstr>
      <vt:lpstr>Times New Roman</vt:lpstr>
      <vt:lpstr>SLU</vt:lpstr>
      <vt:lpstr> Řízení finančních a bankovních rizik</vt:lpstr>
      <vt:lpstr>Prezentace aplikace PowerPoint</vt:lpstr>
      <vt:lpstr>Prezentace aplikace PowerPoint</vt:lpstr>
      <vt:lpstr>Vymezení úvěrového rizika</vt:lpstr>
      <vt:lpstr>Význam úvěrového rizika v bankovnictví</vt:lpstr>
      <vt:lpstr>Základní složky úvěrového rizika</vt:lpstr>
      <vt:lpstr>Očekávaná a neočekávaná ztráta</vt:lpstr>
      <vt:lpstr>Asymetrie informací a úvěrové riziko</vt:lpstr>
      <vt:lpstr>Nepříznivý výběr a morální hazard</vt:lpstr>
      <vt:lpstr>Cíle měření úvěrového rizika</vt:lpstr>
      <vt:lpstr>Tradiční přístupy k hodnocení úvěrového rizika</vt:lpstr>
      <vt:lpstr>Přechod k moderním modelům měření</vt:lpstr>
      <vt:lpstr>Model CreditMetrics</vt:lpstr>
      <vt:lpstr>Model CreditRisk+</vt:lpstr>
      <vt:lpstr>Model KMV</vt:lpstr>
      <vt:lpstr>McKinseyův model</vt:lpstr>
      <vt:lpstr>Další přístupy a kombinace modelů</vt:lpstr>
      <vt:lpstr>Regulace úvěrového rizika</vt:lpstr>
      <vt:lpstr>Úvěrové riziko v současné praxi</vt:lpstr>
      <vt:lpstr>Shrnutí odpovědi </vt:lpstr>
      <vt:lpstr>VIDEO</vt:lpstr>
      <vt:lpstr>Prezentace aplikace PowerPoint</vt:lpstr>
      <vt:lpstr>Vymezení transferu úvěrového rizika</vt:lpstr>
      <vt:lpstr>Význam transferu úvěrového rizika</vt:lpstr>
      <vt:lpstr>Aktivní a pasivní přístup k úvěrovému riziku</vt:lpstr>
      <vt:lpstr>Účastníci trhu transferu úvěrového rizika</vt:lpstr>
      <vt:lpstr>Dopad transferu na vztah dlužník–věřitel</vt:lpstr>
      <vt:lpstr>Prodej úvěrů na sekundárním trhu</vt:lpstr>
      <vt:lpstr>Výhody a nevýhody prodeje úvěrů</vt:lpstr>
      <vt:lpstr>Pojištění úvěrů</vt:lpstr>
      <vt:lpstr>Sekuritizace jako nástroj transferu</vt:lpstr>
      <vt:lpstr>Typy sekuritizace</vt:lpstr>
      <vt:lpstr>Úvěrové deriváty</vt:lpstr>
      <vt:lpstr>Přínosy a rizika úvěrových derivátů</vt:lpstr>
      <vt:lpstr>Transfer úvěrového rizika a regulace</vt:lpstr>
      <vt:lpstr>Transfer úvěrového rizika v praxi bank</vt:lpstr>
      <vt:lpstr>Shrnutí odpovědi </vt:lpstr>
      <vt:lpstr>VIDEO</vt:lpstr>
      <vt:lpstr>Prezentace aplikace PowerPoint</vt:lpstr>
      <vt:lpstr>Vymezení operačního a tržního rizika</vt:lpstr>
      <vt:lpstr>Operační riziko – základní charakteristika</vt:lpstr>
      <vt:lpstr>Složky operačního rizika</vt:lpstr>
      <vt:lpstr>Význam řízení operačního rizika</vt:lpstr>
      <vt:lpstr>Měření operačního rizika</vt:lpstr>
      <vt:lpstr>Přístupy k výpočtu kapitálu na operační riziko</vt:lpstr>
      <vt:lpstr>Reputační riziko?</vt:lpstr>
      <vt:lpstr>Tržní riziko – základní charakteristika</vt:lpstr>
      <vt:lpstr>Složky tržního rizika</vt:lpstr>
      <vt:lpstr>Úrokové riziko</vt:lpstr>
      <vt:lpstr>Měření tržního rizika</vt:lpstr>
      <vt:lpstr>Value at Risk v řízení tržního rizika</vt:lpstr>
      <vt:lpstr>Stresové a zpětné testování</vt:lpstr>
      <vt:lpstr>Regulace operačního a tržního rizika</vt:lpstr>
      <vt:lpstr>Operační a tržní riziko v současné praxi</vt:lpstr>
      <vt:lpstr>Shrnutí odpovědi</vt:lpstr>
      <vt:lpstr>VIDEO</vt:lpstr>
      <vt:lpstr>Prezentace aplikace PowerPoint</vt:lpstr>
      <vt:lpstr>Vymezení rizika likvidity</vt:lpstr>
      <vt:lpstr>Význam likvidity v bankovnictví</vt:lpstr>
      <vt:lpstr>Zdroje vzniku rizika likvidity</vt:lpstr>
      <vt:lpstr>Složky rizika likvidity</vt:lpstr>
      <vt:lpstr>Likvidita a bankovní panika</vt:lpstr>
      <vt:lpstr>Management rizika likvidity</vt:lpstr>
      <vt:lpstr>Poměrové ukazatele likvidity</vt:lpstr>
      <vt:lpstr>Likvidní gap</vt:lpstr>
      <vt:lpstr>Výhody a omezení gapové analýzy</vt:lpstr>
      <vt:lpstr>Value at Risk upravená o riziko likvidity</vt:lpstr>
      <vt:lpstr>Stresové testování likvidity</vt:lpstr>
      <vt:lpstr>Regulace rizika likvidity</vt:lpstr>
      <vt:lpstr>LCR a NSFR</vt:lpstr>
      <vt:lpstr>Riziko likvidity v současné praxi</vt:lpstr>
      <vt:lpstr>Shrnutí odpovědi </vt:lpstr>
      <vt:lpstr>VIDEO</vt:lpstr>
      <vt:lpstr>Prezentace aplikace PowerPoint</vt:lpstr>
      <vt:lpstr>Vymezení kapitálové přiměřenosti</vt:lpstr>
      <vt:lpstr>Význam kapitálu v bankovnictví</vt:lpstr>
      <vt:lpstr>Ekonomický a regulovaný kapitál</vt:lpstr>
      <vt:lpstr>Rizika zahrnutá do kapitálové přiměřenosti</vt:lpstr>
      <vt:lpstr>Základní ukazatel kapitálové přiměřenosti</vt:lpstr>
      <vt:lpstr>Struktura kapitálu banky</vt:lpstr>
      <vt:lpstr>Vývoj pravidel kapitálové přiměřenosti</vt:lpstr>
      <vt:lpstr>Basel III a kapitálové rezervy</vt:lpstr>
      <vt:lpstr>Kapitálová přiměřenost a chování bank</vt:lpstr>
      <vt:lpstr>Interní přístupy k výpočtu kapitálu</vt:lpstr>
      <vt:lpstr>Kapitálová přiměřenost finančních skupin</vt:lpstr>
      <vt:lpstr>Metody stanovení kapitálové přiměřenosti skupiny</vt:lpstr>
      <vt:lpstr>Kapitálová arbitráž a kapitálové kamufláže</vt:lpstr>
      <vt:lpstr>Makroekonomické dopady kapitálové přiměřenosti</vt:lpstr>
      <vt:lpstr>Shrnutí odpovědi </vt:lpstr>
      <vt:lpstr>VIDEO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147</cp:revision>
  <cp:lastPrinted>2017-09-19T07:48:06Z</cp:lastPrinted>
  <dcterms:created xsi:type="dcterms:W3CDTF">2016-07-06T15:42:34Z</dcterms:created>
  <dcterms:modified xsi:type="dcterms:W3CDTF">2025-12-14T22:17:30Z</dcterms:modified>
</cp:coreProperties>
</file>