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jpg!s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82" r:id="rId4"/>
    <p:sldId id="283" r:id="rId5"/>
    <p:sldId id="291" r:id="rId6"/>
    <p:sldId id="299" r:id="rId7"/>
    <p:sldId id="300" r:id="rId8"/>
    <p:sldId id="297" r:id="rId9"/>
    <p:sldId id="284" r:id="rId10"/>
    <p:sldId id="298" r:id="rId11"/>
    <p:sldId id="296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4659" autoAdjust="0"/>
  </p:normalViewPr>
  <p:slideViewPr>
    <p:cSldViewPr snapToGrid="0">
      <p:cViewPr varScale="1">
        <p:scale>
          <a:sx n="71" d="100"/>
          <a:sy n="71" d="100"/>
        </p:scale>
        <p:origin x="55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DF63B5-39EE-42C1-A6D4-C661F3F2621A}" type="datetime1">
              <a:rPr lang="cs-CZ" smtClean="0"/>
              <a:t>05.12.2023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ADD17-6D3B-49E7-82BA-A45A60F11E5E}" type="datetime1">
              <a:rPr lang="cs-CZ" smtClean="0"/>
              <a:pPr/>
              <a:t>05.12.2023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0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3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16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79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21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4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75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9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9" name="Zástupný symbol pro text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E-mail nebo uživatelské jméno ze sociální sítě</a:t>
            </a:r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Web společnosti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obrázku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10835"/>
            <a:ext cx="5472000" cy="905528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8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1573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1600"/>
            <a:ext cx="5472000" cy="916000"/>
          </a:xfrm>
        </p:spPr>
        <p:txBody>
          <a:bodyPr rtlCol="0" anchor="b" anchorCtr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70320"/>
            <a:ext cx="5472000" cy="4521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29308"/>
            <a:ext cx="5472000" cy="883326"/>
          </a:xfrm>
        </p:spPr>
        <p:txBody>
          <a:bodyPr rtlCol="0" anchor="b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163965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666059"/>
            <a:ext cx="5472000" cy="4521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1" name="Volný tvar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3" name="Volný tvar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4" name="Volný tvar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15" name="Volný tvar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cs-CZ"/>
              <a:t>Zadejte titulek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: Zaoblené rohy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kritiky.cz/rubrika/peniz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!s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xhere.com/sk/photo/6498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ublicdomainpictures.net/en/view-image.php?image=263435&amp;picture=risk-risk-manage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!d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xhere.com/en/photo/15858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/>
      </p:pic>
      <p:sp>
        <p:nvSpPr>
          <p:cNvPr id="25" name="Textové pole 24" descr="Zvýraznění pole s nadpisem snímku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515" y="3829882"/>
            <a:ext cx="3856298" cy="2285168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cs-CZ" sz="5000" dirty="0"/>
              <a:t>Riziko likvidity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4624645"/>
            <a:ext cx="4000500" cy="690752"/>
          </a:xfrm>
        </p:spPr>
        <p:txBody>
          <a:bodyPr rtlCol="0"/>
          <a:lstStyle/>
          <a:p>
            <a:r>
              <a:rPr lang="cs-CZ" sz="2800" b="1" dirty="0"/>
              <a:t>Bc. Lukáš </a:t>
            </a:r>
            <a:r>
              <a:rPr lang="cs-CZ" sz="2800" b="1" dirty="0" err="1"/>
              <a:t>Ďurčo</a:t>
            </a:r>
            <a:endParaRPr lang="cs-CZ" sz="2800" b="1" dirty="0"/>
          </a:p>
          <a:p>
            <a:pPr rtl="0"/>
            <a:r>
              <a:rPr lang="cs-CZ" sz="2800" b="1" dirty="0"/>
              <a:t>Bc. Matěj Fiala</a:t>
            </a:r>
          </a:p>
        </p:txBody>
      </p:sp>
      <p:sp>
        <p:nvSpPr>
          <p:cNvPr id="20" name="Rovnoramenný trojúhelník 19" descr="Stín u pole s nadpisem snímku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C34FF5-3A6D-255B-46B7-51A238CF981F}"/>
              </a:ext>
            </a:extLst>
          </p:cNvPr>
          <p:cNvSpPr txBox="1"/>
          <p:nvPr/>
        </p:nvSpPr>
        <p:spPr>
          <a:xfrm>
            <a:off x="1" y="6858000"/>
            <a:ext cx="10655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www.kritiky.cz/rubrika/peniz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nd/3.0/"/>
              </a:rPr>
              <a:t>CC BY-NC-ND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0835"/>
            <a:ext cx="7276490" cy="905528"/>
          </a:xfrm>
        </p:spPr>
        <p:txBody>
          <a:bodyPr rtlCol="0"/>
          <a:lstStyle/>
          <a:p>
            <a:pPr rtl="0"/>
            <a:r>
              <a:rPr lang="cs-CZ" sz="4800" noProof="1"/>
              <a:t>Likvidita v bankovnictví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451771"/>
            <a:ext cx="5472000" cy="3600000"/>
          </a:xfrm>
        </p:spPr>
        <p:txBody>
          <a:bodyPr rtlCol="0"/>
          <a:lstStyle/>
          <a:p>
            <a:pPr marL="0" indent="0" algn="l">
              <a:buNone/>
            </a:pPr>
            <a:r>
              <a:rPr lang="cs-CZ" sz="2800" b="0" i="1" dirty="0">
                <a:solidFill>
                  <a:schemeClr val="tx1"/>
                </a:solidFill>
                <a:effectLst/>
                <a:latin typeface="Söhne"/>
              </a:rPr>
              <a:t>Definice:</a:t>
            </a:r>
            <a:endParaRPr lang="cs-CZ" sz="2800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Schopnost banky financovat zvýšení aktiv a plnit závazky v době splatnosti.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Udržení rovnováhy mezi přílivem a odlivem peněžních prostředků.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Získání potřebných peněžních prostředků v případě potřeby.</a:t>
            </a:r>
          </a:p>
          <a:p>
            <a:pPr marL="0" indent="0" algn="l">
              <a:buNone/>
            </a:pP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cs-CZ" sz="2800" b="0" i="1" dirty="0">
                <a:solidFill>
                  <a:schemeClr val="tx1"/>
                </a:solidFill>
                <a:effectLst/>
                <a:latin typeface="Söhne"/>
              </a:rPr>
              <a:t>Typy likvidity:</a:t>
            </a:r>
            <a:endParaRPr lang="cs-CZ" sz="2800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Krátkodobá (do 1 měsíce).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Střednědobá (1 měsíc - 1 rok).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Dlouhodobá (delší než 1 rok).</a:t>
            </a:r>
            <a:br>
              <a:rPr lang="cs-CZ" sz="2800" dirty="0"/>
            </a:br>
            <a:endParaRPr lang="cs-CZ" noProof="1"/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/>
      </p:pic>
      <p:sp>
        <p:nvSpPr>
          <p:cNvPr id="15" name="Volný tvar 5" descr="Duté zvýraznění obrázku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16" name="Volný tvar 5" descr="Vyplněné zvýraznění obrázku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1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1" smtClean="0"/>
              <a:pPr rtl="0"/>
              <a:t>2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-1"/>
            <a:ext cx="5472000" cy="1484671"/>
          </a:xfrm>
        </p:spPr>
        <p:txBody>
          <a:bodyPr rtlCol="0"/>
          <a:lstStyle/>
          <a:p>
            <a:pPr rtl="0"/>
            <a:r>
              <a:rPr lang="cs-CZ" sz="4000" b="1" dirty="0"/>
              <a:t>Riziko likvidity</a:t>
            </a:r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074606"/>
            <a:ext cx="5472000" cy="4513798"/>
          </a:xfrm>
        </p:spPr>
        <p:txBody>
          <a:bodyPr rtlCol="0"/>
          <a:lstStyle/>
          <a:p>
            <a:pPr marL="0" indent="0" algn="l">
              <a:buNone/>
            </a:pPr>
            <a:r>
              <a:rPr lang="cs-CZ" sz="2800" b="0" i="1" dirty="0">
                <a:solidFill>
                  <a:schemeClr val="tx1"/>
                </a:solidFill>
                <a:effectLst/>
                <a:latin typeface="Söhne"/>
              </a:rPr>
              <a:t>Definice:</a:t>
            </a:r>
            <a:endParaRPr lang="cs-CZ" sz="2800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Proměnlivost výnosů kvůli uspokojování poptávky po likviditě.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chemeClr val="tx1"/>
                </a:solidFill>
                <a:effectLst/>
                <a:latin typeface="Söhne"/>
              </a:rPr>
              <a:t>Neschopnost dostát finančním závazkům nebo financovat svá aktiva.</a:t>
            </a:r>
          </a:p>
          <a:p>
            <a:pPr marL="0" indent="0" algn="l">
              <a:buNone/>
            </a:pPr>
            <a:endParaRPr lang="cs-CZ" sz="1100" b="0" i="1" dirty="0">
              <a:solidFill>
                <a:schemeClr val="tx1"/>
              </a:solidFill>
              <a:effectLst/>
              <a:latin typeface="Söhne"/>
            </a:endParaRP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/>
      </p:pic>
      <p:sp>
        <p:nvSpPr>
          <p:cNvPr id="66" name="Volný tvar 5" descr="Dutý zvýrazňující blo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7" name="Volný tvar 5" descr="Vyplněný zvýrazňující blo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5472000" cy="916000"/>
          </a:xfrm>
        </p:spPr>
        <p:txBody>
          <a:bodyPr rtlCol="0"/>
          <a:lstStyle/>
          <a:p>
            <a:pPr rtl="0"/>
            <a:r>
              <a:rPr lang="cs-CZ" sz="4000" b="1" dirty="0"/>
              <a:t>Zdroje rizika likvidity</a:t>
            </a:r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3342"/>
            <a:ext cx="5472000" cy="5545062"/>
          </a:xfrm>
        </p:spPr>
        <p:txBody>
          <a:bodyPr rtlCol="0"/>
          <a:lstStyle/>
          <a:p>
            <a:pPr marL="0" indent="0" algn="l">
              <a:buNone/>
            </a:pPr>
            <a:endParaRPr lang="cs-CZ" sz="1100" b="0" i="1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Aktiva banky.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Nejistý vývoj </a:t>
            </a:r>
            <a:r>
              <a:rPr lang="cs-CZ" sz="2600" dirty="0">
                <a:solidFill>
                  <a:schemeClr val="tx1"/>
                </a:solidFill>
                <a:latin typeface="Söhne"/>
              </a:rPr>
              <a:t>nově čerpaných úvěrů</a:t>
            </a:r>
            <a:endParaRPr lang="cs-CZ" sz="260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Pasiva banky.</a:t>
            </a:r>
            <a:endParaRPr lang="cs-CZ" sz="2800" b="1" dirty="0">
              <a:solidFill>
                <a:schemeClr val="tx1"/>
              </a:solidFill>
              <a:latin typeface="Söhne"/>
            </a:endParaRP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Nejistota v rámci vkladů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Mimobilanční položky.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Vývoj v úvěrových příslibech a</a:t>
            </a:r>
            <a:r>
              <a:rPr lang="cs-CZ" sz="2600" dirty="0">
                <a:solidFill>
                  <a:schemeClr val="tx1"/>
                </a:solidFill>
                <a:latin typeface="Söhne"/>
              </a:rPr>
              <a:t> finančních derivátů</a:t>
            </a:r>
            <a:endParaRPr lang="cs-CZ" sz="260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Velké mezibankovní platby.</a:t>
            </a:r>
            <a:endParaRPr lang="cs-CZ" sz="2600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cs-CZ" sz="100" b="0" i="1" dirty="0">
              <a:solidFill>
                <a:schemeClr val="tx1"/>
              </a:solidFill>
              <a:effectLst/>
              <a:latin typeface="Söhne"/>
            </a:endParaRPr>
          </a:p>
        </p:txBody>
      </p:sp>
      <p:sp>
        <p:nvSpPr>
          <p:cNvPr id="66" name="Volný tvar 5" descr="Dutý zvýrazňující blo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7" name="Volný tvar 5" descr="Vyplněný zvýrazňující blo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/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5579DC7C-BE61-7B1D-ED8B-C8D47C03E72D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 l="23417" r="234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82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5472000" cy="916000"/>
          </a:xfrm>
        </p:spPr>
        <p:txBody>
          <a:bodyPr rtlCol="0"/>
          <a:lstStyle/>
          <a:p>
            <a:pPr rtl="0"/>
            <a:r>
              <a:rPr lang="cs-CZ" sz="4000" b="1" dirty="0"/>
              <a:t>Složky rizika likvidity</a:t>
            </a:r>
          </a:p>
        </p:txBody>
      </p:sp>
      <p:sp>
        <p:nvSpPr>
          <p:cNvPr id="29" name="Zástupný symbol pro obsah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3342"/>
            <a:ext cx="5472000" cy="5545062"/>
          </a:xfrm>
        </p:spPr>
        <p:txBody>
          <a:bodyPr rtlCol="0"/>
          <a:lstStyle/>
          <a:p>
            <a:pPr marL="0" indent="0" algn="l">
              <a:buNone/>
            </a:pPr>
            <a:endParaRPr lang="cs-CZ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cs-CZ" sz="100" b="0" i="1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Měnové riziko.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CB nebude </a:t>
            </a:r>
            <a:r>
              <a:rPr lang="cs-CZ" sz="2600" dirty="0">
                <a:solidFill>
                  <a:schemeClr val="tx1"/>
                </a:solidFill>
                <a:latin typeface="Söhne"/>
              </a:rPr>
              <a:t>schopna dodat potřebnou likviditu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Nepravděpodobné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Riziko financování.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Riziko ztráty schopnosti dostat svým závazkům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1" i="0" dirty="0">
                <a:solidFill>
                  <a:schemeClr val="tx1"/>
                </a:solidFill>
                <a:effectLst/>
                <a:latin typeface="Söhne"/>
              </a:rPr>
              <a:t>Tržní riziko.</a:t>
            </a:r>
          </a:p>
          <a:p>
            <a:pPr lvl="1"/>
            <a:r>
              <a:rPr lang="cs-CZ" sz="2600" i="0" dirty="0">
                <a:solidFill>
                  <a:schemeClr val="tx1"/>
                </a:solidFill>
                <a:effectLst/>
                <a:latin typeface="Söhne"/>
              </a:rPr>
              <a:t>Neschopnost uzavřít svou pozici na trhu</a:t>
            </a:r>
          </a:p>
        </p:txBody>
      </p:sp>
      <p:sp>
        <p:nvSpPr>
          <p:cNvPr id="66" name="Volný tvar 5" descr="Dutý zvýrazňující blok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7" name="Volný tvar 5" descr="Vyplněný zvýrazňující blok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650080" y="4752199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B1595FF1-DE89-DDCD-1F21-9DF3D0576A83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 l="2150" r="21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74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138543"/>
            <a:ext cx="6850543" cy="1129817"/>
          </a:xfrm>
        </p:spPr>
        <p:txBody>
          <a:bodyPr rtlCol="0"/>
          <a:lstStyle/>
          <a:p>
            <a:pPr rtl="0"/>
            <a:r>
              <a:rPr lang="cs-CZ" sz="4000" b="1" dirty="0"/>
              <a:t>Management rizika likvidity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C22ACCD-FB23-D756-4214-F34BFDE7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6" y="1907459"/>
            <a:ext cx="11376666" cy="391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1141161"/>
          </a:xfrm>
        </p:spPr>
        <p:txBody>
          <a:bodyPr rtlCol="0"/>
          <a:lstStyle/>
          <a:p>
            <a:pPr rtl="0"/>
            <a:r>
              <a:rPr lang="cs-CZ" sz="4000" b="1" dirty="0"/>
              <a:t>Měření rizika likvidity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000" y="2352501"/>
            <a:ext cx="5472000" cy="3428866"/>
          </a:xfrm>
        </p:spPr>
        <p:txBody>
          <a:bodyPr rtlCol="0"/>
          <a:lstStyle/>
          <a:p>
            <a:pPr marL="0" indent="0" algn="l">
              <a:buNone/>
            </a:pPr>
            <a:r>
              <a:rPr lang="cs-CZ" sz="2800" b="1" i="1" dirty="0">
                <a:solidFill>
                  <a:schemeClr val="tx1"/>
                </a:solidFill>
                <a:effectLst/>
                <a:latin typeface="Söhne"/>
              </a:rPr>
              <a:t>Měřicí metody:</a:t>
            </a:r>
            <a:endParaRPr lang="cs-CZ" sz="2800" b="1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Söhne"/>
              </a:rPr>
              <a:t>Poměrové ukazatele likvidity.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chemeClr val="tx1"/>
                </a:solidFill>
                <a:effectLst/>
                <a:latin typeface="Söhne"/>
              </a:rPr>
              <a:t>Likvidní </a:t>
            </a:r>
            <a:r>
              <a:rPr lang="cs-CZ" sz="2800" dirty="0">
                <a:solidFill>
                  <a:schemeClr val="tx1"/>
                </a:solidFill>
                <a:latin typeface="Söhne"/>
              </a:rPr>
              <a:t>GAP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 err="1">
                <a:solidFill>
                  <a:schemeClr val="tx1"/>
                </a:solidFill>
                <a:effectLst/>
                <a:latin typeface="Söhne"/>
              </a:rPr>
              <a:t>Value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cs-CZ" sz="2800" b="0" i="0" dirty="0" err="1">
                <a:solidFill>
                  <a:schemeClr val="tx1"/>
                </a:solidFill>
                <a:effectLst/>
                <a:latin typeface="Söhne"/>
              </a:rPr>
              <a:t>at</a:t>
            </a:r>
            <a:r>
              <a:rPr lang="cs-CZ" sz="2800" b="0" i="0" dirty="0">
                <a:solidFill>
                  <a:schemeClr val="tx1"/>
                </a:solidFill>
                <a:effectLst/>
                <a:latin typeface="Söhne"/>
              </a:rPr>
              <a:t> Risk upravená o riziko likvidity.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352500"/>
            <a:ext cx="5472113" cy="3428867"/>
          </a:xfrm>
        </p:spPr>
        <p:txBody>
          <a:bodyPr rtlCol="0"/>
          <a:lstStyle/>
          <a:p>
            <a:pPr marL="0" indent="0" algn="l">
              <a:buNone/>
            </a:pPr>
            <a:r>
              <a:rPr lang="cs-CZ" sz="2800" b="1" i="1" dirty="0">
                <a:solidFill>
                  <a:schemeClr val="tx1"/>
                </a:solidFill>
                <a:effectLst/>
                <a:latin typeface="Söhne"/>
              </a:rPr>
              <a:t>Poměrové ukazatele likvidity:</a:t>
            </a:r>
            <a:endParaRPr lang="cs-CZ" sz="2800" b="1" i="0" dirty="0">
              <a:solidFill>
                <a:schemeClr val="tx1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chemeClr val="tx1"/>
                </a:solidFill>
                <a:latin typeface="Söhne"/>
              </a:rPr>
              <a:t>Likvidní aktiva vs. celková aktiva.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chemeClr val="tx1"/>
                </a:solidFill>
                <a:latin typeface="Söhne"/>
              </a:rPr>
              <a:t>Likvidní aktiva vs. vklady a krátkodobé zdroje.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i="1" dirty="0">
                <a:solidFill>
                  <a:schemeClr val="tx1"/>
                </a:solidFill>
                <a:latin typeface="Söhne"/>
              </a:rPr>
              <a:t>Likvidní aktiva vs. vklady klientů.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684122"/>
            <a:ext cx="11340000" cy="1292162"/>
          </a:xfrm>
        </p:spPr>
        <p:txBody>
          <a:bodyPr rtlCol="0"/>
          <a:lstStyle/>
          <a:p>
            <a:r>
              <a:rPr lang="cs-CZ" sz="4000" b="1" dirty="0"/>
              <a:t>Regulace rizika likvidity: </a:t>
            </a:r>
            <a:br>
              <a:rPr lang="cs-CZ" sz="4000" b="1" dirty="0"/>
            </a:br>
            <a:r>
              <a:rPr lang="cs-CZ" sz="2800" b="1" dirty="0"/>
              <a:t>VYHLÁŠKA Č. 163/2014 SB</a:t>
            </a:r>
            <a:r>
              <a:rPr lang="cs-CZ" sz="2800" dirty="0"/>
              <a:t>.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999" y="2352501"/>
            <a:ext cx="10034185" cy="1882828"/>
          </a:xfrm>
        </p:spPr>
        <p:txBody>
          <a:bodyPr rtlCol="0"/>
          <a:lstStyle/>
          <a:p>
            <a:pPr marL="342900" lvl="0" indent="-342900" algn="just">
              <a:buFont typeface="Symbol" pitchFamily="2" charset="2"/>
              <a:buChar char=""/>
            </a:pPr>
            <a:r>
              <a:rPr lang="cs-CZ" sz="3200" b="1" dirty="0">
                <a:solidFill>
                  <a:schemeClr val="tx1"/>
                </a:solidFill>
                <a:latin typeface="Söhne"/>
              </a:rPr>
              <a:t>Měření a sledování rizika likvidity</a:t>
            </a:r>
            <a:endParaRPr lang="cs-CZ" sz="2800" b="1" dirty="0">
              <a:solidFill>
                <a:schemeClr val="tx1"/>
              </a:solidFill>
              <a:latin typeface="Söhne"/>
            </a:endParaRPr>
          </a:p>
          <a:p>
            <a:pPr marL="342900" lvl="0" indent="-342900" algn="just">
              <a:buFont typeface="Symbol" pitchFamily="2" charset="2"/>
              <a:buChar char=""/>
            </a:pPr>
            <a:r>
              <a:rPr lang="cs-CZ" sz="3200" b="1" dirty="0">
                <a:solidFill>
                  <a:schemeClr val="tx1"/>
                </a:solidFill>
                <a:latin typeface="Söhne"/>
              </a:rPr>
              <a:t>Řízení rizika likvidity v jednotlivých hlavních měnách a limity.</a:t>
            </a:r>
          </a:p>
          <a:p>
            <a:pPr marL="342900" lvl="0" indent="-342900" algn="just">
              <a:buFont typeface="Symbol" pitchFamily="2" charset="2"/>
              <a:buChar char=""/>
            </a:pPr>
            <a:r>
              <a:rPr lang="cs-CZ" sz="3200" b="1" dirty="0">
                <a:solidFill>
                  <a:schemeClr val="tx1"/>
                </a:solidFill>
                <a:latin typeface="Söhne"/>
              </a:rPr>
              <a:t>Řízení finančních zdrojů a přístupu na trh.</a:t>
            </a:r>
          </a:p>
          <a:p>
            <a:pPr marL="342900" lvl="0" indent="-342900" algn="just">
              <a:buFont typeface="Symbol" pitchFamily="2" charset="2"/>
              <a:buChar char=""/>
            </a:pPr>
            <a:r>
              <a:rPr lang="cs-CZ" sz="3200" b="1" dirty="0">
                <a:solidFill>
                  <a:schemeClr val="tx1"/>
                </a:solidFill>
                <a:latin typeface="Söhne"/>
              </a:rPr>
              <a:t>Scénář pro řízení rizika likvidity.</a:t>
            </a:r>
          </a:p>
          <a:p>
            <a:pPr marL="342900" lvl="0" indent="-342900" algn="just">
              <a:buFont typeface="Symbol" pitchFamily="2" charset="2"/>
              <a:buChar char=""/>
            </a:pPr>
            <a:r>
              <a:rPr lang="cs-CZ" sz="3200" b="1" dirty="0">
                <a:solidFill>
                  <a:schemeClr val="tx1"/>
                </a:solidFill>
                <a:latin typeface="Söhne"/>
              </a:rPr>
              <a:t>Pohotovostní plán pro případ krize likvidity.</a:t>
            </a:r>
          </a:p>
          <a:p>
            <a:pPr marL="342900" lvl="0" indent="-342900" algn="just">
              <a:buFont typeface="Symbol" pitchFamily="2" charset="2"/>
              <a:buChar char=""/>
            </a:pPr>
            <a:endParaRPr lang="cs-CZ" sz="2800" i="1" dirty="0">
              <a:solidFill>
                <a:schemeClr val="tx1"/>
              </a:solidFill>
              <a:latin typeface="Söhne"/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09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/>
      </p:pic>
      <p:sp>
        <p:nvSpPr>
          <p:cNvPr id="38" name="Textové pole 37" descr="Zvýraznění bloku nadpisu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5" name="Rovnoramenný trojúhelník 34" descr="Stín u bloku s nadpisem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 5" descr="Vyplněný zvýrazňující blok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271081" y="4942536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33" name="Volný tvar 5" descr="Dutý zvýrazňující blok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0" name="Nadpis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sz="6000" dirty="0"/>
              <a:t>Děkujeme za </a:t>
            </a: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pozornost!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92_TF16411253.potx" id="{6923C603-6CCF-4671-AF49-CE1EAC9EB861}" vid="{CE81E874-8241-473D-B0C1-85EDE0658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122</TotalTime>
  <Words>283</Words>
  <Application>Microsoft Office PowerPoint</Application>
  <PresentationFormat>Širokoúhlá obrazovka</PresentationFormat>
  <Paragraphs>70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Söhne</vt:lpstr>
      <vt:lpstr>Symbol</vt:lpstr>
      <vt:lpstr>Times New Roman</vt:lpstr>
      <vt:lpstr>Motiv Office</vt:lpstr>
      <vt:lpstr>Riziko likvidity</vt:lpstr>
      <vt:lpstr>Likvidita v bankovnictví</vt:lpstr>
      <vt:lpstr>Riziko likvidity</vt:lpstr>
      <vt:lpstr>Zdroje rizika likvidity</vt:lpstr>
      <vt:lpstr>Složky rizika likvidity</vt:lpstr>
      <vt:lpstr>Management rizika likvidity</vt:lpstr>
      <vt:lpstr>Měření rizika likvidity</vt:lpstr>
      <vt:lpstr>Regulace rizika likvidity:  VYHLÁŠKA Č. 163/2014 SB. </vt:lpstr>
      <vt:lpstr>Děkujeme za  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Riziko  likvidity</dc:title>
  <dc:creator>Lukáš Ďurčo</dc:creator>
  <cp:lastModifiedBy>student</cp:lastModifiedBy>
  <cp:revision>3</cp:revision>
  <dcterms:created xsi:type="dcterms:W3CDTF">2023-12-02T13:00:09Z</dcterms:created>
  <dcterms:modified xsi:type="dcterms:W3CDTF">2023-12-05T10:04:24Z</dcterms:modified>
</cp:coreProperties>
</file>