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13" r:id="rId1"/>
  </p:sldMasterIdLst>
  <p:notesMasterIdLst>
    <p:notesMasterId r:id="rId27"/>
  </p:notesMasterIdLst>
  <p:handoutMasterIdLst>
    <p:handoutMasterId r:id="rId28"/>
  </p:handoutMasterIdLst>
  <p:sldIdLst>
    <p:sldId id="257" r:id="rId2"/>
    <p:sldId id="275" r:id="rId3"/>
    <p:sldId id="276" r:id="rId4"/>
    <p:sldId id="277" r:id="rId5"/>
    <p:sldId id="278" r:id="rId6"/>
    <p:sldId id="279" r:id="rId7"/>
    <p:sldId id="280" r:id="rId8"/>
    <p:sldId id="281" r:id="rId9"/>
    <p:sldId id="282" r:id="rId10"/>
    <p:sldId id="283" r:id="rId11"/>
    <p:sldId id="285" r:id="rId12"/>
    <p:sldId id="261" r:id="rId13"/>
    <p:sldId id="286" r:id="rId14"/>
    <p:sldId id="263" r:id="rId15"/>
    <p:sldId id="265" r:id="rId16"/>
    <p:sldId id="266" r:id="rId17"/>
    <p:sldId id="269" r:id="rId18"/>
    <p:sldId id="270" r:id="rId19"/>
    <p:sldId id="272" r:id="rId20"/>
    <p:sldId id="273" r:id="rId21"/>
    <p:sldId id="274" r:id="rId22"/>
    <p:sldId id="288" r:id="rId23"/>
    <p:sldId id="287" r:id="rId24"/>
    <p:sldId id="289" r:id="rId25"/>
    <p:sldId id="290" r:id="rId2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81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20" d="100"/>
          <a:sy n="120" d="100"/>
        </p:scale>
        <p:origin x="5040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é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927DCA4C-7825-44A0-B31A-4BAD6120D580}" type="datetime1">
              <a:rPr lang="cs-CZ" smtClean="0"/>
              <a:t>05.12.2023</a:t>
            </a:fld>
            <a:endParaRPr lang="en-US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n-US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A975D426-A9DD-4244-A2CE-1FB6623742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2484457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é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51CCFE8D-08E6-40AC-BF4B-494C67BC535C}" type="datetime1">
              <a:rPr lang="cs-CZ" smtClean="0"/>
              <a:t>05.12.2023</a:t>
            </a:fld>
            <a:endParaRPr lang="en-US"/>
          </a:p>
        </p:txBody>
      </p:sp>
      <p:sp>
        <p:nvSpPr>
          <p:cNvPr id="4" name="Zástupný symbol obrázku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en-US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cs"/>
              <a:t>Kliknutím můžete upravit styly předlohy textu.</a:t>
            </a:r>
            <a:endParaRPr lang="en-US"/>
          </a:p>
          <a:p>
            <a:pPr lvl="1" rtl="0"/>
            <a:r>
              <a:rPr lang="cs"/>
              <a:t>Druhá úroveň</a:t>
            </a:r>
          </a:p>
          <a:p>
            <a:pPr lvl="2" rtl="0"/>
            <a:r>
              <a:rPr lang="cs"/>
              <a:t>Třetí úroveň</a:t>
            </a:r>
          </a:p>
          <a:p>
            <a:pPr lvl="3" rtl="0"/>
            <a:r>
              <a:rPr lang="cs"/>
              <a:t>Čtvrtá úroveň</a:t>
            </a:r>
          </a:p>
          <a:p>
            <a:pPr lvl="4" rtl="0"/>
            <a:r>
              <a:rPr lang="cs"/>
              <a:t>Pátá úroveň</a:t>
            </a:r>
            <a:endParaRPr lang="en-US"/>
          </a:p>
        </p:txBody>
      </p:sp>
      <p:sp>
        <p:nvSpPr>
          <p:cNvPr id="6" name="Zástupné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01B41D33-19C8-4450-B3C5-BE83E9C8F0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455252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 rtl="0"/>
            <a:fld id="{51CCFE8D-08E6-40AC-BF4B-494C67BC535C}" type="datetime1">
              <a:rPr lang="cs-CZ" smtClean="0"/>
              <a:t>05.12.2023</a:t>
            </a:fld>
            <a:endParaRPr lang="en-US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01B41D33-19C8-4450-B3C5-BE83E9C8F0BC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61455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b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 rtl="0"/>
            <a:fld id="{51CCFE8D-08E6-40AC-BF4B-494C67BC535C}" type="datetime1">
              <a:rPr lang="cs-CZ" smtClean="0"/>
              <a:t>05.12.2023</a:t>
            </a:fld>
            <a:endParaRPr lang="en-US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01B41D33-19C8-4450-B3C5-BE83E9C8F0BC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346168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c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 rtl="0"/>
            <a:fld id="{51CCFE8D-08E6-40AC-BF4B-494C67BC535C}" type="datetime1">
              <a:rPr lang="cs-CZ" smtClean="0"/>
              <a:t>05.12.2023</a:t>
            </a:fld>
            <a:endParaRPr lang="en-US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01B41D33-19C8-4450-B3C5-BE83E9C8F0BC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943464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a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 rtl="0"/>
            <a:fld id="{51CCFE8D-08E6-40AC-BF4B-494C67BC535C}" type="datetime1">
              <a:rPr lang="cs-CZ" smtClean="0"/>
              <a:t>05.12.2023</a:t>
            </a:fld>
            <a:endParaRPr lang="en-US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01B41D33-19C8-4450-B3C5-BE83E9C8F0BC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21305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-3175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0001" y="1449147"/>
            <a:ext cx="10572000" cy="2971051"/>
          </a:xfrm>
        </p:spPr>
        <p:txBody>
          <a:bodyPr/>
          <a:lstStyle>
            <a:lvl1pPr>
              <a:defRPr sz="54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0001" y="5280847"/>
            <a:ext cx="10572000" cy="434974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A8EC4697-A511-4167-98D5-E240268A2670}" type="datetime1">
              <a:rPr lang="cs-CZ" smtClean="0"/>
              <a:t>05.12.2023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1235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tický obrázek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800600"/>
            <a:ext cx="10561418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12192000" cy="4800600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0000" y="5367338"/>
            <a:ext cx="10561418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1900C9E6-3834-4C30-AC74-37ACA7F99694}" type="datetime1">
              <a:rPr lang="cs-CZ" smtClean="0"/>
              <a:t>05.12.2023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9002865"/>
      </p:ext>
    </p:extLst>
  </p:cSld>
  <p:clrMapOvr>
    <a:masterClrMapping/>
  </p:clrMapOvr>
  <p:hf sldNum="0" hdr="0" ftr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auto">
          <a:xfrm>
            <a:off x="631697" y="1081456"/>
            <a:ext cx="6332416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0985" y="1238502"/>
            <a:ext cx="5893840" cy="2645912"/>
          </a:xfrm>
        </p:spPr>
        <p:txBody>
          <a:bodyPr anchor="b"/>
          <a:lstStyle>
            <a:lvl1pPr algn="l">
              <a:defRPr sz="4200" b="1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3190" y="4443680"/>
            <a:ext cx="5891636" cy="713241"/>
          </a:xfrm>
        </p:spPr>
        <p:txBody>
          <a:bodyPr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7574642" y="1081456"/>
            <a:ext cx="3810001" cy="407546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1900C9E6-3834-4C30-AC74-37ACA7F99694}" type="datetime1">
              <a:rPr lang="cs-CZ" smtClean="0"/>
              <a:t>05.12.2023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7387829"/>
      </p:ext>
    </p:extLst>
  </p:cSld>
  <p:clrMapOvr>
    <a:masterClrMapping/>
  </p:clrMapOvr>
  <p:hf sldNum="0" hdr="0" ftr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auto">
          <a:xfrm>
            <a:off x="1140884" y="2286585"/>
            <a:ext cx="4895115" cy="250397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1357089" y="2435957"/>
            <a:ext cx="4382521" cy="2007789"/>
          </a:xfrm>
        </p:spPr>
        <p:txBody>
          <a:bodyPr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6156000" y="2286000"/>
            <a:ext cx="4880300" cy="229552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1900C9E6-3834-4C30-AC74-37ACA7F99694}" type="datetime1">
              <a:rPr lang="cs-CZ" smtClean="0"/>
              <a:t>05.12.2023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0279752"/>
      </p:ext>
    </p:extLst>
  </p:cSld>
  <p:clrMapOvr>
    <a:masterClrMapping/>
  </p:clrMapOvr>
  <p:hf sldNum="0" hdr="0" ftr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75C2422F-D08F-49D0-98CD-DC7D2F2607DE}" type="datetime1">
              <a:rPr lang="cs-CZ" smtClean="0"/>
              <a:t>05.12.2023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089720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7669651" y="446089"/>
            <a:ext cx="4522349" cy="5414962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83540" y="586171"/>
            <a:ext cx="2494791" cy="5134798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0001" y="446089"/>
            <a:ext cx="6611540" cy="5414962"/>
          </a:xfrm>
        </p:spPr>
        <p:txBody>
          <a:bodyPr vert="eaVert" anchor="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9472C44F-B7A3-4350-988C-CFC166A0AA82}" type="datetime1">
              <a:rPr lang="cs-CZ" smtClean="0"/>
              <a:t>05.12.2023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0981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3636511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1900C9E6-3834-4C30-AC74-37ACA7F99694}" type="datetime1">
              <a:rPr lang="cs-CZ" smtClean="0"/>
              <a:t>05.12.2023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1291143"/>
      </p:ext>
    </p:extLst>
  </p:cSld>
  <p:clrMapOvr>
    <a:masterClrMapping/>
  </p:clrMapOvr>
  <p:hf sldNum="0" hdr="0" ftr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/>
          <p:cNvSpPr/>
          <p:nvPr/>
        </p:nvSpPr>
        <p:spPr bwMode="auto">
          <a:xfrm>
            <a:off x="0" y="1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2951396"/>
            <a:ext cx="10561418" cy="1468800"/>
          </a:xfrm>
        </p:spPr>
        <p:txBody>
          <a:bodyPr anchor="b"/>
          <a:lstStyle>
            <a:lvl1pPr algn="r">
              <a:defRPr sz="4800" b="1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5281201"/>
            <a:ext cx="10561418" cy="433955"/>
          </a:xfrm>
        </p:spPr>
        <p:txBody>
          <a:bodyPr anchor="t">
            <a:no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BACB43DD-355E-4ACB-AF6B-F0A0D93B1FF7}" type="datetime1">
              <a:rPr lang="cs-CZ" smtClean="0"/>
              <a:t>05.12.2023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02505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8712" y="2222287"/>
            <a:ext cx="5185873" cy="3638763"/>
          </a:xfrm>
        </p:spPr>
        <p:txBody>
          <a:bodyPr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7415" y="2222287"/>
            <a:ext cx="5194583" cy="3638764"/>
          </a:xfrm>
        </p:spPr>
        <p:txBody>
          <a:bodyPr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ED0DC0DA-1C84-4CFB-A589-758D033EC754}" type="datetime1">
              <a:rPr lang="cs-CZ" smtClean="0"/>
              <a:t>05.12.2023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83878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4728" y="2174875"/>
            <a:ext cx="5189857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4729" y="2751138"/>
            <a:ext cx="5189856" cy="3109913"/>
          </a:xfrm>
        </p:spPr>
        <p:txBody>
          <a:bodyPr anchor="t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7415" y="2174875"/>
            <a:ext cx="5194583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7415" y="2751138"/>
            <a:ext cx="5194583" cy="3109913"/>
          </a:xfrm>
        </p:spPr>
        <p:txBody>
          <a:bodyPr anchor="t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4E68CB40-5E53-430A-BC80-66A7330A3E11}" type="datetime1">
              <a:rPr lang="cs-CZ" smtClean="0"/>
              <a:t>05.12.2023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48045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AD030092-A1C2-46B4-B050-3676FFA9CD44}" type="datetime1">
              <a:rPr lang="cs-CZ" smtClean="0"/>
              <a:t>05.12.2023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32471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1900C9E6-3834-4C30-AC74-37ACA7F99694}" type="datetime1">
              <a:rPr lang="cs-CZ" smtClean="0"/>
              <a:t>05.12.2023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3215072"/>
      </p:ext>
    </p:extLst>
  </p:cSld>
  <p:clrMapOvr>
    <a:masterClrMapping/>
  </p:clrMapOvr>
  <p:hf sldNum="0" hdr="0" ftr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1073151" y="446087"/>
            <a:ext cx="3547533" cy="181465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3151" y="446088"/>
            <a:ext cx="3547533" cy="161839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3" y="446088"/>
            <a:ext cx="6252633" cy="5414963"/>
          </a:xfrm>
        </p:spPr>
        <p:txBody>
          <a:bodyPr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3151" y="2260738"/>
            <a:ext cx="3547533" cy="36003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4E756D9B-B1BA-4BAF-99A5-DC08EF34F207}" type="datetime1">
              <a:rPr lang="cs-CZ" smtClean="0"/>
              <a:t>05.12.2023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3A98EE3D-8CD1-4C3F-BD1C-C98C9596463C}" type="slidenum">
              <a:rPr lang="en-US" smtClean="0"/>
              <a:pPr rtl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3814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4728" y="727522"/>
            <a:ext cx="4852988" cy="1617163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9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6098117" y="0"/>
            <a:ext cx="6093883" cy="6858000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algn="ctr">
              <a:buFontTx/>
              <a:buNone/>
              <a:defRPr sz="1400"/>
            </a:lvl1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4728" y="2344684"/>
            <a:ext cx="4852988" cy="3516365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85810" y="6041362"/>
            <a:ext cx="976879" cy="365125"/>
          </a:xfrm>
        </p:spPr>
        <p:txBody>
          <a:bodyPr/>
          <a:lstStyle/>
          <a:p>
            <a:pPr rtl="0"/>
            <a:fld id="{1900C9E6-3834-4C30-AC74-37ACA7F99694}" type="datetime1">
              <a:rPr lang="cs-CZ" smtClean="0"/>
              <a:t>05.12.2023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0396" y="6041362"/>
            <a:ext cx="3295413" cy="365125"/>
          </a:xfrm>
        </p:spPr>
        <p:txBody>
          <a:bodyPr/>
          <a:lstStyle/>
          <a:p>
            <a:pPr rtl="0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62689" y="5915888"/>
            <a:ext cx="1062155" cy="490599"/>
          </a:xfrm>
        </p:spPr>
        <p:txBody>
          <a:bodyPr/>
          <a:lstStyle/>
          <a:p>
            <a:pPr rtl="0"/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056423"/>
      </p:ext>
    </p:extLst>
  </p:cSld>
  <p:clrMapOvr>
    <a:masterClrMapping/>
  </p:clrMapOvr>
  <p:hf sldNum="0" hdr="0" ftr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2184401"/>
            <a:ext cx="10563285" cy="3674397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pPr rtl="0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34626" y="6041362"/>
            <a:ext cx="1343706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pPr rtl="0"/>
            <a:fld id="{1900C9E6-3834-4C30-AC74-37ACA7F99694}" type="datetime1">
              <a:rPr lang="cs-CZ" smtClean="0"/>
              <a:t>05.12.2023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331" y="5915888"/>
            <a:ext cx="1062155" cy="490599"/>
          </a:xfrm>
          <a:prstGeom prst="rect">
            <a:avLst/>
          </a:prstGeom>
        </p:spPr>
        <p:txBody>
          <a:bodyPr vert="horz" lIns="91440" tIns="45720" rIns="91440" bIns="10800" rtlCol="0" anchor="b"/>
          <a:lstStyle>
            <a:lvl1pPr algn="r">
              <a:defRPr sz="2000">
                <a:solidFill>
                  <a:schemeClr val="accent1"/>
                </a:solidFill>
              </a:defRPr>
            </a:lvl1pPr>
          </a:lstStyle>
          <a:p>
            <a:pPr rtl="0"/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481220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914" r:id="rId1"/>
    <p:sldLayoutId id="2147483915" r:id="rId2"/>
    <p:sldLayoutId id="2147483916" r:id="rId3"/>
    <p:sldLayoutId id="2147483917" r:id="rId4"/>
    <p:sldLayoutId id="2147483918" r:id="rId5"/>
    <p:sldLayoutId id="2147483919" r:id="rId6"/>
    <p:sldLayoutId id="2147483920" r:id="rId7"/>
    <p:sldLayoutId id="2147483921" r:id="rId8"/>
    <p:sldLayoutId id="2147483922" r:id="rId9"/>
    <p:sldLayoutId id="2147483923" r:id="rId10"/>
    <p:sldLayoutId id="2147483924" r:id="rId11"/>
    <p:sldLayoutId id="2147483925" r:id="rId12"/>
    <p:sldLayoutId id="2147483926" r:id="rId13"/>
    <p:sldLayoutId id="2147483927" r:id="rId14"/>
  </p:sldLayoutIdLst>
  <p:hf sldNum="0" hdr="0" ftr="0"/>
  <p:txStyles>
    <p:titleStyle>
      <a:lvl1pPr algn="l" defTabSz="457200" rtl="0" eaLnBrk="1" latinLnBrk="0" hangingPunct="1">
        <a:spcBef>
          <a:spcPct val="0"/>
        </a:spcBef>
        <a:buNone/>
        <a:defRPr sz="4000" b="1" kern="1200">
          <a:solidFill>
            <a:srgbClr val="FEFEFE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4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C21E816-31F5-48BB-BD02-D15F2F18B48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75862" y="1447800"/>
            <a:ext cx="10893286" cy="3137452"/>
          </a:xfrm>
        </p:spPr>
        <p:txBody>
          <a:bodyPr rtlCol="0">
            <a:normAutofit/>
          </a:bodyPr>
          <a:lstStyle/>
          <a:p>
            <a:pPr rtl="0"/>
            <a:r>
              <a:rPr lang="cs" sz="4400" dirty="0"/>
              <a:t>Úvěrové riziko a modely jeho měření</a:t>
            </a: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FA516867-1F9C-52FE-4867-63914FC72FC2}"/>
              </a:ext>
            </a:extLst>
          </p:cNvPr>
          <p:cNvSpPr txBox="1"/>
          <p:nvPr/>
        </p:nvSpPr>
        <p:spPr>
          <a:xfrm>
            <a:off x="675862" y="5410200"/>
            <a:ext cx="39100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Adéla </a:t>
            </a:r>
            <a:r>
              <a:rPr lang="cs-CZ" dirty="0" err="1"/>
              <a:t>Supíková</a:t>
            </a:r>
            <a:r>
              <a:rPr lang="cs-CZ" dirty="0"/>
              <a:t>, Ivana Kaňoková</a:t>
            </a:r>
          </a:p>
        </p:txBody>
      </p:sp>
    </p:spTree>
    <p:extLst>
      <p:ext uri="{BB962C8B-B14F-4D97-AF65-F5344CB8AC3E}">
        <p14:creationId xmlns:p14="http://schemas.microsoft.com/office/powerpoint/2010/main" val="24758055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7F823AF-FBC2-40F1-AC91-48ED47FD26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Model </a:t>
            </a:r>
            <a:r>
              <a:rPr lang="cs-CZ" dirty="0" err="1"/>
              <a:t>CreditMetrics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328C104-0E1B-CDAA-6983-A05BAE6D13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3954777"/>
          </a:xfrm>
        </p:spPr>
        <p:txBody>
          <a:bodyPr>
            <a:normAutofit/>
          </a:bodyPr>
          <a:lstStyle/>
          <a:p>
            <a:r>
              <a:rPr lang="cs-CZ" sz="2000" dirty="0"/>
              <a:t>je založen na odhadu pravděpodobnosti změny rizikové klasifikace aktiva v určitém časovém intervalu v rámci systému ratingových kategorií, včetně rizika defaultu</a:t>
            </a:r>
          </a:p>
          <a:p>
            <a:r>
              <a:rPr lang="cs-CZ" sz="2000" dirty="0"/>
              <a:t>jedná se o model typu </a:t>
            </a:r>
            <a:r>
              <a:rPr lang="cs-CZ" sz="2000" dirty="0" err="1"/>
              <a:t>mark</a:t>
            </a:r>
            <a:r>
              <a:rPr lang="cs-CZ" sz="2000" dirty="0"/>
              <a:t>-to-market</a:t>
            </a:r>
          </a:p>
          <a:p>
            <a:r>
              <a:rPr lang="cs-CZ" sz="2000" dirty="0"/>
              <a:t>můžeme jej považovat vůbec za první model měření úvěrového rizika</a:t>
            </a:r>
          </a:p>
          <a:p>
            <a:r>
              <a:rPr lang="cs-CZ" sz="2000" dirty="0"/>
              <a:t>umožňuje pohled na portfolio úvěrových aktiv jako na celek a následně určit </a:t>
            </a:r>
            <a:r>
              <a:rPr lang="cs-CZ" sz="2000" dirty="0" err="1"/>
              <a:t>Value</a:t>
            </a:r>
            <a:r>
              <a:rPr lang="cs-CZ" sz="2000" dirty="0"/>
              <a:t> </a:t>
            </a:r>
            <a:r>
              <a:rPr lang="cs-CZ" sz="2000" dirty="0" err="1"/>
              <a:t>at</a:t>
            </a:r>
            <a:r>
              <a:rPr lang="cs-CZ" sz="2000" dirty="0"/>
              <a:t> Risk, potřebnou na pokrytí ztrát z tohoto portfolia</a:t>
            </a:r>
          </a:p>
          <a:p>
            <a:r>
              <a:rPr lang="cs-CZ" sz="2000" dirty="0"/>
              <a:t>model však lze využít i pro měření dalších dimenzí úvěrového rizika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D44F2CA4-9D75-3B53-C302-DE45116845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1900C9E6-3834-4C30-AC74-37ACA7F99694}" type="datetime1">
              <a:rPr lang="cs-CZ" smtClean="0"/>
              <a:t>05.12.2023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92582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7960DD8-CF79-6320-67DE-D50B55B761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Oblasti využití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8BA0658-9506-077F-15A9-2D40D0926A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Aft>
                <a:spcPts val="1800"/>
              </a:spcAft>
            </a:pPr>
            <a:r>
              <a:rPr lang="cs-CZ" sz="2400" dirty="0"/>
              <a:t>stanovení ekonomického kapitálu </a:t>
            </a:r>
          </a:p>
          <a:p>
            <a:pPr>
              <a:spcAft>
                <a:spcPts val="1800"/>
              </a:spcAft>
            </a:pPr>
            <a:r>
              <a:rPr lang="cs-CZ" sz="2400" dirty="0"/>
              <a:t>stanovení rizikově očištěného výnosu </a:t>
            </a:r>
          </a:p>
          <a:p>
            <a:pPr>
              <a:spcAft>
                <a:spcPts val="1800"/>
              </a:spcAft>
            </a:pPr>
            <a:r>
              <a:rPr lang="cs-CZ" sz="2400" dirty="0"/>
              <a:t>oceňování některých produktů</a:t>
            </a:r>
          </a:p>
          <a:p>
            <a:pPr>
              <a:spcAft>
                <a:spcPts val="1800"/>
              </a:spcAft>
            </a:pPr>
            <a:r>
              <a:rPr lang="cs-CZ" sz="2400" dirty="0"/>
              <a:t>nastavení limitů 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C4337C24-1BF4-11B7-D466-B44CB2A0B5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1900C9E6-3834-4C30-AC74-37ACA7F99694}" type="datetime1">
              <a:rPr lang="cs-CZ" smtClean="0"/>
              <a:t>05.12.2023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583176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1ABF228-377F-9F5F-4C4D-32407F2386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MODEL CREDITRISK+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EA46BC54-26E7-F369-1F68-921F471F50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AD030092-A1C2-46B4-B050-3676FFA9CD44}" type="datetime1">
              <a:rPr lang="cs-CZ" smtClean="0"/>
              <a:t>05.12.2023</a:t>
            </a:fld>
            <a:endParaRPr lang="en-US" dirty="0"/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2DB73614-86EF-2A2F-C492-63E94DB864EF}"/>
              </a:ext>
            </a:extLst>
          </p:cNvPr>
          <p:cNvSpPr txBox="1"/>
          <p:nvPr/>
        </p:nvSpPr>
        <p:spPr>
          <a:xfrm>
            <a:off x="810000" y="2749749"/>
            <a:ext cx="10374835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</a:pPr>
            <a:r>
              <a:rPr lang="cs-CZ" sz="2000" dirty="0"/>
              <a:t>Vyvinut a publikován skupinou </a:t>
            </a:r>
            <a:r>
              <a:rPr lang="cs-CZ" sz="2000" dirty="0" err="1"/>
              <a:t>Credit</a:t>
            </a:r>
            <a:r>
              <a:rPr lang="cs-CZ" sz="2000" dirty="0"/>
              <a:t> </a:t>
            </a:r>
            <a:r>
              <a:rPr lang="cs-CZ" sz="2000" dirty="0" err="1"/>
              <a:t>Suisses</a:t>
            </a:r>
            <a:r>
              <a:rPr lang="cs-CZ" sz="2000" dirty="0"/>
              <a:t> v roce 1997</a:t>
            </a:r>
          </a:p>
          <a:p>
            <a:pPr marL="342900" indent="-342900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</a:pPr>
            <a:r>
              <a:rPr lang="cs-CZ" sz="2000" dirty="0"/>
              <a:t>Model typu default-mode</a:t>
            </a:r>
          </a:p>
          <a:p>
            <a:pPr marL="342900" indent="-342900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</a:pPr>
            <a:r>
              <a:rPr lang="cs-CZ" sz="2000" dirty="0"/>
              <a:t>Model odhaduje rozdělení ztrát během určitého časového horizontu a potřebný ekonomický kapitál na krytí těchto ztrát pomocí </a:t>
            </a:r>
            <a:r>
              <a:rPr lang="cs-CZ" sz="2000" dirty="0" err="1"/>
              <a:t>Value</a:t>
            </a:r>
            <a:r>
              <a:rPr lang="cs-CZ" sz="2000" dirty="0"/>
              <a:t> </a:t>
            </a:r>
            <a:r>
              <a:rPr lang="cs-CZ" sz="2000" dirty="0" err="1"/>
              <a:t>at</a:t>
            </a:r>
            <a:r>
              <a:rPr lang="cs-CZ" sz="2000" dirty="0"/>
              <a:t> Risk.</a:t>
            </a:r>
          </a:p>
          <a:p>
            <a:pPr marL="342900" indent="-342900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</a:pPr>
            <a:r>
              <a:rPr lang="cs-CZ" sz="2000" dirty="0"/>
              <a:t>Vhodný zejména pro výpočet úvěrového rizika portfolií obsahujících velký počet dlužníků s nízkou pravděpodobností defaultu.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sz="2800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8238443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74141C76-AE69-CFA4-5B0D-2C5779A3A7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AD030092-A1C2-46B4-B050-3676FFA9CD44}" type="datetime1">
              <a:rPr lang="cs-CZ" smtClean="0"/>
              <a:t>05.12.2023</a:t>
            </a:fld>
            <a:endParaRPr lang="en-US" dirty="0"/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38F7DD98-9AB6-DB6E-496C-AE4D5DBBF4E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07073" y="3997524"/>
            <a:ext cx="5891636" cy="2408963"/>
          </a:xfrm>
          <a:prstGeom prst="rect">
            <a:avLst/>
          </a:prstGeom>
        </p:spPr>
      </p:pic>
      <p:sp>
        <p:nvSpPr>
          <p:cNvPr id="6" name="Nadpis 5">
            <a:extLst>
              <a:ext uri="{FF2B5EF4-FFF2-40B4-BE49-F238E27FC236}">
                <a16:creationId xmlns:a16="http://schemas.microsoft.com/office/drawing/2014/main" id="{63844755-2834-B6F4-2706-70C6C0C24C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Komponenty modelu </a:t>
            </a:r>
            <a:r>
              <a:rPr lang="cs-CZ" dirty="0" err="1"/>
              <a:t>CreditRisk</a:t>
            </a:r>
            <a:r>
              <a:rPr lang="cs-CZ" dirty="0"/>
              <a:t>+</a:t>
            </a:r>
          </a:p>
        </p:txBody>
      </p:sp>
      <p:sp>
        <p:nvSpPr>
          <p:cNvPr id="11" name="TextovéPole 10">
            <a:extLst>
              <a:ext uri="{FF2B5EF4-FFF2-40B4-BE49-F238E27FC236}">
                <a16:creationId xmlns:a16="http://schemas.microsoft.com/office/drawing/2014/main" id="{000E045E-B9E0-E497-EC84-CE063B5C4094}"/>
              </a:ext>
            </a:extLst>
          </p:cNvPr>
          <p:cNvSpPr txBox="1"/>
          <p:nvPr/>
        </p:nvSpPr>
        <p:spPr>
          <a:xfrm>
            <a:off x="317561" y="2541482"/>
            <a:ext cx="11070659" cy="11880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800100" lvl="2" indent="-342900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</a:pPr>
            <a:r>
              <a:rPr lang="cs-CZ" sz="1800"/>
              <a:t>Měření úvěrového rizika: Zahrnuje vstupy do modelu.</a:t>
            </a:r>
          </a:p>
          <a:p>
            <a:pPr marL="800100" lvl="2" indent="-342900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</a:pPr>
            <a:r>
              <a:rPr lang="cs-CZ" sz="1800"/>
              <a:t>Ekonomický kapitál: Vypočítá se prostřednictvím výstupů modelu.</a:t>
            </a:r>
          </a:p>
          <a:p>
            <a:pPr marL="800100" lvl="2" indent="-342900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</a:pPr>
            <a:r>
              <a:rPr lang="cs-CZ" sz="1800"/>
              <a:t>Aplikace výstupů: </a:t>
            </a:r>
            <a:r>
              <a:rPr lang="cs-CZ"/>
              <a:t>Využití výsledků pro rezervy, nastavení limitů a řízení úvěrového portfolia.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2432964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DBEEE726-A080-5E7E-6514-63EA4F7955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1900C9E6-3834-4C30-AC74-37ACA7F99694}" type="datetime1">
              <a:rPr lang="cs-CZ" smtClean="0"/>
              <a:t>05.12.2023</a:t>
            </a:fld>
            <a:endParaRPr lang="en-US" dirty="0"/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CB758D33-7339-35BB-66C7-B1830A4F1046}"/>
              </a:ext>
            </a:extLst>
          </p:cNvPr>
          <p:cNvSpPr txBox="1"/>
          <p:nvPr/>
        </p:nvSpPr>
        <p:spPr>
          <a:xfrm>
            <a:off x="621770" y="952596"/>
            <a:ext cx="10948459" cy="57800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</a:pPr>
            <a:r>
              <a:rPr lang="cs-CZ" sz="2800" dirty="0"/>
              <a:t>Typy časových horizontů</a:t>
            </a:r>
          </a:p>
          <a:p>
            <a:pPr marL="800100" lvl="2" indent="-342900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</a:pPr>
            <a:r>
              <a:rPr lang="cs-CZ" sz="2000" u="sng" dirty="0"/>
              <a:t>horizont jednoho roku </a:t>
            </a:r>
            <a:r>
              <a:rPr lang="cs-CZ" sz="2000" dirty="0"/>
              <a:t>– používá se pro výpočet ekonomického kapitálu potřebného pro krytí úvěrového rizika</a:t>
            </a:r>
          </a:p>
          <a:p>
            <a:pPr marL="800100" lvl="2" indent="-342900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</a:pPr>
            <a:r>
              <a:rPr lang="cs-CZ" sz="2000" u="sng" dirty="0"/>
              <a:t>držení do doby splatnosti </a:t>
            </a:r>
            <a:r>
              <a:rPr lang="cs-CZ" sz="2000" dirty="0"/>
              <a:t>– je potřebný pro portfoliový pohled – umožňuje nám být v úvahu strukturu měr defaultu v průběhu životnosti jednotlivých expozic</a:t>
            </a:r>
          </a:p>
          <a:p>
            <a:pPr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</a:pPr>
            <a:br>
              <a:rPr lang="cs-CZ" sz="2800" dirty="0"/>
            </a:br>
            <a:r>
              <a:rPr lang="cs-CZ" sz="2800" dirty="0"/>
              <a:t>Proces modelování</a:t>
            </a:r>
          </a:p>
          <a:p>
            <a:pPr marL="800100" lvl="2" indent="-342900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</a:pPr>
            <a:r>
              <a:rPr lang="cs-CZ" sz="2000" u="sng" dirty="0"/>
              <a:t>Stanovení frekvence defaultu</a:t>
            </a:r>
            <a:r>
              <a:rPr lang="cs-CZ" sz="2000" dirty="0"/>
              <a:t>: Pomocí např. </a:t>
            </a:r>
            <a:r>
              <a:rPr lang="cs-CZ" sz="2000" dirty="0" err="1"/>
              <a:t>Poissonova</a:t>
            </a:r>
            <a:r>
              <a:rPr lang="cs-CZ" sz="2000" dirty="0"/>
              <a:t> rozdělení.</a:t>
            </a:r>
          </a:p>
          <a:p>
            <a:pPr marL="800100" lvl="2" indent="-342900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</a:pPr>
            <a:r>
              <a:rPr lang="cs-CZ" sz="2000" u="sng" dirty="0"/>
              <a:t>Vyčíslení dopadu ztrát</a:t>
            </a:r>
            <a:r>
              <a:rPr lang="cs-CZ" sz="2000" dirty="0"/>
              <a:t>: Určení tržní hodnoty expozic s ohledem na míry ozdravení.</a:t>
            </a:r>
          </a:p>
          <a:p>
            <a:pPr marL="800100" lvl="2" indent="-342900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</a:pPr>
            <a:r>
              <a:rPr lang="cs-CZ" sz="2000" u="sng" dirty="0"/>
              <a:t>Určení rozdělení ztrát z defaultu</a:t>
            </a:r>
            <a:r>
              <a:rPr lang="cs-CZ" sz="2000" dirty="0"/>
              <a:t>: Kombinací pravděpodobností a velikostí ztrát.</a:t>
            </a:r>
          </a:p>
          <a:p>
            <a:pPr marL="342900" lvl="1" indent="-342900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</a:pPr>
            <a:endParaRPr lang="cs-CZ" sz="20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8603717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DFA057E-58F1-FF1E-6F02-7465BC8237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Model KMV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CCAE202E-FA98-CDA7-9DC5-1EB91EEF4F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AD030092-A1C2-46B4-B050-3676FFA9CD44}" type="datetime1">
              <a:rPr lang="cs-CZ" smtClean="0"/>
              <a:t>05.12.2023</a:t>
            </a:fld>
            <a:endParaRPr lang="en-US" dirty="0"/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4A68A003-A687-CE22-6DBA-A72C624C3573}"/>
              </a:ext>
            </a:extLst>
          </p:cNvPr>
          <p:cNvSpPr txBox="1"/>
          <p:nvPr/>
        </p:nvSpPr>
        <p:spPr>
          <a:xfrm>
            <a:off x="480026" y="2483005"/>
            <a:ext cx="11231945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</a:pPr>
            <a:endParaRPr lang="cs-CZ" sz="2000" dirty="0"/>
          </a:p>
          <a:p>
            <a:pPr marL="342900" lvl="1" indent="-342900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</a:pPr>
            <a:r>
              <a:rPr lang="cs-CZ" sz="2000" dirty="0"/>
              <a:t>Model vytvořen společností KMV </a:t>
            </a:r>
            <a:r>
              <a:rPr lang="cs-CZ" sz="2000" dirty="0" err="1"/>
              <a:t>Corporation</a:t>
            </a:r>
            <a:r>
              <a:rPr lang="cs-CZ" sz="2000" dirty="0"/>
              <a:t> - byla založena v roce 1989.</a:t>
            </a:r>
          </a:p>
          <a:p>
            <a:pPr marL="342900" lvl="1" indent="-342900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</a:pPr>
            <a:r>
              <a:rPr lang="cs-CZ" sz="2000" dirty="0"/>
              <a:t>Zakladatelé společnosti jsou Stephen </a:t>
            </a:r>
            <a:r>
              <a:rPr lang="cs-CZ" sz="2000" dirty="0" err="1"/>
              <a:t>Kealhofer</a:t>
            </a:r>
            <a:r>
              <a:rPr lang="cs-CZ" sz="2000" dirty="0"/>
              <a:t>, John </a:t>
            </a:r>
            <a:r>
              <a:rPr lang="cs-CZ" sz="2000" dirty="0" err="1"/>
              <a:t>McQuown</a:t>
            </a:r>
            <a:r>
              <a:rPr lang="cs-CZ" sz="2000" dirty="0"/>
              <a:t> a Oldřich Vašíček.</a:t>
            </a:r>
          </a:p>
          <a:p>
            <a:pPr marL="342900" lvl="1" indent="-342900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</a:pPr>
            <a:r>
              <a:rPr lang="cs-CZ" sz="2000" dirty="0"/>
              <a:t>Model KMV patří do kategorie default-mode modelů.</a:t>
            </a:r>
          </a:p>
          <a:p>
            <a:pPr marL="342900" lvl="1" indent="-342900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</a:pPr>
            <a:r>
              <a:rPr lang="cs-CZ" sz="2000" dirty="0"/>
              <a:t>Je aplikovatelný na veřejně obchodovatelné podniky, jejichž tržní hodnota je určována akciovým trhem.</a:t>
            </a:r>
          </a:p>
        </p:txBody>
      </p:sp>
    </p:spTree>
    <p:extLst>
      <p:ext uri="{BB962C8B-B14F-4D97-AF65-F5344CB8AC3E}">
        <p14:creationId xmlns:p14="http://schemas.microsoft.com/office/powerpoint/2010/main" val="205717660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072BC99D-7F4C-6C8D-E2D4-3D10BA029F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1900C9E6-3834-4C30-AC74-37ACA7F99694}" type="datetime1">
              <a:rPr lang="cs-CZ" smtClean="0"/>
              <a:t>05.12.2023</a:t>
            </a:fld>
            <a:endParaRPr lang="en-US" dirty="0"/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880B1FE1-3320-8368-6AF3-11ABE4343658}"/>
              </a:ext>
            </a:extLst>
          </p:cNvPr>
          <p:cNvSpPr txBox="1"/>
          <p:nvPr/>
        </p:nvSpPr>
        <p:spPr>
          <a:xfrm>
            <a:off x="736209" y="884650"/>
            <a:ext cx="10719582" cy="46505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1" indent="-342900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</a:pPr>
            <a:endParaRPr lang="cs-CZ" sz="2000" dirty="0"/>
          </a:p>
          <a:p>
            <a:pPr marL="0" lvl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</a:pPr>
            <a:r>
              <a:rPr lang="cs-CZ" sz="2800" dirty="0"/>
              <a:t>Výhody modelu KMV</a:t>
            </a:r>
            <a:endParaRPr lang="cs-CZ" sz="2000" dirty="0"/>
          </a:p>
          <a:p>
            <a:pPr marL="800100" lvl="2" indent="-342900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</a:pPr>
            <a:r>
              <a:rPr lang="cs-CZ" sz="2000" dirty="0"/>
              <a:t>je aplikovatelný na veřejně obchodovatelné společnosti, je založen na akciových, dopředu hledících datech a nikoli historických</a:t>
            </a:r>
          </a:p>
          <a:p>
            <a:pPr marL="800100" lvl="2" indent="-342900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</a:pPr>
            <a:endParaRPr lang="cs-CZ" sz="2000" dirty="0"/>
          </a:p>
          <a:p>
            <a:pPr marL="800100" lvl="2" indent="-342900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</a:pPr>
            <a:endParaRPr lang="cs-CZ" sz="2000" dirty="0"/>
          </a:p>
          <a:p>
            <a:pPr marL="0" lvl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</a:pPr>
            <a:r>
              <a:rPr lang="cs-CZ" sz="2800" dirty="0"/>
              <a:t>Nevýhody modelu KMV</a:t>
            </a:r>
            <a:endParaRPr lang="cs-CZ" sz="2000" dirty="0"/>
          </a:p>
          <a:p>
            <a:pPr marL="800100" lvl="2" indent="-342900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</a:pPr>
            <a:r>
              <a:rPr lang="cs-CZ" sz="2000" dirty="0"/>
              <a:t>hodnota aktiv firmy není obchodovatelná ani pozorovatelná, předpověď úpadku se zvyšuje s přibližováním hodnoty aktiv firmy bodu selhání a nerozlišuje rozdílnost jednotlivých tranší a jedná se o statistický model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4161165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843AF30-3C5C-C0D6-DB58-073FACBC5D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McKinseyův</a:t>
            </a:r>
            <a:r>
              <a:rPr lang="cs-CZ" dirty="0"/>
              <a:t> Model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715EA104-7C42-59F2-B176-523D94C51F2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2192000" y="6555468"/>
            <a:ext cx="1343706" cy="365125"/>
          </a:xfrm>
        </p:spPr>
        <p:txBody>
          <a:bodyPr/>
          <a:lstStyle/>
          <a:p>
            <a:pPr rtl="0"/>
            <a:endParaRPr lang="en-US" dirty="0"/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18456EA8-CC63-C237-2DFD-867432483568}"/>
              </a:ext>
            </a:extLst>
          </p:cNvPr>
          <p:cNvSpPr txBox="1"/>
          <p:nvPr/>
        </p:nvSpPr>
        <p:spPr>
          <a:xfrm>
            <a:off x="810000" y="2363550"/>
            <a:ext cx="11006862" cy="40472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1" indent="-342900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</a:pPr>
            <a:r>
              <a:rPr lang="cs-CZ" sz="2000" dirty="0"/>
              <a:t>McKinsey </a:t>
            </a:r>
            <a:r>
              <a:rPr lang="cs-CZ" sz="2000" dirty="0" err="1"/>
              <a:t>CreditPortfolioView</a:t>
            </a:r>
            <a:r>
              <a:rPr lang="cs-CZ" sz="2000" dirty="0"/>
              <a:t> vytvořen v roce 1997 společností McKinsey.</a:t>
            </a:r>
          </a:p>
          <a:p>
            <a:pPr marL="342900" lvl="1" indent="-342900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</a:pPr>
            <a:r>
              <a:rPr lang="cs-CZ" sz="2000" dirty="0"/>
              <a:t>Patří do modelu typu default-mode</a:t>
            </a:r>
          </a:p>
          <a:p>
            <a:pPr marL="342900" lvl="1" indent="-342900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</a:pPr>
            <a:r>
              <a:rPr lang="cs-CZ" sz="2000" dirty="0"/>
              <a:t>Úvěry s nižší kvalitou jsou citlivé na hospodářský cyklus.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endParaRPr lang="cs-CZ" b="1" i="0" dirty="0">
              <a:effectLst/>
              <a:latin typeface="+mj-lt"/>
            </a:endParaRPr>
          </a:p>
          <a:p>
            <a:pPr algn="l"/>
            <a:br>
              <a:rPr lang="cs-CZ" b="0" i="0" dirty="0">
                <a:effectLst/>
                <a:latin typeface="+mj-lt"/>
              </a:rPr>
            </a:br>
            <a:endParaRPr lang="cs-CZ" b="0" i="0" dirty="0">
              <a:effectLst/>
              <a:latin typeface="+mj-lt"/>
            </a:endParaRPr>
          </a:p>
          <a:p>
            <a:pPr algn="l"/>
            <a:r>
              <a:rPr lang="cs-CZ" sz="2400" b="1" i="0" dirty="0">
                <a:effectLst/>
                <a:latin typeface="+mj-lt"/>
              </a:rPr>
              <a:t>Předpoklady </a:t>
            </a:r>
            <a:r>
              <a:rPr lang="cs-CZ" sz="2400" b="1" i="0" dirty="0" err="1">
                <a:effectLst/>
                <a:latin typeface="+mj-lt"/>
              </a:rPr>
              <a:t>McKinseyova</a:t>
            </a:r>
            <a:r>
              <a:rPr lang="cs-CZ" sz="2400" b="1" i="0" dirty="0">
                <a:effectLst/>
                <a:latin typeface="+mj-lt"/>
              </a:rPr>
              <a:t> modelu</a:t>
            </a:r>
          </a:p>
          <a:p>
            <a:pPr marL="342900" lvl="1" indent="-342900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</a:pPr>
            <a:r>
              <a:rPr lang="cs-CZ" sz="2000" dirty="0"/>
              <a:t>Úvěrový cyklus následuje hospodářský cyklus.</a:t>
            </a:r>
          </a:p>
          <a:p>
            <a:pPr marL="342900" lvl="1" indent="-342900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</a:pPr>
            <a:r>
              <a:rPr lang="cs-CZ" sz="2000" dirty="0"/>
              <a:t>Modeluje vztah mezi pravděpodobností změny ratingu a makroekonomickými faktory.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7080370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05E6C540-F563-DE90-25C3-DBCB76A62D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1900C9E6-3834-4C30-AC74-37ACA7F99694}" type="datetime1">
              <a:rPr lang="cs-CZ" smtClean="0"/>
              <a:t>05.12.2023</a:t>
            </a:fld>
            <a:endParaRPr lang="en-US" dirty="0"/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5A02AFB6-8D2D-819C-3317-238588EDEC1D}"/>
              </a:ext>
            </a:extLst>
          </p:cNvPr>
          <p:cNvSpPr txBox="1"/>
          <p:nvPr/>
        </p:nvSpPr>
        <p:spPr>
          <a:xfrm>
            <a:off x="433137" y="481788"/>
            <a:ext cx="11758863" cy="5733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/>
              <a:t>Hlavní </a:t>
            </a:r>
            <a:r>
              <a:rPr lang="cs-CZ" sz="2800" dirty="0" err="1"/>
              <a:t>aspokty</a:t>
            </a:r>
            <a:r>
              <a:rPr lang="cs-CZ" sz="2800" dirty="0"/>
              <a:t> odlišující </a:t>
            </a:r>
            <a:r>
              <a:rPr lang="cs-CZ" sz="2800" dirty="0" err="1"/>
              <a:t>McKinseyův</a:t>
            </a:r>
            <a:r>
              <a:rPr lang="cs-CZ" sz="2800" dirty="0"/>
              <a:t> model</a:t>
            </a:r>
            <a:endParaRPr lang="cs-CZ" dirty="0"/>
          </a:p>
          <a:p>
            <a:pPr marL="800100" lvl="2" indent="-342900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</a:pPr>
            <a:r>
              <a:rPr lang="cs-CZ" sz="2000" dirty="0"/>
              <a:t>Modeluje skutečné diskrétní rozdělení ztrát.</a:t>
            </a:r>
          </a:p>
          <a:p>
            <a:pPr marL="800100" lvl="2" indent="-342900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</a:pPr>
            <a:r>
              <a:rPr lang="cs-CZ" sz="2000" dirty="0"/>
              <a:t>Dokáže zachytit zisky a ztráty třemi různými způsoby.</a:t>
            </a:r>
          </a:p>
          <a:p>
            <a:pPr marL="800100" lvl="2" indent="-342900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</a:pPr>
            <a:r>
              <a:rPr lang="cs-CZ" sz="2000" dirty="0"/>
              <a:t>Jedná se o </a:t>
            </a:r>
            <a:r>
              <a:rPr lang="cs-CZ" sz="2000" dirty="0" err="1"/>
              <a:t>vícefaktorový</a:t>
            </a:r>
            <a:r>
              <a:rPr lang="cs-CZ" sz="2000" dirty="0"/>
              <a:t> model, který lépe odráží realitu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cs-CZ" dirty="0"/>
          </a:p>
          <a:p>
            <a:r>
              <a:rPr lang="cs-CZ" sz="2800" dirty="0"/>
              <a:t>Základní komponenty:</a:t>
            </a:r>
          </a:p>
          <a:p>
            <a:endParaRPr lang="cs-CZ" sz="2800" u="sng" dirty="0"/>
          </a:p>
          <a:p>
            <a:r>
              <a:rPr lang="cs-CZ" sz="2000" u="sng" dirty="0" err="1"/>
              <a:t>Vícefaktorový</a:t>
            </a:r>
            <a:r>
              <a:rPr lang="cs-CZ" sz="2000" u="sng" dirty="0"/>
              <a:t> model systematického rizika defaultu</a:t>
            </a:r>
          </a:p>
          <a:p>
            <a:pPr marL="800100" lvl="2" indent="-342900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</a:pPr>
            <a:r>
              <a:rPr lang="cs-CZ" sz="2000" dirty="0"/>
              <a:t>Cílem je : stimulovat míru defaultu základě pěti intuitivních předpokladů.</a:t>
            </a:r>
          </a:p>
          <a:p>
            <a:pPr marL="800100" lvl="2" indent="-342900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</a:pPr>
            <a:r>
              <a:rPr lang="cs-CZ" sz="2000" dirty="0"/>
              <a:t>Zohledňuje makroekonomické faktory</a:t>
            </a:r>
          </a:p>
          <a:p>
            <a:pPr marL="800100" lvl="2" indent="-342900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</a:pPr>
            <a:endParaRPr lang="cs-CZ" b="1" dirty="0"/>
          </a:p>
          <a:p>
            <a:r>
              <a:rPr lang="cs-CZ" sz="2000" u="sng" dirty="0"/>
              <a:t>Tabelování diskrétního rozdělení ztrát</a:t>
            </a:r>
          </a:p>
          <a:p>
            <a:pPr marL="800100" lvl="2" indent="-342900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</a:pPr>
            <a:r>
              <a:rPr lang="cs-CZ" sz="2000" dirty="0"/>
              <a:t>Průměrná míra defaultu je tabelována na konkrétní portfolio.</a:t>
            </a:r>
          </a:p>
          <a:p>
            <a:pPr marL="800100" lvl="2" indent="-342900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</a:pPr>
            <a:r>
              <a:rPr lang="cs-CZ" sz="2000" dirty="0"/>
              <a:t>Čas je rozdělen do diskrétních období.</a:t>
            </a:r>
          </a:p>
        </p:txBody>
      </p:sp>
    </p:spTree>
    <p:extLst>
      <p:ext uri="{BB962C8B-B14F-4D97-AF65-F5344CB8AC3E}">
        <p14:creationId xmlns:p14="http://schemas.microsoft.com/office/powerpoint/2010/main" val="152910755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F2E8841-1700-4B13-65BE-1A57676AF3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SYSTÉM ÚVĚROVÝCH ANALÝZ KPMG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5111859C-4E8E-E3BA-BD64-73A27563C6A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2077826" y="6492875"/>
            <a:ext cx="1343706" cy="365125"/>
          </a:xfrm>
        </p:spPr>
        <p:txBody>
          <a:bodyPr/>
          <a:lstStyle/>
          <a:p>
            <a:pPr rtl="0"/>
            <a:endParaRPr lang="en-US" dirty="0"/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F5B86F92-E307-D5E8-BD89-CAFD718DBA97}"/>
              </a:ext>
            </a:extLst>
          </p:cNvPr>
          <p:cNvSpPr txBox="1"/>
          <p:nvPr/>
        </p:nvSpPr>
        <p:spPr>
          <a:xfrm>
            <a:off x="342253" y="2575728"/>
            <a:ext cx="11039745" cy="35240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800100" lvl="2" indent="-342900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</a:pPr>
            <a:r>
              <a:rPr lang="cs-CZ" sz="2000" dirty="0"/>
              <a:t>Systém úvěrových analýz od KPMG se zaměřuje na měření úvěrového rizika a stanovení optimální úrokové sazby s ohledem na míru tohoto rizika.</a:t>
            </a:r>
          </a:p>
          <a:p>
            <a:pPr marL="800100" lvl="2" indent="-342900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</a:pPr>
            <a:r>
              <a:rPr lang="cs-CZ" sz="2000" dirty="0"/>
              <a:t>Základem systému je rizikově neutrální přístup k oceňování.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cs-CZ" sz="2800" dirty="0">
              <a:latin typeface="+mj-lt"/>
            </a:endParaRPr>
          </a:p>
          <a:p>
            <a:pPr lvl="1"/>
            <a:r>
              <a:rPr lang="cs-CZ" sz="2800" dirty="0">
                <a:latin typeface="+mj-lt"/>
              </a:rPr>
              <a:t>Rizikově neutrální trh</a:t>
            </a:r>
          </a:p>
          <a:p>
            <a:pPr marL="1257300" lvl="3" indent="-342900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</a:pPr>
            <a:r>
              <a:rPr lang="cs-CZ" sz="2000" dirty="0"/>
              <a:t>Investoři jsou ochotní akceptovat pro rizikové aktiva stejný očekávaný výnos jako pro bezriziková aktiva.</a:t>
            </a:r>
          </a:p>
          <a:p>
            <a:pPr marL="1257300" lvl="3" indent="-342900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</a:pPr>
            <a:r>
              <a:rPr lang="cs-CZ" sz="2000" dirty="0"/>
              <a:t>Na rizikově neutrálním trhu mají riziková aktivum stejný očekávaný výnos jako bezriziková aktivum.</a:t>
            </a:r>
          </a:p>
        </p:txBody>
      </p:sp>
    </p:spTree>
    <p:extLst>
      <p:ext uri="{BB962C8B-B14F-4D97-AF65-F5344CB8AC3E}">
        <p14:creationId xmlns:p14="http://schemas.microsoft.com/office/powerpoint/2010/main" val="18672473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42DD29C-0191-9468-1A09-8AA14DD646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Úvěrové riziko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969C85B-C1DD-41BB-B34A-0E6FD51338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8712" y="2222287"/>
            <a:ext cx="10475102" cy="4256334"/>
          </a:xfrm>
        </p:spPr>
        <p:txBody>
          <a:bodyPr/>
          <a:lstStyle/>
          <a:p>
            <a:r>
              <a:rPr lang="cs-CZ" sz="2400" dirty="0"/>
              <a:t>základní a nejvýznamnější bankovní riziko</a:t>
            </a:r>
          </a:p>
          <a:p>
            <a:r>
              <a:rPr lang="cs-CZ" sz="2400" dirty="0"/>
              <a:t>riziko, že dlužník nebude schopen splnit své závazky vůči věřiteli, což může způsobit finanční ztráty</a:t>
            </a:r>
          </a:p>
          <a:p>
            <a:r>
              <a:rPr lang="cs-CZ" sz="2400" dirty="0"/>
              <a:t>příčiny úvěrového rizika: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sz="2000" dirty="0"/>
              <a:t>interní - úvěrové riziko vyplývá ze špatných rozhodnutí banky o alokaci aktiv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sz="2000" dirty="0"/>
              <a:t>externí - úvěrové riziko je důsledkem celkového vývoje ekonomiky, politické situace apod. </a:t>
            </a:r>
          </a:p>
          <a:p>
            <a:endParaRPr lang="cs-CZ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8DC9817D-154C-DA0B-135F-DCD2F26E4D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1900C9E6-3834-4C30-AC74-37ACA7F99694}" type="datetime1">
              <a:rPr lang="cs-CZ" smtClean="0"/>
              <a:t>05.12.2023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160003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952E87B-E95D-C6F8-E076-DC9A244E65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Modely založené na pojistném přístupu</a:t>
            </a: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F1585C8B-A0CE-446A-3A11-03504707139D}"/>
              </a:ext>
            </a:extLst>
          </p:cNvPr>
          <p:cNvSpPr txBox="1"/>
          <p:nvPr/>
        </p:nvSpPr>
        <p:spPr>
          <a:xfrm>
            <a:off x="272714" y="3002156"/>
            <a:ext cx="11646569" cy="256993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800100" lvl="2" indent="-342900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</a:pPr>
            <a:r>
              <a:rPr lang="cs-CZ" sz="2000" dirty="0"/>
              <a:t>Altman (1989) aplikoval principy úmrtnostních tabulek používaných v pojišťovnictví na měření úvěrového rizika.</a:t>
            </a:r>
          </a:p>
          <a:p>
            <a:pPr marL="800100" lvl="2" indent="-342900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</a:pPr>
            <a:r>
              <a:rPr lang="cs-CZ" sz="2000" dirty="0"/>
              <a:t>V rámci modelů založených na pojistném přístupu se využívají úmrtnostní tabulky pro úvěry a dluhopisy </a:t>
            </a:r>
          </a:p>
          <a:p>
            <a:pPr marL="800100" lvl="2" indent="-342900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</a:pPr>
            <a:r>
              <a:rPr lang="cs-CZ" sz="2000" dirty="0"/>
              <a:t>Cíl: Odhadnout očekávanou i neočekávanou ztrátu a pravděpodobnost dosažení těchto ztrát.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6496338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4FEB4C6-4D77-985A-D259-089C871717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9999" y="447188"/>
            <a:ext cx="11149389" cy="1140980"/>
          </a:xfrm>
        </p:spPr>
        <p:txBody>
          <a:bodyPr/>
          <a:lstStyle/>
          <a:p>
            <a:r>
              <a:rPr lang="pt-BR" dirty="0"/>
              <a:t>APLIKACE MODERNÍ TEORIE PORTFOLIA NA PORTFOLIO ÚVĚRŮ</a:t>
            </a:r>
            <a:endParaRPr lang="cs-CZ" dirty="0"/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5C52694C-C1C5-A1F0-1607-86AFB2F823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AD030092-A1C2-46B4-B050-3676FFA9CD44}" type="datetime1">
              <a:rPr lang="cs-CZ" smtClean="0"/>
              <a:t>05.12.2023</a:t>
            </a:fld>
            <a:endParaRPr lang="en-US" dirty="0"/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A4A95844-E1C5-9343-2DF3-F9FE93607649}"/>
              </a:ext>
            </a:extLst>
          </p:cNvPr>
          <p:cNvSpPr txBox="1"/>
          <p:nvPr/>
        </p:nvSpPr>
        <p:spPr>
          <a:xfrm>
            <a:off x="525570" y="2287909"/>
            <a:ext cx="10752030" cy="35855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l">
              <a:buFont typeface="Arial" panose="020B0604020202020204" pitchFamily="34" charset="0"/>
              <a:buChar char="•"/>
            </a:pPr>
            <a:endParaRPr lang="cs-CZ" b="0" i="0" dirty="0">
              <a:effectLst/>
              <a:latin typeface="Söhne"/>
            </a:endParaRPr>
          </a:p>
          <a:p>
            <a:pPr marL="800100" lvl="2" indent="-342900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</a:pPr>
            <a:r>
              <a:rPr lang="cs-CZ" sz="2000" dirty="0"/>
              <a:t>Moderní teorie portfolia využívá pojem efektivní hranice.</a:t>
            </a:r>
          </a:p>
          <a:p>
            <a:pPr marL="800100" lvl="2" indent="-342900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</a:pPr>
            <a:r>
              <a:rPr lang="cs-CZ" sz="2000" dirty="0"/>
              <a:t>Na efektivní hranici se nacházejí optimální portfolia, která nabízejí nejvyšší očekávaný výnos pro určité riziko nebo </a:t>
            </a:r>
            <a:r>
              <a:rPr lang="cs-CZ" b="0" i="0" dirty="0">
                <a:effectLst/>
                <a:latin typeface="Söhne"/>
              </a:rPr>
              <a:t>nejnižší riziko pro daný požadovaný výnos.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endParaRPr lang="cs-CZ" b="0" i="0" dirty="0">
              <a:effectLst/>
              <a:latin typeface="Söhne"/>
            </a:endParaRPr>
          </a:p>
          <a:p>
            <a:pPr algn="l"/>
            <a:r>
              <a:rPr lang="cs-CZ" sz="2800" i="0" dirty="0">
                <a:effectLst/>
                <a:latin typeface="Söhne"/>
              </a:rPr>
              <a:t>Úvěrový paradox</a:t>
            </a:r>
          </a:p>
          <a:p>
            <a:pPr marL="800100" lvl="2" indent="-342900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</a:pPr>
            <a:r>
              <a:rPr lang="cs-CZ" sz="2000" dirty="0"/>
              <a:t>Úvěrový paradox spočívá v tom, že aby tradiční banka dosáhla efektivní hranice, musí aktivně řídit portfolio, což zahrnuje aktivní obchodování s úvěry.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endParaRPr lang="cs-CZ" b="0" i="0" dirty="0">
              <a:effectLst/>
              <a:latin typeface="Söhne"/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595422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96471E4-F45E-CA19-E444-B036E12614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KRÁTKÝ QUIZ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6613DC6A-E4E5-B423-9E0F-1871F7CB6CC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E77ED2BB-DE43-D5B3-6DEC-C32947242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BACB43DD-355E-4ACB-AF6B-F0A0D93B1FF7}" type="datetime1">
              <a:rPr lang="cs-CZ" smtClean="0"/>
              <a:t>05.12.2023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038685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B371953-FD6C-B3CF-4697-5534552891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57090" y="2435957"/>
            <a:ext cx="4394006" cy="1699945"/>
          </a:xfrm>
        </p:spPr>
        <p:txBody>
          <a:bodyPr/>
          <a:lstStyle/>
          <a:p>
            <a:pPr algn="ctr"/>
            <a:r>
              <a:rPr lang="cs-CZ" dirty="0"/>
              <a:t>Jaká stránka rizika vyčísluje výši možné ztráty ?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75C2CF6F-C070-6EDA-E198-085C7CEB4599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440906" y="2435957"/>
            <a:ext cx="4880300" cy="2295525"/>
          </a:xfrm>
        </p:spPr>
        <p:txBody>
          <a:bodyPr>
            <a:normAutofit/>
          </a:bodyPr>
          <a:lstStyle/>
          <a:p>
            <a:pPr marL="342900" indent="-342900">
              <a:buAutoNum type="alphaLcParenR"/>
            </a:pPr>
            <a:r>
              <a:rPr lang="cs-CZ" sz="4400" dirty="0"/>
              <a:t>kvalitativní</a:t>
            </a:r>
          </a:p>
          <a:p>
            <a:pPr marL="342900" indent="-342900">
              <a:buAutoNum type="alphaLcParenR"/>
            </a:pPr>
            <a:r>
              <a:rPr lang="cs-CZ" sz="4400" dirty="0"/>
              <a:t>kvantitativní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B4221686-FA93-2ED1-B014-9DB1B084D3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1900C9E6-3834-4C30-AC74-37ACA7F99694}" type="datetime1">
              <a:rPr lang="cs-CZ" smtClean="0"/>
              <a:t>05.12.2023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339432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0BB44BB-B3D2-5A79-D6A1-261EAF685E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57089" y="2435957"/>
            <a:ext cx="4382521" cy="1699945"/>
          </a:xfrm>
        </p:spPr>
        <p:txBody>
          <a:bodyPr/>
          <a:lstStyle/>
          <a:p>
            <a:pPr algn="ctr"/>
            <a:r>
              <a:rPr lang="cs-CZ" dirty="0"/>
              <a:t>Jaké máme složky rizika ?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17AA25F0-DB2C-F7A5-E2A0-D36A2AAA4411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452392" y="2435957"/>
            <a:ext cx="4880300" cy="2051638"/>
          </a:xfrm>
        </p:spPr>
        <p:txBody>
          <a:bodyPr>
            <a:noAutofit/>
          </a:bodyPr>
          <a:lstStyle/>
          <a:p>
            <a:pPr marL="342900" indent="-342900">
              <a:buFont typeface="+mj-lt"/>
              <a:buAutoNum type="alphaLcParenR"/>
            </a:pPr>
            <a:r>
              <a:rPr lang="cs-CZ" sz="2000" dirty="0"/>
              <a:t>riziko selhání, úvěrové angažovanosti, zjištění</a:t>
            </a:r>
          </a:p>
          <a:p>
            <a:pPr marL="342900" indent="-342900">
              <a:buFont typeface="+mj-lt"/>
              <a:buAutoNum type="alphaLcParenR"/>
            </a:pPr>
            <a:r>
              <a:rPr lang="cs-CZ" sz="2000" dirty="0"/>
              <a:t>riziko selhání, úvěrového zajištění</a:t>
            </a:r>
          </a:p>
          <a:p>
            <a:pPr marL="342900" indent="-342900">
              <a:buFont typeface="+mj-lt"/>
              <a:buAutoNum type="alphaLcParenR"/>
            </a:pPr>
            <a:r>
              <a:rPr lang="cs-CZ" sz="2000" dirty="0"/>
              <a:t> riziko selhání, úvěrové </a:t>
            </a:r>
            <a:r>
              <a:rPr lang="cs-CZ" sz="20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angažovanosti</a:t>
            </a:r>
            <a:r>
              <a:rPr lang="cs-CZ" sz="2000" dirty="0"/>
              <a:t>, zajištění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4083F54B-D877-2764-55AD-0D55F83C87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1900C9E6-3834-4C30-AC74-37ACA7F99694}" type="datetime1">
              <a:rPr lang="cs-CZ" smtClean="0"/>
              <a:t>05.12.2023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190095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946537E-6347-52FD-AE06-9CD91A20A2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40454" y="2040189"/>
            <a:ext cx="4382521" cy="2007789"/>
          </a:xfrm>
        </p:spPr>
        <p:txBody>
          <a:bodyPr/>
          <a:lstStyle/>
          <a:p>
            <a:pPr algn="ctr"/>
            <a:r>
              <a:rPr lang="cs-CZ" dirty="0"/>
              <a:t>Model </a:t>
            </a:r>
            <a:r>
              <a:rPr lang="cs-CZ" dirty="0" err="1"/>
              <a:t>Credit</a:t>
            </a:r>
            <a:r>
              <a:rPr lang="cs-CZ" dirty="0"/>
              <a:t> </a:t>
            </a:r>
            <a:r>
              <a:rPr lang="cs-CZ" dirty="0" err="1"/>
              <a:t>metric</a:t>
            </a:r>
            <a:r>
              <a:rPr lang="cs-CZ" dirty="0"/>
              <a:t> je model typu: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10BEF502-5FC9-04D8-1831-5F1608150E3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469026" y="2876843"/>
            <a:ext cx="5731200" cy="2342271"/>
          </a:xfrm>
        </p:spPr>
        <p:txBody>
          <a:bodyPr>
            <a:normAutofit/>
          </a:bodyPr>
          <a:lstStyle/>
          <a:p>
            <a:pPr marL="342900" indent="-342900">
              <a:buFontTx/>
              <a:buAutoNum type="alphaLcParenR"/>
            </a:pPr>
            <a:r>
              <a:rPr lang="cs-CZ" sz="3200" dirty="0"/>
              <a:t>typu </a:t>
            </a:r>
            <a:r>
              <a:rPr lang="cs-CZ" sz="3200" dirty="0" err="1"/>
              <a:t>mark</a:t>
            </a:r>
            <a:r>
              <a:rPr lang="cs-CZ" sz="3200" dirty="0"/>
              <a:t>-to market</a:t>
            </a:r>
          </a:p>
          <a:p>
            <a:pPr marL="342900" indent="-342900">
              <a:buFontTx/>
              <a:buAutoNum type="alphaLcParenR"/>
            </a:pPr>
            <a:r>
              <a:rPr lang="cs-CZ" sz="3200" dirty="0"/>
              <a:t>typu default mode</a:t>
            </a:r>
          </a:p>
          <a:p>
            <a:pPr marL="342900" indent="-342900">
              <a:buFont typeface="+mj-lt"/>
              <a:buAutoNum type="alphaLcParenR"/>
            </a:pPr>
            <a:endParaRPr lang="cs-CZ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C1ABEAD-0837-1382-81A0-E9068EFC37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1900C9E6-3834-4C30-AC74-37ACA7F99694}" type="datetime1">
              <a:rPr lang="cs-CZ" smtClean="0"/>
              <a:t>05.12.2023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08282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1FB594E-0DDF-8D0F-314E-18D7EF59E8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Kvalitativní a kvantitativní stránky rizika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63D2FCE-F15E-421B-29DE-6387DFC6B7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8712" y="2404851"/>
            <a:ext cx="10554574" cy="3636511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8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Kvalitativní</a:t>
            </a:r>
          </a:p>
          <a:p>
            <a:pPr lvl="1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cs-CZ" sz="22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udává pravděpodobnost, s jakou může nastat ztráta z tohoto rizika</a:t>
            </a:r>
          </a:p>
          <a:p>
            <a:pPr lvl="1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cs-CZ" sz="22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pro jeho vyčíslení je potřeba vzít v úvahu rizika spojená s klientem, zemí, transferem a koncentrací</a:t>
            </a:r>
          </a:p>
          <a:p>
            <a:pPr lvl="1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cs-CZ" sz="22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pravděpodobnost vzniku ztráty lze snížit tím, že si banka stanoví a dodržuje limity úvěrové angažovanosti vůči jednotlivým zemím, odvětvím a zákazníkům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8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Kvantitativní</a:t>
            </a:r>
          </a:p>
          <a:p>
            <a:pPr lvl="1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cs-CZ" sz="22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vyčísluje výši možné ztráty, zahrnující rizika spojená s jistinou, úroky, náhradními obchody a zajištěním</a:t>
            </a:r>
          </a:p>
          <a:p>
            <a:endParaRPr lang="cs-CZ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D6775A1D-D33B-6E99-B624-CCEC4821C1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1900C9E6-3834-4C30-AC74-37ACA7F99694}" type="datetime1">
              <a:rPr lang="cs-CZ" smtClean="0"/>
              <a:t>05.12.2023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09644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0149A80-26B5-D08A-D4BA-B81ED3944D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Složky úvěrového rizika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B550AF0-605E-A203-D42E-DA6817ED71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3964504"/>
          </a:xfrm>
        </p:spPr>
        <p:txBody>
          <a:bodyPr>
            <a:normAutofit/>
          </a:bodyPr>
          <a:lstStyle/>
          <a:p>
            <a:pPr lvl="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cs-CZ" sz="28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riziko selhání</a:t>
            </a:r>
          </a:p>
          <a:p>
            <a:pPr lvl="1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cs-CZ" sz="20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představuje samotnou pravděpodobnost selhání, tj. vynechání splátky, porušení smlouvy</a:t>
            </a:r>
          </a:p>
          <a:p>
            <a:pPr lvl="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cs-CZ" sz="28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riziko úvěrové angažovanosti</a:t>
            </a:r>
          </a:p>
          <a:p>
            <a:pPr lvl="1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cs-CZ" sz="20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vyplývá z nejistoty ohledně budoucí výše úvěrové angažovanosti</a:t>
            </a:r>
          </a:p>
          <a:p>
            <a:pPr lvl="0">
              <a:lnSpc>
                <a:spcPct val="107000"/>
              </a:lnSpc>
              <a:spcAft>
                <a:spcPts val="800"/>
              </a:spcAft>
              <a:buFont typeface="Courier New" panose="02070309020205020404" pitchFamily="49" charset="0"/>
              <a:buChar char="o"/>
            </a:pPr>
            <a:r>
              <a:rPr lang="cs-CZ" sz="28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riziko zajištění</a:t>
            </a:r>
          </a:p>
          <a:p>
            <a:pPr lvl="1" indent="-34290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cs-CZ" sz="20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představuje riziko, že ztrátu vzniklou v důsledku selhání dlužníka nebude možné pokrýt ze zajištění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C72976B7-BD49-D321-795B-9FA26AE448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1900C9E6-3834-4C30-AC74-37ACA7F99694}" type="datetime1">
              <a:rPr lang="cs-CZ" smtClean="0"/>
              <a:t>05.12.2023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24435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A8A66BE-87A7-24C1-F8CD-05B040C294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3115" y="447188"/>
            <a:ext cx="10778883" cy="970450"/>
          </a:xfrm>
        </p:spPr>
        <p:txBody>
          <a:bodyPr/>
          <a:lstStyle/>
          <a:p>
            <a:r>
              <a:rPr lang="cs-CZ" dirty="0"/>
              <a:t>Faktory ovlivňující velikost úvěrového rizika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728530F-777C-0857-90B8-92FEFE865E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ts val="1200"/>
              </a:spcAft>
            </a:pPr>
            <a:r>
              <a:rPr lang="cs-CZ" sz="2400" dirty="0"/>
              <a:t>struktura a koncentrace úvěrového portfolia</a:t>
            </a:r>
          </a:p>
          <a:p>
            <a:pPr>
              <a:spcAft>
                <a:spcPts val="1200"/>
              </a:spcAft>
            </a:pPr>
            <a:r>
              <a:rPr lang="cs-CZ" sz="2400" dirty="0"/>
              <a:t>úvěrová politika banky</a:t>
            </a:r>
          </a:p>
          <a:p>
            <a:pPr>
              <a:spcAft>
                <a:spcPts val="1200"/>
              </a:spcAft>
            </a:pPr>
            <a:r>
              <a:rPr lang="cs-CZ" sz="2400" dirty="0"/>
              <a:t>existence a kvalita zajištění </a:t>
            </a:r>
          </a:p>
          <a:p>
            <a:pPr>
              <a:spcAft>
                <a:spcPts val="1200"/>
              </a:spcAft>
            </a:pPr>
            <a:r>
              <a:rPr lang="cs-CZ" sz="2400" dirty="0"/>
              <a:t>možnosti transferu úvěrového rizika </a:t>
            </a:r>
          </a:p>
          <a:p>
            <a:endParaRPr lang="cs-CZ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5D08807-8607-9168-4CDD-992E2CEC17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1900C9E6-3834-4C30-AC74-37ACA7F99694}" type="datetime1">
              <a:rPr lang="cs-CZ" smtClean="0"/>
              <a:t>05.12.2023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87409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9F4E569-FA06-5E12-CB15-B2355D4686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Úvěrová politika banky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4211E46-817B-E404-AC28-2F01E96430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4285517"/>
          </a:xfrm>
        </p:spPr>
        <p:txBody>
          <a:bodyPr/>
          <a:lstStyle/>
          <a:p>
            <a:pPr marL="0" indent="0">
              <a:buNone/>
            </a:pPr>
            <a:r>
              <a:rPr lang="cs-CZ" sz="2400" dirty="0"/>
              <a:t>Zahrnuje následující oblasti:</a:t>
            </a:r>
          </a:p>
          <a:p>
            <a:pPr lvl="1"/>
            <a:r>
              <a:rPr lang="cs-CZ" sz="2000" dirty="0"/>
              <a:t>organizaci úvěrového úseku, </a:t>
            </a:r>
          </a:p>
          <a:p>
            <a:pPr lvl="1"/>
            <a:r>
              <a:rPr lang="cs-CZ" sz="2000" dirty="0"/>
              <a:t>stanovení úvěrových limitů, </a:t>
            </a:r>
          </a:p>
          <a:p>
            <a:pPr lvl="1"/>
            <a:r>
              <a:rPr lang="cs-CZ" sz="2000" dirty="0"/>
              <a:t>hodnocení úvěrových návrhů, </a:t>
            </a:r>
          </a:p>
          <a:p>
            <a:pPr lvl="1"/>
            <a:r>
              <a:rPr lang="cs-CZ" sz="2000" dirty="0"/>
              <a:t>stanovení ceny úvěrů </a:t>
            </a:r>
          </a:p>
          <a:p>
            <a:pPr lvl="1"/>
            <a:r>
              <a:rPr lang="cs-CZ" sz="2000" dirty="0"/>
              <a:t>schvalování úvěrů</a:t>
            </a:r>
          </a:p>
          <a:p>
            <a:pPr lvl="1"/>
            <a:r>
              <a:rPr lang="cs-CZ" sz="2000" dirty="0"/>
              <a:t>sledování úvěrů</a:t>
            </a:r>
          </a:p>
          <a:p>
            <a:pPr lvl="1"/>
            <a:r>
              <a:rPr lang="cs-CZ" sz="2000" dirty="0"/>
              <a:t>vymáhání úvěrů. </a:t>
            </a:r>
          </a:p>
          <a:p>
            <a:endParaRPr lang="cs-CZ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D5DF5C42-0793-C4B9-4735-3112ABAC5D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1900C9E6-3834-4C30-AC74-37ACA7F99694}" type="datetime1">
              <a:rPr lang="cs-CZ" smtClean="0"/>
              <a:t>05.12.2023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6364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EE6A95D-1418-09BD-566E-481C1CE7D7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Regulace úvěrového rizika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7063642-CF4A-8EAE-B145-88B8C9ED90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1288" y="1955600"/>
            <a:ext cx="10554574" cy="445088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2400" dirty="0"/>
              <a:t>V rámci regulace úvěrového rizika jsou stanovovány:</a:t>
            </a:r>
          </a:p>
          <a:p>
            <a:pPr marL="400050" lvl="1" indent="0">
              <a:buNone/>
            </a:pPr>
            <a:r>
              <a:rPr lang="cs-CZ" sz="2000" dirty="0"/>
              <a:t>•	limity úvěrové angažovanosti bank,</a:t>
            </a:r>
          </a:p>
          <a:p>
            <a:pPr marL="400050" lvl="1" indent="0">
              <a:buNone/>
            </a:pPr>
            <a:r>
              <a:rPr lang="cs-CZ" sz="2000" dirty="0"/>
              <a:t>•	zásady pro klasifikaci pohledávek z úvěrů a pravidla pro tvorbu rezerv a 			opravných položek k těmto úvěrům,</a:t>
            </a:r>
          </a:p>
          <a:p>
            <a:pPr marL="400050" lvl="1" indent="0">
              <a:buNone/>
            </a:pPr>
            <a:r>
              <a:rPr lang="cs-CZ" sz="2000" dirty="0"/>
              <a:t>•	kapitálové požadavky potřebné na pokrytí úvěrového rizika,</a:t>
            </a:r>
          </a:p>
          <a:p>
            <a:pPr marL="400050" lvl="1" indent="0">
              <a:buNone/>
            </a:pPr>
            <a:r>
              <a:rPr lang="cs-CZ" sz="2000" dirty="0"/>
              <a:t>•	zásady managementu úvěrového rizika.</a:t>
            </a:r>
          </a:p>
          <a:p>
            <a:pPr marL="0" indent="0">
              <a:buNone/>
            </a:pPr>
            <a:endParaRPr lang="cs-CZ" sz="2400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E4B4329-6E95-0683-D0A1-7655DC0637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1900C9E6-3834-4C30-AC74-37ACA7F99694}" type="datetime1">
              <a:rPr lang="cs-CZ" smtClean="0"/>
              <a:t>05.12.2023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75472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255AE2E-9229-A071-6BDD-C33702B46D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Měření úvěrového rizika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CFF1883-81BB-C257-B534-BBCCA79321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8711" y="2222287"/>
            <a:ext cx="11097671" cy="3636511"/>
          </a:xfrm>
        </p:spPr>
        <p:txBody>
          <a:bodyPr/>
          <a:lstStyle/>
          <a:p>
            <a:r>
              <a:rPr lang="cs-CZ" sz="2400" dirty="0"/>
              <a:t>prošlo několika vývojovými fázemi</a:t>
            </a:r>
          </a:p>
          <a:p>
            <a:r>
              <a:rPr lang="cs-CZ" sz="2400" dirty="0"/>
              <a:t>pro měření úvěrového rizika lze využít zejména následující přístupy: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sz="2000" dirty="0"/>
              <a:t>metoda odhadu rizika pomocí nominálních hodnot expozic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sz="2000" dirty="0"/>
              <a:t>metoda odhadu rizika pomocí rizikově vážené hodnoty expozice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sz="2000" dirty="0"/>
              <a:t>metoda odhadu rizika pomocí externích či interních systémů stanovení ratingů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sz="2000" dirty="0"/>
              <a:t>modely měření úvěrového rizika </a:t>
            </a:r>
          </a:p>
          <a:p>
            <a:endParaRPr lang="cs-CZ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0C477AE8-EE86-CA51-5CE5-31F305B2A7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1900C9E6-3834-4C30-AC74-37ACA7F99694}" type="datetime1">
              <a:rPr lang="cs-CZ" smtClean="0"/>
              <a:t>05.12.2023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55960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E1CE35D-9A99-99AA-0F02-4F549192AF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Modely měření úvěrového rizika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6203E46-80BA-FDA5-398C-3C9BD9514F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4314700"/>
          </a:xfrm>
        </p:spPr>
        <p:txBody>
          <a:bodyPr>
            <a:normAutofit/>
          </a:bodyPr>
          <a:lstStyle/>
          <a:p>
            <a:r>
              <a:rPr lang="cs-CZ" sz="2000" dirty="0"/>
              <a:t>modely začaly být vyvíjeny nejprve institucemi financujícími spotřebitele, aby se pak použití modelů postupně rozšířilo i na úvěry korporacím, hypoteční úvěry či úvěry malým podnikům</a:t>
            </a:r>
          </a:p>
          <a:p>
            <a:r>
              <a:rPr lang="cs-CZ" sz="2000" dirty="0"/>
              <a:t>představují základní atribut ve schvalovacím a monitorovacím procesu</a:t>
            </a:r>
          </a:p>
          <a:p>
            <a:r>
              <a:rPr lang="cs-CZ" sz="2000" dirty="0"/>
              <a:t>modely měření úvěrového rizika je možné klasifikovat podle několika hledisek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sz="1800" dirty="0"/>
              <a:t>z hlediska uplatňovaných technik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sz="1800" dirty="0"/>
              <a:t>z hlediska principu aplikace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sz="1800" dirty="0"/>
              <a:t>z hlediska produktů, na které se tyto modely vztahují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sz="1800" dirty="0"/>
              <a:t>z hlediska členění modelů podle definice selhání (modely MTM a modely typu DM)</a:t>
            </a:r>
          </a:p>
          <a:p>
            <a:endParaRPr lang="cs-CZ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3C624974-8A47-809E-FAE9-506E566018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1900C9E6-3834-4C30-AC74-37ACA7F99694}" type="datetime1">
              <a:rPr lang="cs-CZ" smtClean="0"/>
              <a:t>05.12.2023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90353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táty">
  <a:themeElements>
    <a:clrScheme name="Citáty">
      <a:dk1>
        <a:sysClr val="windowText" lastClr="000000"/>
      </a:dk1>
      <a:lt1>
        <a:sysClr val="window" lastClr="FFFFFF"/>
      </a:lt1>
      <a:dk2>
        <a:srgbClr val="212121"/>
      </a:dk2>
      <a:lt2>
        <a:srgbClr val="636363"/>
      </a:lt2>
      <a:accent1>
        <a:srgbClr val="00C6BB"/>
      </a:accent1>
      <a:accent2>
        <a:srgbClr val="6FEBA0"/>
      </a:accent2>
      <a:accent3>
        <a:srgbClr val="B6DF5E"/>
      </a:accent3>
      <a:accent4>
        <a:srgbClr val="EFB251"/>
      </a:accent4>
      <a:accent5>
        <a:srgbClr val="EF755F"/>
      </a:accent5>
      <a:accent6>
        <a:srgbClr val="ED515C"/>
      </a:accent6>
      <a:hlink>
        <a:srgbClr val="8F8F8F"/>
      </a:hlink>
      <a:folHlink>
        <a:srgbClr val="A5A5A5"/>
      </a:folHlink>
    </a:clrScheme>
    <a:fontScheme name="Citáty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Citáty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Quotable" id="{39EC5628-30ED-4578-ACD8-9820EDB8E15A}" vid="{6F3559E9-1A4C-49D8-94D4-F41003531C49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Citáty</Template>
  <TotalTime>1687</TotalTime>
  <Words>1167</Words>
  <Application>Microsoft Office PowerPoint</Application>
  <PresentationFormat>Širokoúhlá obrazovka</PresentationFormat>
  <Paragraphs>182</Paragraphs>
  <Slides>25</Slides>
  <Notes>4</Notes>
  <HiddenSlides>0</HiddenSlides>
  <MMClips>0</MMClips>
  <ScaleCrop>false</ScaleCrop>
  <HeadingPairs>
    <vt:vector size="6" baseType="variant">
      <vt:variant>
        <vt:lpstr>Použitá písma</vt:lpstr>
      </vt:variant>
      <vt:variant>
        <vt:i4>7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25</vt:i4>
      </vt:variant>
    </vt:vector>
  </HeadingPairs>
  <TitlesOfParts>
    <vt:vector size="33" baseType="lpstr">
      <vt:lpstr>Arial</vt:lpstr>
      <vt:lpstr>Calibri</vt:lpstr>
      <vt:lpstr>Century Gothic</vt:lpstr>
      <vt:lpstr>Courier New</vt:lpstr>
      <vt:lpstr>Söhne</vt:lpstr>
      <vt:lpstr>Symbol</vt:lpstr>
      <vt:lpstr>Wingdings 2</vt:lpstr>
      <vt:lpstr>Citáty</vt:lpstr>
      <vt:lpstr>Úvěrové riziko a modely jeho měření</vt:lpstr>
      <vt:lpstr>Úvěrové riziko</vt:lpstr>
      <vt:lpstr>Kvalitativní a kvantitativní stránky rizika</vt:lpstr>
      <vt:lpstr>Složky úvěrového rizika</vt:lpstr>
      <vt:lpstr>Faktory ovlivňující velikost úvěrového rizika</vt:lpstr>
      <vt:lpstr>Úvěrová politika banky</vt:lpstr>
      <vt:lpstr>Regulace úvěrového rizika</vt:lpstr>
      <vt:lpstr>Měření úvěrového rizika</vt:lpstr>
      <vt:lpstr>Modely měření úvěrového rizika</vt:lpstr>
      <vt:lpstr>Model CreditMetrics</vt:lpstr>
      <vt:lpstr>Oblasti využití</vt:lpstr>
      <vt:lpstr>MODEL CREDITRISK+</vt:lpstr>
      <vt:lpstr>Komponenty modelu CreditRisk+</vt:lpstr>
      <vt:lpstr>Prezentace aplikace PowerPoint</vt:lpstr>
      <vt:lpstr>Model KMV</vt:lpstr>
      <vt:lpstr>Prezentace aplikace PowerPoint</vt:lpstr>
      <vt:lpstr>McKinseyův Model</vt:lpstr>
      <vt:lpstr>Prezentace aplikace PowerPoint</vt:lpstr>
      <vt:lpstr>SYSTÉM ÚVĚROVÝCH ANALÝZ KPMG</vt:lpstr>
      <vt:lpstr>Modely založené na pojistném přístupu</vt:lpstr>
      <vt:lpstr>APLIKACE MODERNÍ TEORIE PORTFOLIA NA PORTFOLIO ÚVĚRŮ</vt:lpstr>
      <vt:lpstr>KRÁTKÝ QUIZ</vt:lpstr>
      <vt:lpstr>Jaká stránka rizika vyčísluje výši možné ztráty ?</vt:lpstr>
      <vt:lpstr>Jaké máme složky rizika ?</vt:lpstr>
      <vt:lpstr>Model Credit metric je model typu: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Úvěrové riziko a modely jeho měření</dc:title>
  <dc:creator>Ivana Kaňoková</dc:creator>
  <cp:lastModifiedBy>Ivana Kaňoková</cp:lastModifiedBy>
  <cp:revision>13</cp:revision>
  <dcterms:created xsi:type="dcterms:W3CDTF">2023-11-26T19:28:13Z</dcterms:created>
  <dcterms:modified xsi:type="dcterms:W3CDTF">2023-12-05T07:53:13Z</dcterms:modified>
</cp:coreProperties>
</file>