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83" r:id="rId3"/>
    <p:sldId id="384" r:id="rId4"/>
    <p:sldId id="385" r:id="rId5"/>
    <p:sldId id="386" r:id="rId6"/>
    <p:sldId id="387" r:id="rId7"/>
    <p:sldId id="323" r:id="rId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0"/>
  </p:normalViewPr>
  <p:slideViewPr>
    <p:cSldViewPr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13.11.2023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569214"/>
            <a:ext cx="7543800" cy="267462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3341715"/>
            <a:ext cx="7543800" cy="857250"/>
          </a:xfrm>
          <a:prstGeom prst="rect">
            <a:avLst/>
          </a:prstGeo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4844839"/>
            <a:ext cx="1854203" cy="273844"/>
          </a:xfrm>
          <a:prstGeom prst="rect">
            <a:avLst/>
          </a:prstGeom>
        </p:spPr>
        <p:txBody>
          <a:bodyPr/>
          <a:lstStyle/>
          <a:p>
            <a:fld id="{703ADA46-23B8-4008-B8DC-03A2A0D87E63}" type="datetimeFigureOut">
              <a:rPr lang="cs-CZ" smtClean="0"/>
              <a:t>13.11.2023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4844839"/>
            <a:ext cx="3617103" cy="273844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4844839"/>
            <a:ext cx="984019" cy="273844"/>
          </a:xfrm>
          <a:prstGeom prst="rect">
            <a:avLst/>
          </a:prstGeom>
        </p:spPr>
        <p:txBody>
          <a:bodyPr/>
          <a:lstStyle/>
          <a:p>
            <a:fld id="{D0254988-2EF3-48D8-97E8-15661FEBD3ED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25755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60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  <a:prstGeom prst="rect">
            <a:avLst/>
          </a:prstGeom>
        </p:spPr>
        <p:txBody>
          <a:bodyPr/>
          <a:lstStyle>
            <a:lvl1pPr marL="0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384301"/>
            <a:ext cx="7543800" cy="30175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4844839"/>
            <a:ext cx="1854203" cy="273844"/>
          </a:xfrm>
          <a:prstGeom prst="rect">
            <a:avLst/>
          </a:prstGeom>
        </p:spPr>
        <p:txBody>
          <a:bodyPr/>
          <a:lstStyle/>
          <a:p>
            <a:fld id="{703ADA46-23B8-4008-B8DC-03A2A0D87E63}" type="datetimeFigureOut">
              <a:rPr lang="cs-CZ" smtClean="0"/>
              <a:t>13.11.2023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4844839"/>
            <a:ext cx="3617103" cy="273844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4844839"/>
            <a:ext cx="984019" cy="273844"/>
          </a:xfrm>
          <a:prstGeom prst="rect">
            <a:avLst/>
          </a:prstGeom>
        </p:spPr>
        <p:txBody>
          <a:bodyPr/>
          <a:lstStyle/>
          <a:p>
            <a:fld id="{D0254988-2EF3-48D8-97E8-15661FEBD3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7817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1131590"/>
            <a:ext cx="5616624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ŘFBR</a:t>
            </a:r>
            <a:b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>
                <a:solidFill>
                  <a:schemeClr val="bg1"/>
                </a:solidFill>
              </a:rPr>
              <a:t>Úvěrové riziko a modely jeho měření</a:t>
            </a:r>
            <a:b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579862"/>
            <a:ext cx="2744087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3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FIU/BPFPM</a:t>
            </a:r>
          </a:p>
          <a:p>
            <a:pPr algn="r"/>
            <a:r>
              <a:rPr lang="cs-CZ" altLang="cs-CZ" sz="13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</a:t>
            </a:r>
            <a:r>
              <a:rPr lang="cs-CZ" altLang="cs-CZ" sz="13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 Hlawiczka, </a:t>
            </a:r>
            <a:r>
              <a:rPr lang="cs-CZ" altLang="cs-CZ" sz="13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Ph.D.</a:t>
            </a:r>
          </a:p>
          <a:p>
            <a:pPr algn="r"/>
            <a:r>
              <a:rPr lang="pl-PL" altLang="cs-CZ" sz="13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14EDF3-C343-47B3-9391-C6466390A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1. Úvěrové riziko: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361AD04-9B24-47A4-B6BA-669F82449855}"/>
              </a:ext>
            </a:extLst>
          </p:cNvPr>
          <p:cNvSpPr/>
          <p:nvPr/>
        </p:nvSpPr>
        <p:spPr>
          <a:xfrm>
            <a:off x="755576" y="1556088"/>
            <a:ext cx="610242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Definice: Riziko ztráty banky vyplývající ze selhání smluvní strany splnit své závazky.</a:t>
            </a:r>
          </a:p>
          <a:p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Příčiny úvěrového rizika: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Interní: Chyby v rozhodování banky, špatná úvěrová politika.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Externí: Ekonomický vývoj, tržní fluktuace.</a:t>
            </a:r>
          </a:p>
        </p:txBody>
      </p:sp>
    </p:spTree>
    <p:extLst>
      <p:ext uri="{BB962C8B-B14F-4D97-AF65-F5344CB8AC3E}">
        <p14:creationId xmlns:p14="http://schemas.microsoft.com/office/powerpoint/2010/main" val="3625733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A99E41-D931-44FC-A2D4-DF7FD7E08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b="1" dirty="0"/>
              <a:t>2. Kvalitativní a kvantitativní aspekty úvěrového rizika: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0077AAA-99C1-4A19-9392-2A9E11EAD84A}"/>
              </a:ext>
            </a:extLst>
          </p:cNvPr>
          <p:cNvSpPr/>
          <p:nvPr/>
        </p:nvSpPr>
        <p:spPr>
          <a:xfrm>
            <a:off x="539552" y="1556088"/>
            <a:ext cx="63184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Kvalitativní stránka: Zahrnuje pravděpodobnost výskytu ztráty, která je ovlivněna riziky spojenými s klientem, zemí, transferem a koncentrací.</a:t>
            </a:r>
          </a:p>
          <a:p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Kvantitativní stránka: Týká se výše potenciální ztráty, zahrnující rizika spojená s jistinou, úroky, náhradními obchody a zajištěním.</a:t>
            </a:r>
          </a:p>
        </p:txBody>
      </p:sp>
    </p:spTree>
    <p:extLst>
      <p:ext uri="{BB962C8B-B14F-4D97-AF65-F5344CB8AC3E}">
        <p14:creationId xmlns:p14="http://schemas.microsoft.com/office/powerpoint/2010/main" val="391200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71F9C4-8606-433E-A896-2C0D7E83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b="1" dirty="0"/>
              <a:t>3. Faktory ovlivňující úvěrové riziko: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33146BE-D3F2-4EAE-8E9D-40B7F54FCA0C}"/>
              </a:ext>
            </a:extLst>
          </p:cNvPr>
          <p:cNvSpPr/>
          <p:nvPr/>
        </p:nvSpPr>
        <p:spPr>
          <a:xfrm>
            <a:off x="755576" y="1971586"/>
            <a:ext cx="61024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Struktura a koncentrace úvěrového portfolia.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Úvěrová politika banky.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Kvalita a existence zajištění.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Možnosti transferu úvěrového rizika.</a:t>
            </a:r>
          </a:p>
        </p:txBody>
      </p:sp>
    </p:spTree>
    <p:extLst>
      <p:ext uri="{BB962C8B-B14F-4D97-AF65-F5344CB8AC3E}">
        <p14:creationId xmlns:p14="http://schemas.microsoft.com/office/powerpoint/2010/main" val="38550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56969E-9D0C-47B5-A002-452B0815D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4. Definice selhání: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1BD15C2-5DB3-4742-97E9-CA42A0F5F51D}"/>
              </a:ext>
            </a:extLst>
          </p:cNvPr>
          <p:cNvSpPr/>
          <p:nvPr/>
        </p:nvSpPr>
        <p:spPr>
          <a:xfrm>
            <a:off x="467544" y="1971586"/>
            <a:ext cx="63904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Mark-to-market modely: Změna ratingového hodnocení protistrany.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Default-mode modely: Binární systém (default / non-default).</a:t>
            </a:r>
          </a:p>
        </p:txBody>
      </p:sp>
    </p:spTree>
    <p:extLst>
      <p:ext uri="{BB962C8B-B14F-4D97-AF65-F5344CB8AC3E}">
        <p14:creationId xmlns:p14="http://schemas.microsoft.com/office/powerpoint/2010/main" val="2708595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D3FFFE-05C5-4CA0-AF27-4E2DE7C70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b="1" dirty="0"/>
              <a:t>5. Modely měření úvěrového rizika: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8323552-8B5E-452E-9A07-1FF239EC24FE}"/>
              </a:ext>
            </a:extLst>
          </p:cNvPr>
          <p:cNvSpPr/>
          <p:nvPr/>
        </p:nvSpPr>
        <p:spPr>
          <a:xfrm>
            <a:off x="179512" y="703189"/>
            <a:ext cx="78488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b="1" dirty="0" err="1"/>
              <a:t>CreditRisk</a:t>
            </a:r>
            <a:r>
              <a:rPr lang="cs-CZ" b="1" dirty="0"/>
              <a:t>+</a:t>
            </a:r>
            <a:r>
              <a:rPr lang="cs-CZ" dirty="0"/>
              <a:t>: Odhaduje rozdělení ztrát a ekonomický kapitál pomocí </a:t>
            </a:r>
            <a:r>
              <a:rPr lang="cs-CZ" dirty="0" err="1"/>
              <a:t>VaR</a:t>
            </a:r>
            <a:r>
              <a:rPr lang="cs-CZ" dirty="0"/>
              <a:t>, pracuje v default-mode.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 err="1"/>
              <a:t>Credit</a:t>
            </a:r>
            <a:r>
              <a:rPr lang="cs-CZ" b="1" dirty="0"/>
              <a:t> </a:t>
            </a:r>
            <a:r>
              <a:rPr lang="cs-CZ" b="1" dirty="0" err="1"/>
              <a:t>Metrics</a:t>
            </a:r>
            <a:r>
              <a:rPr lang="cs-CZ" dirty="0"/>
              <a:t>: Zaměřuje se na odhad pravděpodobnosti změny rizikové klasifikace aktiva.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KMV Model</a:t>
            </a:r>
            <a:r>
              <a:rPr lang="cs-CZ" dirty="0"/>
              <a:t>: Vychází z endogenní pravděpodobnosti selhání, propojuje strukturu aktiv a pasiv firmy.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 err="1"/>
              <a:t>McKinseyův</a:t>
            </a:r>
            <a:r>
              <a:rPr lang="cs-CZ" b="1" dirty="0"/>
              <a:t> Model</a:t>
            </a:r>
            <a:r>
              <a:rPr lang="cs-CZ" dirty="0"/>
              <a:t>: Zohledňuje vliv makroekonomického prostředí na pravděpodobnost selhání.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Systém úvěrových analýz KPMG</a:t>
            </a:r>
            <a:r>
              <a:rPr lang="cs-CZ" dirty="0"/>
              <a:t>: Rizikově-neutrální přístup k oceňování.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Modely založené na pojistném přístupu</a:t>
            </a:r>
            <a:r>
              <a:rPr lang="cs-CZ" dirty="0"/>
              <a:t>: Využívají mezní a kumulativní míru mortality pro odvození pravděpodobnosti selhání.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Aplikace moderní teorie portfolia na úvěrová portfolia</a:t>
            </a:r>
            <a:r>
              <a:rPr lang="cs-CZ" dirty="0"/>
              <a:t>: Zaměřuje se na optimalizaci a řízení rizik v úvěrových portfoliích, zahrnuje úvěrový paradox.</a:t>
            </a:r>
          </a:p>
        </p:txBody>
      </p:sp>
    </p:spTree>
    <p:extLst>
      <p:ext uri="{BB962C8B-B14F-4D97-AF65-F5344CB8AC3E}">
        <p14:creationId xmlns:p14="http://schemas.microsoft.com/office/powerpoint/2010/main" val="3590534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2067694"/>
            <a:ext cx="7200800" cy="1152128"/>
          </a:xfrm>
        </p:spPr>
        <p:txBody>
          <a:bodyPr/>
          <a:lstStyle/>
          <a:p>
            <a:r>
              <a:rPr lang="cs-CZ" sz="2800" dirty="0"/>
              <a:t>Děkuji za pozornost a přeji pěkný den </a:t>
            </a:r>
            <a:r>
              <a:rPr lang="cs-CZ" sz="2800" dirty="0">
                <a:sym typeface="Wingdings" panose="05000000000000000000" pitchFamily="2" charset="2"/>
              </a:rPr>
              <a:t>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9052160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4604</TotalTime>
  <Words>291</Words>
  <Application>Microsoft Office PowerPoint</Application>
  <PresentationFormat>Předvádění na obrazovce (16:9)</PresentationFormat>
  <Paragraphs>31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SLU</vt:lpstr>
      <vt:lpstr>ŘFBR  Úvěrové riziko a modely jeho měření </vt:lpstr>
      <vt:lpstr>1. Úvěrové riziko:</vt:lpstr>
      <vt:lpstr>2. Kvalitativní a kvantitativní aspekty úvěrového rizika:</vt:lpstr>
      <vt:lpstr>3. Faktory ovlivňující úvěrové riziko:</vt:lpstr>
      <vt:lpstr>4. Definice selhání:</vt:lpstr>
      <vt:lpstr>5. Modely měření úvěrového rizika:</vt:lpstr>
      <vt:lpstr>Děkuji za pozornost a přeji pěkný den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hla0079</cp:lastModifiedBy>
  <cp:revision>140</cp:revision>
  <dcterms:created xsi:type="dcterms:W3CDTF">2016-07-06T15:42:34Z</dcterms:created>
  <dcterms:modified xsi:type="dcterms:W3CDTF">2023-11-13T17:00:25Z</dcterms:modified>
</cp:coreProperties>
</file>