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258" r:id="rId3"/>
    <p:sldId id="263" r:id="rId4"/>
    <p:sldId id="286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16" r:id="rId22"/>
    <p:sldId id="317" r:id="rId23"/>
    <p:sldId id="311" r:id="rId24"/>
    <p:sldId id="318" r:id="rId25"/>
    <p:sldId id="322" r:id="rId26"/>
    <p:sldId id="310" r:id="rId27"/>
    <p:sldId id="312" r:id="rId28"/>
    <p:sldId id="313" r:id="rId29"/>
    <p:sldId id="314" r:id="rId30"/>
    <p:sldId id="319" r:id="rId31"/>
    <p:sldId id="320" r:id="rId32"/>
    <p:sldId id="321" r:id="rId33"/>
    <p:sldId id="315" r:id="rId34"/>
    <p:sldId id="323" r:id="rId35"/>
    <p:sldId id="326" r:id="rId36"/>
    <p:sldId id="325" r:id="rId37"/>
    <p:sldId id="324" r:id="rId38"/>
    <p:sldId id="287" r:id="rId3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571" autoAdjust="0"/>
  </p:normalViewPr>
  <p:slideViewPr>
    <p:cSldViewPr snapToGrid="0">
      <p:cViewPr varScale="1">
        <p:scale>
          <a:sx n="65" d="100"/>
          <a:sy n="65" d="100"/>
        </p:scale>
        <p:origin x="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4974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6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5253203"/>
            <a:ext cx="1248139" cy="973549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527382" y="3154411"/>
            <a:ext cx="8939369" cy="3072341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KVANTITATIVNÍ METODY V EKONOMICKÉ PRAXI</a:t>
            </a:r>
          </a:p>
          <a:p>
            <a:pPr algn="ctr"/>
            <a:endParaRPr lang="cs-CZ" sz="2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Radmila Krkošková,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933451"/>
            <a:ext cx="6815667" cy="2878667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719403" y="2085202"/>
          <a:ext cx="8640960" cy="5808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2555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5618405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90407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Název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Rozvoj vzdělávání na Slezské univerzitě v Opavě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9040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Registrační číslo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04018" y="3769097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765" y="333771"/>
            <a:ext cx="7340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04018" y="6076264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48648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2. </a:t>
            </a:r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Model: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Binomické rozd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lení</a:t>
            </a:r>
            <a:r>
              <a:rPr lang="cs-CZ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37355" y="1793171"/>
            <a:ext cx="9902553" cy="46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 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pokusů s alternativním rozdělením,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celkem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krát úspěch a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n-x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krát neúspěch,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pravděpodobnost úspěchu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Binomické rozdělení pravděpodobnosti: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pravděpodobnost, že při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‑krát opakovaném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alternativním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procesu nastane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krát úspěch a 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n-x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krát</a:t>
            </a:r>
            <a:r>
              <a:rPr kumimoji="0" lang="cs-CZ" altLang="cs-CZ" sz="26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neúspěch</a:t>
            </a: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884613"/>
            <a:ext cx="554355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675018" y="3918734"/>
            <a:ext cx="5832475" cy="10795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95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Charakteristiky binomického rozdělení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34240" y="2145475"/>
            <a:ext cx="7772400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Střední hodnota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3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n.p</a:t>
            </a:r>
            <a:endParaRPr kumimoji="0" lang="cs-CZ" altLang="cs-CZ" sz="36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R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ozptyl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	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Var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6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n.p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.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(1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p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Symbol" pitchFamily="18" charset="2"/>
              </a:rPr>
              <a:t>Směrodatná odchylka: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Symbol" pitchFamily="18" charset="2"/>
              </a:rPr>
              <a:t> 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</a:t>
            </a: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862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5803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412875"/>
            <a:ext cx="7991475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Je známo, že při epidemii chřipky onemocní každý třetí student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,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tj. pravděpodobnost onemocnění je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1/3 =0,333 ,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tj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.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en-US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= 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Zjistěte pravděpodobnost, že ve studijní skupině s 20 studenty onemocní každý druhý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 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10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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|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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=				  = 20*0,333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0,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092  (9,2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%)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6,67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Var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.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1/3.2/3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4,44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endParaRPr kumimoji="0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2,11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398" y="4284354"/>
            <a:ext cx="2691471" cy="798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183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953036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Binomické rozdělení – různé parametry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73826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142" y="1729407"/>
            <a:ext cx="9086850" cy="4030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0165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3. </a:t>
            </a:r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Model: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</a:t>
            </a:r>
            <a:r>
              <a:rPr lang="cs-CZ" sz="4000" b="1" kern="0" dirty="0" err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Poissonovo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rozd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lení</a:t>
            </a:r>
            <a:r>
              <a:rPr lang="cs-CZ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81201"/>
            <a:ext cx="8590416" cy="4490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Uvažujme jevy, které nastávají v průběhu časového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intervalu, například</a:t>
            </a:r>
            <a:r>
              <a:rPr lang="cs-CZ" sz="2800" kern="0" dirty="0" smtClean="0">
                <a:latin typeface="Arial" pitchFamily="34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-	požadavky na telefonní spojení přicházející na ústřednu,</a:t>
            </a:r>
            <a:endParaRPr lang="en-GB" sz="2800" kern="0" dirty="0" smtClean="0">
              <a:latin typeface="Arial" pitchFamily="34" charset="0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-	zákazníci přicházející do prodejny,</a:t>
            </a:r>
            <a:endParaRPr lang="en-GB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automobily zastavující u benzínového čerpadla.</a:t>
            </a:r>
          </a:p>
          <a:p>
            <a:pPr marL="0" indent="0" eaLnBrk="1" hangingPunct="1">
              <a:buNone/>
              <a:defRPr/>
            </a:pPr>
            <a:endParaRPr 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2800" kern="0" dirty="0" smtClean="0">
                <a:latin typeface="Arial" pitchFamily="34" charset="0"/>
                <a:cs typeface="Times New Roman" pitchFamily="18" charset="0"/>
              </a:rPr>
              <a:t>Takové jevy vznikají v </a:t>
            </a:r>
            <a:r>
              <a:rPr lang="en-US" sz="2800" kern="0" dirty="0" err="1" smtClean="0">
                <a:latin typeface="Arial" pitchFamily="34" charset="0"/>
                <a:cs typeface="Times New Roman" pitchFamily="18" charset="0"/>
              </a:rPr>
              <a:t>tzv</a:t>
            </a:r>
            <a:r>
              <a:rPr lang="en-US" sz="2800" kern="0" dirty="0" smtClean="0">
                <a:latin typeface="Arial" pitchFamily="34" charset="0"/>
                <a:cs typeface="Times New Roman" pitchFamily="18" charset="0"/>
              </a:rPr>
              <a:t>.</a:t>
            </a:r>
            <a:endParaRPr 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2800" b="1" i="1" kern="0" dirty="0" smtClean="0">
                <a:latin typeface="Arial" pitchFamily="34" charset="0"/>
                <a:cs typeface="Times New Roman" pitchFamily="18" charset="0"/>
              </a:rPr>
              <a:t>			     </a:t>
            </a:r>
            <a:r>
              <a:rPr lang="cs-CZ" sz="2800" b="1" i="1" kern="0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Times New Roman" pitchFamily="18" charset="0"/>
              </a:rPr>
              <a:t>Poissonově</a:t>
            </a:r>
            <a:r>
              <a:rPr lang="cs-CZ" sz="2800" b="1" i="1" kern="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Times New Roman" pitchFamily="18" charset="0"/>
              </a:rPr>
              <a:t> procesu !!!</a:t>
            </a:r>
            <a:endParaRPr lang="en-GB" sz="2800" b="1" i="1" kern="0" dirty="0" smtClean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21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err="1" smtClean="0"/>
              <a:t>Poissonovo</a:t>
            </a:r>
            <a:r>
              <a:rPr lang="cs-CZ" b="1" dirty="0" smtClean="0"/>
              <a:t>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72982" y="1967345"/>
            <a:ext cx="7772400" cy="447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</a:rPr>
              <a:t> -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náhodn</a:t>
            </a:r>
            <a:r>
              <a:rPr lang="cs-CZ" altLang="cs-CZ" kern="0" smtClean="0">
                <a:latin typeface="Arial" pitchFamily="34" charset="0"/>
              </a:rPr>
              <a:t>á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veličin</a:t>
            </a:r>
            <a:r>
              <a:rPr lang="cs-CZ" altLang="cs-CZ" kern="0" smtClean="0">
                <a:latin typeface="Arial" pitchFamily="34" charset="0"/>
              </a:rPr>
              <a:t>a =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počet výskytu jevu Poissonova procesu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	v daném časovém intervalu délky </a:t>
            </a:r>
            <a:r>
              <a:rPr lang="cs-CZ" altLang="cs-CZ" i="1" kern="0" smtClean="0">
                <a:latin typeface="Arial" pitchFamily="34" charset="0"/>
                <a:cs typeface="Times New Roman" pitchFamily="18" charset="0"/>
              </a:rPr>
              <a:t>t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</a:rPr>
              <a:t>	(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např. za </a:t>
            </a:r>
            <a:r>
              <a:rPr lang="cs-CZ" altLang="cs-CZ" kern="0" smtClean="0">
                <a:latin typeface="Arial" pitchFamily="34" charset="0"/>
              </a:rPr>
              <a:t>1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minutu, </a:t>
            </a:r>
            <a:r>
              <a:rPr lang="cs-CZ" altLang="cs-CZ" kern="0" smtClean="0">
                <a:latin typeface="Arial" pitchFamily="34" charset="0"/>
              </a:rPr>
              <a:t>1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hodinu</a:t>
            </a:r>
            <a:r>
              <a:rPr lang="cs-CZ" altLang="cs-CZ" kern="0" smtClean="0">
                <a:latin typeface="Arial" pitchFamily="34" charset="0"/>
              </a:rPr>
              <a:t> apod.)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</a:rPr>
              <a:t>+ rozdělení pr-sti </a:t>
            </a:r>
            <a:r>
              <a:rPr lang="en-US" altLang="cs-CZ" kern="0" smtClean="0">
                <a:latin typeface="Arial" pitchFamily="34" charset="0"/>
              </a:rPr>
              <a:t>po</a:t>
            </a:r>
            <a:r>
              <a:rPr lang="cs-CZ" altLang="cs-CZ" kern="0" smtClean="0">
                <a:latin typeface="Arial" pitchFamily="34" charset="0"/>
              </a:rPr>
              <a:t>č</a:t>
            </a:r>
            <a:r>
              <a:rPr lang="en-US" altLang="cs-CZ" kern="0" smtClean="0">
                <a:latin typeface="Arial" pitchFamily="34" charset="0"/>
              </a:rPr>
              <a:t>tu v</a:t>
            </a:r>
            <a:r>
              <a:rPr lang="cs-CZ" altLang="cs-CZ" kern="0" smtClean="0">
                <a:latin typeface="Arial" pitchFamily="34" charset="0"/>
              </a:rPr>
              <a:t>ýskytů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kern="0" smtClean="0">
                <a:latin typeface="Arial" pitchFamily="34" charset="0"/>
              </a:rPr>
              <a:t>	(tj. s jakou pr-stí nastane v daném čas. intervalu určitý počet výskytů jevu)</a:t>
            </a:r>
            <a:endParaRPr lang="cs-CZ" altLang="cs-CZ" kern="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93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Vlastnosti </a:t>
            </a:r>
            <a:r>
              <a:rPr lang="cs-CZ" b="1" dirty="0" err="1" smtClean="0"/>
              <a:t>Poissonova</a:t>
            </a:r>
            <a:r>
              <a:rPr lang="cs-CZ" b="1" dirty="0" smtClean="0"/>
              <a:t> procesu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75490" y="1979221"/>
            <a:ext cx="9580171" cy="4207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>
              <a:buFont typeface="Wingdings" pitchFamily="2" charset="2"/>
              <a:buNone/>
            </a:pPr>
            <a:r>
              <a:rPr lang="cs-CZ" altLang="cs-CZ" sz="2800" b="1" kern="0" dirty="0" smtClean="0">
                <a:latin typeface="Arial" pitchFamily="34" charset="0"/>
                <a:cs typeface="Times New Roman" pitchFamily="18" charset="0"/>
              </a:rPr>
              <a:t>3 vlastnost</a:t>
            </a:r>
            <a:r>
              <a:rPr lang="cs-CZ" altLang="cs-CZ" sz="2800" b="1" kern="0" dirty="0" smtClean="0">
                <a:latin typeface="Arial" pitchFamily="34" charset="0"/>
              </a:rPr>
              <a:t>i</a:t>
            </a:r>
            <a:r>
              <a:rPr lang="cs-CZ" altLang="cs-CZ" sz="2800" b="1" kern="0" dirty="0" smtClean="0">
                <a:latin typeface="Arial" pitchFamily="34" charset="0"/>
                <a:cs typeface="Times New Roman" pitchFamily="18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1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.	Počet výskytu jevu je nezávislý na počtu výskytu tohoto jevu v jiném intervalu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2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.	Střední hodnota počtu výskytu jevu v daném </a:t>
            </a: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intervalu je přímo úměrná délce zvoleného intervalu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sz="2800" kern="0" dirty="0" smtClean="0">
              <a:latin typeface="Arial" pitchFamily="34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solidFill>
                  <a:srgbClr val="FF0000"/>
                </a:solidFill>
                <a:latin typeface="Arial" pitchFamily="34" charset="0"/>
                <a:cs typeface="Times New Roman" pitchFamily="18" charset="0"/>
              </a:rPr>
              <a:t>3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.	Ve velmi malém časovém intervalu může nastat </a:t>
            </a:r>
            <a:r>
              <a:rPr lang="cs-CZ" altLang="cs-CZ" sz="2800" kern="0" dirty="0" smtClean="0">
                <a:latin typeface="Arial" pitchFamily="34" charset="0"/>
              </a:rPr>
              <a:t>	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nejvýše jeden výskyt daného  jevu</a:t>
            </a:r>
            <a:endParaRPr lang="cs-CZ" altLang="cs-CZ" sz="2800" kern="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904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Vlastnosti </a:t>
            </a:r>
            <a:r>
              <a:rPr lang="cs-CZ" b="1" dirty="0" err="1" smtClean="0"/>
              <a:t>Poissonova</a:t>
            </a:r>
            <a:r>
              <a:rPr lang="cs-CZ" b="1" dirty="0" smtClean="0"/>
              <a:t>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75014" y="1911927"/>
            <a:ext cx="10854046" cy="447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Pravděpodobnost výskytu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jevů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Poissonova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 procesu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 -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parametry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Poissonova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rozdělení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x –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  <a:sym typeface="Symbol" pitchFamily="18" charset="2"/>
              </a:rPr>
              <a:t>počet výskyt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  <a:sym typeface="Symbol" pitchFamily="18" charset="2"/>
              </a:rPr>
              <a:t>ů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  <a:sym typeface="Symbol" pitchFamily="18" charset="2"/>
              </a:rPr>
              <a:t> jevu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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-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intenzit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Poissonova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procesu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(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střední hodnota výskytů</a:t>
            </a:r>
            <a:r>
              <a:rPr lang="cs-CZ" altLang="cs-CZ" sz="2800" kern="0" dirty="0">
                <a:solidFill>
                  <a:srgbClr val="000000"/>
                </a:solidFill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jevů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t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-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délk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Times New Roman" pitchFamily="18" charset="0"/>
              </a:rPr>
              <a:t> časového intervalu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) 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.t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Var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) =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sym typeface="Symbol" pitchFamily="18" charset="2"/>
              </a:rPr>
              <a:t>.t   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	</a:t>
            </a:r>
            <a:endParaRPr kumimoji="0" lang="cs-CZ" altLang="cs-CZ" sz="32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190" y="2413042"/>
            <a:ext cx="37433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687701" y="2413042"/>
            <a:ext cx="4032250" cy="118443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393433" y="5669582"/>
            <a:ext cx="6553200" cy="60058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52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7511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3600" b="1" dirty="0" err="1" smtClean="0">
                <a:solidFill>
                  <a:srgbClr val="0033CC"/>
                </a:solidFill>
              </a:rPr>
              <a:t>Poissonovo</a:t>
            </a:r>
            <a:r>
              <a:rPr lang="cs-CZ" sz="3600" b="1" dirty="0" smtClean="0">
                <a:solidFill>
                  <a:srgbClr val="0033CC"/>
                </a:solidFill>
              </a:rPr>
              <a:t> rozdělení s různými parametry</a:t>
            </a:r>
            <a:r>
              <a:rPr lang="cs-CZ" sz="3600" b="1" dirty="0" smtClean="0"/>
              <a:t> (t = 1)</a:t>
            </a:r>
            <a:endParaRPr lang="cs-CZ" sz="3600" b="1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402080"/>
            <a:ext cx="6119813" cy="487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2660073" y="3515096"/>
            <a:ext cx="4096987" cy="2200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4536281" y="6056416"/>
            <a:ext cx="1033246" cy="2256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466354" y="1848675"/>
            <a:ext cx="11525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= 0,5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51305" y="4472351"/>
            <a:ext cx="9826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 = 5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7750567" y="2050782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= 2</a:t>
            </a:r>
          </a:p>
        </p:txBody>
      </p:sp>
    </p:spTree>
    <p:extLst>
      <p:ext uri="{BB962C8B-B14F-4D97-AF65-F5344CB8AC3E}">
        <p14:creationId xmlns:p14="http://schemas.microsoft.com/office/powerpoint/2010/main" val="1602127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</a:t>
            </a:r>
            <a:r>
              <a:rPr lang="cs-CZ" b="1" dirty="0" err="1" smtClean="0"/>
              <a:t>Poissonovo</a:t>
            </a:r>
            <a:r>
              <a:rPr lang="cs-CZ" b="1" dirty="0" smtClean="0"/>
              <a:t>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96838" y="1816924"/>
            <a:ext cx="9663299" cy="463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Zákazníci přicházejí náhodně do opravny obuvi s</a:t>
            </a:r>
            <a:r>
              <a:rPr lang="cs-CZ" altLang="cs-CZ" sz="2600" kern="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průměrnou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intenzitou 4 za hodinu. Zjistěte</a:t>
            </a:r>
            <a:r>
              <a:rPr kumimoji="0" lang="cs-CZ" altLang="cs-CZ" sz="26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pravděpodobnost, že do</a:t>
            </a:r>
            <a:r>
              <a:rPr kumimoji="0" lang="cs-CZ" altLang="cs-CZ" sz="26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opravny přijdou za hodinu právě 2 zákazníci, vypočtěte střední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hodnotu, rozptyl a směrodatnou odchylku.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1" i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itchFamily="34" charset="0"/>
                <a:ea typeface="+mn-ea"/>
              </a:rPr>
              <a:t>Řešení: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Střední hodnota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E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4 , 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rozptyl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Var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4, </a:t>
            </a:r>
            <a:endParaRPr kumimoji="0" lang="cs-CZ" altLang="cs-CZ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směrodatná odchylka</a:t>
            </a:r>
            <a:r>
              <a:rPr kumimoji="0" lang="cs-CZ" altLang="cs-CZ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209" y="3877356"/>
            <a:ext cx="45339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173" y="5641026"/>
            <a:ext cx="18002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451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9609308" cy="4518319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720605"/>
            <a:ext cx="9133686" cy="393345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pPr lvl="0"/>
            <a:endParaRPr lang="cs-CZ" sz="4000" b="1" cap="all" dirty="0" smtClean="0"/>
          </a:p>
          <a:p>
            <a:pPr lvl="0"/>
            <a:endParaRPr lang="cs-CZ" sz="4000" b="1" cap="all" dirty="0"/>
          </a:p>
          <a:p>
            <a:pPr lvl="0"/>
            <a:r>
              <a:rPr lang="cs-CZ" sz="5800" b="1" cap="all" dirty="0" smtClean="0"/>
              <a:t>KVANTITATIVNÍ   </a:t>
            </a:r>
            <a:r>
              <a:rPr lang="cs-CZ" sz="5800" b="1" cap="all" dirty="0" err="1" smtClean="0"/>
              <a:t>METODy</a:t>
            </a:r>
            <a:r>
              <a:rPr lang="cs-CZ" sz="5800" b="1" cap="all" dirty="0" smtClean="0"/>
              <a:t>  V 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 smtClean="0"/>
              <a:t>EKONOMICKÉ   PRAXI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 smtClean="0"/>
              <a:t>10. přednáška</a:t>
            </a:r>
            <a:endParaRPr lang="cs-CZ" sz="5800" b="1" cap="all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7959969" y="5263662"/>
            <a:ext cx="4003059" cy="89095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 </a:t>
            </a:r>
            <a:endParaRPr lang="en-GB" altLang="cs-CZ" sz="20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3428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Diskrétní náhodná veličina - obecně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84057" y="1628776"/>
            <a:ext cx="8748712" cy="4368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Počet různých druhů zboží, které zákazník nakoupí při jedné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návštěvě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obchodního domu, je náhodná veličina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.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Bylo zjištěno, že tato veličina nabývá hodnot: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Řešení: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Střední hodnota počtu druhů zboží zakoupeného jedním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zákazníkem  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 =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0*0,2+1*0,4+2*0,25+3*0,1+4*0,03 +5*0,01 =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1,37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772" y="3016395"/>
            <a:ext cx="5341693" cy="1009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740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3428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Diskrétní náhodná veličina - obecně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419" y="1520041"/>
            <a:ext cx="8295470" cy="4460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8407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83428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Diskrétní náhodná veličina - obecně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91198" y="1402079"/>
            <a:ext cx="9352209" cy="4552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000000"/>
              </a:buClr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ravděpodobnostní funkce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nabývá maximální hodnotu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0,4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pro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  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Mod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1  </a:t>
            </a:r>
          </a:p>
          <a:p>
            <a:pPr marL="0" indent="0" eaLnBrk="1" hangingPunct="1">
              <a:lnSpc>
                <a:spcPct val="80000"/>
              </a:lnSpc>
              <a:buClr>
                <a:srgbClr val="000000"/>
              </a:buClr>
              <a:buNone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Medián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lang="cs-CZ" altLang="cs-CZ" sz="2400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cs-CZ" altLang="cs-CZ" sz="2400" kern="0" dirty="0" smtClean="0">
                <a:solidFill>
                  <a:srgbClr val="000000"/>
                </a:solidFill>
                <a:latin typeface="Times New Roman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1)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=0) +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=1) = 0,2+0,4 = 0,6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 0,5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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1)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=1) +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=2) +…+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=5) = 0,4+0,25+0,1+0,03+0,01 = 0,7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 1 - 0,5 = 0,5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Podle definice je medián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: 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Med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1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Var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 0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.0,2+1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.0,4+2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.0,25+3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.0,1+4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.0,03 + 5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.0,01 - 1,37</a:t>
            </a:r>
            <a:r>
              <a:rPr kumimoji="0" lang="cs-CZ" altLang="cs-CZ" sz="24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3,39 – 1,88 = 1,51 </a:t>
            </a: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√1,51 = 1,23 </a:t>
            </a:r>
          </a:p>
        </p:txBody>
      </p:sp>
    </p:spTree>
    <p:extLst>
      <p:ext uri="{BB962C8B-B14F-4D97-AF65-F5344CB8AC3E}">
        <p14:creationId xmlns:p14="http://schemas.microsoft.com/office/powerpoint/2010/main" val="378739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984597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Spojité modely </a:t>
            </a:r>
            <a:r>
              <a:rPr lang="cs-CZ" b="1" dirty="0" smtClean="0"/>
              <a:t>– Stejnoměrné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83475" y="1402080"/>
            <a:ext cx="9743704" cy="494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Spojitá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náhodn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veličin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má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</a:rPr>
              <a:t>stejnoměrné rozdělení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sym typeface="Symbol" pitchFamily="18" charset="2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nabývá hodnot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 z intervalu 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[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a,b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]</a:t>
            </a:r>
            <a:r>
              <a:rPr lang="cs-CZ" altLang="cs-CZ" sz="2800" kern="0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stejnou pravděpodobností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Funkce hustoty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       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pro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a,b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jinak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endParaRPr kumimoji="0" lang="cs-CZ" altLang="cs-CZ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	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Pravděpodobnost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c,d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[</a:t>
            </a: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a,b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]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, 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cs-CZ" altLang="cs-CZ" sz="2400" kern="0" dirty="0">
              <a:solidFill>
                <a:srgbClr val="000000"/>
              </a:solidFill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Střední hodnota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Rozptyl</a:t>
            </a:r>
            <a:r>
              <a:rPr kumimoji="0" lang="cs-CZ" altLang="cs-CZ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663" y="2306123"/>
            <a:ext cx="170497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652" y="3067363"/>
            <a:ext cx="4248150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988" y="3876988"/>
            <a:ext cx="18669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186" y="4734238"/>
            <a:ext cx="5210175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499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29335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cs-CZ" sz="4000" b="1" dirty="0" smtClean="0"/>
              <a:t>Příklad – stejnoměrné rozdělení – </a:t>
            </a:r>
            <a:br>
              <a:rPr lang="cs-CZ" sz="4000" b="1" dirty="0" smtClean="0"/>
            </a:br>
            <a:r>
              <a:rPr lang="cs-CZ" sz="4000" b="1" dirty="0" smtClean="0"/>
              <a:t>čekání na autobus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269516" y="1874055"/>
            <a:ext cx="8492001" cy="4396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Autobusy odjíždějí z určité zastávky během dne</a:t>
            </a: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pravidelně každých 15 minut. V náhodnou dobu </a:t>
            </a: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přijdete na zastávku. </a:t>
            </a:r>
            <a:endParaRPr lang="en-GB" altLang="cs-CZ" sz="2800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(a) Jaká je pravděpodobnost, že budete na autobus čekat dobu mezi 5 až 10 minutami? </a:t>
            </a:r>
            <a:endParaRPr lang="en-GB" altLang="cs-CZ" sz="2800" kern="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(b) Jaká je pravděpodobnost, že budete čekat alespoň 12 minut? </a:t>
            </a:r>
          </a:p>
          <a:p>
            <a:pPr eaLnBrk="1" hangingPunct="1">
              <a:buFontTx/>
              <a:buNone/>
            </a:pPr>
            <a:r>
              <a:rPr lang="cs-CZ" altLang="cs-CZ" sz="2800" kern="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(c) Stanovte střední hodnotu a směrodatnou odchylku doby čekání.	</a:t>
            </a:r>
          </a:p>
        </p:txBody>
      </p:sp>
    </p:spTree>
    <p:extLst>
      <p:ext uri="{BB962C8B-B14F-4D97-AF65-F5344CB8AC3E}">
        <p14:creationId xmlns:p14="http://schemas.microsoft.com/office/powerpoint/2010/main" val="409345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29335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cs-CZ" sz="4000" b="1" dirty="0" smtClean="0"/>
              <a:t>Příklad – stejnoměrné rozdělení – </a:t>
            </a:r>
            <a:br>
              <a:rPr lang="cs-CZ" sz="4000" b="1" dirty="0" smtClean="0"/>
            </a:br>
            <a:r>
              <a:rPr lang="cs-CZ" sz="4000" b="1" dirty="0" smtClean="0"/>
              <a:t>čekání na autobus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813460" y="1585356"/>
            <a:ext cx="9066810" cy="596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je spojitá náhodná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veličina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s následující hustotou: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940" y="2182091"/>
            <a:ext cx="4276354" cy="160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940" y="4275117"/>
            <a:ext cx="4276354" cy="2035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887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/>
              <a:t>Příklad – stejnoměrné rozdělení – </a:t>
            </a:r>
            <a:br>
              <a:rPr lang="cs-CZ" sz="4000" b="1" dirty="0"/>
            </a:br>
            <a:r>
              <a:rPr lang="cs-CZ" sz="4000" b="1" dirty="0"/>
              <a:t>čekání na autobus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51520" y="2095067"/>
            <a:ext cx="11243794" cy="4376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 využitím vzorce vypočítáme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(5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</a:t>
            </a:r>
            <a:r>
              <a:rPr kumimoji="0" lang="en-US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&lt;10)</a:t>
            </a:r>
            <a:r>
              <a:rPr lang="cs-CZ" altLang="cs-CZ" sz="2800" kern="0" dirty="0" smtClean="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(10-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)/(15-0) = 0,33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(b)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Analogicky obdržíme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(12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&lt;1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(15-12)/(15-0) = 0,2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(c)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            	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 =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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18,75 = 4,33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Střední čekací doba je 7,5 minut, směrodatná odchylka je 4,33 minut.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676" y="1666442"/>
            <a:ext cx="287655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4407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09579" y="1923802"/>
            <a:ext cx="9115076" cy="4631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</a:rPr>
              <a:t>Nejdůležitější rozdělení ve statistice!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Normální (Gaussovo) rozdělení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pr-sti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NV: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Způsobené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kolísání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velk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ého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poč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nepatrných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a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vzájemně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nezávislých vlivů, které se skládají</a:t>
            </a:r>
            <a:r>
              <a:rPr lang="cs-CZ" altLang="cs-CZ" sz="2800" kern="0" noProof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(sečítají).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Příklady: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(1) výsledky různých testů (body)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(2) výsledky měření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rozměrů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a hmotností 	(mm, cm, m, g, kg, t  aj.)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4540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981200"/>
            <a:ext cx="8154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Funkce hustoty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rozdělení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pr-sti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x|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,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200" b="0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: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 nazývají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parametry rozdělení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099" y="2741056"/>
            <a:ext cx="5657850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62" y="4692259"/>
            <a:ext cx="7704138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944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Gaussova křivka – funkce hustoty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048" y="1910687"/>
            <a:ext cx="8939283" cy="4662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6513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000" b="1" dirty="0" smtClean="0"/>
              <a:t>Kvantitativní metody v ekonomické praxi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701402" y="1966670"/>
            <a:ext cx="5048660" cy="40472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Témata přednášky: 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</a:rPr>
              <a:t>d</a:t>
            </a:r>
            <a:r>
              <a:rPr lang="cs-CZ" sz="2800" b="1" i="1" dirty="0" smtClean="0">
                <a:solidFill>
                  <a:srgbClr val="002060"/>
                </a:solidFill>
              </a:rPr>
              <a:t>iskrétní náhodná veličina (Stejnoměrné rozdělení, Binomické rozdělení, </a:t>
            </a:r>
            <a:r>
              <a:rPr lang="cs-CZ" sz="2800" b="1" i="1" dirty="0" err="1" smtClean="0">
                <a:solidFill>
                  <a:srgbClr val="002060"/>
                </a:solidFill>
              </a:rPr>
              <a:t>Poissonovo</a:t>
            </a:r>
            <a:r>
              <a:rPr lang="cs-CZ" sz="2800" b="1" i="1" dirty="0" smtClean="0">
                <a:solidFill>
                  <a:srgbClr val="002060"/>
                </a:solidFill>
              </a:rPr>
              <a:t> rozdělení),</a:t>
            </a:r>
            <a:endParaRPr lang="cs-CZ" sz="2800" b="1" i="1" dirty="0">
              <a:solidFill>
                <a:srgbClr val="002060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b</a:t>
            </a:r>
            <a:r>
              <a:rPr lang="cs-CZ" sz="2800" b="1" i="1" dirty="0" smtClean="0">
                <a:solidFill>
                  <a:srgbClr val="002060"/>
                </a:solidFill>
              </a:rPr>
              <a:t>) spojitá náhodná veličina (Stejnoměrné rozdělení, Exponenciální rozdělení, Normální rozdělení).</a:t>
            </a:r>
            <a:endParaRPr lang="en-GB" sz="2800" dirty="0">
              <a:solidFill>
                <a:prstClr val="white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chemeClr val="bg1"/>
                </a:solidFill>
              </a:rPr>
              <a:t>Struktura přednášky</a:t>
            </a:r>
            <a:endParaRPr lang="cs-CZ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Charakteristiky normálního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75533" y="1983475"/>
            <a:ext cx="8154987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Střední hodnota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		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</a:t>
            </a: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Rozptyl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				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Var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2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Směrodatná odchylka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	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186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Normované 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1047182" y="1801504"/>
            <a:ext cx="9611719" cy="4796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amísto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normální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rozdělení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</a:t>
            </a:r>
            <a:r>
              <a:rPr lang="cs-CZ" altLang="cs-CZ" sz="2800" kern="0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s parametry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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,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cs-CZ" altLang="cs-CZ" sz="28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sym typeface="Symbol" pitchFamily="18" charset="2"/>
              </a:rPr>
              <a:t>2</a:t>
            </a:r>
            <a:r>
              <a:rPr kumimoji="0" lang="cs-CZ" altLang="cs-CZ" sz="28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sym typeface="Symbol" pitchFamily="18" charset="2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uvažujeme 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ransformovanou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Z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takto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				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potom se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funkce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hustot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y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převede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na hustot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u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</a:rPr>
              <a:t>normovaného normálního rozdělení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transformaci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 (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*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) nazýváme </a:t>
            </a:r>
            <a:r>
              <a:rPr kumimoji="0" lang="cs-CZ" altLang="cs-CZ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normalizace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</a:rPr>
              <a:t>V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</a:rPr>
              <a:t> Excelu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: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NORMDIST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(x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S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ř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ed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_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hodn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Sm_odch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 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Sou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č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et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			  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NORMINV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(prst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 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st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řední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; 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sm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_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odch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)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002" y="2866030"/>
            <a:ext cx="3089458" cy="987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901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altLang="cs-CZ" sz="3200" b="1" kern="0" dirty="0">
                <a:solidFill>
                  <a:srgbClr val="333399"/>
                </a:solidFill>
                <a:latin typeface="Arial"/>
              </a:rPr>
              <a:t>Významné hodnoty </a:t>
            </a:r>
            <a:r>
              <a:rPr lang="cs-CZ" altLang="cs-CZ" sz="3200" b="1" kern="0" dirty="0">
                <a:solidFill>
                  <a:srgbClr val="009999"/>
                </a:solidFill>
                <a:latin typeface="Arial"/>
              </a:rPr>
              <a:t>normovaného</a:t>
            </a:r>
            <a:r>
              <a:rPr lang="cs-CZ" altLang="cs-CZ" sz="3200" b="1" kern="0" dirty="0">
                <a:solidFill>
                  <a:srgbClr val="333399"/>
                </a:solidFill>
                <a:latin typeface="Arial"/>
              </a:rPr>
              <a:t> normálního rozdělení </a:t>
            </a:r>
            <a:r>
              <a:rPr lang="cs-CZ" altLang="cs-CZ" sz="3200" b="1" i="1" kern="0" dirty="0">
                <a:solidFill>
                  <a:srgbClr val="333399"/>
                </a:solidFill>
                <a:latin typeface="Times New Roman" pitchFamily="18" charset="0"/>
              </a:rPr>
              <a:t>N</a:t>
            </a:r>
            <a:r>
              <a:rPr lang="cs-CZ" altLang="cs-CZ" sz="3200" b="1" kern="0" dirty="0">
                <a:solidFill>
                  <a:srgbClr val="333399"/>
                </a:solidFill>
                <a:latin typeface="Times New Roman" pitchFamily="18" charset="0"/>
              </a:rPr>
              <a:t>(0,1)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514" y="1746913"/>
            <a:ext cx="7777163" cy="480311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62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normální rozdělení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03775" y="1978925"/>
            <a:ext cx="9026047" cy="3944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Jistý  druh pomerančů má průměrnou hmotnost plodu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itchFamily="34" charset="0"/>
              </a:rPr>
              <a:t>=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100 g se směrodatnou odchylkou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=10 g.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PalatinoTTEE" charset="0"/>
              <a:ea typeface="+mn-ea"/>
              <a:cs typeface="Times New Roman" pitchFamily="18" charset="0"/>
            </a:endParaRPr>
          </a:p>
          <a:p>
            <a:pPr marL="514350" marR="0" lvl="0" indent="-51435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Jaká je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pravděpodobnost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že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náhodně vybraný plod bude mít hmotnost mezi 100g až 110g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? </a:t>
            </a:r>
          </a:p>
          <a:p>
            <a:pPr marL="0" marR="0" lvl="0" indent="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endParaRPr kumimoji="0" lang="en-GB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.PalatinoTTEE" charset="0"/>
              <a:ea typeface="+mn-ea"/>
              <a:cs typeface="Times New Roman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(b) Jaká je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pravděpodobnost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,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že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náhodně vybraný plod bude mít hmotnost větší než 120g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32448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Exponenciální rozdělení</a:t>
            </a:r>
            <a:endParaRPr lang="cs-CZ" b="1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134589" y="1889126"/>
            <a:ext cx="9046641" cy="4689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Exponenciální rozdělení slouží jako vhodný model pro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výpočet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pravděpodobnosti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doby životnosti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výrobků,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čekacích dob v modelech hromadné obsluhy, apod.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Příklady: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	(1) doba pobytu ve frontě u přepážky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(2) doba obsluhy jednoho zákazníka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Funkce hustoty rozdělení pravděpodobnosti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f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| </a:t>
            </a:r>
            <a:r>
              <a:rPr kumimoji="0" lang="cs-CZ" altLang="cs-CZ" sz="20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Přitom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&gt; 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je parametr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634" y="4631424"/>
            <a:ext cx="310133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060030" y="4701273"/>
            <a:ext cx="3455988" cy="131739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262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Exponenciální rozdělení - charakteristiky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39054" y="1945137"/>
            <a:ext cx="8154987" cy="3418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Střední hodnota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	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 =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Rozptyl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			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Var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 </a:t>
            </a:r>
            <a:r>
              <a:rPr kumimoji="0" lang="cs-CZ" altLang="cs-CZ" sz="2400" b="0" i="1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Směrodatná odchylka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  <a:sym typeface="Symbol" pitchFamily="18" charset="2"/>
              </a:rPr>
              <a:t>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(= </a:t>
            </a: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!!!)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Pravděpodobnost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 	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8191" y="4306295"/>
            <a:ext cx="4895850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2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981407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Exponenciální rozdělení - příklad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61885" y="1503528"/>
            <a:ext cx="8154987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Průměrná doba čekání u přepážky v bance je 5 min.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Jaká je pravděpodobnost, že zákazník bude čekat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(a)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Právě 5 minut,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(b)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Méně než 5 minut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(c)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5 minut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(d)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3 minuty a méně než 6 minut?	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056" y="4353636"/>
            <a:ext cx="7854643" cy="1378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428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>
                <a:solidFill>
                  <a:prstClr val="black"/>
                </a:solidFill>
              </a:rPr>
              <a:t>Exponenciální rozdělení </a:t>
            </a:r>
            <a:r>
              <a:rPr lang="cs-CZ" b="1" dirty="0" smtClean="0">
                <a:solidFill>
                  <a:prstClr val="black"/>
                </a:solidFill>
              </a:rPr>
              <a:t>– řešení příkladu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10436"/>
            <a:ext cx="8598877" cy="4566527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733266"/>
            <a:ext cx="10555696" cy="4362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Průměrná doba čekání u přepážky v bance je </a:t>
            </a:r>
            <a:r>
              <a:rPr kumimoji="0" lang="cs-CZ" altLang="cs-CZ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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Symbol" pitchFamily="18" charset="2"/>
              </a:rPr>
              <a:t> = 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5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Právě 5 minut: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= 5) = 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!!! - spojité rozdělení,</a:t>
            </a:r>
          </a:p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lphaLcParenBoth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(b)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5 minut: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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5) =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(c)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Méně než 5 minut: </a:t>
            </a:r>
            <a:r>
              <a:rPr kumimoji="0" lang="cs-CZ" altLang="cs-CZ" sz="24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5) =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(d)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Více než 3 minuty a méně než 6 minut: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(3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Symbol" pitchFamily="18" charset="2"/>
              </a:rPr>
              <a:t>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6)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		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451" y="2513249"/>
            <a:ext cx="524827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001865"/>
              </p:ext>
            </p:extLst>
          </p:nvPr>
        </p:nvGraphicFramePr>
        <p:xfrm>
          <a:off x="5508832" y="3551474"/>
          <a:ext cx="4481512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Rovnice" r:id="rId5" imgW="2298700" imgH="533400" progId="Equation.3">
                  <p:embed/>
                </p:oleObj>
              </mc:Choice>
              <mc:Fallback>
                <p:oleObj name="Rovnice" r:id="rId5" imgW="2298700" imgH="533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832" y="3551474"/>
                        <a:ext cx="4481512" cy="10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2131766"/>
              </p:ext>
            </p:extLst>
          </p:nvPr>
        </p:nvGraphicFramePr>
        <p:xfrm>
          <a:off x="2697194" y="5056187"/>
          <a:ext cx="5224463" cy="103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Rovnice" r:id="rId7" imgW="2679700" imgH="533400" progId="Equation.3">
                  <p:embed/>
                </p:oleObj>
              </mc:Choice>
              <mc:Fallback>
                <p:oleObj name="Rovnice" r:id="rId7" imgW="2679700" imgH="533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194" y="5056187"/>
                        <a:ext cx="5224463" cy="1039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716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Náhodná veličina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28982" y="1969477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3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Náhodná veličina</a:t>
            </a: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= soubor všech hodnot znaku + rozdělení pravdě-podobnosti hodnot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r>
              <a:rPr kumimoji="0" lang="cs-CZ" sz="3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- </a:t>
            </a: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některé hodnoty se nabývají častěji než jiné </a:t>
            </a: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  <a:sym typeface="Symbol" pitchFamily="18" charset="2"/>
              </a:rPr>
              <a:t> mají větší pravděpodobnost výskytu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</a:t>
            </a:r>
            <a:r>
              <a:rPr kumimoji="0" lang="cs-CZ" sz="3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- </a:t>
            </a:r>
            <a:r>
              <a:rPr kumimoji="0" lang="cs-CZ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hodnoty znaku statistických jednotek se „generují“ podle</a:t>
            </a:r>
            <a:r>
              <a:rPr kumimoji="0" lang="cs-CZ" sz="3200" b="1" i="0" u="none" strike="noStrike" kern="0" cap="none" spc="0" normalizeH="0" baseline="0" noProof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 pravděpodobnostního rozdělení</a:t>
            </a:r>
            <a:endParaRPr kumimoji="0" lang="cs-CZ" sz="3200" b="1" i="0" u="none" strike="noStrike" kern="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214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Příklady diskrétní náhodné veličiny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46921" y="1886682"/>
            <a:ext cx="8401172" cy="4267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1.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Jistý hotel má 100 pokojů, </a:t>
            </a:r>
            <a:r>
              <a:rPr lang="cs-CZ" altLang="cs-CZ" kern="0" smtClean="0">
                <a:latin typeface="Arial" pitchFamily="34" charset="0"/>
              </a:rPr>
              <a:t>celkový 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počet obsazených pokojů</a:t>
            </a:r>
            <a:r>
              <a:rPr lang="cs-CZ" altLang="cs-CZ" kern="0" smtClean="0">
                <a:latin typeface="Arial" pitchFamily="34" charset="0"/>
              </a:rPr>
              <a:t> 1. července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je náhodná veličina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s možnými hodnotami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=  0,1,2,...,100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2.</a:t>
            </a:r>
            <a:r>
              <a:rPr lang="cs-CZ" altLang="cs-CZ" kern="0" smtClean="0">
                <a:latin typeface="Arial" pitchFamily="34" charset="0"/>
              </a:rPr>
              <a:t> Počet zákazníků v supermarketu mezi 12 až 18 hod.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je náhodná veličina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, která může </a:t>
            </a: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teoreticky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nabý</a:t>
            </a:r>
            <a:r>
              <a:rPr lang="cs-CZ" altLang="cs-CZ" kern="0" smtClean="0">
                <a:latin typeface="Arial" pitchFamily="34" charset="0"/>
              </a:rPr>
              <a:t>vat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jakékoliv nezáporné celočíselné hodnoty </a:t>
            </a:r>
            <a:r>
              <a:rPr lang="cs-CZ" altLang="cs-CZ" i="1" kern="0" smtClean="0">
                <a:cs typeface="Times New Roman" pitchFamily="18" charset="0"/>
              </a:rPr>
              <a:t>x </a:t>
            </a:r>
            <a:r>
              <a:rPr lang="cs-CZ" altLang="cs-CZ" kern="0" smtClean="0">
                <a:cs typeface="Times New Roman" pitchFamily="18" charset="0"/>
                <a:sym typeface="Symbol" pitchFamily="18" charset="2"/>
              </a:rPr>
              <a:t></a:t>
            </a:r>
            <a:r>
              <a:rPr lang="cs-CZ" altLang="cs-CZ" i="1" kern="0" smtClean="0">
                <a:cs typeface="Times New Roman" pitchFamily="18" charset="0"/>
              </a:rPr>
              <a:t> </a:t>
            </a:r>
            <a:r>
              <a:rPr lang="cs-CZ" altLang="cs-CZ" kern="0" smtClean="0">
                <a:cs typeface="Times New Roman" pitchFamily="18" charset="0"/>
              </a:rPr>
              <a:t>0 </a:t>
            </a:r>
            <a:endParaRPr lang="cs-CZ" altLang="cs-CZ" kern="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86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>
                <a:solidFill>
                  <a:prstClr val="black"/>
                </a:solidFill>
              </a:rPr>
              <a:t>Příklady diskrétní náhodné veličiny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504829" y="2164984"/>
            <a:ext cx="767434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cs-CZ" altLang="cs-CZ" b="1" kern="0" smtClean="0">
                <a:latin typeface="Arial" pitchFamily="34" charset="0"/>
                <a:cs typeface="Times New Roman" pitchFamily="18" charset="0"/>
              </a:rPr>
              <a:t>3.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Rozdíl mezi počtem zákazníků ve dvou supermarketech (Kaufland, Tesco) v jednom dni je náhodná veličina 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, jež může teoreticky nabýt jakékoliv celočíselné hodnoty  </a:t>
            </a:r>
            <a:r>
              <a:rPr lang="cs-CZ" altLang="cs-CZ" kern="0" smtClean="0">
                <a:latin typeface="Arial" pitchFamily="34" charset="0"/>
              </a:rPr>
              <a:t>			</a:t>
            </a:r>
            <a:r>
              <a:rPr lang="cs-CZ" altLang="cs-CZ" i="1" kern="0" smtClean="0">
                <a:cs typeface="Times New Roman" pitchFamily="18" charset="0"/>
              </a:rPr>
              <a:t>x</a:t>
            </a:r>
            <a:r>
              <a:rPr lang="cs-CZ" altLang="cs-CZ" kern="0" smtClean="0">
                <a:latin typeface="Arial" pitchFamily="34" charset="0"/>
                <a:cs typeface="Times New Roman" pitchFamily="18" charset="0"/>
              </a:rPr>
              <a:t> = ..., -3, ‑2, ‑1, 0, 1, 2, ... </a:t>
            </a:r>
            <a:endParaRPr lang="cs-CZ" altLang="cs-CZ" kern="0" dirty="0" smtClean="0">
              <a:latin typeface="Arial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66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1. Diskrétní model </a:t>
            </a:r>
            <a:r>
              <a:rPr lang="cs-CZ" sz="4000" b="1" kern="0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pr-sti</a:t>
            </a:r>
            <a:r>
              <a:rPr lang="cs-CZ" sz="4000" b="1" kern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rozdělení: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 Stejnom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rné rozd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ě</a:t>
            </a:r>
            <a:r>
              <a:rPr lang="cs-CZ" sz="4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imes New Roman" pitchFamily="18" charset="0"/>
              </a:rPr>
              <a:t>lení</a:t>
            </a:r>
            <a:r>
              <a:rPr lang="cs-CZ" kern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875692"/>
            <a:ext cx="9069387" cy="329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Diskrétní náhodn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veličin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a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nabývá právě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různých hodnot: 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1, 2, 3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..., 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se stejnou pravděpodobností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</a:rPr>
              <a:t>			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) =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pro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= 1,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2,3,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...,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k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3563938" y="3564426"/>
            <a:ext cx="1728787" cy="10795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smtClean="0">
              <a:ln>
                <a:noFill/>
              </a:ln>
              <a:solidFill>
                <a:srgbClr val="FFCC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999" y="3564426"/>
            <a:ext cx="40005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642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Stejnoměrné rozdělení</a:t>
            </a:r>
            <a:endParaRPr lang="cs-CZ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06244" y="1817075"/>
            <a:ext cx="7772400" cy="4636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Střední hodnota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		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obecný vzorec: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Rozptyl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: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			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obecný vzorec: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188552"/>
            <a:ext cx="180022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449" y="3459158"/>
            <a:ext cx="2209800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422" y="4200765"/>
            <a:ext cx="259080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8449" y="5545748"/>
            <a:ext cx="41052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64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– hod kostkou</a:t>
            </a:r>
            <a:endParaRPr lang="cs-CZ" b="1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741117" y="2006930"/>
            <a:ext cx="7772400" cy="1282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Střední hodnota</a:t>
            </a:r>
            <a:r>
              <a:rPr lang="cs-CZ" altLang="cs-CZ" sz="2800" kern="0" dirty="0" smtClean="0">
                <a:latin typeface="Arial" pitchFamily="34" charset="0"/>
              </a:rPr>
              <a:t>: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cs-CZ" altLang="cs-CZ" sz="2800" i="1" kern="0" dirty="0" smtClean="0">
                <a:cs typeface="Times New Roman" pitchFamily="18" charset="0"/>
              </a:rPr>
              <a:t>E</a:t>
            </a:r>
            <a:r>
              <a:rPr lang="cs-CZ" altLang="cs-CZ" sz="2800" kern="0" dirty="0" smtClean="0">
                <a:cs typeface="Times New Roman" pitchFamily="18" charset="0"/>
              </a:rPr>
              <a:t>(</a:t>
            </a:r>
            <a:r>
              <a:rPr lang="cs-CZ" altLang="cs-CZ" sz="2800" i="1" kern="0" dirty="0" smtClean="0">
                <a:cs typeface="Times New Roman" pitchFamily="18" charset="0"/>
              </a:rPr>
              <a:t>X</a:t>
            </a:r>
            <a:r>
              <a:rPr lang="cs-CZ" altLang="cs-CZ" sz="2800" kern="0" dirty="0" smtClean="0">
                <a:cs typeface="Times New Roman" pitchFamily="18" charset="0"/>
              </a:rPr>
              <a:t>) = (6+1)/2 = 3,5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 </a:t>
            </a:r>
            <a:endParaRPr lang="cs-CZ" altLang="cs-CZ" sz="2800" kern="0" dirty="0">
              <a:latin typeface="Arial" pitchFamily="34" charset="0"/>
            </a:endParaRPr>
          </a:p>
          <a:p>
            <a:pPr algn="just" eaLnBrk="1" hangingPunct="1"/>
            <a:endParaRPr lang="cs-CZ" altLang="cs-CZ" sz="1400" kern="0" dirty="0" smtClean="0">
              <a:latin typeface="Arial" pitchFamily="34" charset="0"/>
            </a:endParaRPr>
          </a:p>
          <a:p>
            <a:pPr algn="just" eaLnBrk="1" hangingPunct="1"/>
            <a:r>
              <a:rPr lang="cs-CZ" altLang="cs-CZ" sz="2800" kern="0" dirty="0" smtClean="0">
                <a:latin typeface="Arial" pitchFamily="34" charset="0"/>
              </a:rPr>
              <a:t>R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ozptyl</a:t>
            </a:r>
            <a:r>
              <a:rPr lang="cs-CZ" altLang="cs-CZ" sz="2800" kern="0" dirty="0" smtClean="0">
                <a:latin typeface="Arial" pitchFamily="34" charset="0"/>
              </a:rPr>
              <a:t>: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	</a:t>
            </a:r>
            <a:r>
              <a:rPr lang="cs-CZ" altLang="cs-CZ" sz="2800" i="1" kern="0" dirty="0" smtClean="0">
                <a:cs typeface="Times New Roman" pitchFamily="18" charset="0"/>
              </a:rPr>
              <a:t>Var</a:t>
            </a:r>
            <a:r>
              <a:rPr lang="cs-CZ" altLang="cs-CZ" sz="2800" kern="0" dirty="0" smtClean="0">
                <a:cs typeface="Times New Roman" pitchFamily="18" charset="0"/>
              </a:rPr>
              <a:t>(</a:t>
            </a:r>
            <a:r>
              <a:rPr lang="cs-CZ" altLang="cs-CZ" sz="2800" i="1" kern="0" dirty="0" smtClean="0">
                <a:cs typeface="Times New Roman" pitchFamily="18" charset="0"/>
              </a:rPr>
              <a:t>X</a:t>
            </a:r>
            <a:r>
              <a:rPr lang="cs-CZ" altLang="cs-CZ" sz="2800" kern="0" dirty="0" smtClean="0">
                <a:cs typeface="Times New Roman" pitchFamily="18" charset="0"/>
              </a:rPr>
              <a:t>) = (6</a:t>
            </a:r>
            <a:r>
              <a:rPr lang="cs-CZ" altLang="cs-CZ" sz="2800" kern="0" baseline="30000" dirty="0" smtClean="0">
                <a:cs typeface="Times New Roman" pitchFamily="18" charset="0"/>
              </a:rPr>
              <a:t>2</a:t>
            </a:r>
            <a:r>
              <a:rPr lang="cs-CZ" altLang="cs-CZ" sz="2800" kern="0" dirty="0" smtClean="0">
                <a:cs typeface="Times New Roman" pitchFamily="18" charset="0"/>
              </a:rPr>
              <a:t> - 1)/12 = 2,92</a:t>
            </a:r>
            <a:r>
              <a:rPr lang="cs-CZ" altLang="cs-CZ" sz="2800" kern="0" dirty="0" smtClean="0">
                <a:latin typeface="Arial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cs-CZ" altLang="cs-CZ" kern="0" dirty="0" smtClean="0">
              <a:latin typeface="Arial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684" y="3289466"/>
            <a:ext cx="5410200" cy="324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403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2595</TotalTime>
  <Words>827</Words>
  <Application>Microsoft Office PowerPoint</Application>
  <PresentationFormat>Širokoúhlá obrazovka</PresentationFormat>
  <Paragraphs>272</Paragraphs>
  <Slides>38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8" baseType="lpstr">
      <vt:lpstr>.PalatinoTTEE</vt:lpstr>
      <vt:lpstr>Arial</vt:lpstr>
      <vt:lpstr>Arial Unicode MS</vt:lpstr>
      <vt:lpstr>Calibri</vt:lpstr>
      <vt:lpstr>Calibri Light</vt:lpstr>
      <vt:lpstr>Symbol</vt:lpstr>
      <vt:lpstr>Times New Roman</vt:lpstr>
      <vt:lpstr>Wingdings</vt:lpstr>
      <vt:lpstr>Motiv Office</vt:lpstr>
      <vt:lpstr>Rovnice</vt:lpstr>
      <vt:lpstr>Název prezentace</vt:lpstr>
      <vt:lpstr>Prezentace aplikace PowerPoint</vt:lpstr>
      <vt:lpstr>Prezentace aplikace PowerPoint</vt:lpstr>
      <vt:lpstr>Náhodná veličina</vt:lpstr>
      <vt:lpstr>Příklady diskrétní náhodné veličiny</vt:lpstr>
      <vt:lpstr>Příklady diskrétní náhodné veličiny</vt:lpstr>
      <vt:lpstr>1. Diskrétní model pr-sti rozdělení: Stejnoměrné rozdělení </vt:lpstr>
      <vt:lpstr>Stejnoměrné rozdělení</vt:lpstr>
      <vt:lpstr>Příklad – hod kostkou</vt:lpstr>
      <vt:lpstr>2. Model: Binomické rozdělení </vt:lpstr>
      <vt:lpstr>Charakteristiky binomického rozdělení</vt:lpstr>
      <vt:lpstr>Příklad</vt:lpstr>
      <vt:lpstr>Binomické rozdělení – různé parametry</vt:lpstr>
      <vt:lpstr>3. Model: Poissonovo rozdělení </vt:lpstr>
      <vt:lpstr>Poissonovo rozdělení</vt:lpstr>
      <vt:lpstr>Vlastnosti Poissonova procesu</vt:lpstr>
      <vt:lpstr>Vlastnosti Poissonova rozdělení</vt:lpstr>
      <vt:lpstr>Poissonovo rozdělení s různými parametry (t = 1)</vt:lpstr>
      <vt:lpstr>Příklad – Poissonovo rozdělení</vt:lpstr>
      <vt:lpstr>Diskrétní náhodná veličina - obecně</vt:lpstr>
      <vt:lpstr>Diskrétní náhodná veličina - obecně</vt:lpstr>
      <vt:lpstr>Diskrétní náhodná veličina - obecně</vt:lpstr>
      <vt:lpstr>Spojité modely – Stejnoměrné rozdělení</vt:lpstr>
      <vt:lpstr>Příklad – stejnoměrné rozdělení –  čekání na autobus</vt:lpstr>
      <vt:lpstr>Příklad – stejnoměrné rozdělení –  čekání na autobus</vt:lpstr>
      <vt:lpstr>Příklad – stejnoměrné rozdělení –  čekání na autobus</vt:lpstr>
      <vt:lpstr>Normální rozdělení</vt:lpstr>
      <vt:lpstr>Normální rozdělení</vt:lpstr>
      <vt:lpstr>Gaussova křivka – funkce hustoty</vt:lpstr>
      <vt:lpstr>Charakteristiky normálního rozdělení</vt:lpstr>
      <vt:lpstr>Normované normální rozdělení</vt:lpstr>
      <vt:lpstr>Významné hodnoty normovaného normálního rozdělení N(0,1)</vt:lpstr>
      <vt:lpstr>Příklad – normální rozdělení</vt:lpstr>
      <vt:lpstr>Exponenciální rozdělení</vt:lpstr>
      <vt:lpstr>Exponenciální rozdělení - charakteristiky</vt:lpstr>
      <vt:lpstr>Exponenciální rozdělení - příklad</vt:lpstr>
      <vt:lpstr>Exponenciální rozdělení – řešení příkladu</vt:lpstr>
      <vt:lpstr>Závěr přednášky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Uživatel systému Windows</cp:lastModifiedBy>
  <cp:revision>115</cp:revision>
  <dcterms:created xsi:type="dcterms:W3CDTF">2016-11-25T20:36:16Z</dcterms:created>
  <dcterms:modified xsi:type="dcterms:W3CDTF">2018-05-02T07:39:50Z</dcterms:modified>
</cp:coreProperties>
</file>