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263" r:id="rId2"/>
    <p:sldId id="287" r:id="rId3"/>
    <p:sldId id="302" r:id="rId4"/>
    <p:sldId id="304" r:id="rId5"/>
    <p:sldId id="305" r:id="rId6"/>
    <p:sldId id="306" r:id="rId7"/>
    <p:sldId id="307" r:id="rId8"/>
    <p:sldId id="308" r:id="rId9"/>
    <p:sldId id="309" r:id="rId10"/>
    <p:sldId id="310" r:id="rId11"/>
    <p:sldId id="311" r:id="rId12"/>
    <p:sldId id="312" r:id="rId13"/>
    <p:sldId id="313" r:id="rId14"/>
    <p:sldId id="314" r:id="rId15"/>
    <p:sldId id="315" r:id="rId16"/>
    <p:sldId id="331" r:id="rId17"/>
    <p:sldId id="266" r:id="rId18"/>
  </p:sldIdLst>
  <p:sldSz cx="9144000" cy="5143500" type="screen16x9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07871"/>
    <a:srgbClr val="000000"/>
    <a:srgbClr val="981E3A"/>
    <a:srgbClr val="9F2B2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114" y="56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097986-0C26-47DE-8982-7AD2B6842259}" type="datetimeFigureOut">
              <a:rPr lang="cs-CZ" smtClean="0"/>
              <a:t>27.1.2020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D4000A-37E1-4D72-B31A-77993FD77D4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974456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6552363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3215278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5647693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5284600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872970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5118178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9242523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7859976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5159222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8370574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5907084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4006374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3737060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0020925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406429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ulní stra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1288084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ist - obec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Obrázek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5996" y="226939"/>
            <a:ext cx="956040" cy="745712"/>
          </a:xfrm>
          <a:prstGeom prst="rect">
            <a:avLst/>
          </a:prstGeom>
        </p:spPr>
      </p:pic>
      <p:sp>
        <p:nvSpPr>
          <p:cNvPr id="7" name="Nadpis 1"/>
          <p:cNvSpPr>
            <a:spLocks noGrp="1"/>
          </p:cNvSpPr>
          <p:nvPr>
            <p:ph type="title"/>
          </p:nvPr>
        </p:nvSpPr>
        <p:spPr>
          <a:xfrm>
            <a:off x="251520" y="195486"/>
            <a:ext cx="4536504" cy="507703"/>
          </a:xfrm>
          <a:prstGeom prst="rect">
            <a:avLst/>
          </a:prstGeom>
          <a:noFill/>
          <a:ln>
            <a:noFill/>
          </a:ln>
        </p:spPr>
        <p:txBody>
          <a:bodyPr anchor="t">
            <a:noAutofit/>
          </a:bodyPr>
          <a:lstStyle>
            <a:lvl1pPr algn="l">
              <a:defRPr sz="2400"/>
            </a:lvl1pPr>
          </a:lstStyle>
          <a:p>
            <a:pPr algn="l"/>
            <a:r>
              <a:rPr lang="cs-CZ" sz="2400" dirty="0" smtClean="0">
                <a:solidFill>
                  <a:srgbClr val="981E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Název listu</a:t>
            </a:r>
            <a:endParaRPr lang="cs-CZ" sz="2400" dirty="0">
              <a:solidFill>
                <a:srgbClr val="981E3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9" name="Přímá spojnice 8"/>
          <p:cNvCxnSpPr/>
          <p:nvPr userDrawn="1"/>
        </p:nvCxnSpPr>
        <p:spPr>
          <a:xfrm>
            <a:off x="251520" y="699542"/>
            <a:ext cx="7416824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1" name="Přímá spojnice 10"/>
          <p:cNvCxnSpPr/>
          <p:nvPr userDrawn="1"/>
        </p:nvCxnSpPr>
        <p:spPr>
          <a:xfrm>
            <a:off x="251520" y="4731990"/>
            <a:ext cx="8660516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>
          <a:xfrm>
            <a:off x="236240" y="4731990"/>
            <a:ext cx="2895600" cy="273844"/>
          </a:xfrm>
          <a:prstGeom prst="rect">
            <a:avLst/>
          </a:prstGeom>
        </p:spPr>
        <p:txBody>
          <a:bodyPr/>
          <a:lstStyle>
            <a:lvl1pPr algn="l">
              <a:defRPr sz="800">
                <a:solidFill>
                  <a:srgbClr val="307871"/>
                </a:solidFill>
              </a:defRPr>
            </a:lvl1pPr>
          </a:lstStyle>
          <a:p>
            <a:r>
              <a:rPr lang="cs-CZ" altLang="cs-CZ" smtClean="0">
                <a:cs typeface="Times New Roman" panose="02020603050405020304" pitchFamily="18" charset="0"/>
              </a:rPr>
              <a:t>Prostor pro doplňující informace, poznámky</a:t>
            </a:r>
            <a:endParaRPr lang="cs-CZ" altLang="cs-CZ" dirty="0" smtClean="0">
              <a:cs typeface="Times New Roman" panose="02020603050405020304" pitchFamily="18" charset="0"/>
            </a:endParaRPr>
          </a:p>
        </p:txBody>
      </p:sp>
      <p:sp>
        <p:nvSpPr>
          <p:cNvPr id="20" name="Zástupný symbol pro číslo snímku 19"/>
          <p:cNvSpPr>
            <a:spLocks noGrp="1"/>
          </p:cNvSpPr>
          <p:nvPr>
            <p:ph type="sldNum" sz="quarter" idx="12"/>
          </p:nvPr>
        </p:nvSpPr>
        <p:spPr>
          <a:xfrm>
            <a:off x="7812360" y="4731990"/>
            <a:ext cx="1080120" cy="273844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560808B9-4D1F-4069-9EB9-CD8802008F4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906028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ázdný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1682045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388454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ázek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8263" y="555525"/>
            <a:ext cx="1699500" cy="1325611"/>
          </a:xfrm>
          <a:prstGeom prst="rect">
            <a:avLst/>
          </a:prstGeom>
        </p:spPr>
      </p:pic>
      <p:sp>
        <p:nvSpPr>
          <p:cNvPr id="7" name="Obdélník 6"/>
          <p:cNvSpPr/>
          <p:nvPr/>
        </p:nvSpPr>
        <p:spPr>
          <a:xfrm>
            <a:off x="251520" y="267494"/>
            <a:ext cx="5616624" cy="4608512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b="1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ctrTitle" idx="4294967295"/>
          </p:nvPr>
        </p:nvSpPr>
        <p:spPr>
          <a:xfrm>
            <a:off x="251520" y="699542"/>
            <a:ext cx="5616624" cy="2160240"/>
          </a:xfrm>
          <a:prstGeom prst="rect">
            <a:avLst/>
          </a:prstGeom>
        </p:spPr>
        <p:txBody>
          <a:bodyPr anchor="t">
            <a:normAutofit/>
          </a:bodyPr>
          <a:lstStyle/>
          <a:p>
            <a:pPr algn="l"/>
            <a:r>
              <a:rPr lang="cs-CZ" sz="31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INFORMAČNÍ A ZNALOSTNÍ MANAGEMENT A TECHNOLOGIE</a:t>
            </a:r>
            <a:endParaRPr lang="cs-CZ" sz="40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4294967295"/>
          </p:nvPr>
        </p:nvSpPr>
        <p:spPr>
          <a:xfrm>
            <a:off x="323528" y="2931790"/>
            <a:ext cx="5328592" cy="1656184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pl-PL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DATA, INFORMACE A ZNALOSTI</a:t>
            </a:r>
            <a:endParaRPr lang="cs-CZ" sz="2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Podnadpis 2"/>
          <p:cNvSpPr txBox="1">
            <a:spLocks/>
          </p:cNvSpPr>
          <p:nvPr/>
        </p:nvSpPr>
        <p:spPr>
          <a:xfrm>
            <a:off x="6228184" y="3723878"/>
            <a:ext cx="2744087" cy="11521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Ing. Radim Dolák,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Ph.D</a:t>
            </a:r>
            <a:r>
              <a:rPr lang="cs-CZ" altLang="cs-CZ" sz="9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cs-CZ" altLang="cs-CZ" sz="9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150485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416824" cy="4104456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Základními podmínkami využitelnosti informace jsou následující předpoklady: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err="1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komunikovatelnost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informace – možnost šíření poznatků přenosovými kanály,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srozumitelnost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zakódování poznatku do jazyka, který je příjemci znám, 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novost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snížení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nejistoty při rozhodovacím procesu,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využitelnost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 poznání a rozhodování vysvětlením významu. </a:t>
            </a:r>
          </a:p>
          <a:p>
            <a:pPr marL="0" indent="0" algn="just">
              <a:buNone/>
            </a:pPr>
            <a:endParaRPr lang="cs-CZ" altLang="cs-CZ" sz="18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cs-CZ" b="1" dirty="0" smtClean="0"/>
              <a:t>Informace</a:t>
            </a: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91475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416824" cy="4104456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Mezi hlavní vlastnosti (atributy) informace patří: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neoddělitelnost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informace od fyzikálního nosiče,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stárnutí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informace stárne nikoli s časem, ale s objevením se novější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relevantnější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informace,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kumulativnost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vytvoření nové informace nezničí informaci starou (zpravidla se mění její hodnota),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užitná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hodnota,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přesnost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pravdivost - množství chyb (šumy), čili chyby při ukládání dat (např. při přepisu),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přístupnost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snadnost a rychlost, s níž lze informaci získat,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flexibilita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použitelnost pro více než jednoho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uživatele,</a:t>
            </a: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cs-CZ" b="1" dirty="0" smtClean="0"/>
              <a:t>Informace</a:t>
            </a: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864528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416824" cy="4104456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Mezi hlavní vlastnosti (atributy) informace patří: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relevance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která je charakterizována obsáhlostí, úplností, tj. zda informace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obsahuje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vše, co potřebujeme, a přiměřeností, tj. zda informace neobsahuje to, co nepotřebujeme,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jasnost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stupeň nejasnosti a dvojznačnosti,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ověřitelnost </a:t>
            </a: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popisné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(identifikační) atributy, uplatňované např. v bibliografickém popisu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zahrnující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autora, název, vydavatele, datum vzniku, rozsah, místo vzniku (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vydání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), místo uložení (lokace) atd.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cs-CZ" b="1" dirty="0" smtClean="0"/>
              <a:t>Informace</a:t>
            </a: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056317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416824" cy="4104456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Některé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vlastnosti informací jsou podle Vaňka (2013) kvantifikovatelné (přesnost, pravdivost, přístupnost, rychlost, flexibilita, rozptyl), některé atributy nelze kvantifikovat (relevance, jasnost, ověřitelnost. </a:t>
            </a:r>
            <a:endParaRPr lang="cs-CZ" altLang="cs-CZ" sz="18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správné vyhodnocení by veškeré získané informace měly být: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relevantní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vztahují se k danému problému,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validní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vyjadřují to, co mají (nevykazují žádné systémové chyby),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spolehlivé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jejich získání pomocí stejných metod přináší vždy výsledky (nevykazují žádné náhodné chyby),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dostatečně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rychlé a nákladově přijatelné – nejdůležitější jsou aktuální informace.</a:t>
            </a: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cs-CZ" b="1" dirty="0" smtClean="0"/>
              <a:t>Informace</a:t>
            </a: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809025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416824" cy="4104456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 rámci teorie informace se často setkáváme s následujícími pojmy: syntaxe, sémantika a pragmatika. Podle </a:t>
            </a:r>
            <a:r>
              <a:rPr lang="cs-CZ" altLang="cs-CZ" sz="18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Doucka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(2010) lze tyto pojmy definovat následovně: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Syntaxe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 dána pravidly pro vytváření formálních struktur a v širším slova smyslu do ní patří nejen tradiční „gramatika“ (skladba vět), ale také společně sdílená forma zápisu a kódování symbolů (znaků).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Sémantika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 týká vztahu symbolů a označované reality a tím tedy umožňuje symbolům nebo jejich strukturám přisoudit obsah. Na této úrovni hovoříme o zprávách či sděleních, která obsahuji informaci.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Pragmatika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 týká vztahu mezi symboly a příjemcem a v konkrétní situaci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orientuje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jeho jednání. Teprve na této úrovni získává informace význam a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ovlivňuje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lidské myšlení a jednání.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cs-CZ" b="1" dirty="0" smtClean="0"/>
              <a:t>Informace</a:t>
            </a: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727520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416824" cy="4104456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Znalost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má podle </a:t>
            </a:r>
            <a:r>
              <a:rPr lang="cs-CZ" altLang="cs-CZ" sz="18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Doucka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(2010) individuální povahu. Je primárně vázána na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jednotlivce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jeho nervový systém. Na tom nic nemění skutečnost, že její formování, předávání a kodifikace jsou ovlivňovány sociálně (kulturně). </a:t>
            </a:r>
            <a:endParaRPr lang="cs-CZ" altLang="cs-CZ" sz="18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Znalost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 organizovaným vzorem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lidského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poznání, které je výsledkem </a:t>
            </a:r>
            <a:r>
              <a:rPr lang="cs-CZ" altLang="cs-CZ" sz="18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samoorganizace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nervového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systému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Pojem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znalost lze charakterizovat jako určitou schopnost nebo informace o tom, jak využít data a informace v různých situacích.</a:t>
            </a:r>
          </a:p>
          <a:p>
            <a:pPr marL="0" indent="0" algn="just">
              <a:buNone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Její formálně vyjádřená podoba využívá jazyk, případně symboly, které pak formují parciální poznatky. </a:t>
            </a:r>
            <a:endParaRPr lang="cs-CZ" altLang="cs-CZ" sz="18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ukládána jako data, která jsou poté individuálně interpretována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jednotlivci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jako informace.</a:t>
            </a: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cs-CZ" b="1" dirty="0" smtClean="0"/>
              <a:t>Znalosti</a:t>
            </a: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71489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416824" cy="4104456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Moudrostí se obvykle rozumí shrnující a praktické rozumění světu i člověku, zároveň svrchované i taktně skromné, jež dává jistotu v rozhodování a jednání. </a:t>
            </a:r>
            <a:endParaRPr lang="cs-CZ" altLang="cs-CZ" sz="18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moudrosti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nezbytně patří rozvaha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zkušenost a odstup od bezprostředních podnětů a okolností. </a:t>
            </a:r>
            <a:endParaRPr lang="cs-CZ" altLang="cs-CZ" sz="18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Lidské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společnosti moudrost vysoce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cenily odpradávna a ukládaly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ji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 různých přísloví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vyprávění i náboženských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spisů.</a:t>
            </a:r>
          </a:p>
          <a:p>
            <a:pPr marL="0" indent="0" algn="just">
              <a:buNone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 mnoha různých kulturách se moudrost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pokládá za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ctnost.</a:t>
            </a: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cs-CZ" b="1" dirty="0" smtClean="0"/>
              <a:t>Moudrost</a:t>
            </a: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572852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827584" y="843558"/>
            <a:ext cx="770485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4800" b="1" dirty="0" smtClean="0"/>
              <a:t>DĚKUJI ZA POZORNOST</a:t>
            </a:r>
            <a:endParaRPr lang="cs-CZ" sz="4800" dirty="0"/>
          </a:p>
        </p:txBody>
      </p:sp>
    </p:spTree>
    <p:extLst>
      <p:ext uri="{BB962C8B-B14F-4D97-AF65-F5344CB8AC3E}">
        <p14:creationId xmlns:p14="http://schemas.microsoft.com/office/powerpoint/2010/main" val="15783819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200800" cy="4104456"/>
          </a:xfrm>
          <a:prstGeom prst="rect">
            <a:avLst/>
          </a:prstGeom>
        </p:spPr>
        <p:txBody>
          <a:bodyPr>
            <a:noAutofit/>
          </a:bodyPr>
          <a:lstStyle/>
          <a:p>
            <a:pPr algn="just">
              <a:buFont typeface="Wingdings" panose="05000000000000000000" pitchFamily="2" charset="2"/>
              <a:buChar char="ü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Definovat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naučit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 rozeznat rozdíly mezi daty, informacemi </a:t>
            </a:r>
            <a:b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znalostmi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Definovat </a:t>
            </a:r>
            <a:r>
              <a:rPr lang="cs-CZ" altLang="cs-CZ" sz="1800" b="1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pojem moudrost</a:t>
            </a: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ü"/>
            </a:pPr>
            <a:endParaRPr lang="cs-CZ" altLang="cs-CZ" sz="18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3888432" cy="507703"/>
          </a:xfrm>
        </p:spPr>
        <p:txBody>
          <a:bodyPr/>
          <a:lstStyle/>
          <a:p>
            <a:r>
              <a:rPr lang="cs-CZ" b="1" smtClean="0"/>
              <a:t>Cíle </a:t>
            </a:r>
            <a:r>
              <a:rPr lang="cs-CZ" b="1"/>
              <a:t>přednášky</a:t>
            </a: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621564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416824" cy="4104456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Data obecně představují odraz určitých jevů, procesů či vlastností v rámci části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reálného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světa. </a:t>
            </a:r>
            <a:endParaRPr lang="cs-CZ" altLang="cs-CZ" sz="18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Jedná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 tedy o vyjádření určité skutečnosti a myšlenek v předepsané podobě tak, aby je bylo možné přenášet a zpracovávat. </a:t>
            </a:r>
            <a:endParaRPr lang="cs-CZ" altLang="cs-CZ" sz="18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Datové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objekty mohou být podle Vaňka (2013) znakové (symbolické), rukopisy, tiskopisy, výrobní dokumentace, počítačové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soubory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obrazové (vizuální), technické výkresy a schémata, výtvarná díla, technické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prostředky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zvukové (akustické), hudební díla, záznamy řeč.</a:t>
            </a:r>
            <a:endParaRPr lang="cs-CZ" altLang="cs-CZ" sz="18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cs-CZ" b="1" dirty="0" smtClean="0"/>
              <a:t>Data</a:t>
            </a: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22647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416824" cy="4104456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cs-CZ" altLang="cs-CZ" sz="18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Doucek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(2010) uvádí, že data jsou formalizovaný záznam lidského poznání pomocí symbolů (znaků). Podle </a:t>
            </a:r>
            <a:r>
              <a:rPr lang="cs-CZ" altLang="cs-CZ" sz="18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Sklenáka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(2001) jsou data základní surovinou, ze které mohou vyvstat informace. Smysluplná informace pak vzniká v procesu interpretace člověkem.</a:t>
            </a:r>
          </a:p>
          <a:p>
            <a:pPr marL="0" indent="0" algn="just">
              <a:buNone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Data lze v kontextu informačních technologií definovat jako souhrnné označení pro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čísla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text, zvuk, obraz a případné další vjemy v takovém formátu, že mohou být zpracovány počítačem a představují neodmyslitelný prvek informačního systému podniku. </a:t>
            </a:r>
            <a:endParaRPr lang="cs-CZ" altLang="cs-CZ" sz="18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Data se získávají zápisem, měřením nebo pozorováním, a lze je dělit na data spojitá a data atributivní. Data se využívají především k následujícím činnostem: výpočtům, analyzování a plánování. Data mohou vznikat také automaticky jako výstup z různých senzorů nebo jiných zařízení zaznamenávajících naměřené údaje. </a:t>
            </a:r>
          </a:p>
          <a:p>
            <a:pPr marL="0" indent="0" algn="just">
              <a:buNone/>
            </a:pPr>
            <a:endParaRPr lang="cs-CZ" altLang="cs-CZ" sz="18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cs-CZ" b="1" dirty="0" smtClean="0"/>
              <a:t>Data</a:t>
            </a: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30606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416824" cy="4104456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Jedno ze základních členění rozděluje data na tyto skupiny: 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Kvantitativní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jsou to číselné charakteristiky sledovaného jevu (např. cena, množství, teplota atd.), někdy se používá pojem „tvrdá“ data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Kvalitativní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jsou to nečíselné charakteristiky sledovaného jevu (např.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spokojenost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zákazníka s výrobkem nebo službou), někdy se používá pojem „měkká“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data</a:t>
            </a:r>
          </a:p>
          <a:p>
            <a:pPr algn="just">
              <a:buFont typeface="Wingdings" panose="05000000000000000000" pitchFamily="2" charset="2"/>
              <a:buChar char="q"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cs-CZ" altLang="cs-CZ" sz="18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cs-CZ" b="1" dirty="0" smtClean="0"/>
              <a:t>Data</a:t>
            </a: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661052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416824" cy="4104456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cs-CZ" sz="1800" b="1" dirty="0"/>
              <a:t>Kvalitativní data se člení následovně:</a:t>
            </a:r>
          </a:p>
          <a:p>
            <a:pPr lvl="0" algn="just">
              <a:buFont typeface="Wingdings" panose="05000000000000000000" pitchFamily="2" charset="2"/>
              <a:buChar char="§"/>
            </a:pPr>
            <a:r>
              <a:rPr lang="cs-CZ" sz="1800" b="1" dirty="0"/>
              <a:t>nominální proměnné</a:t>
            </a:r>
          </a:p>
          <a:p>
            <a:pPr lvl="0" algn="just">
              <a:buFont typeface="Wingdings" panose="05000000000000000000" pitchFamily="2" charset="2"/>
              <a:buChar char="§"/>
            </a:pPr>
            <a:r>
              <a:rPr lang="cs-CZ" sz="1800" b="1" dirty="0"/>
              <a:t>ordinální proměnné </a:t>
            </a:r>
            <a:endParaRPr lang="cs-CZ" sz="1800" b="1" dirty="0" smtClean="0"/>
          </a:p>
          <a:p>
            <a:pPr lvl="0" algn="just"/>
            <a:endParaRPr lang="cs-CZ" sz="1800" b="1" dirty="0"/>
          </a:p>
          <a:p>
            <a:pPr marL="0" indent="0" algn="just">
              <a:buNone/>
            </a:pPr>
            <a:r>
              <a:rPr lang="cs-CZ" sz="1800" b="1" dirty="0"/>
              <a:t>Nominální data – o dvou hodnotách nominální proměnné lze říci, zda jsou identické či odlišné (např. výrobce, model, typ…)</a:t>
            </a:r>
          </a:p>
          <a:p>
            <a:pPr marL="0" indent="0" algn="just">
              <a:buNone/>
            </a:pPr>
            <a:r>
              <a:rPr lang="cs-CZ" sz="1800" b="1" dirty="0"/>
              <a:t>Ordinální data – jako nominální, navíc u dvou hodnot ordinální proměnné můžeme určit pořadí (např. míra spokojenosti zákazníka, hodnocení kvality výrobku…)</a:t>
            </a:r>
          </a:p>
          <a:p>
            <a:pPr marL="0" indent="0" algn="just">
              <a:buNone/>
            </a:pPr>
            <a:endParaRPr lang="cs-CZ" altLang="cs-CZ" sz="18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cs-CZ" b="1" dirty="0" smtClean="0"/>
              <a:t>Data</a:t>
            </a: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93013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416824" cy="4104456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cs-CZ" sz="1800" b="1" dirty="0"/>
              <a:t>Kvantitativní data se člení následovně: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cs-CZ" sz="1800" b="1" dirty="0" smtClean="0"/>
              <a:t>rozdílové </a:t>
            </a:r>
            <a:r>
              <a:rPr lang="cs-CZ" sz="1800" b="1" dirty="0"/>
              <a:t>proměnné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cs-CZ" sz="1800" b="1" dirty="0" smtClean="0"/>
              <a:t>poměrové </a:t>
            </a:r>
            <a:r>
              <a:rPr lang="cs-CZ" sz="1800" b="1" dirty="0"/>
              <a:t>proměnné </a:t>
            </a:r>
          </a:p>
          <a:p>
            <a:pPr marL="0" indent="0" algn="just">
              <a:buNone/>
            </a:pPr>
            <a:endParaRPr lang="cs-CZ" sz="1800" b="1" dirty="0" smtClean="0"/>
          </a:p>
          <a:p>
            <a:pPr marL="0" indent="0" algn="just">
              <a:buNone/>
            </a:pPr>
            <a:r>
              <a:rPr lang="cs-CZ" sz="1800" b="1" dirty="0" smtClean="0"/>
              <a:t>Rozdílová </a:t>
            </a:r>
            <a:r>
              <a:rPr lang="cs-CZ" sz="1800" b="1" dirty="0"/>
              <a:t>(intervalová) – jako ordinální, navíc lze určit o kolik je jedna hodnota větší než druhá.</a:t>
            </a:r>
          </a:p>
          <a:p>
            <a:pPr marL="0" indent="0" algn="just">
              <a:buNone/>
            </a:pPr>
            <a:r>
              <a:rPr lang="cs-CZ" sz="1800" b="1" dirty="0"/>
              <a:t>Poměrová – jako rozdílová, navíc lze vypočítat kolikrát je jedna hodnota větší než </a:t>
            </a:r>
            <a:r>
              <a:rPr lang="cs-CZ" sz="1800" b="1" dirty="0" smtClean="0"/>
              <a:t>druhá</a:t>
            </a:r>
            <a:r>
              <a:rPr lang="cs-CZ" sz="1800" b="1" dirty="0"/>
              <a:t>.</a:t>
            </a:r>
          </a:p>
          <a:p>
            <a:pPr marL="0" indent="0" algn="just">
              <a:buNone/>
            </a:pPr>
            <a:endParaRPr lang="cs-CZ" altLang="cs-CZ" sz="18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cs-CZ" b="1" dirty="0" smtClean="0"/>
              <a:t>Data</a:t>
            </a: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8668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416824" cy="4104456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cs-CZ" sz="1800" b="1" dirty="0"/>
              <a:t>Podle </a:t>
            </a:r>
            <a:r>
              <a:rPr lang="cs-CZ" sz="1800" b="1" dirty="0" err="1"/>
              <a:t>Sklenáka</a:t>
            </a:r>
            <a:r>
              <a:rPr lang="cs-CZ" sz="1800" b="1" dirty="0"/>
              <a:t> (2011) lze z hlediska práce s daty možno rozlišovat: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sz="1800" b="1" u="sng" dirty="0" smtClean="0"/>
              <a:t>strukturovaná </a:t>
            </a:r>
            <a:r>
              <a:rPr lang="cs-CZ" sz="1800" b="1" u="sng" dirty="0"/>
              <a:t>data </a:t>
            </a:r>
            <a:r>
              <a:rPr lang="cs-CZ" sz="1800" b="1" dirty="0"/>
              <a:t>- explicitně zachycují fakta, atributy, objekty apod. </a:t>
            </a:r>
            <a:r>
              <a:rPr lang="cs-CZ" sz="1800" b="1" dirty="0" smtClean="0"/>
              <a:t>Významným </a:t>
            </a:r>
            <a:r>
              <a:rPr lang="cs-CZ" sz="1800" b="1" dirty="0"/>
              <a:t>rysem je existence určitých elementů dat. Typickým příkladem je ukládání dat pomocí relačních databázových systémů, kde se používají </a:t>
            </a:r>
            <a:r>
              <a:rPr lang="cs-CZ" sz="1800" b="1" dirty="0" smtClean="0"/>
              <a:t>elementy </a:t>
            </a:r>
            <a:r>
              <a:rPr lang="cs-CZ" sz="1800" b="1" dirty="0"/>
              <a:t>jako pole, záznam, relace, databáze. </a:t>
            </a:r>
            <a:r>
              <a:rPr lang="cs-CZ" sz="1800" b="1" dirty="0" smtClean="0"/>
              <a:t>Takto </a:t>
            </a:r>
            <a:r>
              <a:rPr lang="cs-CZ" sz="1800" b="1" dirty="0"/>
              <a:t>se dají vybírat pouze ta data, která jsou nezbytná pro řešení informačních potřeb a řešení rozhodovacích problémů.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sz="1800" b="1" u="sng" dirty="0" smtClean="0"/>
              <a:t>nestrukturovaná </a:t>
            </a:r>
            <a:r>
              <a:rPr lang="cs-CZ" sz="1800" b="1" u="sng" dirty="0"/>
              <a:t>data </a:t>
            </a:r>
            <a:r>
              <a:rPr lang="cs-CZ" sz="1800" b="1" dirty="0"/>
              <a:t>- jsou vyjádřena jako "tok bytů" bez dalšího rozlišení, např. může jít o videozáznamy, zvukové nahrávky nebo obrázky. Patří sem také textové dokumenty.</a:t>
            </a:r>
          </a:p>
          <a:p>
            <a:pPr marL="0" indent="0" algn="just">
              <a:buNone/>
            </a:pPr>
            <a:endParaRPr lang="cs-CZ" altLang="cs-CZ" sz="18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cs-CZ" b="1" dirty="0" smtClean="0"/>
              <a:t>Data</a:t>
            </a: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119416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416824" cy="4104456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cs-CZ" sz="1800" b="1" dirty="0"/>
              <a:t>Informace jsou výsledkem zpracování dat. Bez dat by nemohly vzniknout informace</a:t>
            </a:r>
            <a:r>
              <a:rPr lang="cs-CZ" sz="1800" b="1" dirty="0" smtClean="0"/>
              <a:t>.</a:t>
            </a:r>
          </a:p>
          <a:p>
            <a:pPr marL="0" indent="0" algn="just">
              <a:buNone/>
            </a:pPr>
            <a:r>
              <a:rPr lang="cs-CZ" sz="1800" b="1" dirty="0" smtClean="0"/>
              <a:t>Ve </a:t>
            </a:r>
            <a:r>
              <a:rPr lang="cs-CZ" sz="1800" b="1" dirty="0"/>
              <a:t>spojení s daty můžeme slovo „informace“ definovat jako data, která jsou použita pro vytvoření smysluplného a užitečného kontextu a je možné je využít v rámci rozhodovacího procesu. </a:t>
            </a:r>
            <a:endParaRPr lang="cs-CZ" sz="1800" b="1" dirty="0" smtClean="0"/>
          </a:p>
          <a:p>
            <a:pPr marL="0" indent="0" algn="just">
              <a:buNone/>
            </a:pPr>
            <a:r>
              <a:rPr lang="cs-CZ" sz="1800" b="1" dirty="0" smtClean="0"/>
              <a:t>Informací </a:t>
            </a:r>
            <a:r>
              <a:rPr lang="cs-CZ" sz="1800" b="1" dirty="0"/>
              <a:t>se tedy stávají zpracovaná data, kterým uživatel připisuje určitý </a:t>
            </a:r>
            <a:r>
              <a:rPr lang="cs-CZ" sz="1800" b="1" dirty="0" smtClean="0"/>
              <a:t>význam</a:t>
            </a:r>
            <a:r>
              <a:rPr lang="cs-CZ" sz="1800" b="1" dirty="0"/>
              <a:t>, jenž uspokojí konkrétní informační potřebu daného příjemce.</a:t>
            </a:r>
            <a:endParaRPr lang="cs-CZ" altLang="cs-CZ" sz="18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cs-CZ" b="1" dirty="0" smtClean="0"/>
              <a:t>Informace</a:t>
            </a: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072528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LU">
  <a:themeElements>
    <a:clrScheme name="OPF">
      <a:dk1>
        <a:srgbClr val="307871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LU-pismo_Times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2574</TotalTime>
  <Words>1255</Words>
  <Application>Microsoft Office PowerPoint</Application>
  <PresentationFormat>Předvádění na obrazovce (16:9)</PresentationFormat>
  <Paragraphs>124</Paragraphs>
  <Slides>17</Slides>
  <Notes>15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17</vt:i4>
      </vt:variant>
    </vt:vector>
  </HeadingPairs>
  <TitlesOfParts>
    <vt:vector size="23" baseType="lpstr">
      <vt:lpstr>Arial</vt:lpstr>
      <vt:lpstr>Calibri</vt:lpstr>
      <vt:lpstr>Enriqueta</vt:lpstr>
      <vt:lpstr>Times New Roman</vt:lpstr>
      <vt:lpstr>Wingdings</vt:lpstr>
      <vt:lpstr>SLU</vt:lpstr>
      <vt:lpstr>INFORMAČNÍ A ZNALOSTNÍ MANAGEMENT A TECHNOLOGIE</vt:lpstr>
      <vt:lpstr>Cíle přednášky</vt:lpstr>
      <vt:lpstr>Data</vt:lpstr>
      <vt:lpstr>Data</vt:lpstr>
      <vt:lpstr>Data</vt:lpstr>
      <vt:lpstr>Data</vt:lpstr>
      <vt:lpstr>Data</vt:lpstr>
      <vt:lpstr>Data</vt:lpstr>
      <vt:lpstr>Informace</vt:lpstr>
      <vt:lpstr>Informace</vt:lpstr>
      <vt:lpstr>Informace</vt:lpstr>
      <vt:lpstr>Informace</vt:lpstr>
      <vt:lpstr>Informace</vt:lpstr>
      <vt:lpstr>Informace</vt:lpstr>
      <vt:lpstr>Znalosti</vt:lpstr>
      <vt:lpstr>Moudrost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Název prezentace</dc:title>
  <dc:creator>Václav Minařík</dc:creator>
  <cp:lastModifiedBy>Radim Dolák</cp:lastModifiedBy>
  <cp:revision>174</cp:revision>
  <dcterms:created xsi:type="dcterms:W3CDTF">2016-07-06T15:42:34Z</dcterms:created>
  <dcterms:modified xsi:type="dcterms:W3CDTF">2020-01-27T12:31:51Z</dcterms:modified>
</cp:coreProperties>
</file>