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cs-CZ" smtClean="0"/>
              <a:t>Kliknutím lze upravit styl.</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cs-CZ" smtClean="0"/>
              <a:t>Kliknutím lze upravit styl.</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6"/>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CFE88E-0026-4620-B9A5-1E19290C41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cs-CZ" smtClean="0"/>
              <a:t>Kliknutím lze upravit styl.</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CFE88E-0026-4620-B9A5-1E19290C41C7}"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cs-CZ" smtClean="0"/>
              <a:t>Kliknutím lze upravit styl.</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8" name="Date Placeholder 7"/>
          <p:cNvSpPr>
            <a:spLocks noGrp="1"/>
          </p:cNvSpPr>
          <p:nvPr>
            <p:ph type="dt" sz="half" idx="10"/>
          </p:nvPr>
        </p:nvSpPr>
        <p:spPr/>
        <p:txBody>
          <a:bodyPr/>
          <a:lstStyle/>
          <a:p>
            <a:fld id="{8C908951-5031-433F-A100-0C99CDED63F8}" type="datetimeFigureOut">
              <a:rPr lang="en-US" smtClean="0"/>
              <a:pPr/>
              <a:t>11/23/2022</a:t>
            </a:fld>
            <a:endParaRPr lang="en-US"/>
          </a:p>
        </p:txBody>
      </p:sp>
      <p:sp>
        <p:nvSpPr>
          <p:cNvPr id="9" name="Slide Number Placeholder 8"/>
          <p:cNvSpPr>
            <a:spLocks noGrp="1"/>
          </p:cNvSpPr>
          <p:nvPr>
            <p:ph type="sldNum" sz="quarter" idx="11"/>
          </p:nvPr>
        </p:nvSpPr>
        <p:spPr/>
        <p:txBody>
          <a:bodyPr/>
          <a:lstStyle/>
          <a:p>
            <a:fld id="{91CFE88E-0026-4620-B9A5-1E19290C41C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CFE88E-0026-4620-B9A5-1E19290C41C7}"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C908951-5031-433F-A100-0C99CDED63F8}" type="datetimeFigureOut">
              <a:rPr lang="en-US" smtClean="0"/>
              <a:pPr/>
              <a:t>11/23/2022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b="1" dirty="0"/>
              <a:t>ČÁSTEČNÝ </a:t>
            </a:r>
            <a:r>
              <a:rPr lang="cs-CZ" b="1" dirty="0" smtClean="0"/>
              <a:t>(poloviční) </a:t>
            </a:r>
            <a:r>
              <a:rPr lang="en-US" b="1" dirty="0" smtClean="0"/>
              <a:t>FAKTOROVÝ PLÁN</a:t>
            </a:r>
            <a:endParaRPr lang="en-US" dirty="0"/>
          </a:p>
        </p:txBody>
      </p:sp>
      <p:sp>
        <p:nvSpPr>
          <p:cNvPr id="3" name="Podnadpis 2"/>
          <p:cNvSpPr>
            <a:spLocks noGrp="1"/>
          </p:cNvSpPr>
          <p:nvPr>
            <p:ph type="subTitle" idx="1"/>
          </p:nvPr>
        </p:nvSpPr>
        <p:spPr/>
        <p:txBody>
          <a:bodyPr/>
          <a:lstStyle/>
          <a:p>
            <a:r>
              <a:rPr lang="cs-CZ" dirty="0" smtClean="0"/>
              <a:t>Mgr. Jiří Mazurek, Ph.D.</a:t>
            </a:r>
            <a:endParaRPr lang="en-US" dirty="0"/>
          </a:p>
        </p:txBody>
      </p:sp>
    </p:spTree>
    <p:extLst>
      <p:ext uri="{BB962C8B-B14F-4D97-AF65-F5344CB8AC3E}">
        <p14:creationId xmlns:p14="http://schemas.microsoft.com/office/powerpoint/2010/main" val="1807554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r>
              <a:rPr lang="cs-CZ" dirty="0" smtClean="0"/>
              <a:t>Zkoumejme množství barviva </a:t>
            </a:r>
            <a:r>
              <a:rPr lang="cs-CZ" i="1" dirty="0" smtClean="0"/>
              <a:t>Y</a:t>
            </a:r>
            <a:r>
              <a:rPr lang="cs-CZ" dirty="0" smtClean="0"/>
              <a:t>, které zůstane na látce po absolvování testů (ve srovnání se standardním vzorkem) v závislosti na těchto pěti faktorech: A </a:t>
            </a:r>
            <a:r>
              <a:rPr lang="cs-CZ" i="1" dirty="0" smtClean="0"/>
              <a:t>= pH, B = teplota, C = koncentrace roztoku, D = dokončovací teplota, E = dokončovací čas. </a:t>
            </a:r>
            <a:r>
              <a:rPr lang="cs-CZ" dirty="0" smtClean="0"/>
              <a:t>Sestavme poloviční plán experimentu a najděme nevýznamnější faktory, které ovlivňují množství barviva na látce. </a:t>
            </a:r>
            <a:endParaRPr lang="cs-CZ"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4005064"/>
            <a:ext cx="4689912" cy="2016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2776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řešení</a:t>
            </a:r>
            <a:endParaRPr lang="en-US" dirty="0"/>
          </a:p>
        </p:txBody>
      </p:sp>
      <p:sp>
        <p:nvSpPr>
          <p:cNvPr id="3" name="Zástupný symbol pro obsah 2"/>
          <p:cNvSpPr>
            <a:spLocks noGrp="1"/>
          </p:cNvSpPr>
          <p:nvPr>
            <p:ph idx="1"/>
          </p:nvPr>
        </p:nvSpPr>
        <p:spPr/>
        <p:txBody>
          <a:bodyPr/>
          <a:lstStyle/>
          <a:p>
            <a:r>
              <a:rPr lang="cs-CZ" dirty="0" smtClean="0"/>
              <a:t>Sestavme tedy poloviční plán experimentu, kde </a:t>
            </a:r>
            <a:r>
              <a:rPr lang="cs-CZ" i="1" dirty="0" smtClean="0"/>
              <a:t>A</a:t>
            </a:r>
            <a:r>
              <a:rPr lang="cs-CZ" dirty="0" smtClean="0"/>
              <a:t>, </a:t>
            </a:r>
            <a:r>
              <a:rPr lang="cs-CZ" i="1" dirty="0" smtClean="0"/>
              <a:t>B</a:t>
            </a:r>
            <a:r>
              <a:rPr lang="cs-CZ" dirty="0" smtClean="0"/>
              <a:t>, </a:t>
            </a:r>
            <a:r>
              <a:rPr lang="cs-CZ" i="1" dirty="0" smtClean="0"/>
              <a:t>C</a:t>
            </a:r>
            <a:r>
              <a:rPr lang="cs-CZ" dirty="0" smtClean="0"/>
              <a:t>, </a:t>
            </a:r>
            <a:r>
              <a:rPr lang="cs-CZ" i="1" dirty="0" smtClean="0"/>
              <a:t>D </a:t>
            </a:r>
            <a:r>
              <a:rPr lang="cs-CZ" dirty="0" smtClean="0"/>
              <a:t>jsou hlavní faktory a faktor </a:t>
            </a:r>
            <a:r>
              <a:rPr lang="cs-CZ" i="1" dirty="0" smtClean="0"/>
              <a:t>E </a:t>
            </a:r>
            <a:r>
              <a:rPr lang="cs-CZ" dirty="0" smtClean="0"/>
              <a:t>je vedlejším faktorem, generátor E=ABCD. Výsledky pokusů pro jednotlivé úrovně faktorů jsou zaznamenány v tabulce </a:t>
            </a:r>
            <a:endParaRPr lang="cs-CZ" dirty="0"/>
          </a:p>
        </p:txBody>
      </p:sp>
    </p:spTree>
    <p:extLst>
      <p:ext uri="{BB962C8B-B14F-4D97-AF65-F5344CB8AC3E}">
        <p14:creationId xmlns:p14="http://schemas.microsoft.com/office/powerpoint/2010/main" val="2863611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tabulka</a:t>
            </a:r>
            <a:endParaRPr lang="en-US" dirty="0"/>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251737"/>
            <a:ext cx="5544615" cy="54596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4674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efekty faktorů</a:t>
            </a:r>
            <a:endParaRPr lang="en-US" dirty="0"/>
          </a:p>
        </p:txBody>
      </p:sp>
      <p:sp>
        <p:nvSpPr>
          <p:cNvPr id="3" name="Zástupný symbol pro obsah 2"/>
          <p:cNvSpPr>
            <a:spLocks noGrp="1"/>
          </p:cNvSpPr>
          <p:nvPr>
            <p:ph idx="1"/>
          </p:nvPr>
        </p:nvSpPr>
        <p:spPr>
          <a:xfrm>
            <a:off x="457200" y="1600200"/>
            <a:ext cx="7620000" cy="5257800"/>
          </a:xfrm>
        </p:spPr>
        <p:txBody>
          <a:bodyPr>
            <a:normAutofit/>
          </a:bodyPr>
          <a:lstStyle/>
          <a:p>
            <a:r>
              <a:rPr lang="cs-CZ" dirty="0" smtClean="0"/>
              <a:t>Výpočet efektu faktorů se provede stejně, jako u úplného plánu. Např. pro efekt </a:t>
            </a:r>
            <a:r>
              <a:rPr lang="cs-CZ" i="1" dirty="0" smtClean="0"/>
              <a:t>D </a:t>
            </a:r>
            <a:r>
              <a:rPr lang="cs-CZ" dirty="0" smtClean="0"/>
              <a:t>je </a:t>
            </a:r>
          </a:p>
          <a:p>
            <a:endParaRPr lang="cs-CZ" dirty="0" smtClean="0"/>
          </a:p>
          <a:p>
            <a:endParaRPr lang="cs-CZ" dirty="0" smtClean="0"/>
          </a:p>
          <a:p>
            <a:endParaRPr lang="cs-CZ" dirty="0" smtClean="0"/>
          </a:p>
          <a:p>
            <a:r>
              <a:rPr lang="cs-CZ" dirty="0" smtClean="0"/>
              <a:t>Analogicky vypočítáme i efekty ostatních faktorů a interakcí. </a:t>
            </a:r>
          </a:p>
          <a:p>
            <a:r>
              <a:rPr lang="cs-CZ" dirty="0" smtClean="0"/>
              <a:t>Tím, že pracujeme s polovičním plánem, vzniknou při tvorbě interakcí zaměnitelné dvojice, tj. faktory, které mají stejné sloupce znamének v tabulce plánu experimentu. </a:t>
            </a:r>
          </a:p>
          <a:p>
            <a:r>
              <a:rPr lang="cs-CZ" dirty="0" smtClean="0"/>
              <a:t>Efekt vypočítaný pro daný faktor pak náleží nejen tomuto faktoru, ale také všem zaměnitelným dvojicím. </a:t>
            </a:r>
            <a:endParaRPr lang="cs-CZ"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5" y="2457450"/>
            <a:ext cx="6474237" cy="8275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57745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efekty faktorů</a:t>
            </a:r>
            <a:endParaRPr lang="en-US" dirty="0"/>
          </a:p>
        </p:txBody>
      </p:sp>
      <p:sp>
        <p:nvSpPr>
          <p:cNvPr id="3" name="Zástupný symbol pro obsah 2"/>
          <p:cNvSpPr>
            <a:spLocks noGrp="1"/>
          </p:cNvSpPr>
          <p:nvPr>
            <p:ph idx="1"/>
          </p:nvPr>
        </p:nvSpPr>
        <p:spPr>
          <a:xfrm>
            <a:off x="457200" y="1268760"/>
            <a:ext cx="3898776" cy="5132040"/>
          </a:xfrm>
        </p:spPr>
        <p:txBody>
          <a:bodyPr/>
          <a:lstStyle/>
          <a:p>
            <a:r>
              <a:rPr lang="cs-CZ" dirty="0" smtClean="0"/>
              <a:t>Tedy například hned první nulový efekt náleží společnému působení faktorů A </a:t>
            </a:r>
            <a:r>
              <a:rPr lang="cs-CZ" i="1" dirty="0" err="1" smtClean="0"/>
              <a:t>a</a:t>
            </a:r>
            <a:r>
              <a:rPr lang="cs-CZ" i="1" dirty="0" smtClean="0"/>
              <a:t> </a:t>
            </a:r>
            <a:r>
              <a:rPr lang="cs-CZ" dirty="0" smtClean="0"/>
              <a:t>interakci </a:t>
            </a:r>
            <a:r>
              <a:rPr lang="cs-CZ" i="1" dirty="0" smtClean="0"/>
              <a:t>BCDE</a:t>
            </a:r>
            <a:r>
              <a:rPr lang="cs-CZ" dirty="0" smtClean="0"/>
              <a:t>, která je zde zaměnitelnou dvojicí pro faktor </a:t>
            </a:r>
            <a:r>
              <a:rPr lang="cs-CZ" i="1" dirty="0" smtClean="0"/>
              <a:t>A</a:t>
            </a:r>
            <a:r>
              <a:rPr lang="cs-CZ" dirty="0" smtClean="0"/>
              <a:t>. </a:t>
            </a:r>
            <a:endParaRPr lang="cs-CZ"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4008" y="1412776"/>
            <a:ext cx="2733747" cy="4816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076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7620000" cy="1301006"/>
          </a:xfrm>
        </p:spPr>
        <p:txBody>
          <a:bodyPr/>
          <a:lstStyle/>
          <a:p>
            <a:r>
              <a:rPr lang="cs-CZ" dirty="0" smtClean="0"/>
              <a:t>Příklad – grafická metoda hodnocení efektu faktoru</a:t>
            </a:r>
            <a:endParaRPr lang="en-US" dirty="0"/>
          </a:p>
        </p:txBody>
      </p:sp>
      <p:sp>
        <p:nvSpPr>
          <p:cNvPr id="3" name="Zástupný symbol pro obsah 2"/>
          <p:cNvSpPr>
            <a:spLocks noGrp="1"/>
          </p:cNvSpPr>
          <p:nvPr>
            <p:ph idx="1"/>
          </p:nvPr>
        </p:nvSpPr>
        <p:spPr/>
        <p:txBody>
          <a:bodyPr/>
          <a:lstStyle/>
          <a:p>
            <a:r>
              <a:rPr lang="cs-CZ" dirty="0" smtClean="0"/>
              <a:t>Použití grafické metody je podobné jako u úplných plánů. Nejprve vypočteme hodnotu pravděpodobností ze vztahu </a:t>
            </a:r>
          </a:p>
          <a:p>
            <a:endParaRPr lang="cs-CZ" dirty="0"/>
          </a:p>
          <a:p>
            <a:endParaRPr lang="cs-CZ" dirty="0" smtClean="0"/>
          </a:p>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kt 4"/>
          <p:cNvGraphicFramePr>
            <a:graphicFrameLocks noChangeAspect="1"/>
          </p:cNvGraphicFramePr>
          <p:nvPr>
            <p:extLst>
              <p:ext uri="{D42A27DB-BD31-4B8C-83A1-F6EECF244321}">
                <p14:modId xmlns:p14="http://schemas.microsoft.com/office/powerpoint/2010/main" val="4188295936"/>
              </p:ext>
            </p:extLst>
          </p:nvPr>
        </p:nvGraphicFramePr>
        <p:xfrm>
          <a:off x="2915816" y="2492897"/>
          <a:ext cx="1872208" cy="686194"/>
        </p:xfrm>
        <a:graphic>
          <a:graphicData uri="http://schemas.openxmlformats.org/presentationml/2006/ole">
            <mc:AlternateContent xmlns:mc="http://schemas.openxmlformats.org/markup-compatibility/2006">
              <mc:Choice xmlns:v="urn:schemas-microsoft-com:vml" Requires="v">
                <p:oleObj spid="_x0000_s8207" name="Rovnice" r:id="rId3" imgW="2108200" imgH="774700" progId="">
                  <p:embed/>
                </p:oleObj>
              </mc:Choice>
              <mc:Fallback>
                <p:oleObj name="Rovnice" r:id="rId3" imgW="2108200" imgH="774700" progId="">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2492897"/>
                        <a:ext cx="1872208" cy="6861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19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7544" y="3284984"/>
            <a:ext cx="73914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9117" y="4385554"/>
            <a:ext cx="7381875" cy="2457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9993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7620000" cy="1301006"/>
          </a:xfrm>
        </p:spPr>
        <p:txBody>
          <a:bodyPr/>
          <a:lstStyle/>
          <a:p>
            <a:r>
              <a:rPr lang="cs-CZ" dirty="0"/>
              <a:t>Příklad – grafická metoda hodnocení efektu faktoru</a:t>
            </a:r>
            <a:endParaRPr lang="en-US" dirty="0"/>
          </a:p>
        </p:txBody>
      </p:sp>
      <p:sp>
        <p:nvSpPr>
          <p:cNvPr id="3" name="Zástupný symbol pro obsah 2"/>
          <p:cNvSpPr>
            <a:spLocks noGrp="1"/>
          </p:cNvSpPr>
          <p:nvPr>
            <p:ph idx="1"/>
          </p:nvPr>
        </p:nvSpPr>
        <p:spPr/>
        <p:txBody>
          <a:bodyPr/>
          <a:lstStyle/>
          <a:p>
            <a:r>
              <a:rPr lang="cs-CZ" dirty="0" smtClean="0"/>
              <a:t>Z těchto hodnot sestrojíme graf, kde na osu </a:t>
            </a:r>
            <a:r>
              <a:rPr lang="cs-CZ" i="1" dirty="0" smtClean="0"/>
              <a:t>x </a:t>
            </a:r>
            <a:r>
              <a:rPr lang="cs-CZ" dirty="0" smtClean="0"/>
              <a:t>nanášíme efekt a na osu </a:t>
            </a:r>
            <a:r>
              <a:rPr lang="cs-CZ" i="1" dirty="0" smtClean="0"/>
              <a:t>y </a:t>
            </a:r>
            <a:r>
              <a:rPr lang="cs-CZ" dirty="0" smtClean="0"/>
              <a:t>hodnotu příslušné pravděpodobnosti:</a:t>
            </a:r>
            <a:endParaRPr lang="cs-CZ" dirty="0"/>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2420888"/>
            <a:ext cx="5616624" cy="4346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620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Obecné porovnání úplných a částečných plánů</a:t>
            </a:r>
            <a:endParaRPr lang="en-US" dirty="0"/>
          </a:p>
        </p:txBody>
      </p:sp>
      <p:sp>
        <p:nvSpPr>
          <p:cNvPr id="3" name="Zástupný symbol pro obsah 2"/>
          <p:cNvSpPr>
            <a:spLocks noGrp="1"/>
          </p:cNvSpPr>
          <p:nvPr>
            <p:ph idx="1"/>
          </p:nvPr>
        </p:nvSpPr>
        <p:spPr/>
        <p:txBody>
          <a:bodyPr>
            <a:normAutofit/>
          </a:bodyPr>
          <a:lstStyle/>
          <a:p>
            <a:r>
              <a:rPr lang="cs-CZ" dirty="0" smtClean="0"/>
              <a:t>Porovnáme-li grafy pro úplný a poloviční plán, pak poloviční plán dává stejné hodnocení jako úplný plán. Znamená to tedy, že snížením počtu pokusů na polovinu nedošlo ke ztrátě informace a tím ke změně výsledků. </a:t>
            </a:r>
          </a:p>
          <a:p>
            <a:r>
              <a:rPr lang="cs-CZ" dirty="0" smtClean="0"/>
              <a:t>Jsou-li u interakcí stejné posloupnosti znamének, náleží efekt oběma faktorům. Neznamená to ale, že na každou z interakcí připadá právě polovina tohoto efektu! Kolik celkového efektu připadá na jednotlivé sčítance nelze obecně zjistit. Využívá se ale poznatek, že čím delší je „slovo“ tvořící faktor, tím menší má vliv na celkový efekt. </a:t>
            </a:r>
          </a:p>
          <a:p>
            <a:r>
              <a:rPr lang="cs-CZ" dirty="0" smtClean="0"/>
              <a:t>Snahou je proto dostat do kombinací krátké slovo (sólový faktor) s co nejdelším slovem, respektive interakcí. To lze ovlivnit vhodnou volbou definičních rovnic. </a:t>
            </a:r>
            <a:endParaRPr lang="cs-CZ" dirty="0"/>
          </a:p>
        </p:txBody>
      </p:sp>
    </p:spTree>
    <p:extLst>
      <p:ext uri="{BB962C8B-B14F-4D97-AF65-F5344CB8AC3E}">
        <p14:creationId xmlns:p14="http://schemas.microsoft.com/office/powerpoint/2010/main" val="1852034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7620000" cy="1301006"/>
          </a:xfrm>
        </p:spPr>
        <p:txBody>
          <a:bodyPr/>
          <a:lstStyle/>
          <a:p>
            <a:r>
              <a:rPr lang="cs-CZ" dirty="0" smtClean="0"/>
              <a:t>Příklad 2</a:t>
            </a:r>
            <a:endParaRPr lang="en-US" dirty="0"/>
          </a:p>
        </p:txBody>
      </p:sp>
      <p:sp>
        <p:nvSpPr>
          <p:cNvPr id="3" name="Zástupný symbol pro obsah 2"/>
          <p:cNvSpPr>
            <a:spLocks noGrp="1"/>
          </p:cNvSpPr>
          <p:nvPr>
            <p:ph idx="1"/>
          </p:nvPr>
        </p:nvSpPr>
        <p:spPr/>
        <p:txBody>
          <a:bodyPr/>
          <a:lstStyle/>
          <a:p>
            <a:r>
              <a:rPr lang="cs-CZ" dirty="0" smtClean="0"/>
              <a:t>Mějme pět faktorů </a:t>
            </a:r>
            <a:r>
              <a:rPr lang="cs-CZ" i="1" dirty="0" smtClean="0"/>
              <a:t>A</a:t>
            </a:r>
            <a:r>
              <a:rPr lang="cs-CZ" dirty="0" smtClean="0"/>
              <a:t>, </a:t>
            </a:r>
            <a:r>
              <a:rPr lang="cs-CZ" i="1" dirty="0" smtClean="0"/>
              <a:t>B</a:t>
            </a:r>
            <a:r>
              <a:rPr lang="cs-CZ" dirty="0" smtClean="0"/>
              <a:t>, </a:t>
            </a:r>
            <a:r>
              <a:rPr lang="cs-CZ" i="1" dirty="0" smtClean="0"/>
              <a:t>C</a:t>
            </a:r>
            <a:r>
              <a:rPr lang="cs-CZ" dirty="0" smtClean="0"/>
              <a:t>, </a:t>
            </a:r>
            <a:r>
              <a:rPr lang="cs-CZ" i="1" dirty="0" smtClean="0"/>
              <a:t>D</a:t>
            </a:r>
            <a:r>
              <a:rPr lang="cs-CZ" dirty="0" smtClean="0"/>
              <a:t>, </a:t>
            </a:r>
            <a:r>
              <a:rPr lang="cs-CZ" i="1" dirty="0" smtClean="0"/>
              <a:t>E</a:t>
            </a:r>
            <a:r>
              <a:rPr lang="cs-CZ" dirty="0" smtClean="0"/>
              <a:t>. Faktor </a:t>
            </a:r>
            <a:r>
              <a:rPr lang="cs-CZ" i="1" dirty="0" smtClean="0"/>
              <a:t>E </a:t>
            </a:r>
            <a:r>
              <a:rPr lang="cs-CZ" dirty="0" smtClean="0"/>
              <a:t>je vedlejším faktorem. Faktor </a:t>
            </a:r>
            <a:r>
              <a:rPr lang="cs-CZ" i="1" dirty="0" smtClean="0"/>
              <a:t>E </a:t>
            </a:r>
            <a:r>
              <a:rPr lang="cs-CZ" dirty="0" smtClean="0"/>
              <a:t>je možné vyjádřit mnoha způsoby. Porovnejme tyto dva: </a:t>
            </a:r>
          </a:p>
          <a:p>
            <a:r>
              <a:rPr lang="cs-CZ" b="1" dirty="0" smtClean="0"/>
              <a:t>a. </a:t>
            </a:r>
            <a:r>
              <a:rPr lang="cs-CZ" i="1" dirty="0" smtClean="0"/>
              <a:t>E </a:t>
            </a:r>
            <a:r>
              <a:rPr lang="cs-CZ" dirty="0" smtClean="0"/>
              <a:t>= </a:t>
            </a:r>
            <a:r>
              <a:rPr lang="cs-CZ" i="1" dirty="0" smtClean="0"/>
              <a:t>AB</a:t>
            </a:r>
            <a:r>
              <a:rPr lang="cs-CZ" dirty="0" smtClean="0"/>
              <a:t>, </a:t>
            </a:r>
          </a:p>
          <a:p>
            <a:r>
              <a:rPr lang="en-US" b="1" dirty="0" smtClean="0"/>
              <a:t>b</a:t>
            </a:r>
            <a:r>
              <a:rPr lang="en-US" b="1" dirty="0"/>
              <a:t>. </a:t>
            </a:r>
            <a:r>
              <a:rPr lang="en-US" i="1" dirty="0"/>
              <a:t>E = ABCD. </a:t>
            </a:r>
            <a:endParaRPr lang="en-US" dirty="0"/>
          </a:p>
          <a:p>
            <a:endParaRPr lang="en-US" dirty="0"/>
          </a:p>
        </p:txBody>
      </p:sp>
    </p:spTree>
    <p:extLst>
      <p:ext uri="{BB962C8B-B14F-4D97-AF65-F5344CB8AC3E}">
        <p14:creationId xmlns:p14="http://schemas.microsoft.com/office/powerpoint/2010/main" val="2029347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2 – řešení</a:t>
            </a:r>
            <a:endParaRPr lang="en-US" dirty="0"/>
          </a:p>
        </p:txBody>
      </p:sp>
      <p:sp>
        <p:nvSpPr>
          <p:cNvPr id="3" name="Zástupný symbol pro obsah 2"/>
          <p:cNvSpPr>
            <a:spLocks noGrp="1"/>
          </p:cNvSpPr>
          <p:nvPr>
            <p:ph idx="1"/>
          </p:nvPr>
        </p:nvSpPr>
        <p:spPr/>
        <p:txBody>
          <a:bodyPr>
            <a:normAutofit lnSpcReduction="10000"/>
          </a:bodyPr>
          <a:lstStyle/>
          <a:p>
            <a:r>
              <a:rPr lang="cs-CZ" dirty="0" smtClean="0"/>
              <a:t>Příslušné definiční rovnice jsou </a:t>
            </a:r>
          </a:p>
          <a:p>
            <a:r>
              <a:rPr lang="en-US" b="1" dirty="0" smtClean="0"/>
              <a:t>a</a:t>
            </a:r>
            <a:r>
              <a:rPr lang="en-US" b="1" dirty="0"/>
              <a:t>. </a:t>
            </a:r>
            <a:r>
              <a:rPr lang="en-US" i="1" dirty="0"/>
              <a:t>I = ABE </a:t>
            </a:r>
            <a:endParaRPr lang="en-US" dirty="0"/>
          </a:p>
          <a:p>
            <a:r>
              <a:rPr lang="en-US" b="1" dirty="0"/>
              <a:t>b. </a:t>
            </a:r>
            <a:r>
              <a:rPr lang="en-US" i="1" dirty="0"/>
              <a:t>I = ABCDE </a:t>
            </a:r>
            <a:endParaRPr lang="en-US" dirty="0"/>
          </a:p>
          <a:p>
            <a:r>
              <a:rPr lang="cs-CZ" dirty="0"/>
              <a:t>Hledáme zaměnitelné dvojice k A:</a:t>
            </a:r>
            <a:endParaRPr lang="en-US" dirty="0"/>
          </a:p>
          <a:p>
            <a:r>
              <a:rPr lang="cs-CZ" dirty="0"/>
              <a:t>a) A = BE			b) A = BCDE</a:t>
            </a:r>
            <a:endParaRPr lang="en-US" dirty="0"/>
          </a:p>
          <a:p>
            <a:r>
              <a:rPr lang="cs-CZ" dirty="0"/>
              <a:t>V případě b) tvoří zaměnitelnou dvojici s A interakce více faktorů, která má proto menší podíl na celkovém efektu, u více než dvou faktorů dokonce tak malý, že se zanedbává a pracuje se je s faktorem A. Tím se usnadňuje diskuse k vypočítanému efektu: přesto, že efekt náleží dvěma faktorům, podstatná část připadá na „čistý“ faktor a prakticky zanedbatelná část na interakci.</a:t>
            </a:r>
            <a:endParaRPr lang="en-US" dirty="0"/>
          </a:p>
          <a:p>
            <a:r>
              <a:rPr lang="cs-CZ" dirty="0"/>
              <a:t>Druhý plán je lepší.</a:t>
            </a:r>
            <a:endParaRPr lang="en-US" dirty="0"/>
          </a:p>
          <a:p>
            <a:endParaRPr lang="en-US" dirty="0"/>
          </a:p>
        </p:txBody>
      </p:sp>
    </p:spTree>
    <p:extLst>
      <p:ext uri="{BB962C8B-B14F-4D97-AF65-F5344CB8AC3E}">
        <p14:creationId xmlns:p14="http://schemas.microsoft.com/office/powerpoint/2010/main" val="2344945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Porovnání</a:t>
            </a:r>
            <a:endParaRPr lang="en-US" dirty="0"/>
          </a:p>
        </p:txBody>
      </p:sp>
      <p:sp>
        <p:nvSpPr>
          <p:cNvPr id="3" name="Zástupný symbol pro obsah 2"/>
          <p:cNvSpPr>
            <a:spLocks noGrp="1"/>
          </p:cNvSpPr>
          <p:nvPr>
            <p:ph idx="1"/>
          </p:nvPr>
        </p:nvSpPr>
        <p:spPr/>
        <p:txBody>
          <a:bodyPr>
            <a:normAutofit/>
          </a:bodyPr>
          <a:lstStyle/>
          <a:p>
            <a:r>
              <a:rPr lang="cs-CZ" dirty="0" smtClean="0"/>
              <a:t>V úplném faktorovém experimentu se sestavuje plán experimentu pro každý faktor. </a:t>
            </a:r>
          </a:p>
          <a:p>
            <a:r>
              <a:rPr lang="cs-CZ" dirty="0" smtClean="0"/>
              <a:t>U částečného faktorového experimentu se plán sestaví jen pro několik faktorů (pro tzv. </a:t>
            </a:r>
            <a:r>
              <a:rPr lang="cs-CZ" i="1" dirty="0" smtClean="0"/>
              <a:t>hlavní faktory</a:t>
            </a:r>
            <a:r>
              <a:rPr lang="cs-CZ" dirty="0" smtClean="0"/>
              <a:t>) a ostatní faktory (</a:t>
            </a:r>
            <a:r>
              <a:rPr lang="cs-CZ" i="1" dirty="0" smtClean="0"/>
              <a:t>vedlejší faktory</a:t>
            </a:r>
            <a:r>
              <a:rPr lang="cs-CZ" dirty="0" smtClean="0"/>
              <a:t>) se vyjádří jako kombinace hlavních faktorů. </a:t>
            </a:r>
          </a:p>
          <a:p>
            <a:pPr lvl="1"/>
            <a:r>
              <a:rPr lang="cs-CZ" dirty="0" smtClean="0"/>
              <a:t>Tím se dosáhne snížení počtu experimentálních pokusů. </a:t>
            </a:r>
            <a:endParaRPr lang="cs-CZ" dirty="0"/>
          </a:p>
        </p:txBody>
      </p:sp>
    </p:spTree>
    <p:extLst>
      <p:ext uri="{BB962C8B-B14F-4D97-AF65-F5344CB8AC3E}">
        <p14:creationId xmlns:p14="http://schemas.microsoft.com/office/powerpoint/2010/main" val="34672691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412776"/>
            <a:ext cx="7620000" cy="1143000"/>
          </a:xfrm>
        </p:spPr>
        <p:txBody>
          <a:bodyPr/>
          <a:lstStyle/>
          <a:p>
            <a:r>
              <a:rPr lang="cs-CZ" dirty="0" smtClean="0"/>
              <a:t>Děkuji za pozornost</a:t>
            </a:r>
            <a:endParaRPr lang="en-US" dirty="0"/>
          </a:p>
        </p:txBody>
      </p:sp>
    </p:spTree>
    <p:extLst>
      <p:ext uri="{BB962C8B-B14F-4D97-AF65-F5344CB8AC3E}">
        <p14:creationId xmlns:p14="http://schemas.microsoft.com/office/powerpoint/2010/main" val="2762940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Částečné plány</a:t>
            </a:r>
            <a:endParaRPr lang="en-US" dirty="0"/>
          </a:p>
        </p:txBody>
      </p:sp>
      <p:sp>
        <p:nvSpPr>
          <p:cNvPr id="3" name="Zástupný symbol pro obsah 2"/>
          <p:cNvSpPr>
            <a:spLocks noGrp="1"/>
          </p:cNvSpPr>
          <p:nvPr>
            <p:ph idx="1"/>
          </p:nvPr>
        </p:nvSpPr>
        <p:spPr/>
        <p:txBody>
          <a:bodyPr/>
          <a:lstStyle/>
          <a:p>
            <a:r>
              <a:rPr lang="cs-CZ" dirty="0"/>
              <a:t>Obecný zápis </a:t>
            </a:r>
            <a:r>
              <a:rPr lang="cs-CZ" dirty="0" smtClean="0"/>
              <a:t>pro úplný experiment </a:t>
            </a:r>
            <a:r>
              <a:rPr lang="cs-CZ" dirty="0"/>
              <a:t>je  </a:t>
            </a:r>
            <a:r>
              <a:rPr lang="cs-CZ" dirty="0" smtClean="0"/>
              <a:t>2</a:t>
            </a:r>
            <a:r>
              <a:rPr lang="cs-CZ" baseline="30000" dirty="0" smtClean="0"/>
              <a:t>k-p</a:t>
            </a:r>
            <a:r>
              <a:rPr lang="cs-CZ" dirty="0" smtClean="0"/>
              <a:t>, kde </a:t>
            </a:r>
          </a:p>
          <a:p>
            <a:pPr lvl="1"/>
            <a:r>
              <a:rPr lang="cs-CZ" dirty="0" smtClean="0"/>
              <a:t>2 </a:t>
            </a:r>
            <a:r>
              <a:rPr lang="cs-CZ" dirty="0"/>
              <a:t>= počet úrovní </a:t>
            </a:r>
            <a:r>
              <a:rPr lang="cs-CZ" dirty="0" smtClean="0"/>
              <a:t>faktoru,</a:t>
            </a:r>
          </a:p>
          <a:p>
            <a:pPr lvl="1"/>
            <a:r>
              <a:rPr lang="cs-CZ" i="1" dirty="0" smtClean="0"/>
              <a:t>k</a:t>
            </a:r>
            <a:r>
              <a:rPr lang="cs-CZ" dirty="0" smtClean="0"/>
              <a:t> </a:t>
            </a:r>
            <a:r>
              <a:rPr lang="cs-CZ" dirty="0"/>
              <a:t>= počet </a:t>
            </a:r>
            <a:r>
              <a:rPr lang="cs-CZ" dirty="0" smtClean="0"/>
              <a:t>faktorů,</a:t>
            </a:r>
          </a:p>
          <a:p>
            <a:pPr lvl="1"/>
            <a:r>
              <a:rPr lang="cs-CZ" i="1" dirty="0" smtClean="0"/>
              <a:t>p</a:t>
            </a:r>
            <a:r>
              <a:rPr lang="cs-CZ" dirty="0" smtClean="0"/>
              <a:t> </a:t>
            </a:r>
            <a:r>
              <a:rPr lang="cs-CZ" dirty="0"/>
              <a:t>= stupeň snížení.</a:t>
            </a:r>
            <a:endParaRPr lang="en-US" dirty="0"/>
          </a:p>
          <a:p>
            <a:pPr marL="114300" indent="0">
              <a:buNone/>
            </a:pPr>
            <a:endParaRPr lang="en-US" dirty="0"/>
          </a:p>
        </p:txBody>
      </p:sp>
    </p:spTree>
    <p:extLst>
      <p:ext uri="{BB962C8B-B14F-4D97-AF65-F5344CB8AC3E}">
        <p14:creationId xmlns:p14="http://schemas.microsoft.com/office/powerpoint/2010/main" val="2845146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r>
                  <a:rPr lang="en-US" dirty="0" smtClean="0"/>
                  <a:t>Chceme</a:t>
                </a:r>
                <a:r>
                  <a:rPr lang="en-US" dirty="0"/>
                  <a:t>-li </a:t>
                </a:r>
                <a:r>
                  <a:rPr lang="en-US" dirty="0" err="1"/>
                  <a:t>například</a:t>
                </a:r>
                <a:r>
                  <a:rPr lang="en-US" dirty="0"/>
                  <a:t> v </a:t>
                </a:r>
                <a:r>
                  <a:rPr lang="en-US" dirty="0" err="1"/>
                  <a:t>plánu</a:t>
                </a:r>
                <a:r>
                  <a:rPr lang="en-US" dirty="0"/>
                  <a:t> 2</a:t>
                </a:r>
                <a:r>
                  <a:rPr lang="en-US" baseline="30000" dirty="0"/>
                  <a:t>7</a:t>
                </a:r>
                <a:r>
                  <a:rPr lang="en-US" dirty="0"/>
                  <a:t>, </a:t>
                </a:r>
                <a:r>
                  <a:rPr lang="en-US" dirty="0" err="1"/>
                  <a:t>který</a:t>
                </a:r>
                <a:r>
                  <a:rPr lang="en-US" dirty="0"/>
                  <a:t> </a:t>
                </a:r>
                <a:r>
                  <a:rPr lang="en-US" dirty="0" err="1"/>
                  <a:t>představuje</a:t>
                </a:r>
                <a:r>
                  <a:rPr lang="en-US" dirty="0"/>
                  <a:t> </a:t>
                </a:r>
                <a:r>
                  <a:rPr lang="en-US" i="1" dirty="0"/>
                  <a:t>n </a:t>
                </a:r>
                <a:r>
                  <a:rPr lang="en-US" dirty="0"/>
                  <a:t>= 128 </a:t>
                </a:r>
                <a:r>
                  <a:rPr lang="en-US" dirty="0" err="1"/>
                  <a:t>pokusů</a:t>
                </a:r>
                <a:r>
                  <a:rPr lang="en-US" dirty="0"/>
                  <a:t>, </a:t>
                </a:r>
                <a:r>
                  <a:rPr lang="en-US" dirty="0" err="1"/>
                  <a:t>snížit</a:t>
                </a:r>
                <a:r>
                  <a:rPr lang="en-US" dirty="0"/>
                  <a:t> </a:t>
                </a:r>
                <a:r>
                  <a:rPr lang="en-US" dirty="0" err="1"/>
                  <a:t>počet</a:t>
                </a:r>
                <a:r>
                  <a:rPr lang="en-US" dirty="0"/>
                  <a:t> </a:t>
                </a:r>
                <a:r>
                  <a:rPr lang="en-US" dirty="0" err="1"/>
                  <a:t>pokusů</a:t>
                </a:r>
                <a:r>
                  <a:rPr lang="en-US" dirty="0"/>
                  <a:t> </a:t>
                </a:r>
                <a:r>
                  <a:rPr lang="en-US" dirty="0" err="1"/>
                  <a:t>na</a:t>
                </a:r>
                <a:r>
                  <a:rPr lang="en-US" dirty="0"/>
                  <a:t> </a:t>
                </a:r>
                <a:r>
                  <a:rPr lang="en-US" dirty="0" err="1"/>
                  <a:t>polovinu</a:t>
                </a:r>
                <a:r>
                  <a:rPr lang="en-US" dirty="0"/>
                  <a:t>, </a:t>
                </a:r>
                <a:r>
                  <a:rPr lang="cs-CZ" dirty="0" smtClean="0"/>
                  <a:t>tedy </a:t>
                </a:r>
                <a:r>
                  <a:rPr lang="en-US" dirty="0" err="1" smtClean="0"/>
                  <a:t>na</a:t>
                </a:r>
                <a:r>
                  <a:rPr lang="en-US" dirty="0" smtClean="0"/>
                  <a:t> </a:t>
                </a:r>
                <a:r>
                  <a:rPr lang="cs-CZ" dirty="0" smtClean="0"/>
                  <a:t>64 pokusů:</a:t>
                </a:r>
                <a:endParaRPr lang="en-US" dirty="0"/>
              </a:p>
              <a:p>
                <a:pPr marL="114300" indent="0">
                  <a:buNone/>
                </a:pPr>
                <a14:m>
                  <m:oMathPara xmlns:m="http://schemas.openxmlformats.org/officeDocument/2006/math">
                    <m:oMathParaPr>
                      <m:jc m:val="centerGroup"/>
                    </m:oMathParaPr>
                    <m:oMath xmlns:m="http://schemas.openxmlformats.org/officeDocument/2006/math">
                      <m:f>
                        <m:fPr>
                          <m:ctrlPr>
                            <a:rPr lang="cs-CZ" i="1" smtClean="0">
                              <a:latin typeface="Cambria Math" panose="02040503050406030204" pitchFamily="18" charset="0"/>
                            </a:rPr>
                          </m:ctrlPr>
                        </m:fPr>
                        <m:num>
                          <m:sSup>
                            <m:sSupPr>
                              <m:ctrlPr>
                                <a:rPr lang="cs-CZ" i="1" smtClean="0">
                                  <a:latin typeface="Cambria Math" panose="02040503050406030204" pitchFamily="18" charset="0"/>
                                </a:rPr>
                              </m:ctrlPr>
                            </m:sSupPr>
                            <m:e>
                              <m:r>
                                <a:rPr lang="cs-CZ" b="0" i="1" smtClean="0">
                                  <a:latin typeface="Cambria Math"/>
                                </a:rPr>
                                <m:t>2</m:t>
                              </m:r>
                            </m:e>
                            <m:sup>
                              <m:r>
                                <a:rPr lang="cs-CZ" b="0" i="1" smtClean="0">
                                  <a:latin typeface="Cambria Math"/>
                                </a:rPr>
                                <m:t>7</m:t>
                              </m:r>
                            </m:sup>
                          </m:sSup>
                        </m:num>
                        <m:den>
                          <m:r>
                            <a:rPr lang="cs-CZ" b="0" i="1" smtClean="0">
                              <a:latin typeface="Cambria Math"/>
                            </a:rPr>
                            <m:t>2</m:t>
                          </m:r>
                        </m:den>
                      </m:f>
                      <m:r>
                        <a:rPr lang="cs-CZ" b="0" i="1" smtClean="0">
                          <a:latin typeface="Cambria Math"/>
                        </a:rPr>
                        <m:t>=</m:t>
                      </m:r>
                      <m:sSup>
                        <m:sSupPr>
                          <m:ctrlPr>
                            <a:rPr lang="cs-CZ" b="0" i="1" smtClean="0">
                              <a:latin typeface="Cambria Math" panose="02040503050406030204" pitchFamily="18" charset="0"/>
                            </a:rPr>
                          </m:ctrlPr>
                        </m:sSupPr>
                        <m:e>
                          <m:r>
                            <a:rPr lang="cs-CZ" b="0" i="1" smtClean="0">
                              <a:latin typeface="Cambria Math"/>
                            </a:rPr>
                            <m:t>2</m:t>
                          </m:r>
                        </m:e>
                        <m:sup>
                          <m:r>
                            <a:rPr lang="cs-CZ" b="0" i="1" smtClean="0">
                              <a:latin typeface="Cambria Math"/>
                            </a:rPr>
                            <m:t>7−1</m:t>
                          </m:r>
                        </m:sup>
                      </m:sSup>
                      <m:r>
                        <a:rPr lang="cs-CZ" b="0" i="1" smtClean="0">
                          <a:latin typeface="Cambria Math"/>
                        </a:rPr>
                        <m:t>=</m:t>
                      </m:r>
                      <m:sSup>
                        <m:sSupPr>
                          <m:ctrlPr>
                            <a:rPr lang="cs-CZ" b="0" i="1" smtClean="0">
                              <a:latin typeface="Cambria Math" panose="02040503050406030204" pitchFamily="18" charset="0"/>
                            </a:rPr>
                          </m:ctrlPr>
                        </m:sSupPr>
                        <m:e>
                          <m:r>
                            <a:rPr lang="cs-CZ" b="0" i="1" smtClean="0">
                              <a:latin typeface="Cambria Math"/>
                            </a:rPr>
                            <m:t>2</m:t>
                          </m:r>
                        </m:e>
                        <m:sup>
                          <m:r>
                            <a:rPr lang="cs-CZ" b="0" i="1" smtClean="0">
                              <a:latin typeface="Cambria Math"/>
                            </a:rPr>
                            <m:t>6</m:t>
                          </m:r>
                        </m:sup>
                      </m:sSup>
                      <m:r>
                        <a:rPr lang="cs-CZ" b="0" i="1" smtClean="0">
                          <a:latin typeface="Cambria Math"/>
                        </a:rPr>
                        <m:t>=64</m:t>
                      </m:r>
                    </m:oMath>
                  </m:oMathPara>
                </a14:m>
                <a:endParaRPr lang="cs-CZ" dirty="0" smtClean="0"/>
              </a:p>
              <a:p>
                <a:endParaRPr lang="cs-CZ" dirty="0"/>
              </a:p>
              <a:p>
                <a:r>
                  <a:rPr lang="cs-CZ" dirty="0" smtClean="0"/>
                  <a:t>Tady p=1, j</a:t>
                </a:r>
                <a:r>
                  <a:rPr lang="en-US" dirty="0" smtClean="0"/>
                  <a:t>e </a:t>
                </a:r>
                <a:r>
                  <a:rPr lang="en-US" dirty="0"/>
                  <a:t>to </a:t>
                </a:r>
                <a:r>
                  <a:rPr lang="en-US" dirty="0" err="1"/>
                  <a:t>nejmenší</a:t>
                </a:r>
                <a:r>
                  <a:rPr lang="en-US" dirty="0"/>
                  <a:t> </a:t>
                </a:r>
                <a:r>
                  <a:rPr lang="en-US" dirty="0" err="1"/>
                  <a:t>možné</a:t>
                </a:r>
                <a:r>
                  <a:rPr lang="en-US" dirty="0"/>
                  <a:t> </a:t>
                </a:r>
                <a:r>
                  <a:rPr lang="en-US" dirty="0" err="1"/>
                  <a:t>snížení</a:t>
                </a:r>
                <a:r>
                  <a:rPr lang="en-US" dirty="0"/>
                  <a:t> </a:t>
                </a:r>
                <a:r>
                  <a:rPr lang="en-US" dirty="0" err="1"/>
                  <a:t>počtu</a:t>
                </a:r>
                <a:r>
                  <a:rPr lang="en-US" dirty="0"/>
                  <a:t> </a:t>
                </a:r>
                <a:r>
                  <a:rPr lang="en-US" dirty="0" err="1"/>
                  <a:t>pokusů</a:t>
                </a:r>
                <a:r>
                  <a:rPr lang="en-US" dirty="0"/>
                  <a:t>. </a:t>
                </a:r>
                <a:endParaRPr lang="cs-CZ" dirty="0" smtClean="0"/>
              </a:p>
              <a:p>
                <a:endParaRPr lang="cs-CZ" dirty="0"/>
              </a:p>
              <a:p>
                <a:endParaRPr lang="cs-CZ" dirty="0" smtClean="0"/>
              </a:p>
              <a:p>
                <a:r>
                  <a:rPr lang="en-US" dirty="0" err="1" smtClean="0"/>
                  <a:t>Plány</a:t>
                </a:r>
                <a:r>
                  <a:rPr lang="en-US" dirty="0" smtClean="0"/>
                  <a:t> </a:t>
                </a:r>
                <a:r>
                  <a:rPr lang="en-US" dirty="0"/>
                  <a:t>se </a:t>
                </a:r>
                <a:r>
                  <a:rPr lang="en-US" dirty="0" err="1"/>
                  <a:t>snížením</a:t>
                </a:r>
                <a:r>
                  <a:rPr lang="en-US" dirty="0"/>
                  <a:t> </a:t>
                </a:r>
                <a:r>
                  <a:rPr lang="en-US" dirty="0" err="1"/>
                  <a:t>počtu</a:t>
                </a:r>
                <a:r>
                  <a:rPr lang="en-US" dirty="0"/>
                  <a:t> </a:t>
                </a:r>
                <a:r>
                  <a:rPr lang="en-US" dirty="0" err="1"/>
                  <a:t>pokusů</a:t>
                </a:r>
                <a:r>
                  <a:rPr lang="en-US" dirty="0"/>
                  <a:t> </a:t>
                </a:r>
                <a:r>
                  <a:rPr lang="en-US" dirty="0" err="1"/>
                  <a:t>na</a:t>
                </a:r>
                <a:r>
                  <a:rPr lang="en-US" dirty="0"/>
                  <a:t> </a:t>
                </a:r>
                <a:r>
                  <a:rPr lang="en-US" dirty="0" err="1"/>
                  <a:t>polovinu</a:t>
                </a:r>
                <a:r>
                  <a:rPr lang="en-US" dirty="0"/>
                  <a:t> se </a:t>
                </a:r>
                <a:r>
                  <a:rPr lang="en-US" dirty="0" err="1"/>
                  <a:t>nazývají</a:t>
                </a:r>
                <a:r>
                  <a:rPr lang="en-US" dirty="0"/>
                  <a:t> </a:t>
                </a:r>
                <a:r>
                  <a:rPr lang="en-US" i="1" dirty="0" err="1"/>
                  <a:t>poloviční</a:t>
                </a:r>
                <a:r>
                  <a:rPr lang="en-US" i="1" dirty="0"/>
                  <a:t> </a:t>
                </a:r>
                <a:r>
                  <a:rPr lang="en-US" i="1" dirty="0" err="1"/>
                  <a:t>plány</a:t>
                </a:r>
                <a:r>
                  <a:rPr lang="en-US" dirty="0"/>
                  <a:t>. </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2" cstate="print"/>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3562494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Rozdělení částečných faktorových plánů</a:t>
            </a:r>
            <a:endParaRPr lang="en-US" dirty="0"/>
          </a:p>
        </p:txBody>
      </p:sp>
      <p:sp>
        <p:nvSpPr>
          <p:cNvPr id="3" name="Zástupný symbol pro obsah 2"/>
          <p:cNvSpPr>
            <a:spLocks noGrp="1"/>
          </p:cNvSpPr>
          <p:nvPr>
            <p:ph idx="1"/>
          </p:nvPr>
        </p:nvSpPr>
        <p:spPr/>
        <p:txBody>
          <a:bodyPr/>
          <a:lstStyle/>
          <a:p>
            <a:endParaRPr lang="en-US" dirty="0"/>
          </a:p>
          <a:p>
            <a:r>
              <a:rPr lang="cs-CZ" b="1" dirty="0" smtClean="0"/>
              <a:t>a. </a:t>
            </a:r>
            <a:r>
              <a:rPr lang="cs-CZ" dirty="0" smtClean="0"/>
              <a:t>plány s nejnižším snížením, tzv. </a:t>
            </a:r>
            <a:r>
              <a:rPr lang="cs-CZ" b="1" dirty="0" smtClean="0"/>
              <a:t>poloviční plány</a:t>
            </a:r>
            <a:r>
              <a:rPr lang="cs-CZ" dirty="0" smtClean="0"/>
              <a:t>, (p=1)</a:t>
            </a:r>
          </a:p>
          <a:p>
            <a:r>
              <a:rPr lang="cs-CZ" b="1" dirty="0" err="1" smtClean="0"/>
              <a:t>b</a:t>
            </a:r>
            <a:r>
              <a:rPr lang="cs-CZ" b="1" dirty="0" smtClean="0"/>
              <a:t>. </a:t>
            </a:r>
            <a:r>
              <a:rPr lang="cs-CZ" dirty="0" smtClean="0"/>
              <a:t>plány s nejvyšším snížením, (vždy musí platit, že pokusů nesmí být menší než počet faktorů )</a:t>
            </a:r>
          </a:p>
          <a:p>
            <a:r>
              <a:rPr lang="cs-CZ" b="1" dirty="0" err="1" smtClean="0"/>
              <a:t>c</a:t>
            </a:r>
            <a:r>
              <a:rPr lang="cs-CZ" b="1" dirty="0" smtClean="0"/>
              <a:t>. </a:t>
            </a:r>
            <a:r>
              <a:rPr lang="cs-CZ" dirty="0" smtClean="0"/>
              <a:t>plány se snížením mezi a) </a:t>
            </a:r>
            <a:r>
              <a:rPr lang="cs-CZ" dirty="0" err="1" smtClean="0"/>
              <a:t>a</a:t>
            </a:r>
            <a:r>
              <a:rPr lang="cs-CZ" dirty="0" smtClean="0"/>
              <a:t> b), tzv. </a:t>
            </a:r>
            <a:r>
              <a:rPr lang="cs-CZ" b="1" dirty="0" smtClean="0"/>
              <a:t>středové plány </a:t>
            </a:r>
            <a:endParaRPr lang="cs-CZ" dirty="0" smtClean="0"/>
          </a:p>
          <a:p>
            <a:endParaRPr lang="cs-CZ" dirty="0"/>
          </a:p>
        </p:txBody>
      </p:sp>
    </p:spTree>
    <p:extLst>
      <p:ext uri="{BB962C8B-B14F-4D97-AF65-F5344CB8AC3E}">
        <p14:creationId xmlns:p14="http://schemas.microsoft.com/office/powerpoint/2010/main" val="1421179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Jednotkový faktor</a:t>
            </a:r>
            <a:endParaRPr lang="en-US" dirty="0"/>
          </a:p>
        </p:txBody>
      </p:sp>
      <p:sp>
        <p:nvSpPr>
          <p:cNvPr id="3" name="Zástupný symbol pro obsah 2"/>
          <p:cNvSpPr>
            <a:spLocks noGrp="1"/>
          </p:cNvSpPr>
          <p:nvPr>
            <p:ph idx="1"/>
          </p:nvPr>
        </p:nvSpPr>
        <p:spPr/>
        <p:txBody>
          <a:bodyPr/>
          <a:lstStyle/>
          <a:p>
            <a:r>
              <a:rPr lang="cs-CZ" dirty="0" smtClean="0"/>
              <a:t>Označme symbolem I faktor, který ve svém sloupci tabulky představující plán experimentu obsahuje jen znaménka „+“. Takový faktor se nazývá </a:t>
            </a:r>
            <a:r>
              <a:rPr lang="cs-CZ" i="1" dirty="0" smtClean="0"/>
              <a:t>jednotkový</a:t>
            </a:r>
            <a:r>
              <a:rPr lang="cs-CZ" dirty="0" smtClean="0"/>
              <a:t>. Platí:</a:t>
            </a:r>
            <a:endParaRPr lang="cs-CZ"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5816" y="2890838"/>
            <a:ext cx="2556297" cy="1528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7234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Odvození generátoru plánu</a:t>
            </a:r>
            <a:endParaRPr lang="en-US" dirty="0"/>
          </a:p>
        </p:txBody>
      </p:sp>
      <p:sp>
        <p:nvSpPr>
          <p:cNvPr id="3" name="Zástupný symbol pro obsah 2"/>
          <p:cNvSpPr>
            <a:spLocks noGrp="1"/>
          </p:cNvSpPr>
          <p:nvPr>
            <p:ph idx="1"/>
          </p:nvPr>
        </p:nvSpPr>
        <p:spPr/>
        <p:txBody>
          <a:bodyPr/>
          <a:lstStyle/>
          <a:p>
            <a:r>
              <a:rPr lang="cs-CZ" dirty="0" smtClean="0"/>
              <a:t>Předpokládejme, že </a:t>
            </a:r>
            <a:r>
              <a:rPr lang="cs-CZ" i="1" dirty="0" smtClean="0"/>
              <a:t>A</a:t>
            </a:r>
            <a:r>
              <a:rPr lang="cs-CZ" dirty="0" smtClean="0"/>
              <a:t>, </a:t>
            </a:r>
            <a:r>
              <a:rPr lang="cs-CZ" i="1" dirty="0" smtClean="0"/>
              <a:t>B</a:t>
            </a:r>
            <a:r>
              <a:rPr lang="cs-CZ" dirty="0" smtClean="0"/>
              <a:t>, </a:t>
            </a:r>
            <a:r>
              <a:rPr lang="cs-CZ" i="1" dirty="0" smtClean="0"/>
              <a:t>C</a:t>
            </a:r>
            <a:r>
              <a:rPr lang="cs-CZ" dirty="0" smtClean="0"/>
              <a:t>, </a:t>
            </a:r>
            <a:r>
              <a:rPr lang="cs-CZ" i="1" dirty="0" smtClean="0"/>
              <a:t>D</a:t>
            </a:r>
            <a:r>
              <a:rPr lang="cs-CZ" dirty="0" smtClean="0"/>
              <a:t>, </a:t>
            </a:r>
            <a:r>
              <a:rPr lang="cs-CZ" i="1" dirty="0" smtClean="0"/>
              <a:t>E </a:t>
            </a:r>
            <a:r>
              <a:rPr lang="cs-CZ" dirty="0" smtClean="0"/>
              <a:t>jsou faktory, pro které se má sestavit poloviční plán. </a:t>
            </a:r>
          </a:p>
          <a:p>
            <a:r>
              <a:rPr lang="cs-CZ" dirty="0" smtClean="0"/>
              <a:t>Je třeba určit 4 </a:t>
            </a:r>
            <a:r>
              <a:rPr lang="cs-CZ" i="1" dirty="0" smtClean="0"/>
              <a:t>hlavní faktory </a:t>
            </a:r>
            <a:r>
              <a:rPr lang="cs-CZ" dirty="0" smtClean="0"/>
              <a:t>(například </a:t>
            </a:r>
            <a:r>
              <a:rPr lang="cs-CZ" i="1" dirty="0" smtClean="0"/>
              <a:t>A</a:t>
            </a:r>
            <a:r>
              <a:rPr lang="cs-CZ" dirty="0" smtClean="0"/>
              <a:t>, </a:t>
            </a:r>
            <a:r>
              <a:rPr lang="cs-CZ" i="1" dirty="0" smtClean="0"/>
              <a:t>B</a:t>
            </a:r>
            <a:r>
              <a:rPr lang="cs-CZ" dirty="0" smtClean="0"/>
              <a:t>, </a:t>
            </a:r>
            <a:r>
              <a:rPr lang="cs-CZ" i="1" dirty="0" smtClean="0"/>
              <a:t>C</a:t>
            </a:r>
            <a:r>
              <a:rPr lang="cs-CZ" dirty="0" smtClean="0"/>
              <a:t>, </a:t>
            </a:r>
            <a:r>
              <a:rPr lang="cs-CZ" i="1" dirty="0" smtClean="0"/>
              <a:t>D</a:t>
            </a:r>
            <a:r>
              <a:rPr lang="cs-CZ" dirty="0" smtClean="0"/>
              <a:t>), pro které se sestaví úplný plán a zbývající (</a:t>
            </a:r>
            <a:r>
              <a:rPr lang="cs-CZ" i="1" dirty="0" smtClean="0"/>
              <a:t>vedlejší</a:t>
            </a:r>
            <a:r>
              <a:rPr lang="cs-CZ" dirty="0" smtClean="0"/>
              <a:t>) faktor </a:t>
            </a:r>
            <a:r>
              <a:rPr lang="cs-CZ" i="1" dirty="0" smtClean="0"/>
              <a:t>E </a:t>
            </a:r>
            <a:r>
              <a:rPr lang="cs-CZ" dirty="0" smtClean="0"/>
              <a:t>se vyjádří jako kombinace hlavních faktorů, například </a:t>
            </a:r>
            <a:r>
              <a:rPr lang="cs-CZ" i="1" dirty="0" smtClean="0"/>
              <a:t>E </a:t>
            </a:r>
            <a:r>
              <a:rPr lang="cs-CZ" dirty="0" smtClean="0"/>
              <a:t>= </a:t>
            </a:r>
            <a:r>
              <a:rPr lang="cs-CZ" i="1" dirty="0" smtClean="0"/>
              <a:t>ABCD</a:t>
            </a:r>
            <a:r>
              <a:rPr lang="cs-CZ" dirty="0" smtClean="0"/>
              <a:t>. </a:t>
            </a:r>
          </a:p>
          <a:p>
            <a:r>
              <a:rPr lang="cs-CZ" dirty="0" smtClean="0"/>
              <a:t>Tím se provede poloviční počet pokusů odpovídajících různým nastavením hlavních faktorů, kterých je nyní o jeden faktor méně. </a:t>
            </a:r>
          </a:p>
          <a:p>
            <a:r>
              <a:rPr lang="cs-CZ" dirty="0" smtClean="0"/>
              <a:t>Každá kombinace faktorů tvoří </a:t>
            </a:r>
            <a:r>
              <a:rPr lang="cs-CZ" i="1" dirty="0" smtClean="0"/>
              <a:t>slovo</a:t>
            </a:r>
            <a:r>
              <a:rPr lang="cs-CZ" dirty="0" smtClean="0"/>
              <a:t>. Slovo se skládá z písmen (faktorů). Počet písmen ve slově je </a:t>
            </a:r>
            <a:r>
              <a:rPr lang="cs-CZ" i="1" dirty="0" smtClean="0"/>
              <a:t>délka slova</a:t>
            </a:r>
            <a:r>
              <a:rPr lang="cs-CZ" dirty="0" smtClean="0"/>
              <a:t>.</a:t>
            </a:r>
          </a:p>
          <a:p>
            <a:r>
              <a:rPr lang="cs-CZ" u="sng" dirty="0" smtClean="0"/>
              <a:t>Vztah </a:t>
            </a:r>
            <a:r>
              <a:rPr lang="cs-CZ" i="1" u="sng" dirty="0" smtClean="0"/>
              <a:t>E </a:t>
            </a:r>
            <a:r>
              <a:rPr lang="cs-CZ" u="sng" dirty="0" smtClean="0"/>
              <a:t>= </a:t>
            </a:r>
            <a:r>
              <a:rPr lang="cs-CZ" i="1" u="sng" dirty="0" smtClean="0"/>
              <a:t>ABCD </a:t>
            </a:r>
            <a:r>
              <a:rPr lang="cs-CZ" u="sng" dirty="0" smtClean="0"/>
              <a:t>se nazývá </a:t>
            </a:r>
            <a:r>
              <a:rPr lang="cs-CZ" i="1" u="sng" dirty="0" smtClean="0"/>
              <a:t>generátor plánu</a:t>
            </a:r>
            <a:r>
              <a:rPr lang="cs-CZ" u="sng" dirty="0" smtClean="0"/>
              <a:t>. </a:t>
            </a:r>
          </a:p>
          <a:p>
            <a:r>
              <a:rPr lang="cs-CZ" u="sng" dirty="0" smtClean="0"/>
              <a:t>Obecně, v plánu 2</a:t>
            </a:r>
            <a:r>
              <a:rPr lang="cs-CZ" u="sng" baseline="30000" dirty="0" smtClean="0"/>
              <a:t>k-p</a:t>
            </a:r>
            <a:r>
              <a:rPr lang="cs-CZ" u="sng" dirty="0" smtClean="0"/>
              <a:t> je </a:t>
            </a:r>
            <a:r>
              <a:rPr lang="cs-CZ" i="1" u="sng" dirty="0" smtClean="0"/>
              <a:t>p </a:t>
            </a:r>
            <a:r>
              <a:rPr lang="cs-CZ" u="sng" dirty="0" smtClean="0"/>
              <a:t>generátorů.</a:t>
            </a:r>
            <a:r>
              <a:rPr lang="cs-CZ" dirty="0" smtClean="0"/>
              <a:t> </a:t>
            </a:r>
            <a:endParaRPr lang="cs-CZ" u="sng" dirty="0"/>
          </a:p>
        </p:txBody>
      </p:sp>
    </p:spTree>
    <p:extLst>
      <p:ext uri="{BB962C8B-B14F-4D97-AF65-F5344CB8AC3E}">
        <p14:creationId xmlns:p14="http://schemas.microsoft.com/office/powerpoint/2010/main" val="1616740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Definiční rovnice</a:t>
            </a:r>
            <a:endParaRPr lang="en-US" dirty="0"/>
          </a:p>
        </p:txBody>
      </p:sp>
      <p:sp>
        <p:nvSpPr>
          <p:cNvPr id="3" name="Zástupný symbol pro obsah 2"/>
          <p:cNvSpPr>
            <a:spLocks noGrp="1"/>
          </p:cNvSpPr>
          <p:nvPr>
            <p:ph idx="1"/>
          </p:nvPr>
        </p:nvSpPr>
        <p:spPr>
          <a:xfrm>
            <a:off x="457200" y="1196752"/>
            <a:ext cx="7620000" cy="5544616"/>
          </a:xfrm>
        </p:spPr>
        <p:txBody>
          <a:bodyPr>
            <a:normAutofit/>
          </a:bodyPr>
          <a:lstStyle/>
          <a:p>
            <a:r>
              <a:rPr lang="cs-CZ" dirty="0" smtClean="0"/>
              <a:t>Vynásobením generátoru faktorem </a:t>
            </a:r>
            <a:r>
              <a:rPr lang="cs-CZ" i="1" dirty="0" smtClean="0"/>
              <a:t>E </a:t>
            </a:r>
            <a:r>
              <a:rPr lang="cs-CZ" dirty="0" smtClean="0"/>
              <a:t>dostaneme rovnici       </a:t>
            </a:r>
            <a:r>
              <a:rPr lang="cs-CZ" i="1" dirty="0" smtClean="0"/>
              <a:t>E.E </a:t>
            </a:r>
            <a:r>
              <a:rPr lang="cs-CZ" dirty="0" smtClean="0"/>
              <a:t>= </a:t>
            </a:r>
            <a:r>
              <a:rPr lang="cs-CZ" i="1" dirty="0" smtClean="0"/>
              <a:t>E. ABCD </a:t>
            </a:r>
            <a:r>
              <a:rPr lang="cs-CZ" dirty="0" smtClean="0"/>
              <a:t>a s využitím vlastností operací s faktory tak máme vztah I = </a:t>
            </a:r>
            <a:r>
              <a:rPr lang="cs-CZ" i="1" dirty="0" smtClean="0"/>
              <a:t>ABCDE</a:t>
            </a:r>
            <a:r>
              <a:rPr lang="cs-CZ" dirty="0" smtClean="0"/>
              <a:t>. </a:t>
            </a:r>
          </a:p>
          <a:p>
            <a:r>
              <a:rPr lang="cs-CZ" dirty="0" smtClean="0"/>
              <a:t>Slova, která jsou rovna jednotkovému faktoru </a:t>
            </a:r>
            <a:r>
              <a:rPr lang="cs-CZ" i="1" dirty="0" smtClean="0"/>
              <a:t>I</a:t>
            </a:r>
            <a:r>
              <a:rPr lang="cs-CZ" dirty="0" smtClean="0"/>
              <a:t>, se nazývají </a:t>
            </a:r>
            <a:r>
              <a:rPr lang="cs-CZ" i="1" dirty="0" smtClean="0"/>
              <a:t>definiční rovnice. </a:t>
            </a:r>
          </a:p>
          <a:p>
            <a:r>
              <a:rPr lang="cs-CZ" dirty="0" smtClean="0"/>
              <a:t>Definičních rovnic může být i více. </a:t>
            </a:r>
          </a:p>
          <a:p>
            <a:r>
              <a:rPr lang="cs-CZ" dirty="0" smtClean="0"/>
              <a:t>Nejkratší slovo v definičních rovnicích je tzv. </a:t>
            </a:r>
            <a:r>
              <a:rPr lang="cs-CZ" i="1" dirty="0" smtClean="0"/>
              <a:t>řešení plánu </a:t>
            </a:r>
            <a:r>
              <a:rPr lang="cs-CZ" dirty="0" smtClean="0"/>
              <a:t>a</a:t>
            </a:r>
            <a:r>
              <a:rPr lang="cs-CZ" b="1" dirty="0" smtClean="0"/>
              <a:t> </a:t>
            </a:r>
            <a:r>
              <a:rPr lang="cs-CZ" dirty="0" smtClean="0"/>
              <a:t>zapisuje se k typu plánu římským číslem jako index (římsky </a:t>
            </a:r>
            <a:r>
              <a:rPr lang="cs-CZ" dirty="0"/>
              <a:t>– počet písmen v definiční </a:t>
            </a:r>
            <a:r>
              <a:rPr lang="cs-CZ" dirty="0" smtClean="0"/>
              <a:t>rovnici). </a:t>
            </a:r>
          </a:p>
          <a:p>
            <a:r>
              <a:rPr lang="cs-CZ" dirty="0" smtClean="0"/>
              <a:t>Zde např.  </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kt 4"/>
          <p:cNvGraphicFramePr>
            <a:graphicFrameLocks noChangeAspect="1"/>
          </p:cNvGraphicFramePr>
          <p:nvPr>
            <p:extLst>
              <p:ext uri="{D42A27DB-BD31-4B8C-83A1-F6EECF244321}">
                <p14:modId xmlns:p14="http://schemas.microsoft.com/office/powerpoint/2010/main" val="1668334936"/>
              </p:ext>
            </p:extLst>
          </p:nvPr>
        </p:nvGraphicFramePr>
        <p:xfrm>
          <a:off x="2123728" y="4509120"/>
          <a:ext cx="432048" cy="385757"/>
        </p:xfrm>
        <a:graphic>
          <a:graphicData uri="http://schemas.openxmlformats.org/presentationml/2006/ole">
            <mc:AlternateContent xmlns:mc="http://schemas.openxmlformats.org/markup-compatibility/2006">
              <mc:Choice xmlns:v="urn:schemas-microsoft-com:vml" Requires="v">
                <p:oleObj spid="_x0000_s2063" name="Rovnice" r:id="rId3" imgW="266469" imgH="241091" progId="">
                  <p:embed/>
                </p:oleObj>
              </mc:Choice>
              <mc:Fallback>
                <p:oleObj name="Rovnice" r:id="rId3" imgW="266469" imgH="241091" progId="">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4509120"/>
                        <a:ext cx="432048" cy="3857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14097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Zaměnitelné rovnice</a:t>
            </a:r>
            <a:endParaRPr lang="en-US" dirty="0"/>
          </a:p>
        </p:txBody>
      </p:sp>
      <p:sp>
        <p:nvSpPr>
          <p:cNvPr id="3" name="Zástupný symbol pro obsah 2"/>
          <p:cNvSpPr>
            <a:spLocks noGrp="1"/>
          </p:cNvSpPr>
          <p:nvPr>
            <p:ph idx="1"/>
          </p:nvPr>
        </p:nvSpPr>
        <p:spPr>
          <a:xfrm>
            <a:off x="457200" y="1600200"/>
            <a:ext cx="7620000" cy="4997152"/>
          </a:xfrm>
        </p:spPr>
        <p:txBody>
          <a:bodyPr>
            <a:normAutofit/>
          </a:bodyPr>
          <a:lstStyle/>
          <a:p>
            <a:r>
              <a:rPr lang="cs-CZ" dirty="0" smtClean="0"/>
              <a:t>Pomocí definiční rovnice lze najít dvojice faktorů (resp. interakcí), které mají stejnou posloupnost znamének ve svém sloupci tabulky reprezentující plán experimentu. Nazývají se </a:t>
            </a:r>
            <a:r>
              <a:rPr lang="cs-CZ" i="1" dirty="0" smtClean="0"/>
              <a:t>zaměnitelné dvojice</a:t>
            </a:r>
            <a:r>
              <a:rPr lang="cs-CZ" dirty="0" smtClean="0"/>
              <a:t>. </a:t>
            </a:r>
          </a:p>
          <a:p>
            <a:r>
              <a:rPr lang="cs-CZ" dirty="0" smtClean="0"/>
              <a:t>Je-li například generátor plánu ve tvaru </a:t>
            </a:r>
            <a:r>
              <a:rPr lang="cs-CZ" i="1" dirty="0" smtClean="0"/>
              <a:t>E </a:t>
            </a:r>
            <a:r>
              <a:rPr lang="cs-CZ" dirty="0" smtClean="0"/>
              <a:t>= </a:t>
            </a:r>
            <a:r>
              <a:rPr lang="cs-CZ" i="1" dirty="0" smtClean="0"/>
              <a:t>ABCD</a:t>
            </a:r>
            <a:r>
              <a:rPr lang="cs-CZ" dirty="0" smtClean="0"/>
              <a:t>, pak definiční rovnice bude I = </a:t>
            </a:r>
            <a:r>
              <a:rPr lang="cs-CZ" i="1" dirty="0" smtClean="0"/>
              <a:t>ABCDE. </a:t>
            </a:r>
            <a:endParaRPr lang="cs-CZ" dirty="0" smtClean="0"/>
          </a:p>
          <a:p>
            <a:r>
              <a:rPr lang="cs-CZ" dirty="0" smtClean="0"/>
              <a:t>Například zaměnitelnou interakci k interakci </a:t>
            </a:r>
            <a:r>
              <a:rPr lang="cs-CZ" i="1" dirty="0" smtClean="0"/>
              <a:t>DE </a:t>
            </a:r>
            <a:r>
              <a:rPr lang="cs-CZ" dirty="0" smtClean="0"/>
              <a:t>nalezneme vynásobením definiční rovnice touto interakcí :</a:t>
            </a:r>
          </a:p>
          <a:p>
            <a:endParaRPr lang="cs-CZ" dirty="0"/>
          </a:p>
          <a:p>
            <a:endParaRPr lang="cs-CZ" dirty="0" smtClean="0"/>
          </a:p>
          <a:p>
            <a:endParaRPr lang="cs-CZ" dirty="0"/>
          </a:p>
          <a:p>
            <a:endParaRPr lang="cs-CZ" dirty="0" smtClean="0"/>
          </a:p>
          <a:p>
            <a:r>
              <a:rPr lang="cs-CZ" dirty="0" smtClean="0"/>
              <a:t>Práci s polovičními plány nyní ukazuje následující příklad .</a:t>
            </a:r>
            <a:endParaRPr lang="cs-CZ"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4581128"/>
            <a:ext cx="2013652" cy="648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3726" y="5229200"/>
            <a:ext cx="1259111"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28204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usedství">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usedství">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1293</TotalTime>
  <Words>940</Words>
  <Application>Microsoft Office PowerPoint</Application>
  <PresentationFormat>Předvádění na obrazovce (4:3)</PresentationFormat>
  <Paragraphs>85</Paragraphs>
  <Slides>20</Slides>
  <Notes>0</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1</vt:i4>
      </vt:variant>
      <vt:variant>
        <vt:lpstr>Nadpisy snímků</vt:lpstr>
      </vt:variant>
      <vt:variant>
        <vt:i4>20</vt:i4>
      </vt:variant>
    </vt:vector>
  </HeadingPairs>
  <TitlesOfParts>
    <vt:vector size="26" baseType="lpstr">
      <vt:lpstr>Arial</vt:lpstr>
      <vt:lpstr>Calibri</vt:lpstr>
      <vt:lpstr>Cambria</vt:lpstr>
      <vt:lpstr>Cambria Math</vt:lpstr>
      <vt:lpstr>Sousedství</vt:lpstr>
      <vt:lpstr>Rovnice</vt:lpstr>
      <vt:lpstr>ČÁSTEČNÝ (poloviční) FAKTOROVÝ PLÁN</vt:lpstr>
      <vt:lpstr>Porovnání</vt:lpstr>
      <vt:lpstr>Částečné plány</vt:lpstr>
      <vt:lpstr>Příklad</vt:lpstr>
      <vt:lpstr>Rozdělení částečných faktorových plánů</vt:lpstr>
      <vt:lpstr>Jednotkový faktor</vt:lpstr>
      <vt:lpstr>Odvození generátoru plánu</vt:lpstr>
      <vt:lpstr>Definiční rovnice</vt:lpstr>
      <vt:lpstr>Zaměnitelné rovnice</vt:lpstr>
      <vt:lpstr>Příklad</vt:lpstr>
      <vt:lpstr>Příklad – řešení</vt:lpstr>
      <vt:lpstr>Příklad – tabulka</vt:lpstr>
      <vt:lpstr>Příklad – efekty faktorů</vt:lpstr>
      <vt:lpstr>Příklad – efekty faktorů</vt:lpstr>
      <vt:lpstr>Příklad – grafická metoda hodnocení efektu faktoru</vt:lpstr>
      <vt:lpstr>Příklad – grafická metoda hodnocení efektu faktoru</vt:lpstr>
      <vt:lpstr>Obecné porovnání úplných a částečných plánů</vt:lpstr>
      <vt:lpstr>Příklad 2</vt:lpstr>
      <vt:lpstr>Příklad 2 – řešení</vt:lpstr>
      <vt:lpstr>Děkuji za pozornost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ČÁSTEČNÝ FAKTOROVÝ PLÁN SE DVĚMA ÚROVNĚMI</dc:title>
  <dc:creator>mielcova</dc:creator>
  <cp:lastModifiedBy>Jirka</cp:lastModifiedBy>
  <cp:revision>17</cp:revision>
  <dcterms:created xsi:type="dcterms:W3CDTF">2015-11-23T10:44:06Z</dcterms:created>
  <dcterms:modified xsi:type="dcterms:W3CDTF">2022-11-23T18:19:22Z</dcterms:modified>
</cp:coreProperties>
</file>